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256" r:id="rId3"/>
    <p:sldId id="345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70" r:id="rId23"/>
    <p:sldId id="469" r:id="rId24"/>
    <p:sldId id="262" r:id="rId2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6000" autoAdjust="0"/>
  </p:normalViewPr>
  <p:slideViewPr>
    <p:cSldViewPr snapToGrid="0" snapToObjects="1">
      <p:cViewPr>
        <p:scale>
          <a:sx n="75" d="100"/>
          <a:sy n="75" d="100"/>
        </p:scale>
        <p:origin x="-29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12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9766BD-35B5-4A7C-89C6-2B3728A9573A}" type="datetime1">
              <a:rPr lang="zh-CN" altLang="en-US"/>
              <a:pPr>
                <a:defRPr/>
              </a:pPr>
              <a:t>2015-08-18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BE605D-039F-470F-934D-54174A2405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66D816-3CAF-4592-9A20-C51F9A07B6E6}" type="datetime1">
              <a:rPr lang="zh-CN" altLang="en-US"/>
              <a:pPr>
                <a:defRPr/>
              </a:pPr>
              <a:t>2015-08-18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3DB678A-2E23-4445-BF09-1D91A8F68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C58E3-3B86-490E-AF1F-147967601FA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05700" y="358775"/>
            <a:ext cx="12430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58220"/>
            <a:ext cx="6400800" cy="652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5963920" y="6211465"/>
            <a:ext cx="262127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 userDrawn="1"/>
        </p:nvSpPr>
        <p:spPr>
          <a:xfrm>
            <a:off x="8385175" y="84138"/>
            <a:ext cx="682625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rgbClr val="656565"/>
                </a:solidFill>
                <a:latin typeface="Arial"/>
                <a:ea typeface="微软雅黑"/>
                <a:cs typeface="Arial"/>
              </a:rPr>
              <a:t>&gt; </a:t>
            </a:r>
            <a:r>
              <a:rPr lang="zh-CN" altLang="en-US" sz="800" dirty="0">
                <a:solidFill>
                  <a:srgbClr val="656565"/>
                </a:solidFill>
                <a:latin typeface="Arial"/>
                <a:ea typeface="微软雅黑"/>
                <a:cs typeface="Arial"/>
              </a:rPr>
              <a:t>内部公开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5912" y="516570"/>
            <a:ext cx="6970888" cy="90106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5912" y="1600200"/>
            <a:ext cx="69708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0" y="6365875"/>
            <a:ext cx="9144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Arial" pitchFamily="34" charset="0"/>
                <a:ea typeface="+mn-ea"/>
                <a:cs typeface="Arial" pitchFamily="34" charset="0"/>
              </a:rPr>
              <a:t>www.zte.com.cn</a:t>
            </a:r>
            <a:endParaRPr lang="zh-CN" altLang="en-US" sz="11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FDAE-8A96-41C2-9AB7-2FB02817B49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58935"/>
            <a:ext cx="4040188" cy="386722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58935"/>
            <a:ext cx="4041775" cy="386722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79756-633A-4C57-ACB6-E166B52FDB2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B507A-F6CD-4F43-ADA6-904517940F2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7F8A4-EF47-40A7-B540-F61FAF380C9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652D6-2B5B-4736-B24F-D0FBC48157F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A7ECB-97D1-4AA1-8A24-62B79D724C0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495CD-10E2-4E99-BAED-DF6EA778438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08786-111E-44CA-B0CD-59DC4FA1798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5" name="矩形 4"/>
          <p:cNvSpPr/>
          <p:nvPr/>
        </p:nvSpPr>
        <p:spPr>
          <a:xfrm>
            <a:off x="8385175" y="84138"/>
            <a:ext cx="682625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rgbClr val="656565"/>
                </a:solidFill>
                <a:latin typeface="Arial"/>
                <a:ea typeface="微软雅黑"/>
                <a:cs typeface="Arial"/>
              </a:rPr>
              <a:t>&gt; </a:t>
            </a:r>
            <a:r>
              <a:rPr lang="zh-CN" altLang="en-US" sz="800" dirty="0">
                <a:solidFill>
                  <a:srgbClr val="656565"/>
                </a:solidFill>
                <a:latin typeface="Arial"/>
                <a:ea typeface="微软雅黑"/>
                <a:cs typeface="Arial"/>
              </a:rPr>
              <a:t>内部公开</a:t>
            </a:r>
          </a:p>
        </p:txBody>
      </p:sp>
      <p:pic>
        <p:nvPicPr>
          <p:cNvPr id="1029" name="图片 6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15900" y="6610350"/>
            <a:ext cx="5048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846138" y="6596063"/>
            <a:ext cx="1490662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 dirty="0">
                <a:latin typeface="Arial"/>
                <a:ea typeface="+mn-ea"/>
                <a:cs typeface="Arial"/>
              </a:rPr>
              <a:t>© ZTE Corporation. All rights reserved.</a:t>
            </a:r>
            <a:endParaRPr kumimoji="1" lang="zh-CN" altLang="en-US" sz="600" dirty="0">
              <a:latin typeface="Arial"/>
              <a:ea typeface="+mn-ea"/>
              <a:cs typeface="Arial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304213" y="6507163"/>
            <a:ext cx="763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6CEDD4D-9811-4701-A542-AC35A02C443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微软雅黑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微软雅黑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 bwMode="auto">
          <a:xfrm>
            <a:off x="685800" y="1866900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安全及性能优化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蒋 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48600" y="6488668"/>
            <a:ext cx="139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2014-09-15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544090" y="0"/>
            <a:ext cx="2701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使用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optimize table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380999" y="660400"/>
            <a:ext cx="792321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OPTIMIZE TABLE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语法：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OPTIMIZE [LOCAL | NO_WRITE_TO_BINLOG] TABLE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tbl_name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[,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tbl_name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] 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如果已经删除了表的一大部分，或者如果你已经对含有可变长度行的表（含有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VARCHAR, BLOB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或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TEXT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列的表）进行了很多更改，则应使用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OPTIMIZE TABLE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。被删除的记录被保持在链接清单中，后续的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INSERT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操作会重新使用旧的记录位置。你可以使用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OPTIMIZE TABLE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来重新利用未使用的空间，并整理数据文件的碎片。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OPTIMIZE TABLE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只对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MyISAM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, BDB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InnoDB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表起作用。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82278" y="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关注连接数</a:t>
            </a: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28921" y="821035"/>
            <a:ext cx="807529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1. </a:t>
            </a: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如果连接数达到了最大连接数，那不管有多少资源，用户都会阻塞在外面。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修改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mysql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最大连接数：打开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my.ini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，修改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max_connections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=16000 (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默认为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100)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914400" eaLnBrk="0" hangingPunct="0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请根据硬件情况调整到合适的大小，一般经验值可设为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服务器大概支持量为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1500-1800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个连接，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服务器可以支持到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8000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个左右。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defTabSz="914400" eaLnBrk="0" hangingPunct="0">
              <a:lnSpc>
                <a:spcPct val="150000"/>
              </a:lnSpc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目前阿里生产环境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4/8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核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16G</a:t>
            </a:r>
            <a:r>
              <a:rPr lang="zh-CN" altLang="en-US" sz="16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，配置为</a:t>
            </a:r>
            <a:r>
              <a:rPr lang="en-US" altLang="zh-CN" sz="16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16000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0" defTabSz="914400" eaLnBrk="0" hangingPunct="0"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监控数据库状态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0" defTabSz="914400" eaLnBrk="0" hangingPunct="0"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#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status</a:t>
            </a:r>
          </a:p>
          <a:p>
            <a:pPr marL="342900" indent="-342900" defTabSz="914400" eaLnBrk="0" hangingPunct="0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显示连接进程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defTabSz="914400" eaLnBrk="0" hangingPunct="0"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&gt; show [full]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processlist</a:t>
            </a:r>
            <a:endParaRPr 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4400" eaLnBrk="0" hangingPunct="0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关注数据库的锁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4400" eaLnBrk="0" hangingPunct="0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show status like ‘%lock%’;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defTabSz="914400" eaLnBrk="0" hangingPunct="0">
              <a:lnSpc>
                <a:spcPct val="150000"/>
              </a:lnSpc>
              <a:buAutoNum type="arabicPeriod" startAt="3"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62002" y="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什么是单列索引、组合索引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719435"/>
            <a:ext cx="8075613" cy="37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单列索引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：就是对某一个列建立索引，比如只对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username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这列建立索引（对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where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后面的列创建索引）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add index(username(10))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查询语句：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 column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where username=?;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组合索引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：顾名思义多一个列建立索引，比如对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username, email, address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建立索引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add index(username(10), email(12), address(10))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查询语句：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 column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where username=? and email=? and address=?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62002" y="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如何设置索引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719435"/>
            <a:ext cx="80756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defTabSz="91440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等类型他的长度是不固定的，为了提高检索效率，我们一般会对字段取前面的固定几位进行索引，比如上面的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username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266700" defTabSz="914400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add index(username(10))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什么是左侧原则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719435"/>
            <a:ext cx="85217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add index(username(10), email(12), address(10))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查询语句：</a:t>
            </a: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select column from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tbl_user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where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 email=? and address=?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考虑上面这个语句有什么问题？效率为什么低？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原因：建立上面这样的组合索引，其实数据库中相当于分别建立了以下三条：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add index(username(10)</a:t>
            </a: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add index(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useranem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(10), email(12))</a:t>
            </a: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add index(username(10), email(12), address(10))</a:t>
            </a: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上面就是所谓的“左侧原则”，从最左边的开始进行组合。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所以：下面几个效率会低，因为他找不到索引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select column from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tbl_user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where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 email=? and address=?</a:t>
            </a: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select column from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tbl_user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where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 email=?</a:t>
            </a: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select column from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tbl_user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where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 address=?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下面几个效率会高，因为他找到索引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select column from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tbl_user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where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 username=? and email=? and address=?</a:t>
            </a:r>
            <a:br>
              <a:rPr lang="en-US" sz="16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select column from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tbl_user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where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 username=? and email=?</a:t>
            </a: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select column from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tbl_user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where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 username=?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362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遇到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or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，如何写</a:t>
            </a:r>
            <a:r>
              <a:rPr lang="en-US" altLang="en-US" sz="2400" dirty="0" err="1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语句？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719435"/>
            <a:ext cx="85217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add index(username(10), email(12), address(10))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查询语句：</a:t>
            </a: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select column from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tbl_user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where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 username=? or email=?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上面的查询语句很鸡肋，没办法靠索引方式来，怎么办了？优化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语句（自我组合）。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则需要建立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email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索引，并用以下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union</a:t>
            </a: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add index(email(12))</a:t>
            </a: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查询语句：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select column from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tbl_user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where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 username=? union 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select column from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tbl_user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where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 email=?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197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Text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全文检索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719435"/>
            <a:ext cx="85217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必须使用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存储引擎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CREATE TABLE articles (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id INT UNSIGNED AUTO_INCREMENT NOT NULL PRIMARY KEY,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title VARCHAR(200),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body TEXT,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FULLTEXT (body)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) ENGINE=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DEFAULT CHARSET=utf8;	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查询的时候：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SELECT * FROM articles WHERE MATCH (body) AGAINST ('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马云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');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数据水平剥离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17500" y="876300"/>
            <a:ext cx="83185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比如：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tbl_article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将大数据字段进行水平剥离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content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字段：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现优化如下：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比如：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_ article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tbl_content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这样就可以把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tbl_article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数据列转换成固定的数据行格式，减少表的碎片，在查询的时候运行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 *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去查询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content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内容了，性能上大大的提高了。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282700"/>
          <a:ext cx="6780847" cy="495300"/>
        </p:xfrm>
        <a:graphic>
          <a:graphicData uri="http://schemas.openxmlformats.org/drawingml/2006/table">
            <a:tbl>
              <a:tblPr/>
              <a:tblGrid>
                <a:gridCol w="1355851"/>
                <a:gridCol w="1355851"/>
                <a:gridCol w="1355851"/>
                <a:gridCol w="1356647"/>
                <a:gridCol w="1356647"/>
              </a:tblGrid>
              <a:tr h="247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article_id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title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content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add_time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author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varchar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text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timestamp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varchar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198" y="3290570"/>
          <a:ext cx="6780847" cy="632460"/>
        </p:xfrm>
        <a:graphic>
          <a:graphicData uri="http://schemas.openxmlformats.org/drawingml/2006/table">
            <a:tbl>
              <a:tblPr/>
              <a:tblGrid>
                <a:gridCol w="1355851"/>
                <a:gridCol w="1355851"/>
                <a:gridCol w="1355851"/>
                <a:gridCol w="1356647"/>
                <a:gridCol w="1356647"/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article _id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content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content_id</a:t>
                      </a:r>
                      <a:endParaRPr lang="zh-CN" sz="1400" kern="100" dirty="0" err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add_time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author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text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timestamp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varchar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199" y="4577080"/>
          <a:ext cx="6780846" cy="574040"/>
        </p:xfrm>
        <a:graphic>
          <a:graphicData uri="http://schemas.openxmlformats.org/drawingml/2006/table">
            <a:tbl>
              <a:tblPr/>
              <a:tblGrid>
                <a:gridCol w="1498601"/>
                <a:gridCol w="5282245"/>
              </a:tblGrid>
              <a:tr h="287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content _id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content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text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IP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地址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0899" y="3098461"/>
          <a:ext cx="3517901" cy="1092708"/>
        </p:xfrm>
        <a:graphic>
          <a:graphicData uri="http://schemas.openxmlformats.org/drawingml/2006/table">
            <a:tbl>
              <a:tblPr/>
              <a:tblGrid>
                <a:gridCol w="827904"/>
                <a:gridCol w="2689997"/>
              </a:tblGrid>
              <a:tr h="495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user_id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ip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unsigned 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17500" y="1621135"/>
            <a:ext cx="7797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unsigned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来表示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ip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地址，比如：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10.204.79.125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，他存储的时候是：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“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10*2^24+204*2^16+79*2^8+125”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计算的值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中需要使用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long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来进行操作。</a:t>
            </a:r>
            <a:endParaRPr kumimoji="0" lang="zh-CN" altLang="en-U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时间问题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5160" y="4013200"/>
          <a:ext cx="3311168" cy="1231900"/>
        </p:xfrm>
        <a:graphic>
          <a:graphicData uri="http://schemas.openxmlformats.org/drawingml/2006/table">
            <a:tbl>
              <a:tblPr/>
              <a:tblGrid>
                <a:gridCol w="1355368"/>
                <a:gridCol w="1955800"/>
              </a:tblGrid>
              <a:tr h="615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user_id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add_time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unsigned </a:t>
                      </a: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317500" y="788253"/>
            <a:ext cx="85471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建议使用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unsigned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来保存，如果使用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DateTime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类型来保存，见下面例子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 *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where date(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add_time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 between ‘2012-12-1’ and ‘2012-12-10’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需要转化获取日期，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date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函数结果对索引无效。所以上面的方式在检索的时候效率很慢（无法使用索引）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请使用如下方式保存字段：查询的时候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时间是秒数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 * from </a:t>
            </a:r>
            <a:r>
              <a:rPr kumimoji="0" lang="en-US" altLang="zh-CN" sz="1600" b="0" i="0" u="none" strike="sng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tbl_user</a:t>
            </a:r>
            <a:r>
              <a:rPr kumimoji="0" lang="en-US" altLang="zh-CN" sz="16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where  </a:t>
            </a:r>
            <a:r>
              <a:rPr kumimoji="0" lang="en-US" altLang="zh-CN" sz="1600" b="0" i="0" u="none" strike="sng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add_time</a:t>
            </a:r>
            <a:r>
              <a:rPr kumimoji="0" lang="en-US" altLang="zh-CN" sz="16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&gt;123123125553 and </a:t>
            </a:r>
            <a:r>
              <a:rPr kumimoji="0" lang="en-US" altLang="zh-CN" sz="1600" b="0" i="0" u="none" strike="sng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addtime</a:t>
            </a:r>
            <a:r>
              <a:rPr kumimoji="0" lang="en-US" altLang="zh-CN" sz="16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&lt;1231231235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strike="sngStrike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 defTabSz="914400" eaLnBrk="0" hangingPunct="0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 * from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tbl_user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where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add_time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between 123123125553 and 1231231235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sng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 bwMode="auto">
          <a:xfrm>
            <a:off x="457200" y="195263"/>
            <a:ext cx="8229600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目录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0050" y="406400"/>
            <a:ext cx="701675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初始化及安装配置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慢查询监控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性能监控及参数</a:t>
            </a:r>
            <a:r>
              <a:rPr lang="zh-CN" alt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zh-CN" alt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索引的运用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数据表设计技巧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数据字段设计技巧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数据库备份及还原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防止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注入攻击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317500" y="8382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、建议使用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mysql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的默认引擎：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MyISAM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、建议不要外键，要保证数据完备性，可以在程序中检查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、时间字段（不大于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2037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年），建议使用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long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类型或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timestamp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、对于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varchar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char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类型比较使用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like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时，请不要在字符串前面使用”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%”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，因为会导致索引失效。在末尾添加是可以的。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or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语句：</a:t>
            </a: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 *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where username=“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马云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 or email=“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马云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淘宝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.com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如果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username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email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都建立索引了，其搜索结果会按照索引来检索的，系统默认会添加上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union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检索。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500" y="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优化总结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317500" y="68580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备份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-p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dbname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[tables] --default-character-set=utf8 &gt; /data/dbname_2014-09-23.sql</a:t>
            </a:r>
          </a:p>
          <a:p>
            <a:pPr marL="0" marR="0" lvl="0" indent="2667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还原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lvl="0" indent="266700" defTabSz="914400" eaLnBrk="0" hangingPunct="0">
              <a:lnSpc>
                <a:spcPct val="20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-p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dbname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[tables] --default-character-set=utf8 &lt; /data/dbname_2014-09-23.sql</a:t>
            </a:r>
          </a:p>
          <a:p>
            <a:pPr lvl="0" indent="266700" defTabSz="914400" eaLnBrk="0" hangingPunct="0">
              <a:lnSpc>
                <a:spcPct val="200000"/>
              </a:lnSpc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或者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lvl="0" indent="266700" defTabSz="914400" eaLnBrk="0" hangingPunct="0">
              <a:lnSpc>
                <a:spcPct val="20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&gt; use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dbname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lvl="0" indent="266700" defTabSz="914400" eaLnBrk="0" hangingPunct="0">
              <a:lnSpc>
                <a:spcPct val="200000"/>
              </a:lnSpc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mysql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&gt;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source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/data/dbname_2014-09-23.sql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500" y="0"/>
            <a:ext cx="3672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数据库备份与还原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17500" y="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注入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41300" y="548993"/>
            <a:ext cx="88265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、什么是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SQL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注入？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系统把用户输入的数据当作代码来执行了。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、怎么进行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SQL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注入？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比如网址：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http://www.zte.com/user.jsp?id=2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对应的查询语句是：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‘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 username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where id=’+id;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攻击者输入：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http://www.zte.com/user.jsp?id=2 or 1=1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 username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where id=2 or 1=1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页面错误提示中，可能所有的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username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都出来了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、我们如何防范？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使用预编译语句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‘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 username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where id=?’;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中的语句类似使用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: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PreparedStatment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psmt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connection.prepareStaement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sql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psmt.setString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(1, 2);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74085" y="586015"/>
            <a:ext cx="8365115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从官方网站上下载</a:t>
            </a:r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版本的</a:t>
            </a:r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mysql-5.6.20-win32.zip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，解压到</a:t>
            </a:r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C:\mysql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目录，启动</a:t>
            </a:r>
            <a:r>
              <a:rPr lang="en-US" sz="1400" dirty="0" err="1" smtClean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命令进入</a:t>
            </a:r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C:\mysql\bin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目录，执行：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C:\mysql\bin&gt; </a:t>
            </a:r>
            <a:r>
              <a:rPr lang="en-US" sz="1400" b="1" err="1" smtClean="0">
                <a:latin typeface="微软雅黑" pitchFamily="34" charset="-122"/>
                <a:ea typeface="微软雅黑" pitchFamily="34" charset="-122"/>
              </a:rPr>
              <a:t>mysqld</a:t>
            </a:r>
            <a:r>
              <a:rPr lang="en-US" sz="1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smtClean="0">
                <a:latin typeface="微软雅黑" pitchFamily="34" charset="-122"/>
                <a:ea typeface="微软雅黑" pitchFamily="34" charset="-122"/>
              </a:rPr>
              <a:t>install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sz="1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做为系统服务进行安装，可以从系统服务中查看到已经有了</a:t>
            </a:r>
            <a:r>
              <a:rPr lang="en-US" sz="1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sz="1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服务可以采用</a:t>
            </a:r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命令，如下：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C:\mysql\bin&gt; sc delete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启动与停止</a:t>
            </a:r>
            <a:r>
              <a:rPr lang="en-US" sz="1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的命令如下：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C:\mysql\bin&gt; net start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C:\mysql\bin&gt; net stop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密码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sz="1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之后，采用如下命令初始化</a:t>
            </a:r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密码：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	C:\mysql\bin&gt;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password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你的密码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(2)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建库与建表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sz="1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系统：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C:\mysql\bin&gt;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-p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你的密码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建立数据库命令</a:t>
            </a:r>
            <a:r>
              <a:rPr lang="en-US" sz="1400" dirty="0" smtClean="0">
                <a:latin typeface="微软雅黑" pitchFamily="34" charset="-122"/>
                <a:ea typeface="微软雅黑" pitchFamily="34" charset="-122"/>
              </a:rPr>
              <a:t>: 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&gt; create database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你的数据库名称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default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=utf8;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5"/>
          <p:cNvSpPr txBox="1">
            <a:spLocks/>
          </p:cNvSpPr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Windows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下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的安装与配置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Linux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下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的安装与配置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101" y="509815"/>
            <a:ext cx="88519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AutoNum type="arabicParenBoth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译</a:t>
            </a:r>
            <a:r>
              <a:rPr lang="en-US" sz="1600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源代码压缩包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mysql-5.6.20.tar.gz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存放到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/data/software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，使用如下命令进行编译：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Preconfiguration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setup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groupadd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useradd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-r -g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-s 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sbin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nologin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-d 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# Beginning of source-build specific instructions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/data/software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tar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zxvf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mysql-5.6.20.tar.gz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mysql-5.6.20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cmake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.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make -j4  # -j means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cores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make install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#shell&gt; make install DESTDIR="/data/program/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利用这条语句可以指定安装目录，通常我们采用默认安装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# End of source-build specific instructions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#shell&gt; make package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可以将编译好的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打包，方便以后直接安装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Linux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下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的安装与配置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101" y="509815"/>
            <a:ext cx="8851900" cy="521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Postinstallation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setup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chown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-R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.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chgrp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-R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.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scripts/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mysql_install_db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--user=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--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datadir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=/data/database/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chown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-R root .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chown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-R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/data/database/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# Next command is optional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cp support-files/my-medium.cnf /etc/my.cnf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bin/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mysqld_safe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--user=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&amp;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# Next command is optional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cp support-files/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mysql.server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/etc/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init.d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chmod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+x /etc/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init.d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97115"/>
            <a:ext cx="8229600" cy="300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--user=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--defaults-file=/etc/my.cnf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也可以采用如下命令以守护进程方式启动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shell&gt; 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mysqld_safe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--user=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--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basedir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=/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--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datadir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=/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/data &amp;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(4)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自启动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Debian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: update-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rc.d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defaults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chkconfig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--level 345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5"/>
          <p:cNvSpPr txBox="1">
            <a:spLocks/>
          </p:cNvSpPr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Linux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下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的安装与配置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慢查询监控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100" y="1003300"/>
            <a:ext cx="8013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慢查询的监控是非常有必要的，如果你的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语句查询起来很慢，再通过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服务及网络传递给用户就会更慢，为了监控开发过程中所有的慢查询，需要对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服务器进行简单的配置设置，仅需要在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my.ini/my.cnf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配置文件中加入如下代码即可：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将查询时间超过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秒的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语句都记录到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E:/nubia/mysql_query_slow.log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文件中，通过记录慢查询的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16000" y="2527300"/>
          <a:ext cx="6858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0"/>
              </a:tblGrid>
              <a:tr h="1463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#Record slow query statement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slow_query_log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		   = 1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slow_query_log_file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	= E:/nubia/mysql_query_slow.log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long_query_time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		= 2	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01519" y="0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关注慢查询涉及的表的相关状态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58800" y="889000"/>
            <a:ext cx="8509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1.  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表内记录数。尽量控制在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500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万行以内（有索引），建议控制在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200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万行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2.  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表内索引的使用。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3. 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表如果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update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delete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insert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频繁，可以考虑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optimize table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优化下文件存放，索引，存储空间。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4.  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表内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update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insert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delete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查询的锁定时间。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5.   select for update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如果条件字段无索引的话，会引起的是锁全表而不是行锁，请关注。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6.   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如果查询包括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GROUP BY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但你想要避免排序结果的消耗，你可以指定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ORDER BY NULL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禁止排序。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18778" y="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itchFamily="34" charset="-122"/>
              </a:rPr>
              <a:t>定期分析表</a:t>
            </a: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418778" y="723900"/>
            <a:ext cx="8343578" cy="522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ANALYZE TABLE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语法：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ANALYZE [LOCAL | NO_WRITE_TO_BINLOG] TABLE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[,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] …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本语句用于分析和存储表的关键字分布。在分析期间，使用一个读取锁定对表进行锁定。这对于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MyISAM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, BDB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InnoDB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表有作用。对于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MyISAM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表，本语句与使用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myisamchk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-a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相当。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 TABLE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语法：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 TABLE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[,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] … [option] …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option = {QUICK | FAST | MEDIUM | EXTENDED | CHANGED}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检查一个或多个表是否有错误。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 TABLE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MyISAM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InnoDB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表有作用。对于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MyISAM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表，关键字统计数据被更新。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 TABLE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也可以检查视图是否有错误，比如在视图定义中被引用的表已不存在。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CHECKSUM TABLE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语法：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CHECKSUM TABLE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[,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] … [ QUICK | EXTENDED ]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报告一个表校验和。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zte template">
      <a:dk1>
        <a:sysClr val="windowText" lastClr="000000"/>
      </a:dk1>
      <a:lt1>
        <a:sysClr val="window" lastClr="FFFFFF"/>
      </a:lt1>
      <a:dk2>
        <a:srgbClr val="005BAB"/>
      </a:dk2>
      <a:lt2>
        <a:srgbClr val="EEECE1"/>
      </a:lt2>
      <a:accent1>
        <a:srgbClr val="0089CF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AEEF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 ZTE 2012 Template">
  <a:themeElements>
    <a:clrScheme name="zte template">
      <a:dk1>
        <a:sysClr val="windowText" lastClr="000000"/>
      </a:dk1>
      <a:lt1>
        <a:sysClr val="window" lastClr="FFFFFF"/>
      </a:lt1>
      <a:dk2>
        <a:srgbClr val="005BAB"/>
      </a:dk2>
      <a:lt2>
        <a:srgbClr val="EEECE1"/>
      </a:lt2>
      <a:accent1>
        <a:srgbClr val="0089CF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AEEF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13263</TotalTime>
  <Words>2368</Words>
  <Application>Microsoft Office PowerPoint</Application>
  <PresentationFormat>On-screen Show (4:3)</PresentationFormat>
  <Paragraphs>300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blank</vt:lpstr>
      <vt:lpstr>1_ ZTE 2012 Template</vt:lpstr>
      <vt:lpstr>MySQL安全及性能优化  蒋 赞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软件三部软件二科2013年12月团队交流</dc:title>
  <dc:creator>Jxva</dc:creator>
  <cp:lastModifiedBy>Windows User</cp:lastModifiedBy>
  <cp:revision>903</cp:revision>
  <dcterms:created xsi:type="dcterms:W3CDTF">2012-09-17T07:27:38Z</dcterms:created>
  <dcterms:modified xsi:type="dcterms:W3CDTF">2015-08-18T01:20:12Z</dcterms:modified>
</cp:coreProperties>
</file>