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Override7.xml" ContentType="application/vnd.openxmlformats-officedocument.themeOverride+xml"/>
  <Override PartName="/ppt/theme/themeOverride12.xml" ContentType="application/vnd.openxmlformats-officedocument.themeOverr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Override5.xml" ContentType="application/vnd.openxmlformats-officedocument.themeOverride+xml"/>
  <Override PartName="/ppt/theme/themeOverride10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theme/themeOverride3.xml" ContentType="application/vnd.openxmlformats-officedocument.themeOverride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heme/themeOverride13.xml" ContentType="application/vnd.openxmlformats-officedocument.themeOverr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theme/themeOverride4.xml" ContentType="application/vnd.openxmlformats-officedocument.themeOverride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2.xml" ContentType="application/vnd.openxmlformats-officedocument.themeOverride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heme/themeOverride9.xml" ContentType="application/vnd.openxmlformats-officedocument.themeOverr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89" r:id="rId2"/>
  </p:sldMasterIdLst>
  <p:notesMasterIdLst>
    <p:notesMasterId r:id="rId24"/>
  </p:notesMasterIdLst>
  <p:sldIdLst>
    <p:sldId id="419" r:id="rId3"/>
    <p:sldId id="429" r:id="rId4"/>
    <p:sldId id="422" r:id="rId5"/>
    <p:sldId id="294" r:id="rId6"/>
    <p:sldId id="433" r:id="rId7"/>
    <p:sldId id="432" r:id="rId8"/>
    <p:sldId id="434" r:id="rId9"/>
    <p:sldId id="435" r:id="rId10"/>
    <p:sldId id="436" r:id="rId11"/>
    <p:sldId id="423" r:id="rId12"/>
    <p:sldId id="327" r:id="rId13"/>
    <p:sldId id="437" r:id="rId14"/>
    <p:sldId id="438" r:id="rId15"/>
    <p:sldId id="439" r:id="rId16"/>
    <p:sldId id="440" r:id="rId17"/>
    <p:sldId id="441" r:id="rId18"/>
    <p:sldId id="442" r:id="rId19"/>
    <p:sldId id="424" r:id="rId20"/>
    <p:sldId id="329" r:id="rId21"/>
    <p:sldId id="443" r:id="rId22"/>
    <p:sldId id="428" r:id="rId2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63CFF6"/>
    <a:srgbClr val="32BB99"/>
    <a:srgbClr val="117A68"/>
    <a:srgbClr val="0E6254"/>
    <a:srgbClr val="5AC8AD"/>
    <a:srgbClr val="28967B"/>
    <a:srgbClr val="409486"/>
    <a:srgbClr val="189E7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575" autoAdjust="0"/>
    <p:restoredTop sz="94382" autoAdjust="0"/>
  </p:normalViewPr>
  <p:slideViewPr>
    <p:cSldViewPr snapToGrid="0">
      <p:cViewPr varScale="1">
        <p:scale>
          <a:sx n="105" d="100"/>
          <a:sy n="105" d="100"/>
        </p:scale>
        <p:origin x="-96" y="-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FDDFD52B-EA8C-431E-A4F0-37E758CCB8BB}" type="datetimeFigureOut">
              <a:rPr lang="zh-CN" altLang="en-US"/>
              <a:pPr>
                <a:defRPr/>
              </a:pPr>
              <a:t>2016/10/3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45E0B53C-16D9-49D8-BFDC-C10B08B0FD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04072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9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079B0B32-82D4-4F14-BB85-C7191CA9EEBB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4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8689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946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872A8B5A-5D86-4CE6-B432-BC2374375F92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14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7394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946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872A8B5A-5D86-4CE6-B432-BC2374375F92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15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7394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946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872A8B5A-5D86-4CE6-B432-BC2374375F92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16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7394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946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872A8B5A-5D86-4CE6-B432-BC2374375F92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17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7394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9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079B0B32-82D4-4F14-BB85-C7191CA9EEBB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5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8689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9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079B0B32-82D4-4F14-BB85-C7191CA9EEBB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6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8689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9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079B0B32-82D4-4F14-BB85-C7191CA9EEBB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7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8689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9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079B0B32-82D4-4F14-BB85-C7191CA9EEBB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8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8689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9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079B0B32-82D4-4F14-BB85-C7191CA9EEBB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9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8689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946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872A8B5A-5D86-4CE6-B432-BC2374375F92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11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7394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946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872A8B5A-5D86-4CE6-B432-BC2374375F92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12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7394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946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872A8B5A-5D86-4CE6-B432-BC2374375F92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13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7394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34775058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64527310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716225610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B5F02-E5EC-413F-B109-5F2900CEA1D3}" type="datetimeFigureOut">
              <a:rPr lang="zh-CN" altLang="en-US"/>
              <a:pPr>
                <a:defRPr/>
              </a:pPr>
              <a:t>2016/10/3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A3135-A25A-44CA-B5CE-34F3C544FF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95364004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501B8-4C17-4FF4-8D09-76FE56468662}" type="datetimeFigureOut">
              <a:rPr lang="zh-CN" altLang="en-US"/>
              <a:pPr>
                <a:defRPr/>
              </a:pPr>
              <a:t>2016/10/3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912AB-667E-4BDC-A313-5182C2528B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96300646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956D3-5DC8-4190-968F-94024EC09E19}" type="datetimeFigureOut">
              <a:rPr lang="zh-CN" altLang="en-US"/>
              <a:pPr>
                <a:defRPr/>
              </a:pPr>
              <a:t>2016/10/3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207D2-6D9E-4B03-B86E-1AA83CBE02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93470151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BCD63-454B-427D-B29A-8A4452C954A8}" type="datetimeFigureOut">
              <a:rPr lang="zh-CN" altLang="en-US"/>
              <a:pPr>
                <a:defRPr/>
              </a:pPr>
              <a:t>2016/10/3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69F0E-4DB8-4BCC-8F0E-F4BBA9F683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835902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33DE2-B121-4305-89FD-361C23941AB4}" type="datetimeFigureOut">
              <a:rPr lang="zh-CN" altLang="en-US"/>
              <a:pPr>
                <a:defRPr/>
              </a:pPr>
              <a:t>2016/10/3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15EA9-52E1-4B5D-AA60-1C59081DAB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30598652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0A2A8-4BD7-4992-9A35-DF02F0808C50}" type="datetimeFigureOut">
              <a:rPr lang="zh-CN" altLang="en-US"/>
              <a:pPr>
                <a:defRPr/>
              </a:pPr>
              <a:t>2016/10/3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C272D-B717-40F0-9A20-0399190A25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9727067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FD0ED-5B6C-4382-A5F8-A3F7D8D0DD16}" type="datetimeFigureOut">
              <a:rPr lang="zh-CN" altLang="en-US"/>
              <a:pPr>
                <a:defRPr/>
              </a:pPr>
              <a:t>2016/10/3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624BE-1BB0-4FE1-A1AA-F13F16824B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05299507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A3BC8-D95E-4B37-958A-4F5FAF7212CF}" type="datetimeFigureOut">
              <a:rPr lang="zh-CN" altLang="en-US"/>
              <a:pPr>
                <a:defRPr/>
              </a:pPr>
              <a:t>2016/10/3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9818F-3237-40F8-A082-AEB9A46413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23028099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2760960782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6B497-BC27-43F9-9E65-C52FCFAA2655}" type="datetimeFigureOut">
              <a:rPr lang="zh-CN" altLang="en-US"/>
              <a:pPr>
                <a:defRPr/>
              </a:pPr>
              <a:t>2016/10/3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91A71-6E20-423E-B139-26235E14C5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23229036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B8CC9-2F33-41BA-8167-046B8A61FF96}" type="datetimeFigureOut">
              <a:rPr lang="zh-CN" altLang="en-US"/>
              <a:pPr>
                <a:defRPr/>
              </a:pPr>
              <a:t>2016/10/3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0937F-61A5-44A3-9B5D-98355755FB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8636507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4CE82-955C-4DCA-AAE5-79EF219FC475}" type="datetimeFigureOut">
              <a:rPr lang="zh-CN" altLang="en-US"/>
              <a:pPr>
                <a:defRPr/>
              </a:pPr>
              <a:t>2016/10/3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FDAD0-B781-45C2-BCCA-47FF4C55F6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0129611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837404497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212876228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2165059955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30301286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80383470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032649965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46455428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646B966-7ECA-426D-AA34-DBA94C45310C}" type="datetimeFigureOut">
              <a:rPr lang="zh-CN" altLang="en-US"/>
              <a:pPr>
                <a:defRPr/>
              </a:pPr>
              <a:t>2016/10/3</a:t>
            </a:fld>
            <a:endParaRPr lang="zh-CN" altLang="en-US"/>
          </a:p>
        </p:txBody>
      </p:sp>
      <p:sp>
        <p:nvSpPr>
          <p:cNvPr id="205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AA965BD-7B4F-4DE0-BF25-52F2745C26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5.bin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4.bin"/><Relationship Id="rId10" Type="http://schemas.openxmlformats.org/officeDocument/2006/relationships/oleObject" Target="../embeddings/oleObject29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2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33.bin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2.bin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1.bin"/><Relationship Id="rId10" Type="http://schemas.openxmlformats.org/officeDocument/2006/relationships/oleObject" Target="../embeddings/oleObject36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3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9.bin"/><Relationship Id="rId3" Type="http://schemas.openxmlformats.org/officeDocument/2006/relationships/tags" Target="../tags/tag2.xml"/><Relationship Id="rId7" Type="http://schemas.openxmlformats.org/officeDocument/2006/relationships/image" Target="../media/image9.png"/><Relationship Id="rId12" Type="http://schemas.openxmlformats.org/officeDocument/2006/relationships/oleObject" Target="../embeddings/oleObject8.bin"/><Relationship Id="rId2" Type="http://schemas.openxmlformats.org/officeDocument/2006/relationships/tags" Target="../tags/tag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11" Type="http://schemas.openxmlformats.org/officeDocument/2006/relationships/oleObject" Target="../embeddings/oleObject7.bin"/><Relationship Id="rId5" Type="http://schemas.openxmlformats.org/officeDocument/2006/relationships/notesSlide" Target="../notesSlides/notesSlide5.xml"/><Relationship Id="rId10" Type="http://schemas.openxmlformats.org/officeDocument/2006/relationships/image" Target="../media/image13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10.bin"/><Relationship Id="rId2" Type="http://schemas.openxmlformats.org/officeDocument/2006/relationships/tags" Target="../tags/tag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13.bin"/><Relationship Id="rId5" Type="http://schemas.openxmlformats.org/officeDocument/2006/relationships/image" Target="../media/image5.png"/><Relationship Id="rId10" Type="http://schemas.openxmlformats.org/officeDocument/2006/relationships/oleObject" Target="../embeddings/oleObject12.bin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-624423">
            <a:off x="1617663" y="688975"/>
            <a:ext cx="8763000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6"/>
          <p:cNvSpPr txBox="1">
            <a:spLocks noChangeArrowheads="1"/>
          </p:cNvSpPr>
          <p:nvPr/>
        </p:nvSpPr>
        <p:spPr bwMode="auto">
          <a:xfrm>
            <a:off x="2942155" y="1681164"/>
            <a:ext cx="6794500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1500" dirty="0" err="1" smtClean="0">
                <a:solidFill>
                  <a:schemeClr val="bg1"/>
                </a:solidFill>
                <a:latin typeface="Impact" panose="020B0806030902050204" pitchFamily="34" charset="0"/>
              </a:rPr>
              <a:t>Softmax</a:t>
            </a:r>
            <a:endParaRPr lang="zh-CN" altLang="en-US" sz="115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076" name="文本框 24"/>
          <p:cNvSpPr txBox="1">
            <a:spLocks noChangeArrowheads="1"/>
          </p:cNvSpPr>
          <p:nvPr/>
        </p:nvSpPr>
        <p:spPr bwMode="auto">
          <a:xfrm>
            <a:off x="4881563" y="4583113"/>
            <a:ext cx="2147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汇报人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：姬晨</a:t>
            </a:r>
            <a:endParaRPr lang="zh-CN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77" name="文本框 26"/>
          <p:cNvSpPr txBox="1">
            <a:spLocks noChangeArrowheads="1"/>
          </p:cNvSpPr>
          <p:nvPr/>
        </p:nvSpPr>
        <p:spPr bwMode="auto">
          <a:xfrm>
            <a:off x="5175291" y="3416279"/>
            <a:ext cx="361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dist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回归算法讲解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13"/>
          <p:cNvSpPr txBox="1">
            <a:spLocks noChangeArrowheads="1"/>
          </p:cNvSpPr>
          <p:nvPr/>
        </p:nvSpPr>
        <p:spPr bwMode="auto">
          <a:xfrm>
            <a:off x="2967038" y="4416425"/>
            <a:ext cx="60642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4800" b="1" dirty="0" err="1" smtClean="0">
                <a:solidFill>
                  <a:srgbClr val="007F58"/>
                </a:solidFill>
                <a:latin typeface="微软雅黑" panose="020B0503020204020204" pitchFamily="34" charset="-122"/>
              </a:rPr>
              <a:t>Softmax</a:t>
            </a:r>
            <a:r>
              <a:rPr lang="zh-CN" altLang="en-US" sz="4800" b="1" dirty="0" smtClean="0">
                <a:solidFill>
                  <a:srgbClr val="007F58"/>
                </a:solidFill>
                <a:latin typeface="微软雅黑" panose="020B0503020204020204" pitchFamily="34" charset="-122"/>
              </a:rPr>
              <a:t>算法细节</a:t>
            </a:r>
            <a:endParaRPr lang="zh-CN" altLang="en-US" sz="48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17411" name="组合 4"/>
          <p:cNvGrpSpPr>
            <a:grpSpLocks noChangeAspect="1"/>
          </p:cNvGrpSpPr>
          <p:nvPr/>
        </p:nvGrpSpPr>
        <p:grpSpPr bwMode="auto">
          <a:xfrm>
            <a:off x="4357688" y="1117600"/>
            <a:ext cx="3155950" cy="2946400"/>
            <a:chOff x="0" y="0"/>
            <a:chExt cx="6822015" cy="6383223"/>
          </a:xfrm>
        </p:grpSpPr>
        <p:pic>
          <p:nvPicPr>
            <p:cNvPr id="17414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5" name="图片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2" name="文本框 2"/>
          <p:cNvSpPr txBox="1">
            <a:spLocks noChangeArrowheads="1"/>
          </p:cNvSpPr>
          <p:nvPr/>
        </p:nvSpPr>
        <p:spPr bwMode="auto">
          <a:xfrm>
            <a:off x="5130800" y="1338263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1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图片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文本框 19"/>
          <p:cNvSpPr txBox="1">
            <a:spLocks noChangeArrowheads="1"/>
          </p:cNvSpPr>
          <p:nvPr/>
        </p:nvSpPr>
        <p:spPr bwMode="auto">
          <a:xfrm>
            <a:off x="987425" y="266700"/>
            <a:ext cx="30232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b="1" dirty="0" err="1" smtClean="0">
                <a:solidFill>
                  <a:srgbClr val="117A68"/>
                </a:solidFill>
                <a:latin typeface="微软雅黑" panose="020B0503020204020204" pitchFamily="34" charset="-122"/>
              </a:rPr>
              <a:t>Softmax</a:t>
            </a:r>
            <a:r>
              <a:rPr lang="zh-CN" altLang="en-US" sz="24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算法细节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439" name="文本框 20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稻壳儿小白白(http://dwz.cn/Wu2UP)"/>
          <p:cNvSpPr>
            <a:spLocks/>
          </p:cNvSpPr>
          <p:nvPr/>
        </p:nvSpPr>
        <p:spPr bwMode="auto">
          <a:xfrm>
            <a:off x="0" y="1123863"/>
            <a:ext cx="3251200" cy="782637"/>
          </a:xfrm>
          <a:custGeom>
            <a:avLst/>
            <a:gdLst>
              <a:gd name="T0" fmla="*/ 0 w 21600"/>
              <a:gd name="T1" fmla="*/ 0 h 21600"/>
              <a:gd name="T2" fmla="*/ 489365807 w 21600"/>
              <a:gd name="T3" fmla="*/ 0 h 21600"/>
              <a:gd name="T4" fmla="*/ 489365807 w 21600"/>
              <a:gd name="T5" fmla="*/ 28356134 h 21600"/>
              <a:gd name="T6" fmla="*/ 0 w 21600"/>
              <a:gd name="T7" fmla="*/ 28356134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 w="3175" cap="flat" cmpd="sng">
            <a:solidFill>
              <a:srgbClr val="002060">
                <a:alpha val="0"/>
              </a:srgb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" name="稻壳儿小白白(http://dwz.cn/Wu2UP)"/>
          <p:cNvSpPr txBox="1">
            <a:spLocks noChangeArrowheads="1"/>
          </p:cNvSpPr>
          <p:nvPr/>
        </p:nvSpPr>
        <p:spPr bwMode="auto">
          <a:xfrm>
            <a:off x="0" y="1336593"/>
            <a:ext cx="33633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sym typeface="Arial" panose="020B0604020202020204" pitchFamily="34" charset="0"/>
              </a:rPr>
              <a:t>逻辑回归</a:t>
            </a:r>
            <a:r>
              <a:rPr lang="en-US" altLang="zh-CN" b="1" dirty="0" smtClean="0">
                <a:solidFill>
                  <a:schemeClr val="bg1"/>
                </a:solidFill>
                <a:sym typeface="Arial" panose="020B0604020202020204" pitchFamily="34" charset="0"/>
              </a:rPr>
              <a:t>(logistic regression)</a:t>
            </a:r>
            <a:endParaRPr lang="en-US" altLang="zh-CN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pic>
        <p:nvPicPr>
          <p:cNvPr id="18455" name="Picture 23" descr="C:\Users\JiChen\Desktop\multinomial-logistic-regressi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189" y="2394859"/>
            <a:ext cx="5676900" cy="3190875"/>
          </a:xfrm>
          <a:prstGeom prst="rect">
            <a:avLst/>
          </a:prstGeom>
          <a:noFill/>
        </p:spPr>
      </p:pic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456" name="Object 24"/>
          <p:cNvGraphicFramePr>
            <a:graphicFrameLocks noChangeAspect="1"/>
          </p:cNvGraphicFramePr>
          <p:nvPr/>
        </p:nvGraphicFramePr>
        <p:xfrm>
          <a:off x="7758821" y="4255146"/>
          <a:ext cx="2518508" cy="769544"/>
        </p:xfrm>
        <a:graphic>
          <a:graphicData uri="http://schemas.openxmlformats.org/presentationml/2006/ole">
            <p:oleObj spid="_x0000_s18456" name="Equation" r:id="rId6" imgW="1371600" imgH="419100" progId="Equation.DSMT4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18520" y="1756387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逻辑回归处理二分类问题，其假设函数为：</a:t>
            </a:r>
            <a:endParaRPr lang="zh-CN" altLang="en-US" dirty="0"/>
          </a:p>
        </p:txBody>
      </p:sp>
      <p:graphicFrame>
        <p:nvGraphicFramePr>
          <p:cNvPr id="18458" name="Object 26"/>
          <p:cNvGraphicFramePr>
            <a:graphicFrameLocks noChangeAspect="1"/>
          </p:cNvGraphicFramePr>
          <p:nvPr/>
        </p:nvGraphicFramePr>
        <p:xfrm>
          <a:off x="7855956" y="2163793"/>
          <a:ext cx="1926284" cy="487992"/>
        </p:xfrm>
        <a:graphic>
          <a:graphicData uri="http://schemas.openxmlformats.org/presentationml/2006/ole">
            <p:oleObj spid="_x0000_s18458" name="Equation" r:id="rId7" imgW="952200" imgH="241200" progId="Equation.DSMT4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526072" y="26420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其中：</a:t>
            </a:r>
            <a:endParaRPr lang="zh-CN" altLang="en-US" dirty="0"/>
          </a:p>
        </p:txBody>
      </p:sp>
      <p:graphicFrame>
        <p:nvGraphicFramePr>
          <p:cNvPr id="18459" name="Object 27"/>
          <p:cNvGraphicFramePr>
            <a:graphicFrameLocks noChangeAspect="1"/>
          </p:cNvGraphicFramePr>
          <p:nvPr/>
        </p:nvGraphicFramePr>
        <p:xfrm>
          <a:off x="7990939" y="2770565"/>
          <a:ext cx="1515199" cy="690752"/>
        </p:xfrm>
        <a:graphic>
          <a:graphicData uri="http://schemas.openxmlformats.org/presentationml/2006/ole">
            <p:oleObj spid="_x0000_s18459" name="Equation" r:id="rId8" imgW="863280" imgH="393480" progId="Equation.DSMT4">
              <p:embed/>
            </p:oleObj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533624" y="396231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故，逻辑回归的假设函数为：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24571" y="3473455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为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函数，其图形如左边所示</a:t>
            </a:r>
            <a:endParaRPr lang="zh-CN" altLang="en-US" dirty="0"/>
          </a:p>
        </p:txBody>
      </p:sp>
      <p:sp>
        <p:nvSpPr>
          <p:cNvPr id="18461" name="Rectangle 2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460" name="Object 28"/>
          <p:cNvGraphicFramePr>
            <a:graphicFrameLocks noChangeAspect="1"/>
          </p:cNvGraphicFramePr>
          <p:nvPr/>
        </p:nvGraphicFramePr>
        <p:xfrm>
          <a:off x="6411139" y="5464420"/>
          <a:ext cx="5467008" cy="681483"/>
        </p:xfrm>
        <a:graphic>
          <a:graphicData uri="http://schemas.openxmlformats.org/presentationml/2006/ole">
            <p:oleObj spid="_x0000_s18460" name="Equation" r:id="rId9" imgW="3441700" imgH="431800" progId="Equation.DSMT4">
              <p:embed/>
            </p:oleObj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532123" y="503812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代价函数为：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图片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文本框 19"/>
          <p:cNvSpPr txBox="1">
            <a:spLocks noChangeArrowheads="1"/>
          </p:cNvSpPr>
          <p:nvPr/>
        </p:nvSpPr>
        <p:spPr bwMode="auto">
          <a:xfrm>
            <a:off x="987425" y="266700"/>
            <a:ext cx="30232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b="1" dirty="0" err="1" smtClean="0">
                <a:solidFill>
                  <a:srgbClr val="117A68"/>
                </a:solidFill>
                <a:latin typeface="微软雅黑" panose="020B0503020204020204" pitchFamily="34" charset="-122"/>
              </a:rPr>
              <a:t>Softmax</a:t>
            </a:r>
            <a:r>
              <a:rPr lang="zh-CN" altLang="en-US" sz="24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算法细节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439" name="文本框 20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稻壳儿小白白(http://dwz.cn/Wu2UP)"/>
          <p:cNvSpPr>
            <a:spLocks/>
          </p:cNvSpPr>
          <p:nvPr/>
        </p:nvSpPr>
        <p:spPr bwMode="auto">
          <a:xfrm>
            <a:off x="0" y="1051439"/>
            <a:ext cx="3251200" cy="782637"/>
          </a:xfrm>
          <a:custGeom>
            <a:avLst/>
            <a:gdLst>
              <a:gd name="T0" fmla="*/ 0 w 21600"/>
              <a:gd name="T1" fmla="*/ 0 h 21600"/>
              <a:gd name="T2" fmla="*/ 489365807 w 21600"/>
              <a:gd name="T3" fmla="*/ 0 h 21600"/>
              <a:gd name="T4" fmla="*/ 489365807 w 21600"/>
              <a:gd name="T5" fmla="*/ 28356134 h 21600"/>
              <a:gd name="T6" fmla="*/ 0 w 21600"/>
              <a:gd name="T7" fmla="*/ 28356134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 w="3175" cap="flat" cmpd="sng">
            <a:solidFill>
              <a:srgbClr val="002060">
                <a:alpha val="0"/>
              </a:srgb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" name="稻壳儿小白白(http://dwz.cn/Wu2UP)"/>
          <p:cNvSpPr txBox="1">
            <a:spLocks noChangeArrowheads="1"/>
          </p:cNvSpPr>
          <p:nvPr/>
        </p:nvSpPr>
        <p:spPr bwMode="auto">
          <a:xfrm>
            <a:off x="1176336" y="1264169"/>
            <a:ext cx="2024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sym typeface="Arial" panose="020B0604020202020204" pitchFamily="34" charset="0"/>
              </a:rPr>
              <a:t>    </a:t>
            </a:r>
            <a:r>
              <a:rPr lang="en-US" altLang="zh-CN" b="1" dirty="0" err="1" smtClean="0">
                <a:solidFill>
                  <a:schemeClr val="bg1"/>
                </a:solidFill>
                <a:sym typeface="Arial" panose="020B0604020202020204" pitchFamily="34" charset="0"/>
              </a:rPr>
              <a:t>Softmax</a:t>
            </a:r>
            <a:r>
              <a:rPr lang="zh-CN" altLang="en-US" b="1" dirty="0" smtClean="0">
                <a:solidFill>
                  <a:schemeClr val="bg1"/>
                </a:solidFill>
                <a:sym typeface="Arial" panose="020B0604020202020204" pitchFamily="34" charset="0"/>
              </a:rPr>
              <a:t>回归</a:t>
            </a:r>
            <a:endParaRPr lang="en-US" altLang="zh-CN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583" y="2064205"/>
            <a:ext cx="103300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Softmax</a:t>
            </a:r>
            <a:r>
              <a:rPr lang="zh-CN" altLang="en-US" dirty="0" smtClean="0"/>
              <a:t>回归处理多分类问题类标签</a:t>
            </a:r>
            <a:r>
              <a:rPr lang="en-US" altLang="zh-CN" dirty="0" smtClean="0"/>
              <a:t>y</a:t>
            </a:r>
            <a:r>
              <a:rPr lang="zh-CN" altLang="en-US" dirty="0" smtClean="0"/>
              <a:t>可以取</a:t>
            </a:r>
            <a:r>
              <a:rPr lang="en-US" dirty="0" smtClean="0"/>
              <a:t>k</a:t>
            </a:r>
            <a:r>
              <a:rPr lang="zh-CN" altLang="en-US" dirty="0" smtClean="0"/>
              <a:t>个不同的值（而不是</a:t>
            </a:r>
            <a:r>
              <a:rPr lang="en-US" dirty="0" smtClean="0"/>
              <a:t> 2 </a:t>
            </a:r>
            <a:r>
              <a:rPr lang="zh-CN" altLang="en-US" dirty="0" smtClean="0"/>
              <a:t>个）。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因此，对于训练集</a:t>
            </a:r>
            <a:r>
              <a:rPr lang="en-US" dirty="0" smtClean="0"/>
              <a:t> 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有</a:t>
            </a:r>
            <a:r>
              <a:rPr lang="en-US" dirty="0" smtClean="0"/>
              <a:t>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                                   </a:t>
            </a:r>
            <a:r>
              <a:rPr lang="zh-CN" altLang="en-US" dirty="0" smtClean="0"/>
              <a:t>（注意此处的类别下标从</a:t>
            </a:r>
            <a:r>
              <a:rPr lang="en-US" dirty="0" smtClean="0"/>
              <a:t> 1 </a:t>
            </a:r>
            <a:r>
              <a:rPr lang="zh-CN" altLang="en-US" dirty="0" smtClean="0"/>
              <a:t>开始，而不是</a:t>
            </a:r>
            <a:r>
              <a:rPr lang="en-US" dirty="0" smtClean="0"/>
              <a:t> 0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例如，在</a:t>
            </a:r>
            <a:r>
              <a:rPr lang="en-US" dirty="0" smtClean="0"/>
              <a:t> MNIST </a:t>
            </a:r>
            <a:r>
              <a:rPr lang="zh-CN" altLang="en-US" dirty="0" smtClean="0"/>
              <a:t>数字识别任务中，我们有</a:t>
            </a:r>
            <a:r>
              <a:rPr lang="en-US" dirty="0" smtClean="0"/>
              <a:t>k=10</a:t>
            </a:r>
            <a:r>
              <a:rPr lang="zh-CN" altLang="en-US" dirty="0" smtClean="0"/>
              <a:t>个不同的类别。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对于给定的测试输入</a:t>
            </a:r>
            <a:r>
              <a:rPr lang="en-US" dirty="0" smtClean="0"/>
              <a:t> x</a:t>
            </a:r>
            <a:r>
              <a:rPr lang="zh-CN" altLang="en-US" dirty="0" smtClean="0"/>
              <a:t>，我们想用假设函数针对每一个类别 </a:t>
            </a:r>
            <a:r>
              <a:rPr lang="en-US" dirty="0" smtClean="0"/>
              <a:t>j </a:t>
            </a:r>
            <a:r>
              <a:rPr lang="zh-CN" altLang="en-US" dirty="0" smtClean="0"/>
              <a:t>估算出概率值</a:t>
            </a:r>
            <a:r>
              <a:rPr lang="en-US" dirty="0" smtClean="0"/>
              <a:t>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即，我们想估计 </a:t>
            </a:r>
            <a:r>
              <a:rPr lang="en-US" altLang="zh-CN" dirty="0" smtClean="0"/>
              <a:t>x</a:t>
            </a:r>
            <a:r>
              <a:rPr lang="en-US" dirty="0" smtClean="0"/>
              <a:t> </a:t>
            </a:r>
            <a:r>
              <a:rPr lang="zh-CN" altLang="en-US" dirty="0" smtClean="0"/>
              <a:t>的每一种分类结果出现的概率。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因此，我们的假设函数将要输出一个</a:t>
            </a:r>
            <a:r>
              <a:rPr lang="en-US" dirty="0" smtClean="0"/>
              <a:t>k</a:t>
            </a:r>
            <a:r>
              <a:rPr lang="zh-CN" altLang="en-US" dirty="0" smtClean="0"/>
              <a:t>维的向量（向量元素的和为</a:t>
            </a:r>
            <a:r>
              <a:rPr lang="en-US" dirty="0" smtClean="0"/>
              <a:t>1</a:t>
            </a:r>
            <a:r>
              <a:rPr lang="zh-CN" altLang="en-US" dirty="0" smtClean="0"/>
              <a:t>）来表示这</a:t>
            </a:r>
            <a:r>
              <a:rPr lang="en-US" dirty="0" smtClean="0"/>
              <a:t>k</a:t>
            </a:r>
            <a:r>
              <a:rPr lang="zh-CN" altLang="en-US" dirty="0" smtClean="0"/>
              <a:t>个估计的概率值。</a:t>
            </a:r>
            <a:endParaRPr lang="zh-CN" altLang="en-US" dirty="0"/>
          </a:p>
        </p:txBody>
      </p:sp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4929" name="Object 1"/>
          <p:cNvGraphicFramePr>
            <a:graphicFrameLocks noChangeAspect="1"/>
          </p:cNvGraphicFramePr>
          <p:nvPr/>
        </p:nvGraphicFramePr>
        <p:xfrm>
          <a:off x="2725091" y="2598345"/>
          <a:ext cx="2660867" cy="373455"/>
        </p:xfrm>
        <a:graphic>
          <a:graphicData uri="http://schemas.openxmlformats.org/presentationml/2006/ole">
            <p:oleObj spid="_x0000_s124929" name="Equation" r:id="rId5" imgW="1625600" imgH="228600" progId="Equation.DSMT4">
              <p:embed/>
            </p:oleObj>
          </a:graphicData>
        </a:graphic>
      </p:graphicFrame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4931" name="Object 3"/>
          <p:cNvGraphicFramePr>
            <a:graphicFrameLocks noChangeAspect="1"/>
          </p:cNvGraphicFramePr>
          <p:nvPr/>
        </p:nvGraphicFramePr>
        <p:xfrm>
          <a:off x="1692997" y="3188140"/>
          <a:ext cx="1566250" cy="326870"/>
        </p:xfrm>
        <a:graphic>
          <a:graphicData uri="http://schemas.openxmlformats.org/presentationml/2006/ole">
            <p:oleObj spid="_x0000_s124931" name="Equation" r:id="rId6" imgW="1091726" imgH="228501" progId="Equation.DSMT4">
              <p:embed/>
            </p:oleObj>
          </a:graphicData>
        </a:graphic>
      </p:graphicFrame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4933" name="Object 5"/>
          <p:cNvGraphicFramePr>
            <a:graphicFrameLocks noChangeAspect="1"/>
          </p:cNvGraphicFramePr>
          <p:nvPr/>
        </p:nvGraphicFramePr>
        <p:xfrm>
          <a:off x="8455938" y="4282289"/>
          <a:ext cx="1065383" cy="290559"/>
        </p:xfrm>
        <a:graphic>
          <a:graphicData uri="http://schemas.openxmlformats.org/presentationml/2006/ole">
            <p:oleObj spid="_x0000_s124933" name="Equation" r:id="rId7" imgW="736600" imgH="203200" progId="Equation.DSMT4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图片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文本框 19"/>
          <p:cNvSpPr txBox="1">
            <a:spLocks noChangeArrowheads="1"/>
          </p:cNvSpPr>
          <p:nvPr/>
        </p:nvSpPr>
        <p:spPr bwMode="auto">
          <a:xfrm>
            <a:off x="987425" y="266700"/>
            <a:ext cx="30232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b="1" dirty="0" err="1" smtClean="0">
                <a:solidFill>
                  <a:srgbClr val="117A68"/>
                </a:solidFill>
                <a:latin typeface="微软雅黑" panose="020B0503020204020204" pitchFamily="34" charset="-122"/>
              </a:rPr>
              <a:t>Softmax</a:t>
            </a:r>
            <a:r>
              <a:rPr lang="zh-CN" altLang="en-US" sz="24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算法细节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439" name="文本框 20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稻壳儿小白白(http://dwz.cn/Wu2UP)"/>
          <p:cNvSpPr>
            <a:spLocks/>
          </p:cNvSpPr>
          <p:nvPr/>
        </p:nvSpPr>
        <p:spPr bwMode="auto">
          <a:xfrm>
            <a:off x="0" y="1051439"/>
            <a:ext cx="3251200" cy="782637"/>
          </a:xfrm>
          <a:custGeom>
            <a:avLst/>
            <a:gdLst>
              <a:gd name="T0" fmla="*/ 0 w 21600"/>
              <a:gd name="T1" fmla="*/ 0 h 21600"/>
              <a:gd name="T2" fmla="*/ 489365807 w 21600"/>
              <a:gd name="T3" fmla="*/ 0 h 21600"/>
              <a:gd name="T4" fmla="*/ 489365807 w 21600"/>
              <a:gd name="T5" fmla="*/ 28356134 h 21600"/>
              <a:gd name="T6" fmla="*/ 0 w 21600"/>
              <a:gd name="T7" fmla="*/ 28356134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 w="3175" cap="flat" cmpd="sng">
            <a:solidFill>
              <a:srgbClr val="002060">
                <a:alpha val="0"/>
              </a:srgb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" name="稻壳儿小白白(http://dwz.cn/Wu2UP)"/>
          <p:cNvSpPr txBox="1">
            <a:spLocks noChangeArrowheads="1"/>
          </p:cNvSpPr>
          <p:nvPr/>
        </p:nvSpPr>
        <p:spPr bwMode="auto">
          <a:xfrm>
            <a:off x="1" y="1264169"/>
            <a:ext cx="3200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sym typeface="Arial" panose="020B0604020202020204" pitchFamily="34" charset="0"/>
              </a:rPr>
              <a:t>    </a:t>
            </a:r>
            <a:r>
              <a:rPr lang="en-US" altLang="zh-CN" b="1" dirty="0" err="1" smtClean="0">
                <a:solidFill>
                  <a:schemeClr val="bg1"/>
                </a:solidFill>
                <a:sym typeface="Arial" panose="020B0604020202020204" pitchFamily="34" charset="0"/>
              </a:rPr>
              <a:t>Softmax</a:t>
            </a:r>
            <a:r>
              <a:rPr lang="zh-CN" altLang="en-US" b="1" dirty="0" smtClean="0">
                <a:solidFill>
                  <a:schemeClr val="bg1"/>
                </a:solidFill>
                <a:sym typeface="Arial" panose="020B0604020202020204" pitchFamily="34" charset="0"/>
              </a:rPr>
              <a:t>回归</a:t>
            </a:r>
            <a:r>
              <a:rPr lang="en-US" altLang="zh-CN" b="1" dirty="0" smtClean="0">
                <a:solidFill>
                  <a:schemeClr val="bg1"/>
                </a:solidFill>
                <a:sym typeface="Arial" panose="020B0604020202020204" pitchFamily="34" charset="0"/>
              </a:rPr>
              <a:t>——</a:t>
            </a:r>
            <a:r>
              <a:rPr lang="zh-CN" altLang="en-US" b="1" dirty="0" smtClean="0">
                <a:solidFill>
                  <a:schemeClr val="bg1"/>
                </a:solidFill>
                <a:sym typeface="Arial" panose="020B0604020202020204" pitchFamily="34" charset="0"/>
              </a:rPr>
              <a:t>假设函数</a:t>
            </a:r>
            <a:endParaRPr lang="en-US" altLang="zh-CN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583" y="2064205"/>
            <a:ext cx="1033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具体的说，假设函数形式如下：</a:t>
            </a:r>
            <a:endParaRPr lang="en-US" altLang="zh-CN" dirty="0" smtClean="0"/>
          </a:p>
        </p:txBody>
      </p:sp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/>
        </p:nvGraphicFramePr>
        <p:xfrm>
          <a:off x="1566248" y="2417279"/>
          <a:ext cx="5777100" cy="1937442"/>
        </p:xfrm>
        <a:graphic>
          <a:graphicData uri="http://schemas.openxmlformats.org/presentationml/2006/ole">
            <p:oleObj spid="_x0000_s125957" name="Equation" r:id="rId5" imgW="3124200" imgH="1041400" progId="Equation.DSMT4">
              <p:embed/>
            </p:oleObj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05082" y="4389325"/>
            <a:ext cx="103300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其中：                             是模型的参数。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注意：                         这一项对概率分布进行归一化，使得所有概率之和为</a:t>
            </a:r>
            <a:r>
              <a:rPr lang="en-US" dirty="0" smtClean="0"/>
              <a:t> 1 </a:t>
            </a:r>
            <a:r>
              <a:rPr lang="zh-CN" altLang="en-US" dirty="0" smtClean="0"/>
              <a:t>。</a:t>
            </a:r>
          </a:p>
          <a:p>
            <a:endParaRPr lang="en-US" altLang="zh-CN" dirty="0" smtClean="0"/>
          </a:p>
        </p:txBody>
      </p:sp>
      <p:sp>
        <p:nvSpPr>
          <p:cNvPr id="125970" name="Rectangle 1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5969" name="Object 17"/>
          <p:cNvGraphicFramePr>
            <a:graphicFrameLocks noChangeAspect="1"/>
          </p:cNvGraphicFramePr>
          <p:nvPr/>
        </p:nvGraphicFramePr>
        <p:xfrm>
          <a:off x="1493822" y="4409039"/>
          <a:ext cx="1608994" cy="346766"/>
        </p:xfrm>
        <a:graphic>
          <a:graphicData uri="http://schemas.openxmlformats.org/presentationml/2006/ole">
            <p:oleObj spid="_x0000_s125969" name="Equation" r:id="rId6" imgW="1104900" imgH="241300" progId="Equation.DSMT4">
              <p:embed/>
            </p:oleObj>
          </a:graphicData>
        </a:graphic>
      </p:graphicFrame>
      <p:sp>
        <p:nvSpPr>
          <p:cNvPr id="125972" name="Rectangle 2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5971" name="Object 19"/>
          <p:cNvGraphicFramePr>
            <a:graphicFrameLocks noChangeAspect="1"/>
          </p:cNvGraphicFramePr>
          <p:nvPr/>
        </p:nvGraphicFramePr>
        <p:xfrm>
          <a:off x="1448554" y="4813788"/>
          <a:ext cx="1348967" cy="953270"/>
        </p:xfrm>
        <a:graphic>
          <a:graphicData uri="http://schemas.openxmlformats.org/presentationml/2006/ole">
            <p:oleObj spid="_x0000_s125971" name="Equation" r:id="rId7" imgW="711200" imgH="508000" progId="Equation.DSMT4">
              <p:embed/>
            </p:oleObj>
          </a:graphicData>
        </a:graphic>
      </p:graphicFrame>
      <p:sp>
        <p:nvSpPr>
          <p:cNvPr id="125974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图片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文本框 19"/>
          <p:cNvSpPr txBox="1">
            <a:spLocks noChangeArrowheads="1"/>
          </p:cNvSpPr>
          <p:nvPr/>
        </p:nvSpPr>
        <p:spPr bwMode="auto">
          <a:xfrm>
            <a:off x="987425" y="266700"/>
            <a:ext cx="30232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b="1" dirty="0" err="1" smtClean="0">
                <a:solidFill>
                  <a:srgbClr val="117A68"/>
                </a:solidFill>
                <a:latin typeface="微软雅黑" panose="020B0503020204020204" pitchFamily="34" charset="-122"/>
              </a:rPr>
              <a:t>Softmax</a:t>
            </a:r>
            <a:r>
              <a:rPr lang="zh-CN" altLang="en-US" sz="24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算法细节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439" name="文本框 20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稻壳儿小白白(http://dwz.cn/Wu2UP)"/>
          <p:cNvSpPr>
            <a:spLocks/>
          </p:cNvSpPr>
          <p:nvPr/>
        </p:nvSpPr>
        <p:spPr bwMode="auto">
          <a:xfrm>
            <a:off x="0" y="1051439"/>
            <a:ext cx="3251200" cy="782637"/>
          </a:xfrm>
          <a:custGeom>
            <a:avLst/>
            <a:gdLst>
              <a:gd name="T0" fmla="*/ 0 w 21600"/>
              <a:gd name="T1" fmla="*/ 0 h 21600"/>
              <a:gd name="T2" fmla="*/ 489365807 w 21600"/>
              <a:gd name="T3" fmla="*/ 0 h 21600"/>
              <a:gd name="T4" fmla="*/ 489365807 w 21600"/>
              <a:gd name="T5" fmla="*/ 28356134 h 21600"/>
              <a:gd name="T6" fmla="*/ 0 w 21600"/>
              <a:gd name="T7" fmla="*/ 28356134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 w="3175" cap="flat" cmpd="sng">
            <a:solidFill>
              <a:srgbClr val="002060">
                <a:alpha val="0"/>
              </a:srgb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" name="稻壳儿小白白(http://dwz.cn/Wu2UP)"/>
          <p:cNvSpPr txBox="1">
            <a:spLocks noChangeArrowheads="1"/>
          </p:cNvSpPr>
          <p:nvPr/>
        </p:nvSpPr>
        <p:spPr bwMode="auto">
          <a:xfrm>
            <a:off x="1" y="1264169"/>
            <a:ext cx="3200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sym typeface="Arial" panose="020B0604020202020204" pitchFamily="34" charset="0"/>
              </a:rPr>
              <a:t>    </a:t>
            </a:r>
            <a:r>
              <a:rPr lang="en-US" altLang="zh-CN" b="1" dirty="0" err="1" smtClean="0">
                <a:solidFill>
                  <a:schemeClr val="bg1"/>
                </a:solidFill>
                <a:sym typeface="Arial" panose="020B0604020202020204" pitchFamily="34" charset="0"/>
              </a:rPr>
              <a:t>Softmax</a:t>
            </a:r>
            <a:r>
              <a:rPr lang="zh-CN" altLang="en-US" b="1" dirty="0" smtClean="0">
                <a:solidFill>
                  <a:schemeClr val="bg1"/>
                </a:solidFill>
                <a:sym typeface="Arial" panose="020B0604020202020204" pitchFamily="34" charset="0"/>
              </a:rPr>
              <a:t>回归</a:t>
            </a:r>
            <a:r>
              <a:rPr lang="en-US" altLang="zh-CN" b="1" dirty="0" smtClean="0">
                <a:solidFill>
                  <a:schemeClr val="bg1"/>
                </a:solidFill>
                <a:sym typeface="Arial" panose="020B0604020202020204" pitchFamily="34" charset="0"/>
              </a:rPr>
              <a:t>——</a:t>
            </a:r>
            <a:r>
              <a:rPr lang="zh-CN" altLang="en-US" b="1" dirty="0" smtClean="0">
                <a:solidFill>
                  <a:schemeClr val="bg1"/>
                </a:solidFill>
                <a:sym typeface="Arial" panose="020B0604020202020204" pitchFamily="34" charset="0"/>
              </a:rPr>
              <a:t>代价函数</a:t>
            </a:r>
            <a:endParaRPr lang="en-US" altLang="zh-CN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583" y="2064205"/>
            <a:ext cx="1033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定义指示性函数如下：</a:t>
            </a:r>
            <a:endParaRPr lang="en-US" altLang="zh-CN" dirty="0" smtClean="0"/>
          </a:p>
        </p:txBody>
      </p:sp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5970" name="Rectangle 1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5972" name="Rectangle 2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8005" name="Object 5"/>
          <p:cNvGraphicFramePr>
            <a:graphicFrameLocks noChangeAspect="1"/>
          </p:cNvGraphicFramePr>
          <p:nvPr/>
        </p:nvGraphicFramePr>
        <p:xfrm>
          <a:off x="1557195" y="2489703"/>
          <a:ext cx="2400065" cy="372983"/>
        </p:xfrm>
        <a:graphic>
          <a:graphicData uri="http://schemas.openxmlformats.org/presentationml/2006/ole">
            <p:oleObj spid="_x0000_s128005" name="Equation" r:id="rId5" imgW="1409088" imgH="215806" progId="Equation.DSMT4">
              <p:embed/>
            </p:oleObj>
          </a:graphicData>
        </a:graphic>
      </p:graphicFrame>
      <p:sp>
        <p:nvSpPr>
          <p:cNvPr id="128008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8007" name="Object 7"/>
          <p:cNvGraphicFramePr>
            <a:graphicFrameLocks noChangeAspect="1"/>
          </p:cNvGraphicFramePr>
          <p:nvPr/>
        </p:nvGraphicFramePr>
        <p:xfrm>
          <a:off x="4327557" y="2487873"/>
          <a:ext cx="2444436" cy="374813"/>
        </p:xfrm>
        <a:graphic>
          <a:graphicData uri="http://schemas.openxmlformats.org/presentationml/2006/ole">
            <p:oleObj spid="_x0000_s128007" name="Equation" r:id="rId6" imgW="1434477" imgH="215806" progId="Equation.DSMT4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05082" y="2832209"/>
            <a:ext cx="1033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例如：</a:t>
            </a:r>
            <a:endParaRPr lang="en-US" altLang="zh-CN" dirty="0" smtClean="0"/>
          </a:p>
        </p:txBody>
      </p:sp>
      <p:sp>
        <p:nvSpPr>
          <p:cNvPr id="128010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8009" name="Object 9"/>
          <p:cNvGraphicFramePr>
            <a:graphicFrameLocks noChangeAspect="1"/>
          </p:cNvGraphicFramePr>
          <p:nvPr/>
        </p:nvGraphicFramePr>
        <p:xfrm>
          <a:off x="1629623" y="3234181"/>
          <a:ext cx="1167897" cy="306573"/>
        </p:xfrm>
        <a:graphic>
          <a:graphicData uri="http://schemas.openxmlformats.org/presentationml/2006/ole">
            <p:oleObj spid="_x0000_s128009" name="Equation" r:id="rId7" imgW="761669" imgH="203112" progId="Equation.DSMT4">
              <p:embed/>
            </p:oleObj>
          </a:graphicData>
        </a:graphic>
      </p:graphicFrame>
      <p:sp>
        <p:nvSpPr>
          <p:cNvPr id="128012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8011" name="Object 11"/>
          <p:cNvGraphicFramePr>
            <a:graphicFrameLocks noChangeAspect="1"/>
          </p:cNvGraphicFramePr>
          <p:nvPr/>
        </p:nvGraphicFramePr>
        <p:xfrm>
          <a:off x="2974975" y="3223032"/>
          <a:ext cx="1503800" cy="336143"/>
        </p:xfrm>
        <a:graphic>
          <a:graphicData uri="http://schemas.openxmlformats.org/presentationml/2006/ole">
            <p:oleObj spid="_x0000_s128011" name="Equation" r:id="rId8" imgW="888840" imgH="203040" progId="Equation.DSMT4">
              <p:embed/>
            </p:oleObj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03581" y="3591160"/>
            <a:ext cx="1033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则，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代价函数为：</a:t>
            </a:r>
            <a:endParaRPr lang="en-US" altLang="zh-CN" dirty="0" smtClean="0"/>
          </a:p>
        </p:txBody>
      </p:sp>
      <p:sp>
        <p:nvSpPr>
          <p:cNvPr id="128014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8013" name="Object 13"/>
          <p:cNvGraphicFramePr>
            <a:graphicFrameLocks noChangeAspect="1"/>
          </p:cNvGraphicFramePr>
          <p:nvPr/>
        </p:nvGraphicFramePr>
        <p:xfrm>
          <a:off x="1611515" y="4055952"/>
          <a:ext cx="4208944" cy="850744"/>
        </p:xfrm>
        <a:graphic>
          <a:graphicData uri="http://schemas.openxmlformats.org/presentationml/2006/ole">
            <p:oleObj spid="_x0000_s128013" name="Equation" r:id="rId9" imgW="2679700" imgH="546100" progId="Equation.DSMT4">
              <p:embed/>
            </p:oleObj>
          </a:graphicData>
        </a:graphic>
      </p:graphicFrame>
      <p:sp>
        <p:nvSpPr>
          <p:cNvPr id="30" name="矩形 29"/>
          <p:cNvSpPr/>
          <p:nvPr/>
        </p:nvSpPr>
        <p:spPr>
          <a:xfrm>
            <a:off x="594511" y="4916528"/>
            <a:ext cx="9644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值得注意的是，上述公式是</a:t>
            </a:r>
            <a:r>
              <a:rPr lang="en-US" dirty="0" smtClean="0"/>
              <a:t>logistic</a:t>
            </a:r>
            <a:r>
              <a:rPr lang="zh-CN" altLang="en-US" dirty="0" smtClean="0"/>
              <a:t>回归代价函数的推广。</a:t>
            </a:r>
            <a:r>
              <a:rPr lang="en-US" dirty="0" smtClean="0"/>
              <a:t>Logistic</a:t>
            </a:r>
            <a:r>
              <a:rPr lang="zh-CN" altLang="en-US" dirty="0" smtClean="0"/>
              <a:t>回归代价函数可以改为：</a:t>
            </a:r>
            <a:endParaRPr lang="zh-CN" altLang="en-US" dirty="0"/>
          </a:p>
        </p:txBody>
      </p:sp>
      <p:sp>
        <p:nvSpPr>
          <p:cNvPr id="128016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8015" name="Object 15"/>
          <p:cNvGraphicFramePr>
            <a:graphicFrameLocks noChangeAspect="1"/>
          </p:cNvGraphicFramePr>
          <p:nvPr/>
        </p:nvGraphicFramePr>
        <p:xfrm>
          <a:off x="1557195" y="5331703"/>
          <a:ext cx="5379941" cy="1385968"/>
        </p:xfrm>
        <a:graphic>
          <a:graphicData uri="http://schemas.openxmlformats.org/presentationml/2006/ole">
            <p:oleObj spid="_x0000_s128015" name="Equation" r:id="rId10" imgW="3441700" imgH="889000" progId="Equation.DSMT4">
              <p:embed/>
            </p:oleObj>
          </a:graphicData>
        </a:graphic>
      </p:graphicFrame>
      <p:graphicFrame>
        <p:nvGraphicFramePr>
          <p:cNvPr id="128017" name="Object 17"/>
          <p:cNvGraphicFramePr>
            <a:graphicFrameLocks noChangeAspect="1"/>
          </p:cNvGraphicFramePr>
          <p:nvPr/>
        </p:nvGraphicFramePr>
        <p:xfrm>
          <a:off x="6318897" y="4077993"/>
          <a:ext cx="2779838" cy="791734"/>
        </p:xfrm>
        <a:graphic>
          <a:graphicData uri="http://schemas.openxmlformats.org/presentationml/2006/ole">
            <p:oleObj spid="_x0000_s128017" name="Equation" r:id="rId11" imgW="1904174" imgH="545863" progId="Equation.DSMT4">
              <p:embed/>
            </p:oleObj>
          </a:graphicData>
        </a:graphic>
      </p:graphicFrame>
      <p:grpSp>
        <p:nvGrpSpPr>
          <p:cNvPr id="34" name="组合 73"/>
          <p:cNvGrpSpPr/>
          <p:nvPr/>
        </p:nvGrpSpPr>
        <p:grpSpPr>
          <a:xfrm>
            <a:off x="7867401" y="3259247"/>
            <a:ext cx="1928422" cy="893063"/>
            <a:chOff x="7101449" y="3386666"/>
            <a:chExt cx="1905000" cy="1219203"/>
          </a:xfrm>
          <a:solidFill>
            <a:srgbClr val="CCECFF"/>
          </a:solidFill>
        </p:grpSpPr>
        <p:sp>
          <p:nvSpPr>
            <p:cNvPr id="35" name="任意多边形 34"/>
            <p:cNvSpPr/>
            <p:nvPr/>
          </p:nvSpPr>
          <p:spPr bwMode="auto">
            <a:xfrm>
              <a:off x="7298268" y="4233336"/>
              <a:ext cx="389466" cy="372533"/>
            </a:xfrm>
            <a:custGeom>
              <a:avLst/>
              <a:gdLst>
                <a:gd name="connsiteX0" fmla="*/ 177800 w 389466"/>
                <a:gd name="connsiteY0" fmla="*/ 0 h 372533"/>
                <a:gd name="connsiteX1" fmla="*/ 0 w 389466"/>
                <a:gd name="connsiteY1" fmla="*/ 372533 h 372533"/>
                <a:gd name="connsiteX2" fmla="*/ 389466 w 389466"/>
                <a:gd name="connsiteY2" fmla="*/ 220133 h 372533"/>
                <a:gd name="connsiteX3" fmla="*/ 177800 w 389466"/>
                <a:gd name="connsiteY3" fmla="*/ 0 h 37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9466" h="372533">
                  <a:moveTo>
                    <a:pt x="177800" y="0"/>
                  </a:moveTo>
                  <a:lnTo>
                    <a:pt x="0" y="372533"/>
                  </a:lnTo>
                  <a:lnTo>
                    <a:pt x="389466" y="220133"/>
                  </a:lnTo>
                  <a:lnTo>
                    <a:pt x="177800" y="0"/>
                  </a:lnTo>
                  <a:close/>
                </a:path>
              </a:pathLst>
            </a:custGeom>
            <a:grpFill/>
            <a:ln w="9525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36" name="椭圆 35"/>
            <p:cNvSpPr/>
            <p:nvPr/>
          </p:nvSpPr>
          <p:spPr bwMode="auto">
            <a:xfrm>
              <a:off x="7101449" y="3386666"/>
              <a:ext cx="1905000" cy="1159935"/>
            </a:xfrm>
            <a:prstGeom prst="ellipse">
              <a:avLst/>
            </a:prstGeom>
            <a:grpFill/>
            <a:ln w="9525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zh-CN" altLang="en-US" sz="1400" dirty="0" smtClean="0"/>
                <a:t>将</a:t>
              </a:r>
              <a:r>
                <a:rPr lang="en-US" altLang="zh-CN" sz="1400" dirty="0" smtClean="0"/>
                <a:t>x</a:t>
              </a:r>
              <a:r>
                <a:rPr lang="zh-CN" altLang="en-US" sz="1400" dirty="0" smtClean="0"/>
                <a:t>分类为类别 </a:t>
              </a:r>
              <a:r>
                <a:rPr lang="en-US" altLang="zh-CN" sz="1400" dirty="0" smtClean="0"/>
                <a:t>j</a:t>
              </a:r>
              <a:r>
                <a:rPr lang="zh-CN" altLang="en-US" sz="1400" dirty="0" smtClean="0"/>
                <a:t>的概率</a:t>
              </a:r>
              <a:endPara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902859" y="4490519"/>
            <a:ext cx="4602592" cy="1955548"/>
            <a:chOff x="5902859" y="4490519"/>
            <a:chExt cx="4602592" cy="1955548"/>
          </a:xfrm>
        </p:grpSpPr>
        <p:grpSp>
          <p:nvGrpSpPr>
            <p:cNvPr id="41" name="组合 40"/>
            <p:cNvGrpSpPr/>
            <p:nvPr/>
          </p:nvGrpSpPr>
          <p:grpSpPr>
            <a:xfrm>
              <a:off x="5902859" y="4490519"/>
              <a:ext cx="2996697" cy="1955548"/>
              <a:chOff x="5902859" y="4490519"/>
              <a:chExt cx="2996697" cy="1955548"/>
            </a:xfrm>
          </p:grpSpPr>
          <p:cxnSp>
            <p:nvCxnSpPr>
              <p:cNvPr id="38" name="直接连接符 37"/>
              <p:cNvCxnSpPr/>
              <p:nvPr/>
            </p:nvCxnSpPr>
            <p:spPr bwMode="auto">
              <a:xfrm>
                <a:off x="5902859" y="4490519"/>
                <a:ext cx="2987644" cy="130369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直接连接符 39"/>
              <p:cNvCxnSpPr/>
              <p:nvPr/>
            </p:nvCxnSpPr>
            <p:spPr bwMode="auto">
              <a:xfrm flipV="1">
                <a:off x="6509442" y="5794218"/>
                <a:ext cx="2390114" cy="65184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2" name="TextBox 41"/>
            <p:cNvSpPr txBox="1"/>
            <p:nvPr/>
          </p:nvSpPr>
          <p:spPr>
            <a:xfrm>
              <a:off x="8935791" y="5631255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形式非常类似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8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图片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文本框 19"/>
          <p:cNvSpPr txBox="1">
            <a:spLocks noChangeArrowheads="1"/>
          </p:cNvSpPr>
          <p:nvPr/>
        </p:nvSpPr>
        <p:spPr bwMode="auto">
          <a:xfrm>
            <a:off x="987425" y="266700"/>
            <a:ext cx="30232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b="1" dirty="0" err="1" smtClean="0">
                <a:solidFill>
                  <a:srgbClr val="117A68"/>
                </a:solidFill>
                <a:latin typeface="微软雅黑" panose="020B0503020204020204" pitchFamily="34" charset="-122"/>
              </a:rPr>
              <a:t>Softmax</a:t>
            </a:r>
            <a:r>
              <a:rPr lang="zh-CN" altLang="en-US" sz="24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算法细节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439" name="文本框 20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稻壳儿小白白(http://dwz.cn/Wu2UP)"/>
          <p:cNvSpPr>
            <a:spLocks/>
          </p:cNvSpPr>
          <p:nvPr/>
        </p:nvSpPr>
        <p:spPr bwMode="auto">
          <a:xfrm>
            <a:off x="0" y="1051439"/>
            <a:ext cx="3251200" cy="782637"/>
          </a:xfrm>
          <a:custGeom>
            <a:avLst/>
            <a:gdLst>
              <a:gd name="T0" fmla="*/ 0 w 21600"/>
              <a:gd name="T1" fmla="*/ 0 h 21600"/>
              <a:gd name="T2" fmla="*/ 489365807 w 21600"/>
              <a:gd name="T3" fmla="*/ 0 h 21600"/>
              <a:gd name="T4" fmla="*/ 489365807 w 21600"/>
              <a:gd name="T5" fmla="*/ 28356134 h 21600"/>
              <a:gd name="T6" fmla="*/ 0 w 21600"/>
              <a:gd name="T7" fmla="*/ 28356134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 w="3175" cap="flat" cmpd="sng">
            <a:solidFill>
              <a:srgbClr val="002060">
                <a:alpha val="0"/>
              </a:srgb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" name="稻壳儿小白白(http://dwz.cn/Wu2UP)"/>
          <p:cNvSpPr txBox="1">
            <a:spLocks noChangeArrowheads="1"/>
          </p:cNvSpPr>
          <p:nvPr/>
        </p:nvSpPr>
        <p:spPr bwMode="auto">
          <a:xfrm>
            <a:off x="1" y="1264169"/>
            <a:ext cx="3200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sym typeface="Arial" panose="020B0604020202020204" pitchFamily="34" charset="0"/>
              </a:rPr>
              <a:t>    </a:t>
            </a:r>
            <a:r>
              <a:rPr lang="en-US" altLang="zh-CN" b="1" dirty="0" err="1" smtClean="0">
                <a:solidFill>
                  <a:schemeClr val="bg1"/>
                </a:solidFill>
                <a:sym typeface="Arial" panose="020B0604020202020204" pitchFamily="34" charset="0"/>
              </a:rPr>
              <a:t>Softmax</a:t>
            </a:r>
            <a:r>
              <a:rPr lang="zh-CN" altLang="en-US" b="1" dirty="0" smtClean="0">
                <a:solidFill>
                  <a:schemeClr val="bg1"/>
                </a:solidFill>
                <a:sym typeface="Arial" panose="020B0604020202020204" pitchFamily="34" charset="0"/>
              </a:rPr>
              <a:t>回归</a:t>
            </a:r>
            <a:r>
              <a:rPr lang="en-US" altLang="zh-CN" b="1" dirty="0" smtClean="0">
                <a:solidFill>
                  <a:schemeClr val="bg1"/>
                </a:solidFill>
                <a:sym typeface="Arial" panose="020B0604020202020204" pitchFamily="34" charset="0"/>
              </a:rPr>
              <a:t>——</a:t>
            </a:r>
            <a:r>
              <a:rPr lang="zh-CN" altLang="en-US" b="1" dirty="0" smtClean="0">
                <a:solidFill>
                  <a:schemeClr val="bg1"/>
                </a:solidFill>
                <a:sym typeface="Arial" panose="020B0604020202020204" pitchFamily="34" charset="0"/>
              </a:rPr>
              <a:t>代价函数</a:t>
            </a:r>
            <a:endParaRPr lang="en-US" altLang="zh-CN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583" y="2064205"/>
            <a:ext cx="1033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使用迭代的优化算法（例如梯度下降法），最小化代价函数：</a:t>
            </a:r>
            <a:endParaRPr lang="en-US" altLang="zh-CN" dirty="0" smtClean="0"/>
          </a:p>
        </p:txBody>
      </p:sp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05082" y="4389325"/>
            <a:ext cx="10330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每次迭代时更新：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其中</a:t>
            </a:r>
            <a:r>
              <a:rPr lang="en-US" dirty="0" smtClean="0"/>
              <a:t>j=1,…k</a:t>
            </a:r>
            <a:r>
              <a:rPr lang="zh-CN" altLang="en-US" dirty="0" smtClean="0"/>
              <a:t>。</a:t>
            </a:r>
          </a:p>
        </p:txBody>
      </p:sp>
      <p:sp>
        <p:nvSpPr>
          <p:cNvPr id="125970" name="Rectangle 1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5972" name="Rectangle 2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5974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14135" y="2470089"/>
            <a:ext cx="103300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梯度公式为：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            本身是一个向量，它的第  个元素            是         对     的第  个分量的偏导数。</a:t>
            </a:r>
            <a:endParaRPr lang="en-US" altLang="zh-CN" dirty="0" smtClean="0"/>
          </a:p>
        </p:txBody>
      </p:sp>
      <p:sp>
        <p:nvSpPr>
          <p:cNvPr id="13005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0053" name="Object 5"/>
          <p:cNvGraphicFramePr>
            <a:graphicFrameLocks noChangeAspect="1"/>
          </p:cNvGraphicFramePr>
          <p:nvPr/>
        </p:nvGraphicFramePr>
        <p:xfrm>
          <a:off x="1901227" y="2915216"/>
          <a:ext cx="4344259" cy="555374"/>
        </p:xfrm>
        <a:graphic>
          <a:graphicData uri="http://schemas.openxmlformats.org/presentationml/2006/ole">
            <p:oleObj spid="_x0000_s130053" name="Equation" r:id="rId5" imgW="3352800" imgH="431800" progId="Equation.DSMT4">
              <p:embed/>
            </p:oleObj>
          </a:graphicData>
        </a:graphic>
      </p:graphicFrame>
      <p:sp>
        <p:nvSpPr>
          <p:cNvPr id="130056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0055" name="Object 7"/>
          <p:cNvGraphicFramePr>
            <a:graphicFrameLocks noChangeAspect="1"/>
          </p:cNvGraphicFramePr>
          <p:nvPr/>
        </p:nvGraphicFramePr>
        <p:xfrm>
          <a:off x="633743" y="3582420"/>
          <a:ext cx="820764" cy="395726"/>
        </p:xfrm>
        <a:graphic>
          <a:graphicData uri="http://schemas.openxmlformats.org/presentationml/2006/ole">
            <p:oleObj spid="_x0000_s130055" name="Equation" r:id="rId6" imgW="533169" imgH="253890" progId="Equation.DSMT4">
              <p:embed/>
            </p:oleObj>
          </a:graphicData>
        </a:graphic>
      </p:graphicFrame>
      <p:sp>
        <p:nvSpPr>
          <p:cNvPr id="130058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0057" name="Object 9"/>
          <p:cNvGraphicFramePr>
            <a:graphicFrameLocks noChangeAspect="1"/>
          </p:cNvGraphicFramePr>
          <p:nvPr/>
        </p:nvGraphicFramePr>
        <p:xfrm>
          <a:off x="3974471" y="3630438"/>
          <a:ext cx="85725" cy="280563"/>
        </p:xfrm>
        <a:graphic>
          <a:graphicData uri="http://schemas.openxmlformats.org/presentationml/2006/ole">
            <p:oleObj spid="_x0000_s130057" name="Equation" r:id="rId7" imgW="88669" imgH="177338" progId="Equation.DSMT4">
              <p:embed/>
            </p:oleObj>
          </a:graphicData>
        </a:graphic>
      </p:graphicFrame>
      <p:sp>
        <p:nvSpPr>
          <p:cNvPr id="130060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62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0061" name="Object 13"/>
          <p:cNvGraphicFramePr>
            <a:graphicFrameLocks noChangeAspect="1"/>
          </p:cNvGraphicFramePr>
          <p:nvPr/>
        </p:nvGraphicFramePr>
        <p:xfrm>
          <a:off x="4843602" y="3437375"/>
          <a:ext cx="633743" cy="676953"/>
        </p:xfrm>
        <a:graphic>
          <a:graphicData uri="http://schemas.openxmlformats.org/presentationml/2006/ole">
            <p:oleObj spid="_x0000_s130061" name="Equation" r:id="rId8" imgW="418918" imgH="444307" progId="Equation.DSMT4">
              <p:embed/>
            </p:oleObj>
          </a:graphicData>
        </a:graphic>
      </p:graphicFrame>
      <p:sp>
        <p:nvSpPr>
          <p:cNvPr id="130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0063" name="Object 15"/>
          <p:cNvGraphicFramePr>
            <a:graphicFrameLocks noChangeAspect="1"/>
          </p:cNvGraphicFramePr>
          <p:nvPr/>
        </p:nvGraphicFramePr>
        <p:xfrm>
          <a:off x="5785165" y="3630440"/>
          <a:ext cx="527684" cy="325922"/>
        </p:xfrm>
        <a:graphic>
          <a:graphicData uri="http://schemas.openxmlformats.org/presentationml/2006/ole">
            <p:oleObj spid="_x0000_s130063" name="Equation" r:id="rId9" imgW="330057" imgH="203112" progId="Equation.DSMT4">
              <p:embed/>
            </p:oleObj>
          </a:graphicData>
        </a:graphic>
      </p:graphicFrame>
      <p:sp>
        <p:nvSpPr>
          <p:cNvPr id="130066" name="Rectangle 1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0065" name="Object 17"/>
          <p:cNvGraphicFramePr>
            <a:graphicFrameLocks noChangeAspect="1"/>
          </p:cNvGraphicFramePr>
          <p:nvPr/>
        </p:nvGraphicFramePr>
        <p:xfrm>
          <a:off x="6627137" y="3630435"/>
          <a:ext cx="235802" cy="346767"/>
        </p:xfrm>
        <a:graphic>
          <a:graphicData uri="http://schemas.openxmlformats.org/presentationml/2006/ole">
            <p:oleObj spid="_x0000_s130065" name="Equation" r:id="rId10" imgW="164957" imgH="241091" progId="Equation.DSMT4">
              <p:embed/>
            </p:oleObj>
          </a:graphicData>
        </a:graphic>
      </p:graphicFrame>
      <p:graphicFrame>
        <p:nvGraphicFramePr>
          <p:cNvPr id="130067" name="Object 19"/>
          <p:cNvGraphicFramePr>
            <a:graphicFrameLocks noChangeAspect="1"/>
          </p:cNvGraphicFramePr>
          <p:nvPr/>
        </p:nvGraphicFramePr>
        <p:xfrm>
          <a:off x="7368766" y="3620176"/>
          <a:ext cx="85725" cy="280987"/>
        </p:xfrm>
        <a:graphic>
          <a:graphicData uri="http://schemas.openxmlformats.org/presentationml/2006/ole">
            <p:oleObj spid="_x0000_s130067" name="Equation" r:id="rId11" imgW="88669" imgH="177338" progId="Equation.DSMT4">
              <p:embed/>
            </p:oleObj>
          </a:graphicData>
        </a:graphic>
      </p:graphicFrame>
      <p:sp>
        <p:nvSpPr>
          <p:cNvPr id="130069" name="Rectangle 2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0068" name="Object 20"/>
          <p:cNvGraphicFramePr>
            <a:graphicFrameLocks noChangeAspect="1"/>
          </p:cNvGraphicFramePr>
          <p:nvPr/>
        </p:nvGraphicFramePr>
        <p:xfrm>
          <a:off x="3349783" y="4735290"/>
          <a:ext cx="1846906" cy="392649"/>
        </p:xfrm>
        <a:graphic>
          <a:graphicData uri="http://schemas.openxmlformats.org/presentationml/2006/ole">
            <p:oleObj spid="_x0000_s130068" name="Equation" r:id="rId12" imgW="1205977" imgH="253890" progId="Equation.DSMT4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图片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文本框 19"/>
          <p:cNvSpPr txBox="1">
            <a:spLocks noChangeArrowheads="1"/>
          </p:cNvSpPr>
          <p:nvPr/>
        </p:nvSpPr>
        <p:spPr bwMode="auto">
          <a:xfrm>
            <a:off x="987425" y="266700"/>
            <a:ext cx="30232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b="1" dirty="0" err="1" smtClean="0">
                <a:solidFill>
                  <a:srgbClr val="117A68"/>
                </a:solidFill>
                <a:latin typeface="微软雅黑" panose="020B0503020204020204" pitchFamily="34" charset="-122"/>
              </a:rPr>
              <a:t>Softmax</a:t>
            </a:r>
            <a:r>
              <a:rPr lang="zh-CN" altLang="en-US" sz="24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算法细节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439" name="文本框 20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稻壳儿小白白(http://dwz.cn/Wu2UP)"/>
          <p:cNvSpPr>
            <a:spLocks/>
          </p:cNvSpPr>
          <p:nvPr/>
        </p:nvSpPr>
        <p:spPr bwMode="auto">
          <a:xfrm>
            <a:off x="0" y="1051439"/>
            <a:ext cx="3251200" cy="782637"/>
          </a:xfrm>
          <a:custGeom>
            <a:avLst/>
            <a:gdLst>
              <a:gd name="T0" fmla="*/ 0 w 21600"/>
              <a:gd name="T1" fmla="*/ 0 h 21600"/>
              <a:gd name="T2" fmla="*/ 489365807 w 21600"/>
              <a:gd name="T3" fmla="*/ 0 h 21600"/>
              <a:gd name="T4" fmla="*/ 489365807 w 21600"/>
              <a:gd name="T5" fmla="*/ 28356134 h 21600"/>
              <a:gd name="T6" fmla="*/ 0 w 21600"/>
              <a:gd name="T7" fmla="*/ 28356134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 w="3175" cap="flat" cmpd="sng">
            <a:solidFill>
              <a:srgbClr val="002060">
                <a:alpha val="0"/>
              </a:srgb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" name="稻壳儿小白白(http://dwz.cn/Wu2UP)"/>
          <p:cNvSpPr txBox="1">
            <a:spLocks noChangeArrowheads="1"/>
          </p:cNvSpPr>
          <p:nvPr/>
        </p:nvSpPr>
        <p:spPr bwMode="auto">
          <a:xfrm>
            <a:off x="1" y="1264169"/>
            <a:ext cx="3200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sym typeface="Arial" panose="020B0604020202020204" pitchFamily="34" charset="0"/>
              </a:rPr>
              <a:t>    </a:t>
            </a:r>
            <a:r>
              <a:rPr lang="en-US" altLang="zh-CN" b="1" dirty="0" err="1" smtClean="0">
                <a:solidFill>
                  <a:schemeClr val="bg1"/>
                </a:solidFill>
                <a:sym typeface="Arial" panose="020B0604020202020204" pitchFamily="34" charset="0"/>
              </a:rPr>
              <a:t>Softmax</a:t>
            </a:r>
            <a:r>
              <a:rPr lang="zh-CN" altLang="en-US" b="1" dirty="0" smtClean="0">
                <a:solidFill>
                  <a:schemeClr val="bg1"/>
                </a:solidFill>
                <a:sym typeface="Arial" panose="020B0604020202020204" pitchFamily="34" charset="0"/>
              </a:rPr>
              <a:t>回归</a:t>
            </a:r>
            <a:r>
              <a:rPr lang="en-US" altLang="zh-CN" b="1" dirty="0" smtClean="0">
                <a:solidFill>
                  <a:schemeClr val="bg1"/>
                </a:solidFill>
                <a:sym typeface="Arial" panose="020B0604020202020204" pitchFamily="34" charset="0"/>
              </a:rPr>
              <a:t>——</a:t>
            </a:r>
            <a:r>
              <a:rPr lang="zh-CN" altLang="en-US" b="1" dirty="0" smtClean="0">
                <a:solidFill>
                  <a:schemeClr val="bg1"/>
                </a:solidFill>
                <a:sym typeface="Arial" panose="020B0604020202020204" pitchFamily="34" charset="0"/>
              </a:rPr>
              <a:t>代价函数</a:t>
            </a:r>
            <a:endParaRPr lang="en-US" altLang="zh-CN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5970" name="Rectangle 1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5972" name="Rectangle 2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5974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5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56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58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60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62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66" name="Rectangle 1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69" name="Rectangle 2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3" name="Picture 2" descr="C:\Users\Public\Documents\ml-class\lectures-slides\assets\2.bow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93" y="2320802"/>
            <a:ext cx="4767213" cy="37415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106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69714" y="2275816"/>
            <a:ext cx="46863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任意多边形 37"/>
          <p:cNvSpPr/>
          <p:nvPr/>
        </p:nvSpPr>
        <p:spPr bwMode="auto">
          <a:xfrm>
            <a:off x="6790099" y="4571985"/>
            <a:ext cx="1330859" cy="941561"/>
          </a:xfrm>
          <a:custGeom>
            <a:avLst/>
            <a:gdLst>
              <a:gd name="connsiteX0" fmla="*/ 0 w 1330859"/>
              <a:gd name="connsiteY0" fmla="*/ 0 h 941561"/>
              <a:gd name="connsiteX1" fmla="*/ 389299 w 1330859"/>
              <a:gd name="connsiteY1" fmla="*/ 724277 h 941561"/>
              <a:gd name="connsiteX2" fmla="*/ 1330859 w 1330859"/>
              <a:gd name="connsiteY2" fmla="*/ 941561 h 94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0859" h="941561">
                <a:moveTo>
                  <a:pt x="0" y="0"/>
                </a:moveTo>
                <a:cubicBezTo>
                  <a:pt x="83744" y="283675"/>
                  <a:pt x="167489" y="567350"/>
                  <a:pt x="389299" y="724277"/>
                </a:cubicBezTo>
                <a:cubicBezTo>
                  <a:pt x="611109" y="881204"/>
                  <a:pt x="970984" y="911382"/>
                  <a:pt x="1330859" y="94156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39" name="任意多边形 38"/>
          <p:cNvSpPr/>
          <p:nvPr/>
        </p:nvSpPr>
        <p:spPr bwMode="auto">
          <a:xfrm flipH="1">
            <a:off x="9196764" y="4570484"/>
            <a:ext cx="1332361" cy="941561"/>
          </a:xfrm>
          <a:custGeom>
            <a:avLst/>
            <a:gdLst>
              <a:gd name="connsiteX0" fmla="*/ 0 w 1330859"/>
              <a:gd name="connsiteY0" fmla="*/ 0 h 941561"/>
              <a:gd name="connsiteX1" fmla="*/ 389299 w 1330859"/>
              <a:gd name="connsiteY1" fmla="*/ 724277 h 941561"/>
              <a:gd name="connsiteX2" fmla="*/ 1330859 w 1330859"/>
              <a:gd name="connsiteY2" fmla="*/ 941561 h 94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0859" h="941561">
                <a:moveTo>
                  <a:pt x="0" y="0"/>
                </a:moveTo>
                <a:cubicBezTo>
                  <a:pt x="83744" y="283675"/>
                  <a:pt x="167489" y="567350"/>
                  <a:pt x="389299" y="724277"/>
                </a:cubicBezTo>
                <a:cubicBezTo>
                  <a:pt x="611109" y="881204"/>
                  <a:pt x="970984" y="911382"/>
                  <a:pt x="1330859" y="94156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04578" y="6047700"/>
            <a:ext cx="914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无限多个“零点”</a:t>
            </a:r>
            <a:r>
              <a:rPr lang="en-US" altLang="zh-CN" dirty="0" smtClean="0"/>
              <a:t>=====》</a:t>
            </a:r>
            <a:r>
              <a:rPr lang="zh-CN" altLang="en-US" dirty="0" smtClean="0"/>
              <a:t>牛顿迭代法无法收敛</a:t>
            </a:r>
            <a:r>
              <a:rPr lang="en-US" altLang="zh-CN" dirty="0" smtClean="0"/>
              <a:t>=====》</a:t>
            </a:r>
            <a:r>
              <a:rPr lang="zh-CN" altLang="en-US" dirty="0" smtClean="0"/>
              <a:t>无法求解出代价函数最小值时的</a:t>
            </a:r>
            <a:endParaRPr lang="zh-CN" altLang="en-US" dirty="0"/>
          </a:p>
        </p:txBody>
      </p:sp>
      <p:graphicFrame>
        <p:nvGraphicFramePr>
          <p:cNvPr id="132107" name="Object 11"/>
          <p:cNvGraphicFramePr>
            <a:graphicFrameLocks noChangeAspect="1"/>
          </p:cNvGraphicFramePr>
          <p:nvPr/>
        </p:nvGraphicFramePr>
        <p:xfrm>
          <a:off x="10070345" y="6047713"/>
          <a:ext cx="268711" cy="356654"/>
        </p:xfrm>
        <a:graphic>
          <a:graphicData uri="http://schemas.openxmlformats.org/presentationml/2006/ole">
            <p:oleObj spid="_x0000_s132107" name="Equation" r:id="rId7" imgW="126720" imgH="177480" progId="Equation.DSMT4">
              <p:embed/>
            </p:oleObj>
          </a:graphicData>
        </a:graphic>
      </p:graphicFrame>
      <p:grpSp>
        <p:nvGrpSpPr>
          <p:cNvPr id="42" name="组合 73"/>
          <p:cNvGrpSpPr/>
          <p:nvPr/>
        </p:nvGrpSpPr>
        <p:grpSpPr>
          <a:xfrm>
            <a:off x="4454338" y="3766242"/>
            <a:ext cx="2326707" cy="1104522"/>
            <a:chOff x="7101449" y="3386666"/>
            <a:chExt cx="1905000" cy="1219203"/>
          </a:xfrm>
          <a:solidFill>
            <a:srgbClr val="CCECFF"/>
          </a:solidFill>
        </p:grpSpPr>
        <p:sp>
          <p:nvSpPr>
            <p:cNvPr id="43" name="任意多边形 42"/>
            <p:cNvSpPr/>
            <p:nvPr/>
          </p:nvSpPr>
          <p:spPr bwMode="auto">
            <a:xfrm>
              <a:off x="7298268" y="4233336"/>
              <a:ext cx="389466" cy="372533"/>
            </a:xfrm>
            <a:custGeom>
              <a:avLst/>
              <a:gdLst>
                <a:gd name="connsiteX0" fmla="*/ 177800 w 389466"/>
                <a:gd name="connsiteY0" fmla="*/ 0 h 372533"/>
                <a:gd name="connsiteX1" fmla="*/ 0 w 389466"/>
                <a:gd name="connsiteY1" fmla="*/ 372533 h 372533"/>
                <a:gd name="connsiteX2" fmla="*/ 389466 w 389466"/>
                <a:gd name="connsiteY2" fmla="*/ 220133 h 372533"/>
                <a:gd name="connsiteX3" fmla="*/ 177800 w 389466"/>
                <a:gd name="connsiteY3" fmla="*/ 0 h 37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9466" h="372533">
                  <a:moveTo>
                    <a:pt x="177800" y="0"/>
                  </a:moveTo>
                  <a:lnTo>
                    <a:pt x="0" y="372533"/>
                  </a:lnTo>
                  <a:lnTo>
                    <a:pt x="389466" y="220133"/>
                  </a:lnTo>
                  <a:lnTo>
                    <a:pt x="177800" y="0"/>
                  </a:lnTo>
                  <a:close/>
                </a:path>
              </a:pathLst>
            </a:custGeom>
            <a:grpFill/>
            <a:ln w="9525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44" name="椭圆 43"/>
            <p:cNvSpPr/>
            <p:nvPr/>
          </p:nvSpPr>
          <p:spPr bwMode="auto">
            <a:xfrm>
              <a:off x="7101449" y="3386666"/>
              <a:ext cx="1905000" cy="1159935"/>
            </a:xfrm>
            <a:prstGeom prst="ellipse">
              <a:avLst/>
            </a:prstGeom>
            <a:grpFill/>
            <a:ln w="9525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rPr>
                <a:t>不是严格的</a:t>
              </a:r>
              <a:endPara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rPr>
                <a:t>“凸函数”</a:t>
              </a:r>
              <a:endPara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zh-CN" altLang="en-US" sz="1400" dirty="0" smtClean="0"/>
                <a:t>（只有一个全局最值的碗形函数）</a:t>
              </a:r>
              <a:endPara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图片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文本框 19"/>
          <p:cNvSpPr txBox="1">
            <a:spLocks noChangeArrowheads="1"/>
          </p:cNvSpPr>
          <p:nvPr/>
        </p:nvSpPr>
        <p:spPr bwMode="auto">
          <a:xfrm>
            <a:off x="987425" y="266700"/>
            <a:ext cx="30232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b="1" dirty="0" err="1" smtClean="0">
                <a:solidFill>
                  <a:srgbClr val="117A68"/>
                </a:solidFill>
                <a:latin typeface="微软雅黑" panose="020B0503020204020204" pitchFamily="34" charset="-122"/>
              </a:rPr>
              <a:t>Softmax</a:t>
            </a:r>
            <a:r>
              <a:rPr lang="zh-CN" altLang="en-US" sz="24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算法细节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439" name="文本框 20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稻壳儿小白白(http://dwz.cn/Wu2UP)"/>
          <p:cNvSpPr>
            <a:spLocks/>
          </p:cNvSpPr>
          <p:nvPr/>
        </p:nvSpPr>
        <p:spPr bwMode="auto">
          <a:xfrm>
            <a:off x="0" y="1051439"/>
            <a:ext cx="3251200" cy="782637"/>
          </a:xfrm>
          <a:custGeom>
            <a:avLst/>
            <a:gdLst>
              <a:gd name="T0" fmla="*/ 0 w 21600"/>
              <a:gd name="T1" fmla="*/ 0 h 21600"/>
              <a:gd name="T2" fmla="*/ 489365807 w 21600"/>
              <a:gd name="T3" fmla="*/ 0 h 21600"/>
              <a:gd name="T4" fmla="*/ 489365807 w 21600"/>
              <a:gd name="T5" fmla="*/ 28356134 h 21600"/>
              <a:gd name="T6" fmla="*/ 0 w 21600"/>
              <a:gd name="T7" fmla="*/ 28356134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 w="3175" cap="flat" cmpd="sng">
            <a:solidFill>
              <a:srgbClr val="002060">
                <a:alpha val="0"/>
              </a:srgb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" name="稻壳儿小白白(http://dwz.cn/Wu2UP)"/>
          <p:cNvSpPr txBox="1">
            <a:spLocks noChangeArrowheads="1"/>
          </p:cNvSpPr>
          <p:nvPr/>
        </p:nvSpPr>
        <p:spPr bwMode="auto">
          <a:xfrm>
            <a:off x="1" y="1264169"/>
            <a:ext cx="3200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sym typeface="Arial" panose="020B0604020202020204" pitchFamily="34" charset="0"/>
              </a:rPr>
              <a:t>    </a:t>
            </a:r>
            <a:r>
              <a:rPr lang="en-US" altLang="zh-CN" b="1" dirty="0" err="1" smtClean="0">
                <a:solidFill>
                  <a:schemeClr val="bg1"/>
                </a:solidFill>
                <a:sym typeface="Arial" panose="020B0604020202020204" pitchFamily="34" charset="0"/>
              </a:rPr>
              <a:t>Softmax</a:t>
            </a:r>
            <a:r>
              <a:rPr lang="zh-CN" altLang="en-US" b="1" dirty="0" smtClean="0">
                <a:solidFill>
                  <a:schemeClr val="bg1"/>
                </a:solidFill>
                <a:sym typeface="Arial" panose="020B0604020202020204" pitchFamily="34" charset="0"/>
              </a:rPr>
              <a:t>回归</a:t>
            </a:r>
            <a:r>
              <a:rPr lang="en-US" altLang="zh-CN" b="1" dirty="0" smtClean="0">
                <a:solidFill>
                  <a:schemeClr val="bg1"/>
                </a:solidFill>
                <a:sym typeface="Arial" panose="020B0604020202020204" pitchFamily="34" charset="0"/>
              </a:rPr>
              <a:t>——</a:t>
            </a:r>
            <a:r>
              <a:rPr lang="zh-CN" altLang="en-US" b="1" dirty="0" smtClean="0">
                <a:solidFill>
                  <a:schemeClr val="bg1"/>
                </a:solidFill>
                <a:sym typeface="Arial" panose="020B0604020202020204" pitchFamily="34" charset="0"/>
              </a:rPr>
              <a:t>代价函数</a:t>
            </a:r>
            <a:endParaRPr lang="en-US" altLang="zh-CN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5970" name="Rectangle 1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5972" name="Rectangle 2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5974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5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56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58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60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62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66" name="Rectangle 1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69" name="Rectangle 2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06583" y="2064205"/>
            <a:ext cx="103300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添加一个权重衰减项来修改代价函数，这个衰减项会惩罚过大的参数值，现在代价函数变为：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有了这个权重衰减项以后，代价函数就变成了严格的凸函数，可以保证得到唯一解。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梯度公式变为：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这样就可以找到全局最优值，计算出</a:t>
            </a:r>
            <a:endParaRPr lang="zh-CN" altLang="en-US" dirty="0"/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3123" name="Object 3"/>
          <p:cNvGraphicFramePr>
            <a:graphicFrameLocks noChangeAspect="1"/>
          </p:cNvGraphicFramePr>
          <p:nvPr/>
        </p:nvGraphicFramePr>
        <p:xfrm>
          <a:off x="2725092" y="2507810"/>
          <a:ext cx="5664769" cy="807362"/>
        </p:xfrm>
        <a:graphic>
          <a:graphicData uri="http://schemas.openxmlformats.org/presentationml/2006/ole">
            <p:oleObj spid="_x0000_s133123" name="Equation" r:id="rId5" imgW="4076700" imgH="584200" progId="Equation.DSMT4">
              <p:embed/>
            </p:oleObj>
          </a:graphicData>
        </a:graphic>
      </p:graphicFrame>
      <p:sp>
        <p:nvSpPr>
          <p:cNvPr id="133126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3125" name="Object 5"/>
          <p:cNvGraphicFramePr>
            <a:graphicFrameLocks noChangeAspect="1"/>
          </p:cNvGraphicFramePr>
          <p:nvPr/>
        </p:nvGraphicFramePr>
        <p:xfrm>
          <a:off x="2661719" y="4472413"/>
          <a:ext cx="5633686" cy="664486"/>
        </p:xfrm>
        <a:graphic>
          <a:graphicData uri="http://schemas.openxmlformats.org/presentationml/2006/ole">
            <p:oleObj spid="_x0000_s133125" name="Equation" r:id="rId6" imgW="3708400" imgH="431800" progId="Equation.DSMT4">
              <p:embed/>
            </p:oleObj>
          </a:graphicData>
        </a:graphic>
      </p:graphicFrame>
      <p:graphicFrame>
        <p:nvGraphicFramePr>
          <p:cNvPr id="133127" name="Object 7"/>
          <p:cNvGraphicFramePr>
            <a:graphicFrameLocks noChangeAspect="1"/>
          </p:cNvGraphicFramePr>
          <p:nvPr/>
        </p:nvGraphicFramePr>
        <p:xfrm>
          <a:off x="4358363" y="5342204"/>
          <a:ext cx="268288" cy="355600"/>
        </p:xfrm>
        <a:graphic>
          <a:graphicData uri="http://schemas.openxmlformats.org/presentationml/2006/ole">
            <p:oleObj spid="_x0000_s133127" name="Equation" r:id="rId7" imgW="126720" imgH="177480" progId="Equation.DSMT4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13"/>
          <p:cNvSpPr txBox="1">
            <a:spLocks noChangeArrowheads="1"/>
          </p:cNvSpPr>
          <p:nvPr/>
        </p:nvSpPr>
        <p:spPr bwMode="auto">
          <a:xfrm>
            <a:off x="2967038" y="4416425"/>
            <a:ext cx="60642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4800" b="1" dirty="0" err="1" smtClean="0">
                <a:solidFill>
                  <a:srgbClr val="117A68"/>
                </a:solidFill>
                <a:latin typeface="微软雅黑" panose="020B0503020204020204" pitchFamily="34" charset="-122"/>
              </a:rPr>
              <a:t>Softmax</a:t>
            </a:r>
            <a:r>
              <a:rPr lang="zh-CN" altLang="en-US" sz="48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的应用</a:t>
            </a:r>
            <a:endParaRPr lang="zh-CN" altLang="en-US" sz="48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6627" name="组合 4"/>
          <p:cNvGrpSpPr>
            <a:grpSpLocks noChangeAspect="1"/>
          </p:cNvGrpSpPr>
          <p:nvPr/>
        </p:nvGrpSpPr>
        <p:grpSpPr bwMode="auto">
          <a:xfrm>
            <a:off x="4357688" y="1117600"/>
            <a:ext cx="3155950" cy="2946400"/>
            <a:chOff x="0" y="0"/>
            <a:chExt cx="6822015" cy="6383223"/>
          </a:xfrm>
        </p:grpSpPr>
        <p:pic>
          <p:nvPicPr>
            <p:cNvPr id="26630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1" name="图片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628" name="文本框 2"/>
          <p:cNvSpPr txBox="1">
            <a:spLocks noChangeArrowheads="1"/>
          </p:cNvSpPr>
          <p:nvPr/>
        </p:nvSpPr>
        <p:spPr bwMode="auto">
          <a:xfrm>
            <a:off x="5130800" y="1338263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1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6" name="稻壳儿小白白(http://dwz.cn/Wu2UP)"/>
          <p:cNvSpPr txBox="1">
            <a:spLocks noChangeArrowheads="1"/>
          </p:cNvSpPr>
          <p:nvPr/>
        </p:nvSpPr>
        <p:spPr bwMode="auto">
          <a:xfrm>
            <a:off x="2673350" y="2127250"/>
            <a:ext cx="215582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ea typeface="Open Sans"/>
                <a:cs typeface="Open Sans"/>
                <a:sym typeface="Arial" panose="020B0604020202020204" pitchFamily="34" charset="0"/>
              </a:rPr>
              <a:t>添加</a:t>
            </a:r>
            <a:r>
              <a:rPr lang="zh-CN" altLang="en-US" sz="2800" b="1" dirty="0" smtClean="0">
                <a:solidFill>
                  <a:schemeClr val="bg1"/>
                </a:solidFill>
                <a:ea typeface="Open Sans"/>
                <a:cs typeface="Open Sans"/>
                <a:sym typeface="Arial" panose="020B0604020202020204" pitchFamily="34" charset="0"/>
              </a:rPr>
              <a:t>项</a:t>
            </a:r>
            <a:endParaRPr lang="en-US" altLang="zh-CN" sz="2800" b="1" dirty="0">
              <a:solidFill>
                <a:schemeClr val="bg1"/>
              </a:solidFill>
              <a:ea typeface="Open Sans"/>
              <a:cs typeface="Open Sans"/>
              <a:sym typeface="Arial" panose="020B0604020202020204" pitchFamily="34" charset="0"/>
            </a:endParaRPr>
          </a:p>
        </p:txBody>
      </p:sp>
      <p:sp>
        <p:nvSpPr>
          <p:cNvPr id="27662" name="稻壳儿小白白(http://dwz.cn/Wu2UP)"/>
          <p:cNvSpPr txBox="1">
            <a:spLocks noChangeArrowheads="1"/>
          </p:cNvSpPr>
          <p:nvPr/>
        </p:nvSpPr>
        <p:spPr bwMode="auto">
          <a:xfrm>
            <a:off x="7451725" y="2624138"/>
            <a:ext cx="2152650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>
                <a:solidFill>
                  <a:schemeClr val="bg1"/>
                </a:solidFill>
                <a:sym typeface="Arial" panose="020B0604020202020204" pitchFamily="34" charset="0"/>
              </a:rPr>
              <a:t>单击编辑此项目的详细内容</a:t>
            </a:r>
            <a:endParaRPr lang="en-US" altLang="zh-CN" sz="16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7663" name="稻壳儿小白白(http://dwz.cn/Wu2UP)"/>
          <p:cNvSpPr txBox="1">
            <a:spLocks noChangeArrowheads="1"/>
          </p:cNvSpPr>
          <p:nvPr/>
        </p:nvSpPr>
        <p:spPr bwMode="auto">
          <a:xfrm>
            <a:off x="7450138" y="2127250"/>
            <a:ext cx="2154237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ea typeface="Open Sans"/>
                <a:cs typeface="Open Sans"/>
                <a:sym typeface="Arial" panose="020B0604020202020204" pitchFamily="34" charset="0"/>
              </a:rPr>
              <a:t>添加项目</a:t>
            </a:r>
            <a:endParaRPr lang="en-US" altLang="zh-CN" sz="2800" b="1">
              <a:solidFill>
                <a:schemeClr val="bg1"/>
              </a:solidFill>
              <a:ea typeface="Open Sans"/>
              <a:cs typeface="Open Sans"/>
              <a:sym typeface="Arial" panose="020B0604020202020204" pitchFamily="34" charset="0"/>
            </a:endParaRPr>
          </a:p>
        </p:txBody>
      </p:sp>
      <p:sp>
        <p:nvSpPr>
          <p:cNvPr id="27664" name="稻壳儿小白白(http://dwz.cn/Wu2UP)"/>
          <p:cNvSpPr txBox="1">
            <a:spLocks noChangeArrowheads="1"/>
          </p:cNvSpPr>
          <p:nvPr/>
        </p:nvSpPr>
        <p:spPr bwMode="auto">
          <a:xfrm>
            <a:off x="147638" y="4800600"/>
            <a:ext cx="215265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>
                <a:solidFill>
                  <a:schemeClr val="bg1"/>
                </a:solidFill>
                <a:sym typeface="Arial" panose="020B0604020202020204" pitchFamily="34" charset="0"/>
              </a:rPr>
              <a:t>单击编辑此项目的详细内容</a:t>
            </a:r>
            <a:endParaRPr lang="en-US" altLang="zh-CN" sz="16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7665" name="稻壳儿小白白(http://dwz.cn/Wu2UP)"/>
          <p:cNvSpPr txBox="1">
            <a:spLocks noChangeArrowheads="1"/>
          </p:cNvSpPr>
          <p:nvPr/>
        </p:nvSpPr>
        <p:spPr bwMode="auto">
          <a:xfrm>
            <a:off x="146050" y="4302125"/>
            <a:ext cx="2154238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ea typeface="Open Sans"/>
                <a:cs typeface="Open Sans"/>
                <a:sym typeface="Arial" panose="020B0604020202020204" pitchFamily="34" charset="0"/>
              </a:rPr>
              <a:t>添加项目</a:t>
            </a:r>
            <a:endParaRPr lang="en-US" altLang="zh-CN" sz="2800" b="1">
              <a:solidFill>
                <a:schemeClr val="bg1"/>
              </a:solidFill>
              <a:ea typeface="Open Sans"/>
              <a:cs typeface="Open Sans"/>
              <a:sym typeface="Arial" panose="020B0604020202020204" pitchFamily="34" charset="0"/>
            </a:endParaRPr>
          </a:p>
        </p:txBody>
      </p:sp>
      <p:sp>
        <p:nvSpPr>
          <p:cNvPr id="27666" name="稻壳儿小白白(http://dwz.cn/Wu2UP)"/>
          <p:cNvSpPr txBox="1">
            <a:spLocks noChangeArrowheads="1"/>
          </p:cNvSpPr>
          <p:nvPr/>
        </p:nvSpPr>
        <p:spPr bwMode="auto">
          <a:xfrm>
            <a:off x="5029200" y="4800600"/>
            <a:ext cx="215265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>
                <a:solidFill>
                  <a:schemeClr val="bg1"/>
                </a:solidFill>
                <a:sym typeface="Arial" panose="020B0604020202020204" pitchFamily="34" charset="0"/>
              </a:rPr>
              <a:t>单击编辑此项目的详细内容</a:t>
            </a:r>
            <a:endParaRPr lang="en-US" altLang="zh-CN" sz="16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7667" name="稻壳儿小白白(http://dwz.cn/Wu2UP)"/>
          <p:cNvSpPr txBox="1">
            <a:spLocks noChangeArrowheads="1"/>
          </p:cNvSpPr>
          <p:nvPr/>
        </p:nvSpPr>
        <p:spPr bwMode="auto">
          <a:xfrm>
            <a:off x="5027613" y="4302125"/>
            <a:ext cx="2154237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ea typeface="Open Sans"/>
                <a:cs typeface="Open Sans"/>
                <a:sym typeface="Arial" panose="020B0604020202020204" pitchFamily="34" charset="0"/>
              </a:rPr>
              <a:t>添加项目</a:t>
            </a:r>
            <a:endParaRPr lang="en-US" altLang="zh-CN" sz="2800" b="1">
              <a:solidFill>
                <a:schemeClr val="bg1"/>
              </a:solidFill>
              <a:ea typeface="Open Sans"/>
              <a:cs typeface="Open Sans"/>
              <a:sym typeface="Arial" panose="020B0604020202020204" pitchFamily="34" charset="0"/>
            </a:endParaRPr>
          </a:p>
        </p:txBody>
      </p:sp>
      <p:sp>
        <p:nvSpPr>
          <p:cNvPr id="27668" name="稻壳儿小白白(http://dwz.cn/Wu2UP)"/>
          <p:cNvSpPr txBox="1">
            <a:spLocks noChangeArrowheads="1"/>
          </p:cNvSpPr>
          <p:nvPr/>
        </p:nvSpPr>
        <p:spPr bwMode="auto">
          <a:xfrm>
            <a:off x="9896475" y="4800600"/>
            <a:ext cx="2154238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>
                <a:solidFill>
                  <a:schemeClr val="bg1"/>
                </a:solidFill>
                <a:sym typeface="Arial" panose="020B0604020202020204" pitchFamily="34" charset="0"/>
              </a:rPr>
              <a:t>单击编辑此项目的详细内容</a:t>
            </a:r>
            <a:endParaRPr lang="en-US" altLang="zh-CN" sz="16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7669" name="稻壳儿小白白(http://dwz.cn/Wu2UP)"/>
          <p:cNvSpPr txBox="1">
            <a:spLocks noChangeArrowheads="1"/>
          </p:cNvSpPr>
          <p:nvPr/>
        </p:nvSpPr>
        <p:spPr bwMode="auto">
          <a:xfrm>
            <a:off x="9894888" y="4302125"/>
            <a:ext cx="215582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ea typeface="Open Sans"/>
                <a:cs typeface="Open Sans"/>
                <a:sym typeface="Arial" panose="020B0604020202020204" pitchFamily="34" charset="0"/>
              </a:rPr>
              <a:t>添加项目</a:t>
            </a:r>
            <a:endParaRPr lang="en-US" altLang="zh-CN" sz="2800" b="1">
              <a:solidFill>
                <a:schemeClr val="bg1"/>
              </a:solidFill>
              <a:ea typeface="Open Sans"/>
              <a:cs typeface="Open Sans"/>
              <a:sym typeface="Arial" panose="020B0604020202020204" pitchFamily="34" charset="0"/>
            </a:endParaRPr>
          </a:p>
        </p:txBody>
      </p:sp>
      <p:pic>
        <p:nvPicPr>
          <p:cNvPr id="27675" name="图片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76" name="文本框 59"/>
          <p:cNvSpPr txBox="1">
            <a:spLocks noChangeArrowheads="1"/>
          </p:cNvSpPr>
          <p:nvPr/>
        </p:nvSpPr>
        <p:spPr bwMode="auto">
          <a:xfrm>
            <a:off x="987425" y="266700"/>
            <a:ext cx="26792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b="1" dirty="0" err="1" smtClean="0">
                <a:solidFill>
                  <a:srgbClr val="117A68"/>
                </a:solidFill>
                <a:latin typeface="微软雅黑" panose="020B0503020204020204" pitchFamily="34" charset="-122"/>
              </a:rPr>
              <a:t>Softmax</a:t>
            </a:r>
            <a:r>
              <a:rPr lang="zh-CN" altLang="en-US" sz="24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的应用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27677" name="文本框 60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0" name="稻壳儿小白白(http://dwz.cn/Wu2UP)"/>
          <p:cNvSpPr>
            <a:spLocks/>
          </p:cNvSpPr>
          <p:nvPr/>
        </p:nvSpPr>
        <p:spPr bwMode="auto">
          <a:xfrm>
            <a:off x="0" y="1051439"/>
            <a:ext cx="3251200" cy="782637"/>
          </a:xfrm>
          <a:custGeom>
            <a:avLst/>
            <a:gdLst>
              <a:gd name="T0" fmla="*/ 0 w 21600"/>
              <a:gd name="T1" fmla="*/ 0 h 21600"/>
              <a:gd name="T2" fmla="*/ 489365807 w 21600"/>
              <a:gd name="T3" fmla="*/ 0 h 21600"/>
              <a:gd name="T4" fmla="*/ 489365807 w 21600"/>
              <a:gd name="T5" fmla="*/ 28356134 h 21600"/>
              <a:gd name="T6" fmla="*/ 0 w 21600"/>
              <a:gd name="T7" fmla="*/ 28356134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 w="3175" cap="flat" cmpd="sng">
            <a:solidFill>
              <a:srgbClr val="002060">
                <a:alpha val="0"/>
              </a:srgb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" name="稻壳儿小白白(http://dwz.cn/Wu2UP)"/>
          <p:cNvSpPr txBox="1">
            <a:spLocks noChangeArrowheads="1"/>
          </p:cNvSpPr>
          <p:nvPr/>
        </p:nvSpPr>
        <p:spPr bwMode="auto">
          <a:xfrm>
            <a:off x="1" y="1264169"/>
            <a:ext cx="3200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sym typeface="Arial" panose="020B0604020202020204" pitchFamily="34" charset="0"/>
              </a:rPr>
              <a:t>             </a:t>
            </a:r>
            <a:r>
              <a:rPr lang="en-US" altLang="zh-CN" b="1" dirty="0" err="1" smtClean="0">
                <a:solidFill>
                  <a:schemeClr val="bg1"/>
                </a:solidFill>
                <a:sym typeface="Arial" panose="020B0604020202020204" pitchFamily="34" charset="0"/>
              </a:rPr>
              <a:t>Softmax</a:t>
            </a:r>
            <a:r>
              <a:rPr lang="zh-CN" altLang="en-US" b="1" dirty="0" smtClean="0">
                <a:solidFill>
                  <a:schemeClr val="bg1"/>
                </a:solidFill>
                <a:sym typeface="Arial" panose="020B0604020202020204" pitchFamily="34" charset="0"/>
              </a:rPr>
              <a:t>与神经网络</a:t>
            </a:r>
            <a:endParaRPr lang="en-US" altLang="zh-CN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6583" y="2064205"/>
            <a:ext cx="10330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多分类任务中作为激活函数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神经网络的输出层（多分类）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endParaRPr lang="zh-CN" altLang="en-US" dirty="0"/>
          </a:p>
        </p:txBody>
      </p:sp>
      <p:pic>
        <p:nvPicPr>
          <p:cNvPr id="114689" name="Picture 1" descr="C:\Users\JiChen\Desktop\970371-20160715092755967-18644891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1682" y="2527972"/>
            <a:ext cx="6303711" cy="2589266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819900" y="1235075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文本框 20"/>
          <p:cNvSpPr txBox="1">
            <a:spLocks noChangeArrowheads="1"/>
          </p:cNvSpPr>
          <p:nvPr/>
        </p:nvSpPr>
        <p:spPr bwMode="auto">
          <a:xfrm>
            <a:off x="7672388" y="1338263"/>
            <a:ext cx="3429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007F58"/>
                </a:solidFill>
                <a:latin typeface="微软雅黑" panose="020B0503020204020204" pitchFamily="34" charset="-122"/>
              </a:rPr>
              <a:t>预备知识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5124" name="文本框 21"/>
          <p:cNvSpPr txBox="1">
            <a:spLocks noChangeArrowheads="1"/>
          </p:cNvSpPr>
          <p:nvPr/>
        </p:nvSpPr>
        <p:spPr bwMode="auto">
          <a:xfrm>
            <a:off x="6819900" y="1247775"/>
            <a:ext cx="596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25" name="图片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819900" y="2924858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文本框 25"/>
          <p:cNvSpPr txBox="1">
            <a:spLocks noChangeArrowheads="1"/>
          </p:cNvSpPr>
          <p:nvPr/>
        </p:nvSpPr>
        <p:spPr bwMode="auto">
          <a:xfrm>
            <a:off x="7672388" y="3028046"/>
            <a:ext cx="3429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b="1" dirty="0" err="1" smtClean="0">
                <a:solidFill>
                  <a:srgbClr val="007F58"/>
                </a:solidFill>
                <a:latin typeface="微软雅黑" panose="020B0503020204020204" pitchFamily="34" charset="-122"/>
              </a:rPr>
              <a:t>Softmax</a:t>
            </a:r>
            <a:r>
              <a:rPr lang="zh-CN" altLang="en-US" sz="2400" b="1" dirty="0" smtClean="0">
                <a:solidFill>
                  <a:srgbClr val="007F58"/>
                </a:solidFill>
                <a:latin typeface="微软雅黑" panose="020B0503020204020204" pitchFamily="34" charset="-122"/>
              </a:rPr>
              <a:t>算法细节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5127" name="文本框 26"/>
          <p:cNvSpPr txBox="1">
            <a:spLocks noChangeArrowheads="1"/>
          </p:cNvSpPr>
          <p:nvPr/>
        </p:nvSpPr>
        <p:spPr bwMode="auto">
          <a:xfrm>
            <a:off x="6819900" y="2937558"/>
            <a:ext cx="596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28" name="图片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819900" y="4627041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9" name="文本框 28"/>
          <p:cNvSpPr txBox="1">
            <a:spLocks noChangeArrowheads="1"/>
          </p:cNvSpPr>
          <p:nvPr/>
        </p:nvSpPr>
        <p:spPr bwMode="auto">
          <a:xfrm>
            <a:off x="7672388" y="4730228"/>
            <a:ext cx="3429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b="1" dirty="0" err="1" smtClean="0">
                <a:solidFill>
                  <a:srgbClr val="007F58"/>
                </a:solidFill>
                <a:latin typeface="微软雅黑" panose="020B0503020204020204" pitchFamily="34" charset="-122"/>
              </a:rPr>
              <a:t>Softmax</a:t>
            </a:r>
            <a:r>
              <a:rPr lang="zh-CN" altLang="en-US" sz="2400" b="1" dirty="0" smtClean="0">
                <a:solidFill>
                  <a:srgbClr val="007F58"/>
                </a:solidFill>
                <a:latin typeface="微软雅黑" panose="020B0503020204020204" pitchFamily="34" charset="-122"/>
              </a:rPr>
              <a:t>的应用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5130" name="文本框 29"/>
          <p:cNvSpPr txBox="1">
            <a:spLocks noChangeArrowheads="1"/>
          </p:cNvSpPr>
          <p:nvPr/>
        </p:nvSpPr>
        <p:spPr bwMode="auto">
          <a:xfrm>
            <a:off x="6819900" y="4639741"/>
            <a:ext cx="5969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37" name="图片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-624423">
            <a:off x="423863" y="1516063"/>
            <a:ext cx="5759450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文本框 32"/>
          <p:cNvSpPr txBox="1">
            <a:spLocks noChangeArrowheads="1"/>
          </p:cNvSpPr>
          <p:nvPr/>
        </p:nvSpPr>
        <p:spPr bwMode="auto">
          <a:xfrm>
            <a:off x="1250950" y="2717800"/>
            <a:ext cx="4445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6600">
                <a:solidFill>
                  <a:schemeClr val="bg1"/>
                </a:solidFill>
                <a:latin typeface="Impact" panose="020B0806030902050204" pitchFamily="34" charset="0"/>
              </a:rPr>
              <a:t>CONTENTS</a:t>
            </a:r>
            <a:endParaRPr lang="zh-CN" altLang="en-US" sz="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6" name="稻壳儿小白白(http://dwz.cn/Wu2UP)"/>
          <p:cNvSpPr txBox="1">
            <a:spLocks noChangeArrowheads="1"/>
          </p:cNvSpPr>
          <p:nvPr/>
        </p:nvSpPr>
        <p:spPr bwMode="auto">
          <a:xfrm>
            <a:off x="2673350" y="2127250"/>
            <a:ext cx="215582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ea typeface="Open Sans"/>
                <a:cs typeface="Open Sans"/>
                <a:sym typeface="Arial" panose="020B0604020202020204" pitchFamily="34" charset="0"/>
              </a:rPr>
              <a:t>添加</a:t>
            </a:r>
            <a:r>
              <a:rPr lang="zh-CN" altLang="en-US" sz="2800" b="1" dirty="0" smtClean="0">
                <a:solidFill>
                  <a:schemeClr val="bg1"/>
                </a:solidFill>
                <a:ea typeface="Open Sans"/>
                <a:cs typeface="Open Sans"/>
                <a:sym typeface="Arial" panose="020B0604020202020204" pitchFamily="34" charset="0"/>
              </a:rPr>
              <a:t>项</a:t>
            </a:r>
            <a:endParaRPr lang="en-US" altLang="zh-CN" sz="2800" b="1" dirty="0">
              <a:solidFill>
                <a:schemeClr val="bg1"/>
              </a:solidFill>
              <a:ea typeface="Open Sans"/>
              <a:cs typeface="Open Sans"/>
              <a:sym typeface="Arial" panose="020B0604020202020204" pitchFamily="34" charset="0"/>
            </a:endParaRPr>
          </a:p>
        </p:txBody>
      </p:sp>
      <p:sp>
        <p:nvSpPr>
          <p:cNvPr id="27662" name="稻壳儿小白白(http://dwz.cn/Wu2UP)"/>
          <p:cNvSpPr txBox="1">
            <a:spLocks noChangeArrowheads="1"/>
          </p:cNvSpPr>
          <p:nvPr/>
        </p:nvSpPr>
        <p:spPr bwMode="auto">
          <a:xfrm>
            <a:off x="7451725" y="2624138"/>
            <a:ext cx="2152650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>
                <a:solidFill>
                  <a:schemeClr val="bg1"/>
                </a:solidFill>
                <a:sym typeface="Arial" panose="020B0604020202020204" pitchFamily="34" charset="0"/>
              </a:rPr>
              <a:t>单击编辑此项目的详细内容</a:t>
            </a:r>
            <a:endParaRPr lang="en-US" altLang="zh-CN" sz="16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7663" name="稻壳儿小白白(http://dwz.cn/Wu2UP)"/>
          <p:cNvSpPr txBox="1">
            <a:spLocks noChangeArrowheads="1"/>
          </p:cNvSpPr>
          <p:nvPr/>
        </p:nvSpPr>
        <p:spPr bwMode="auto">
          <a:xfrm>
            <a:off x="7450138" y="2127250"/>
            <a:ext cx="2154237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ea typeface="Open Sans"/>
                <a:cs typeface="Open Sans"/>
                <a:sym typeface="Arial" panose="020B0604020202020204" pitchFamily="34" charset="0"/>
              </a:rPr>
              <a:t>添加项目</a:t>
            </a:r>
            <a:endParaRPr lang="en-US" altLang="zh-CN" sz="2800" b="1">
              <a:solidFill>
                <a:schemeClr val="bg1"/>
              </a:solidFill>
              <a:ea typeface="Open Sans"/>
              <a:cs typeface="Open Sans"/>
              <a:sym typeface="Arial" panose="020B0604020202020204" pitchFamily="34" charset="0"/>
            </a:endParaRPr>
          </a:p>
        </p:txBody>
      </p:sp>
      <p:sp>
        <p:nvSpPr>
          <p:cNvPr id="27664" name="稻壳儿小白白(http://dwz.cn/Wu2UP)"/>
          <p:cNvSpPr txBox="1">
            <a:spLocks noChangeArrowheads="1"/>
          </p:cNvSpPr>
          <p:nvPr/>
        </p:nvSpPr>
        <p:spPr bwMode="auto">
          <a:xfrm>
            <a:off x="147638" y="4800600"/>
            <a:ext cx="215265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>
                <a:solidFill>
                  <a:schemeClr val="bg1"/>
                </a:solidFill>
                <a:sym typeface="Arial" panose="020B0604020202020204" pitchFamily="34" charset="0"/>
              </a:rPr>
              <a:t>单击编辑此项目的详细内容</a:t>
            </a:r>
            <a:endParaRPr lang="en-US" altLang="zh-CN" sz="16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7665" name="稻壳儿小白白(http://dwz.cn/Wu2UP)"/>
          <p:cNvSpPr txBox="1">
            <a:spLocks noChangeArrowheads="1"/>
          </p:cNvSpPr>
          <p:nvPr/>
        </p:nvSpPr>
        <p:spPr bwMode="auto">
          <a:xfrm>
            <a:off x="146050" y="4302125"/>
            <a:ext cx="2154238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ea typeface="Open Sans"/>
                <a:cs typeface="Open Sans"/>
                <a:sym typeface="Arial" panose="020B0604020202020204" pitchFamily="34" charset="0"/>
              </a:rPr>
              <a:t>添加项目</a:t>
            </a:r>
            <a:endParaRPr lang="en-US" altLang="zh-CN" sz="2800" b="1">
              <a:solidFill>
                <a:schemeClr val="bg1"/>
              </a:solidFill>
              <a:ea typeface="Open Sans"/>
              <a:cs typeface="Open Sans"/>
              <a:sym typeface="Arial" panose="020B0604020202020204" pitchFamily="34" charset="0"/>
            </a:endParaRPr>
          </a:p>
        </p:txBody>
      </p:sp>
      <p:sp>
        <p:nvSpPr>
          <p:cNvPr id="27666" name="稻壳儿小白白(http://dwz.cn/Wu2UP)"/>
          <p:cNvSpPr txBox="1">
            <a:spLocks noChangeArrowheads="1"/>
          </p:cNvSpPr>
          <p:nvPr/>
        </p:nvSpPr>
        <p:spPr bwMode="auto">
          <a:xfrm>
            <a:off x="5029200" y="4800600"/>
            <a:ext cx="215265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>
                <a:solidFill>
                  <a:schemeClr val="bg1"/>
                </a:solidFill>
                <a:sym typeface="Arial" panose="020B0604020202020204" pitchFamily="34" charset="0"/>
              </a:rPr>
              <a:t>单击编辑此项目的详细内容</a:t>
            </a:r>
            <a:endParaRPr lang="en-US" altLang="zh-CN" sz="16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7667" name="稻壳儿小白白(http://dwz.cn/Wu2UP)"/>
          <p:cNvSpPr txBox="1">
            <a:spLocks noChangeArrowheads="1"/>
          </p:cNvSpPr>
          <p:nvPr/>
        </p:nvSpPr>
        <p:spPr bwMode="auto">
          <a:xfrm>
            <a:off x="5027613" y="4302125"/>
            <a:ext cx="2154237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ea typeface="Open Sans"/>
                <a:cs typeface="Open Sans"/>
                <a:sym typeface="Arial" panose="020B0604020202020204" pitchFamily="34" charset="0"/>
              </a:rPr>
              <a:t>添加项目</a:t>
            </a:r>
            <a:endParaRPr lang="en-US" altLang="zh-CN" sz="2800" b="1">
              <a:solidFill>
                <a:schemeClr val="bg1"/>
              </a:solidFill>
              <a:ea typeface="Open Sans"/>
              <a:cs typeface="Open Sans"/>
              <a:sym typeface="Arial" panose="020B0604020202020204" pitchFamily="34" charset="0"/>
            </a:endParaRPr>
          </a:p>
        </p:txBody>
      </p:sp>
      <p:sp>
        <p:nvSpPr>
          <p:cNvPr id="27668" name="稻壳儿小白白(http://dwz.cn/Wu2UP)"/>
          <p:cNvSpPr txBox="1">
            <a:spLocks noChangeArrowheads="1"/>
          </p:cNvSpPr>
          <p:nvPr/>
        </p:nvSpPr>
        <p:spPr bwMode="auto">
          <a:xfrm>
            <a:off x="9896475" y="4800600"/>
            <a:ext cx="2154238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>
                <a:solidFill>
                  <a:schemeClr val="bg1"/>
                </a:solidFill>
                <a:sym typeface="Arial" panose="020B0604020202020204" pitchFamily="34" charset="0"/>
              </a:rPr>
              <a:t>单击编辑此项目的详细内容</a:t>
            </a:r>
            <a:endParaRPr lang="en-US" altLang="zh-CN" sz="16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7669" name="稻壳儿小白白(http://dwz.cn/Wu2UP)"/>
          <p:cNvSpPr txBox="1">
            <a:spLocks noChangeArrowheads="1"/>
          </p:cNvSpPr>
          <p:nvPr/>
        </p:nvSpPr>
        <p:spPr bwMode="auto">
          <a:xfrm>
            <a:off x="9894888" y="4302125"/>
            <a:ext cx="215582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ea typeface="Open Sans"/>
                <a:cs typeface="Open Sans"/>
                <a:sym typeface="Arial" panose="020B0604020202020204" pitchFamily="34" charset="0"/>
              </a:rPr>
              <a:t>添加项目</a:t>
            </a:r>
            <a:endParaRPr lang="en-US" altLang="zh-CN" sz="2800" b="1" dirty="0">
              <a:solidFill>
                <a:schemeClr val="bg1"/>
              </a:solidFill>
              <a:ea typeface="Open Sans"/>
              <a:cs typeface="Open Sans"/>
              <a:sym typeface="Arial" panose="020B0604020202020204" pitchFamily="34" charset="0"/>
            </a:endParaRPr>
          </a:p>
        </p:txBody>
      </p:sp>
      <p:pic>
        <p:nvPicPr>
          <p:cNvPr id="27675" name="图片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76" name="文本框 59"/>
          <p:cNvSpPr txBox="1">
            <a:spLocks noChangeArrowheads="1"/>
          </p:cNvSpPr>
          <p:nvPr/>
        </p:nvSpPr>
        <p:spPr bwMode="auto">
          <a:xfrm>
            <a:off x="987425" y="266700"/>
            <a:ext cx="26792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b="1" dirty="0" err="1" smtClean="0">
                <a:solidFill>
                  <a:srgbClr val="117A68"/>
                </a:solidFill>
                <a:latin typeface="微软雅黑" panose="020B0503020204020204" pitchFamily="34" charset="-122"/>
              </a:rPr>
              <a:t>Softmax</a:t>
            </a:r>
            <a:r>
              <a:rPr lang="zh-CN" altLang="en-US" sz="24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的应用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27677" name="文本框 60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0" name="稻壳儿小白白(http://dwz.cn/Wu2UP)"/>
          <p:cNvSpPr>
            <a:spLocks/>
          </p:cNvSpPr>
          <p:nvPr/>
        </p:nvSpPr>
        <p:spPr bwMode="auto">
          <a:xfrm>
            <a:off x="0" y="1051439"/>
            <a:ext cx="3251200" cy="782637"/>
          </a:xfrm>
          <a:custGeom>
            <a:avLst/>
            <a:gdLst>
              <a:gd name="T0" fmla="*/ 0 w 21600"/>
              <a:gd name="T1" fmla="*/ 0 h 21600"/>
              <a:gd name="T2" fmla="*/ 489365807 w 21600"/>
              <a:gd name="T3" fmla="*/ 0 h 21600"/>
              <a:gd name="T4" fmla="*/ 489365807 w 21600"/>
              <a:gd name="T5" fmla="*/ 28356134 h 21600"/>
              <a:gd name="T6" fmla="*/ 0 w 21600"/>
              <a:gd name="T7" fmla="*/ 28356134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 w="3175" cap="flat" cmpd="sng">
            <a:solidFill>
              <a:srgbClr val="002060">
                <a:alpha val="0"/>
              </a:srgb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" name="稻壳儿小白白(http://dwz.cn/Wu2UP)"/>
          <p:cNvSpPr txBox="1">
            <a:spLocks noChangeArrowheads="1"/>
          </p:cNvSpPr>
          <p:nvPr/>
        </p:nvSpPr>
        <p:spPr bwMode="auto">
          <a:xfrm>
            <a:off x="1" y="1264169"/>
            <a:ext cx="3200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sym typeface="Arial" panose="020B0604020202020204" pitchFamily="34" charset="0"/>
              </a:rPr>
              <a:t>             </a:t>
            </a:r>
            <a:r>
              <a:rPr lang="en-US" altLang="zh-CN" b="1" dirty="0" err="1" smtClean="0">
                <a:solidFill>
                  <a:schemeClr val="bg1"/>
                </a:solidFill>
                <a:sym typeface="Arial" panose="020B0604020202020204" pitchFamily="34" charset="0"/>
              </a:rPr>
              <a:t>Softmax</a:t>
            </a:r>
            <a:r>
              <a:rPr lang="zh-CN" altLang="en-US" b="1" dirty="0" smtClean="0">
                <a:solidFill>
                  <a:schemeClr val="bg1"/>
                </a:solidFill>
                <a:sym typeface="Arial" panose="020B0604020202020204" pitchFamily="34" charset="0"/>
              </a:rPr>
              <a:t>与神经网络</a:t>
            </a:r>
            <a:endParaRPr lang="en-US" altLang="zh-CN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6583" y="2064205"/>
            <a:ext cx="11190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神经网络是一个多层次的分类模型。</a:t>
            </a:r>
            <a:endParaRPr lang="en-US" altLang="zh-CN" dirty="0" smtClean="0"/>
          </a:p>
          <a:p>
            <a:r>
              <a:rPr lang="zh-CN" altLang="en-US" dirty="0" smtClean="0"/>
              <a:t>其实</a:t>
            </a:r>
            <a:r>
              <a:rPr lang="en-US" altLang="zh-CN" dirty="0" smtClean="0"/>
              <a:t>logistic</a:t>
            </a:r>
            <a:r>
              <a:rPr lang="zh-CN" altLang="en-US" dirty="0" smtClean="0"/>
              <a:t>回归和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回归可以看出最简单的神经网络，其结构如图所示：</a:t>
            </a:r>
            <a:endParaRPr lang="en-US" altLang="zh-CN" dirty="0" smtClean="0"/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15254" y="1388434"/>
            <a:ext cx="3543962" cy="259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614135" y="3972933"/>
            <a:ext cx="11190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一般的神经网络有输入层，隐含层以及输出层构成，而上图中只有输入层和输出层，而没有隐含层。</a:t>
            </a:r>
            <a:endParaRPr lang="en-US" altLang="zh-CN" dirty="0" smtClean="0"/>
          </a:p>
          <a:p>
            <a:r>
              <a:rPr lang="zh-CN" altLang="en-US" dirty="0" smtClean="0"/>
              <a:t>神经网络处理二分类时，输出层为一个节点，但处理</a:t>
            </a:r>
            <a:r>
              <a:rPr lang="en-US" altLang="zh-CN" dirty="0" smtClean="0"/>
              <a:t>K</a:t>
            </a:r>
            <a:r>
              <a:rPr lang="zh-CN" altLang="en-US" dirty="0" smtClean="0"/>
              <a:t>（</a:t>
            </a:r>
            <a:r>
              <a:rPr lang="en-US" altLang="zh-CN" dirty="0" smtClean="0"/>
              <a:t>K&gt;2</a:t>
            </a:r>
            <a:r>
              <a:rPr lang="zh-CN" altLang="en-US" dirty="0" smtClean="0"/>
              <a:t>）分类问题时，数据节点为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个，这个</a:t>
            </a:r>
            <a:r>
              <a:rPr lang="en-US" altLang="zh-CN" dirty="0" smtClean="0"/>
              <a:t>logistic</a:t>
            </a:r>
            <a:r>
              <a:rPr lang="zh-CN" altLang="en-US" dirty="0" smtClean="0"/>
              <a:t>回归和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回归保持一致。值得注意的，在神经网络中的最后一层隐含层和输出层就可以看成是</a:t>
            </a:r>
            <a:r>
              <a:rPr lang="en-US" altLang="zh-CN" dirty="0" smtClean="0"/>
              <a:t>logistic</a:t>
            </a:r>
            <a:r>
              <a:rPr lang="zh-CN" altLang="en-US" dirty="0" smtClean="0"/>
              <a:t>回归或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回归模型，之前的层只是从原始输入数据从学习特征，然后把学习得到的特征交给</a:t>
            </a:r>
            <a:r>
              <a:rPr lang="en-US" altLang="zh-CN" dirty="0" smtClean="0"/>
              <a:t>logistic</a:t>
            </a:r>
            <a:r>
              <a:rPr lang="zh-CN" altLang="en-US" dirty="0" smtClean="0"/>
              <a:t>回归或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回归处理。</a:t>
            </a:r>
            <a:br>
              <a:rPr lang="zh-CN" altLang="en-US" dirty="0" smtClean="0"/>
            </a:br>
            <a:r>
              <a:rPr lang="zh-CN" altLang="en-US" dirty="0" smtClean="0"/>
              <a:t>因此，可以把处理分类问题的神经网络分成两部分，特征学习和</a:t>
            </a:r>
            <a:r>
              <a:rPr lang="en-US" altLang="zh-CN" dirty="0" smtClean="0"/>
              <a:t>logistic</a:t>
            </a:r>
            <a:r>
              <a:rPr lang="zh-CN" altLang="en-US" dirty="0" smtClean="0"/>
              <a:t>回归或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回归。</a:t>
            </a:r>
            <a:endParaRPr lang="en-US" altLang="zh-CN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-624423">
            <a:off x="1617663" y="688975"/>
            <a:ext cx="8763000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文本框 6"/>
          <p:cNvSpPr txBox="1">
            <a:spLocks noChangeArrowheads="1"/>
          </p:cNvSpPr>
          <p:nvPr/>
        </p:nvSpPr>
        <p:spPr bwMode="auto">
          <a:xfrm>
            <a:off x="2759075" y="2014538"/>
            <a:ext cx="6748463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anose="020B0806030902050204" pitchFamily="34" charset="0"/>
              </a:rPr>
              <a:t>THANKS</a:t>
            </a:r>
            <a:endParaRPr lang="zh-CN" altLang="en-US" sz="1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3"/>
          <p:cNvSpPr txBox="1">
            <a:spLocks noChangeArrowheads="1"/>
          </p:cNvSpPr>
          <p:nvPr/>
        </p:nvSpPr>
        <p:spPr bwMode="auto">
          <a:xfrm>
            <a:off x="2967038" y="4416425"/>
            <a:ext cx="60642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 b="1" dirty="0" smtClean="0">
                <a:solidFill>
                  <a:srgbClr val="007F58"/>
                </a:solidFill>
                <a:latin typeface="微软雅黑" panose="020B0503020204020204" pitchFamily="34" charset="-122"/>
              </a:rPr>
              <a:t>预备知识</a:t>
            </a:r>
            <a:endParaRPr lang="zh-CN" altLang="en-US" sz="48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6147" name="组合 4"/>
          <p:cNvGrpSpPr>
            <a:grpSpLocks noChangeAspect="1"/>
          </p:cNvGrpSpPr>
          <p:nvPr/>
        </p:nvGrpSpPr>
        <p:grpSpPr bwMode="auto">
          <a:xfrm>
            <a:off x="4357688" y="1117600"/>
            <a:ext cx="3155950" cy="2946400"/>
            <a:chOff x="0" y="0"/>
            <a:chExt cx="6822015" cy="6383223"/>
          </a:xfrm>
        </p:grpSpPr>
        <p:pic>
          <p:nvPicPr>
            <p:cNvPr id="6150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1" name="图片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48" name="文本框 2"/>
          <p:cNvSpPr txBox="1">
            <a:spLocks noChangeArrowheads="1"/>
          </p:cNvSpPr>
          <p:nvPr/>
        </p:nvSpPr>
        <p:spPr bwMode="auto">
          <a:xfrm>
            <a:off x="5130800" y="1338263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1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稻壳儿小白白(http://dwz.cn/Wu2UP)"/>
          <p:cNvSpPr>
            <a:spLocks/>
          </p:cNvSpPr>
          <p:nvPr/>
        </p:nvSpPr>
        <p:spPr bwMode="auto">
          <a:xfrm>
            <a:off x="0" y="1051439"/>
            <a:ext cx="3251200" cy="782637"/>
          </a:xfrm>
          <a:custGeom>
            <a:avLst/>
            <a:gdLst>
              <a:gd name="T0" fmla="*/ 0 w 21600"/>
              <a:gd name="T1" fmla="*/ 0 h 21600"/>
              <a:gd name="T2" fmla="*/ 489365807 w 21600"/>
              <a:gd name="T3" fmla="*/ 0 h 21600"/>
              <a:gd name="T4" fmla="*/ 489365807 w 21600"/>
              <a:gd name="T5" fmla="*/ 28356134 h 21600"/>
              <a:gd name="T6" fmla="*/ 0 w 21600"/>
              <a:gd name="T7" fmla="*/ 28356134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 w="3175" cap="flat" cmpd="sng">
            <a:solidFill>
              <a:srgbClr val="002060">
                <a:alpha val="0"/>
              </a:srgb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172" name="稻壳儿小白白(http://dwz.cn/Wu2UP)"/>
          <p:cNvSpPr txBox="1">
            <a:spLocks noChangeArrowheads="1"/>
          </p:cNvSpPr>
          <p:nvPr/>
        </p:nvSpPr>
        <p:spPr bwMode="auto">
          <a:xfrm>
            <a:off x="1176336" y="1264169"/>
            <a:ext cx="2024062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sym typeface="Arial" panose="020B0604020202020204" pitchFamily="34" charset="0"/>
              </a:rPr>
              <a:t>二手房房价预测</a:t>
            </a:r>
            <a:endParaRPr lang="en-US" altLang="zh-CN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73" name="稻壳儿小白白(http://dwz.cn/Wu2UP)"/>
          <p:cNvSpPr txBox="1">
            <a:spLocks noChangeArrowheads="1"/>
          </p:cNvSpPr>
          <p:nvPr/>
        </p:nvSpPr>
        <p:spPr bwMode="auto">
          <a:xfrm>
            <a:off x="1225550" y="1809750"/>
            <a:ext cx="20240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sym typeface="Arial" panose="020B0604020202020204" pitchFamily="34" charset="0"/>
              </a:rPr>
              <a:t>单击编辑副标题</a:t>
            </a:r>
            <a:endParaRPr lang="en-US" altLang="zh-CN" sz="14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77" name="稻壳儿小白白(http://dwz.cn/Wu2UP)"/>
          <p:cNvSpPr txBox="1">
            <a:spLocks noChangeArrowheads="1"/>
          </p:cNvSpPr>
          <p:nvPr/>
        </p:nvSpPr>
        <p:spPr bwMode="auto">
          <a:xfrm>
            <a:off x="6315075" y="1560513"/>
            <a:ext cx="1989138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sym typeface="Arial" panose="020B0604020202020204" pitchFamily="34" charset="0"/>
              </a:rPr>
              <a:t>第一季度</a:t>
            </a:r>
            <a:endParaRPr lang="en-US" altLang="zh-CN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78" name="稻壳儿小白白(http://dwz.cn/Wu2UP)"/>
          <p:cNvSpPr txBox="1">
            <a:spLocks noChangeArrowheads="1"/>
          </p:cNvSpPr>
          <p:nvPr/>
        </p:nvSpPr>
        <p:spPr bwMode="auto">
          <a:xfrm>
            <a:off x="6313488" y="1835150"/>
            <a:ext cx="198913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sym typeface="Arial" panose="020B0604020202020204" pitchFamily="34" charset="0"/>
              </a:rPr>
              <a:t>单击编辑副标题</a:t>
            </a:r>
            <a:endParaRPr lang="en-US" altLang="zh-CN" sz="14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80" name="稻壳儿小白白(http://dwz.cn/Wu2UP)"/>
          <p:cNvSpPr txBox="1">
            <a:spLocks noChangeArrowheads="1"/>
          </p:cNvSpPr>
          <p:nvPr/>
        </p:nvSpPr>
        <p:spPr bwMode="auto">
          <a:xfrm>
            <a:off x="8882063" y="4440238"/>
            <a:ext cx="2084387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sym typeface="Arial" panose="020B0604020202020204" pitchFamily="34" charset="0"/>
              </a:rPr>
              <a:t>第一季度</a:t>
            </a:r>
            <a:endParaRPr lang="en-US" altLang="zh-CN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81" name="稻壳儿小白白(http://dwz.cn/Wu2UP)"/>
          <p:cNvSpPr txBox="1">
            <a:spLocks noChangeArrowheads="1"/>
          </p:cNvSpPr>
          <p:nvPr/>
        </p:nvSpPr>
        <p:spPr bwMode="auto">
          <a:xfrm>
            <a:off x="8880475" y="4714875"/>
            <a:ext cx="208438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sym typeface="Arial" panose="020B0604020202020204" pitchFamily="34" charset="0"/>
              </a:rPr>
              <a:t>单击编辑副标题</a:t>
            </a:r>
            <a:endParaRPr lang="en-US" altLang="zh-CN" sz="14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pic>
        <p:nvPicPr>
          <p:cNvPr id="7187" name="图片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8" name="文本框 46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预备知识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7189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174" name="稻壳儿小白白(http://dwz.cn/Wu2UP)"/>
          <p:cNvSpPr txBox="1">
            <a:spLocks noChangeArrowheads="1"/>
          </p:cNvSpPr>
          <p:nvPr/>
        </p:nvSpPr>
        <p:spPr bwMode="auto">
          <a:xfrm>
            <a:off x="6806633" y="4296311"/>
            <a:ext cx="2003425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sym typeface="Arial" panose="020B0604020202020204" pitchFamily="34" charset="0"/>
              </a:rPr>
              <a:t>第一季度</a:t>
            </a:r>
            <a:endParaRPr lang="en-US" altLang="zh-CN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75" name="稻壳儿小白白(http://dwz.cn/Wu2UP)"/>
          <p:cNvSpPr txBox="1">
            <a:spLocks noChangeArrowheads="1"/>
          </p:cNvSpPr>
          <p:nvPr/>
        </p:nvSpPr>
        <p:spPr bwMode="auto">
          <a:xfrm>
            <a:off x="6806633" y="4570948"/>
            <a:ext cx="200183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sym typeface="Arial" panose="020B0604020202020204" pitchFamily="34" charset="0"/>
              </a:rPr>
              <a:t>单击编辑副标题</a:t>
            </a:r>
            <a:endParaRPr lang="en-US" altLang="zh-CN" sz="14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2133608" y="2430726"/>
            <a:ext cx="3175000" cy="2633128"/>
            <a:chOff x="2133608" y="2430726"/>
            <a:chExt cx="3175000" cy="2633128"/>
          </a:xfrm>
        </p:grpSpPr>
        <p:cxnSp>
          <p:nvCxnSpPr>
            <p:cNvPr id="61" name="直接连接符 60"/>
            <p:cNvCxnSpPr/>
            <p:nvPr/>
          </p:nvCxnSpPr>
          <p:spPr bwMode="auto">
            <a:xfrm>
              <a:off x="2133608" y="3073400"/>
              <a:ext cx="31750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直接连接符 62"/>
            <p:cNvCxnSpPr/>
            <p:nvPr/>
          </p:nvCxnSpPr>
          <p:spPr bwMode="auto">
            <a:xfrm rot="5400000">
              <a:off x="1185323" y="3742266"/>
              <a:ext cx="2624667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直接连接符 63"/>
            <p:cNvCxnSpPr/>
            <p:nvPr/>
          </p:nvCxnSpPr>
          <p:spPr bwMode="auto">
            <a:xfrm rot="5400000">
              <a:off x="2192890" y="3750727"/>
              <a:ext cx="2624667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直接连接符 64"/>
            <p:cNvCxnSpPr/>
            <p:nvPr/>
          </p:nvCxnSpPr>
          <p:spPr bwMode="auto">
            <a:xfrm rot="5400000">
              <a:off x="3615352" y="3742266"/>
              <a:ext cx="2624667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6" name="TextBox 65"/>
            <p:cNvSpPr txBox="1"/>
            <p:nvPr/>
          </p:nvSpPr>
          <p:spPr>
            <a:xfrm>
              <a:off x="2472257" y="2641600"/>
              <a:ext cx="1077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大小</a:t>
              </a:r>
              <a:r>
                <a:rPr lang="en-US" altLang="zh-CN" dirty="0" smtClean="0"/>
                <a:t>(</a:t>
              </a:r>
              <a:r>
                <a:rPr lang="en-US" dirty="0" smtClean="0"/>
                <a:t>M</a:t>
              </a:r>
              <a:r>
                <a:rPr lang="en-US" baseline="30000" dirty="0" smtClean="0"/>
                <a:t>2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57631" y="2650061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房价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万元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565400" y="3259670"/>
              <a:ext cx="23114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  50               100</a:t>
              </a:r>
            </a:p>
            <a:p>
              <a:r>
                <a:rPr lang="en-US" altLang="zh-CN" dirty="0" smtClean="0"/>
                <a:t>   60               116</a:t>
              </a:r>
            </a:p>
            <a:p>
              <a:r>
                <a:rPr lang="en-US" altLang="zh-CN" dirty="0" smtClean="0"/>
                <a:t>   72               130</a:t>
              </a:r>
            </a:p>
            <a:p>
              <a:r>
                <a:rPr lang="en-US" altLang="zh-CN" dirty="0" smtClean="0"/>
                <a:t>   80               146</a:t>
              </a:r>
            </a:p>
            <a:p>
              <a:r>
                <a:rPr lang="en-US" altLang="zh-CN" dirty="0" smtClean="0"/>
                <a:t>   90               150</a:t>
              </a:r>
            </a:p>
            <a:p>
              <a:r>
                <a:rPr lang="en-US" altLang="zh-CN" dirty="0" smtClean="0"/>
                <a:t>   82                 ?</a:t>
              </a:r>
              <a:endParaRPr lang="zh-CN" altLang="en-US" dirty="0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6153849" y="2405365"/>
            <a:ext cx="4265530" cy="2867766"/>
            <a:chOff x="6153849" y="2405365"/>
            <a:chExt cx="4265530" cy="2867766"/>
          </a:xfrm>
        </p:grpSpPr>
        <p:grpSp>
          <p:nvGrpSpPr>
            <p:cNvPr id="83" name="组合 82"/>
            <p:cNvGrpSpPr/>
            <p:nvPr/>
          </p:nvGrpSpPr>
          <p:grpSpPr>
            <a:xfrm>
              <a:off x="6766945" y="2405365"/>
              <a:ext cx="3545417" cy="2594208"/>
              <a:chOff x="6766945" y="2405365"/>
              <a:chExt cx="3545417" cy="2594208"/>
            </a:xfrm>
          </p:grpSpPr>
          <p:pic>
            <p:nvPicPr>
              <p:cNvPr id="29697" name="Picture 1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6766945" y="2405365"/>
                <a:ext cx="3545417" cy="2594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37" name="直接连接符 36"/>
              <p:cNvCxnSpPr/>
              <p:nvPr/>
            </p:nvCxnSpPr>
            <p:spPr bwMode="auto">
              <a:xfrm rot="10800000" flipV="1">
                <a:off x="7611497" y="3996285"/>
                <a:ext cx="126999" cy="11853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直接连接符 37"/>
              <p:cNvCxnSpPr/>
              <p:nvPr/>
            </p:nvCxnSpPr>
            <p:spPr bwMode="auto">
              <a:xfrm rot="16200000" flipH="1">
                <a:off x="7615731" y="3992055"/>
                <a:ext cx="127001" cy="11853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直接连接符 38"/>
              <p:cNvCxnSpPr/>
              <p:nvPr/>
            </p:nvCxnSpPr>
            <p:spPr bwMode="auto">
              <a:xfrm rot="10800000" flipV="1">
                <a:off x="7899369" y="3598330"/>
                <a:ext cx="126999" cy="11853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直接连接符 39"/>
              <p:cNvCxnSpPr/>
              <p:nvPr/>
            </p:nvCxnSpPr>
            <p:spPr bwMode="auto">
              <a:xfrm rot="16200000" flipH="1">
                <a:off x="7903603" y="3594100"/>
                <a:ext cx="127001" cy="11853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直接连接符 40"/>
              <p:cNvCxnSpPr/>
              <p:nvPr/>
            </p:nvCxnSpPr>
            <p:spPr bwMode="auto">
              <a:xfrm rot="10800000" flipV="1">
                <a:off x="8297318" y="3285051"/>
                <a:ext cx="126999" cy="11853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直接连接符 41"/>
              <p:cNvCxnSpPr/>
              <p:nvPr/>
            </p:nvCxnSpPr>
            <p:spPr bwMode="auto">
              <a:xfrm rot="16200000" flipH="1">
                <a:off x="8301552" y="3280821"/>
                <a:ext cx="127001" cy="11853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" name="直接连接符 42"/>
              <p:cNvCxnSpPr/>
              <p:nvPr/>
            </p:nvCxnSpPr>
            <p:spPr bwMode="auto">
              <a:xfrm rot="10800000" flipV="1">
                <a:off x="8720668" y="3064909"/>
                <a:ext cx="126999" cy="11853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直接连接符 43"/>
              <p:cNvCxnSpPr/>
              <p:nvPr/>
            </p:nvCxnSpPr>
            <p:spPr bwMode="auto">
              <a:xfrm rot="16200000" flipH="1">
                <a:off x="8724902" y="3060679"/>
                <a:ext cx="127001" cy="11853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直接连接符 44"/>
              <p:cNvCxnSpPr/>
              <p:nvPr/>
            </p:nvCxnSpPr>
            <p:spPr bwMode="auto">
              <a:xfrm rot="10800000" flipV="1">
                <a:off x="9135551" y="2980239"/>
                <a:ext cx="126999" cy="11853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直接连接符 45"/>
              <p:cNvCxnSpPr/>
              <p:nvPr/>
            </p:nvCxnSpPr>
            <p:spPr bwMode="auto">
              <a:xfrm rot="16200000" flipH="1">
                <a:off x="9139785" y="2976009"/>
                <a:ext cx="127001" cy="11853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70" name="矩形 69"/>
            <p:cNvSpPr/>
            <p:nvPr/>
          </p:nvSpPr>
          <p:spPr>
            <a:xfrm>
              <a:off x="9649616" y="4903799"/>
              <a:ext cx="7697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X(M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zh-CN" altLang="en-US" dirty="0"/>
            </a:p>
          </p:txBody>
        </p:sp>
        <p:sp>
          <p:nvSpPr>
            <p:cNvPr id="71" name="矩形 70"/>
            <p:cNvSpPr/>
            <p:nvPr/>
          </p:nvSpPr>
          <p:spPr>
            <a:xfrm>
              <a:off x="6153849" y="2507705"/>
              <a:ext cx="954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Y(</a:t>
              </a:r>
              <a:r>
                <a:rPr lang="zh-CN" altLang="en-US" dirty="0" smtClean="0"/>
                <a:t>万元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</p:grpSp>
      <p:cxnSp>
        <p:nvCxnSpPr>
          <p:cNvPr id="73" name="直接连接符 72"/>
          <p:cNvCxnSpPr/>
          <p:nvPr/>
        </p:nvCxnSpPr>
        <p:spPr bwMode="auto">
          <a:xfrm rot="5400000">
            <a:off x="8953500" y="4889500"/>
            <a:ext cx="21166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接连接符 73"/>
          <p:cNvCxnSpPr/>
          <p:nvPr/>
        </p:nvCxnSpPr>
        <p:spPr bwMode="auto">
          <a:xfrm flipV="1">
            <a:off x="6773333" y="2633133"/>
            <a:ext cx="2777067" cy="2057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接连接符 77"/>
          <p:cNvCxnSpPr/>
          <p:nvPr/>
        </p:nvCxnSpPr>
        <p:spPr bwMode="auto">
          <a:xfrm rot="5400000" flipH="1" flipV="1">
            <a:off x="8132233" y="3924300"/>
            <a:ext cx="1854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Dot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直接连接符 79"/>
          <p:cNvCxnSpPr/>
          <p:nvPr/>
        </p:nvCxnSpPr>
        <p:spPr bwMode="auto">
          <a:xfrm rot="10800000">
            <a:off x="7035801" y="2997200"/>
            <a:ext cx="2023533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Dot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9554632" y="2263246"/>
          <a:ext cx="973604" cy="302153"/>
        </p:xfrm>
        <a:graphic>
          <a:graphicData uri="http://schemas.openxmlformats.org/presentationml/2006/ole">
            <p:oleObj spid="_x0000_s29698" name="Equation" r:id="rId6" imgW="736560" imgH="228600" progId="Equation.DSMT4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稻壳儿小白白(http://dwz.cn/Wu2UP)"/>
          <p:cNvSpPr>
            <a:spLocks/>
          </p:cNvSpPr>
          <p:nvPr/>
        </p:nvSpPr>
        <p:spPr bwMode="auto">
          <a:xfrm>
            <a:off x="0" y="1051439"/>
            <a:ext cx="3251200" cy="782637"/>
          </a:xfrm>
          <a:custGeom>
            <a:avLst/>
            <a:gdLst>
              <a:gd name="T0" fmla="*/ 0 w 21600"/>
              <a:gd name="T1" fmla="*/ 0 h 21600"/>
              <a:gd name="T2" fmla="*/ 489365807 w 21600"/>
              <a:gd name="T3" fmla="*/ 0 h 21600"/>
              <a:gd name="T4" fmla="*/ 489365807 w 21600"/>
              <a:gd name="T5" fmla="*/ 28356134 h 21600"/>
              <a:gd name="T6" fmla="*/ 0 w 21600"/>
              <a:gd name="T7" fmla="*/ 28356134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 w="3175" cap="flat" cmpd="sng">
            <a:solidFill>
              <a:srgbClr val="002060">
                <a:alpha val="0"/>
              </a:srgb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172" name="稻壳儿小白白(http://dwz.cn/Wu2UP)"/>
          <p:cNvSpPr txBox="1">
            <a:spLocks noChangeArrowheads="1"/>
          </p:cNvSpPr>
          <p:nvPr/>
        </p:nvSpPr>
        <p:spPr bwMode="auto">
          <a:xfrm>
            <a:off x="1176336" y="1264169"/>
            <a:ext cx="2024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sym typeface="Arial" panose="020B0604020202020204" pitchFamily="34" charset="0"/>
              </a:rPr>
              <a:t>   监督学习模型</a:t>
            </a:r>
            <a:endParaRPr lang="en-US" altLang="zh-CN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73" name="稻壳儿小白白(http://dwz.cn/Wu2UP)"/>
          <p:cNvSpPr txBox="1">
            <a:spLocks noChangeArrowheads="1"/>
          </p:cNvSpPr>
          <p:nvPr/>
        </p:nvSpPr>
        <p:spPr bwMode="auto">
          <a:xfrm>
            <a:off x="1225550" y="1809750"/>
            <a:ext cx="20240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sym typeface="Arial" panose="020B0604020202020204" pitchFamily="34" charset="0"/>
              </a:rPr>
              <a:t>单击编辑副标题</a:t>
            </a:r>
            <a:endParaRPr lang="en-US" altLang="zh-CN" sz="14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pic>
        <p:nvPicPr>
          <p:cNvPr id="7187" name="图片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8" name="文本框 46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预备知识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7189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8" name="稻壳儿小白白(http://dwz.cn/Wu2UP)"/>
          <p:cNvSpPr>
            <a:spLocks/>
          </p:cNvSpPr>
          <p:nvPr/>
        </p:nvSpPr>
        <p:spPr bwMode="auto">
          <a:xfrm>
            <a:off x="5088474" y="1711844"/>
            <a:ext cx="1981185" cy="768894"/>
          </a:xfrm>
          <a:custGeom>
            <a:avLst/>
            <a:gdLst>
              <a:gd name="T0" fmla="*/ 0 w 21600"/>
              <a:gd name="T1" fmla="*/ 0 h 21600"/>
              <a:gd name="T2" fmla="*/ 489365807 w 21600"/>
              <a:gd name="T3" fmla="*/ 0 h 21600"/>
              <a:gd name="T4" fmla="*/ 489365807 w 21600"/>
              <a:gd name="T5" fmla="*/ 28356134 h 21600"/>
              <a:gd name="T6" fmla="*/ 0 w 21600"/>
              <a:gd name="T7" fmla="*/ 28356134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32BB99"/>
          </a:solidFill>
          <a:ln w="3175" cap="flat" cmpd="sng">
            <a:solidFill>
              <a:schemeClr val="accent1">
                <a:alpha val="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r>
              <a:rPr lang="zh-CN" altLang="en-US" dirty="0" smtClean="0"/>
              <a:t>            </a:t>
            </a:r>
            <a:endParaRPr lang="en-US" altLang="zh-CN" dirty="0" smtClean="0"/>
          </a:p>
          <a:p>
            <a:r>
              <a:rPr lang="en-US" altLang="zh-CN" dirty="0" smtClean="0"/>
              <a:t>          </a:t>
            </a:r>
            <a:r>
              <a:rPr lang="zh-CN" altLang="en-US" dirty="0" smtClean="0"/>
              <a:t>训练集</a:t>
            </a:r>
            <a:endParaRPr lang="zh-CN" altLang="en-US" dirty="0"/>
          </a:p>
        </p:txBody>
      </p:sp>
      <p:cxnSp>
        <p:nvCxnSpPr>
          <p:cNvPr id="50" name="直接箭头连接符 49"/>
          <p:cNvCxnSpPr/>
          <p:nvPr/>
        </p:nvCxnSpPr>
        <p:spPr bwMode="auto">
          <a:xfrm rot="5400000">
            <a:off x="5748867" y="2810955"/>
            <a:ext cx="626533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稻壳儿小白白(http://dwz.cn/Wu2UP)"/>
          <p:cNvSpPr>
            <a:spLocks/>
          </p:cNvSpPr>
          <p:nvPr/>
        </p:nvSpPr>
        <p:spPr bwMode="auto">
          <a:xfrm>
            <a:off x="5105402" y="3159695"/>
            <a:ext cx="1981185" cy="768894"/>
          </a:xfrm>
          <a:custGeom>
            <a:avLst/>
            <a:gdLst>
              <a:gd name="T0" fmla="*/ 0 w 21600"/>
              <a:gd name="T1" fmla="*/ 0 h 21600"/>
              <a:gd name="T2" fmla="*/ 489365807 w 21600"/>
              <a:gd name="T3" fmla="*/ 0 h 21600"/>
              <a:gd name="T4" fmla="*/ 489365807 w 21600"/>
              <a:gd name="T5" fmla="*/ 28356134 h 21600"/>
              <a:gd name="T6" fmla="*/ 0 w 21600"/>
              <a:gd name="T7" fmla="*/ 28356134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32BB99"/>
          </a:solidFill>
          <a:ln w="3175" cap="flat" cmpd="sng">
            <a:solidFill>
              <a:schemeClr val="accent1">
                <a:alpha val="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r>
              <a:rPr lang="zh-CN" altLang="en-US" dirty="0" smtClean="0"/>
              <a:t>            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学习算法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 bwMode="auto">
          <a:xfrm rot="5400000">
            <a:off x="5782733" y="4250289"/>
            <a:ext cx="52493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稻壳儿小白白(http://dwz.cn/Wu2UP)"/>
          <p:cNvSpPr>
            <a:spLocks/>
          </p:cNvSpPr>
          <p:nvPr/>
        </p:nvSpPr>
        <p:spPr bwMode="auto">
          <a:xfrm>
            <a:off x="5079995" y="4539810"/>
            <a:ext cx="1981185" cy="768894"/>
          </a:xfrm>
          <a:custGeom>
            <a:avLst/>
            <a:gdLst>
              <a:gd name="T0" fmla="*/ 0 w 21600"/>
              <a:gd name="T1" fmla="*/ 0 h 21600"/>
              <a:gd name="T2" fmla="*/ 489365807 w 21600"/>
              <a:gd name="T3" fmla="*/ 0 h 21600"/>
              <a:gd name="T4" fmla="*/ 489365807 w 21600"/>
              <a:gd name="T5" fmla="*/ 28356134 h 21600"/>
              <a:gd name="T6" fmla="*/ 0 w 21600"/>
              <a:gd name="T7" fmla="*/ 28356134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32BB99"/>
          </a:solidFill>
          <a:ln w="3175" cap="flat" cmpd="sng">
            <a:solidFill>
              <a:schemeClr val="accent1">
                <a:alpha val="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r>
              <a:rPr lang="zh-CN" altLang="en-US" dirty="0" smtClean="0"/>
              <a:t>            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zh-CN" altLang="en-US" dirty="0" smtClean="0"/>
              <a:t>假设函数</a:t>
            </a:r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55" name="稻壳儿小白白(http://dwz.cn/Wu2UP)"/>
          <p:cNvSpPr>
            <a:spLocks/>
          </p:cNvSpPr>
          <p:nvPr/>
        </p:nvSpPr>
        <p:spPr bwMode="auto">
          <a:xfrm>
            <a:off x="2082793" y="4556647"/>
            <a:ext cx="1981185" cy="768894"/>
          </a:xfrm>
          <a:custGeom>
            <a:avLst/>
            <a:gdLst>
              <a:gd name="T0" fmla="*/ 0 w 21600"/>
              <a:gd name="T1" fmla="*/ 0 h 21600"/>
              <a:gd name="T2" fmla="*/ 489365807 w 21600"/>
              <a:gd name="T3" fmla="*/ 0 h 21600"/>
              <a:gd name="T4" fmla="*/ 489365807 w 21600"/>
              <a:gd name="T5" fmla="*/ 28356134 h 21600"/>
              <a:gd name="T6" fmla="*/ 0 w 21600"/>
              <a:gd name="T7" fmla="*/ 28356134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63CFF6"/>
          </a:solidFill>
          <a:ln w="3175" cap="flat" cmpd="sng">
            <a:solidFill>
              <a:srgbClr val="63CFF6">
                <a:alpha val="0"/>
              </a:srgbClr>
            </a:solidFill>
            <a:round/>
            <a:headEnd/>
            <a:tailEnd/>
          </a:ln>
        </p:spPr>
        <p:txBody>
          <a:bodyPr lIns="0" tIns="0" rIns="0" bIns="0"/>
          <a:lstStyle/>
          <a:p>
            <a:r>
              <a:rPr lang="zh-CN" altLang="en-US" dirty="0" smtClean="0"/>
              <a:t>            </a:t>
            </a:r>
            <a:endParaRPr lang="en-US" altLang="zh-CN" dirty="0" smtClean="0"/>
          </a:p>
          <a:p>
            <a:r>
              <a:rPr lang="en-US" altLang="zh-CN" dirty="0" smtClean="0"/>
              <a:t>          </a:t>
            </a:r>
            <a:r>
              <a:rPr lang="zh-CN" altLang="en-US" dirty="0" smtClean="0"/>
              <a:t>房屋大小</a:t>
            </a:r>
            <a:endParaRPr lang="zh-CN" altLang="en-US" dirty="0"/>
          </a:p>
        </p:txBody>
      </p:sp>
      <p:cxnSp>
        <p:nvCxnSpPr>
          <p:cNvPr id="57" name="直接箭头连接符 56"/>
          <p:cNvCxnSpPr/>
          <p:nvPr/>
        </p:nvCxnSpPr>
        <p:spPr bwMode="auto">
          <a:xfrm>
            <a:off x="4097867" y="4969956"/>
            <a:ext cx="939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箭头连接符 58"/>
          <p:cNvCxnSpPr/>
          <p:nvPr/>
        </p:nvCxnSpPr>
        <p:spPr bwMode="auto">
          <a:xfrm>
            <a:off x="7120467" y="4919156"/>
            <a:ext cx="1041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稻壳儿小白白(http://dwz.cn/Wu2UP)"/>
          <p:cNvSpPr>
            <a:spLocks/>
          </p:cNvSpPr>
          <p:nvPr/>
        </p:nvSpPr>
        <p:spPr bwMode="auto">
          <a:xfrm>
            <a:off x="8204193" y="4582047"/>
            <a:ext cx="1981185" cy="768894"/>
          </a:xfrm>
          <a:custGeom>
            <a:avLst/>
            <a:gdLst>
              <a:gd name="T0" fmla="*/ 0 w 21600"/>
              <a:gd name="T1" fmla="*/ 0 h 21600"/>
              <a:gd name="T2" fmla="*/ 489365807 w 21600"/>
              <a:gd name="T3" fmla="*/ 0 h 21600"/>
              <a:gd name="T4" fmla="*/ 489365807 w 21600"/>
              <a:gd name="T5" fmla="*/ 28356134 h 21600"/>
              <a:gd name="T6" fmla="*/ 0 w 21600"/>
              <a:gd name="T7" fmla="*/ 28356134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63CFF6"/>
          </a:solidFill>
          <a:ln w="3175" cap="flat" cmpd="sng">
            <a:solidFill>
              <a:srgbClr val="63CFF6">
                <a:alpha val="0"/>
              </a:srgbClr>
            </a:solidFill>
            <a:round/>
            <a:headEnd/>
            <a:tailEnd/>
          </a:ln>
        </p:spPr>
        <p:txBody>
          <a:bodyPr lIns="0" tIns="0" rIns="0" bIns="0"/>
          <a:lstStyle/>
          <a:p>
            <a:r>
              <a:rPr lang="zh-CN" altLang="en-US" dirty="0" smtClean="0"/>
              <a:t>            </a:t>
            </a:r>
            <a:endParaRPr lang="en-US" altLang="zh-CN" dirty="0" smtClean="0"/>
          </a:p>
          <a:p>
            <a:r>
              <a:rPr lang="en-US" altLang="zh-CN" dirty="0" smtClean="0"/>
              <a:t>          </a:t>
            </a:r>
            <a:r>
              <a:rPr lang="zh-CN" altLang="en-US" dirty="0" smtClean="0"/>
              <a:t>房屋价格</a:t>
            </a:r>
            <a:endParaRPr lang="zh-CN" altLang="en-US" dirty="0"/>
          </a:p>
        </p:txBody>
      </p:sp>
      <p:grpSp>
        <p:nvGrpSpPr>
          <p:cNvPr id="75" name="组合 74"/>
          <p:cNvGrpSpPr/>
          <p:nvPr/>
        </p:nvGrpSpPr>
        <p:grpSpPr>
          <a:xfrm>
            <a:off x="7171266" y="3369732"/>
            <a:ext cx="1905000" cy="1219203"/>
            <a:chOff x="7171266" y="3369732"/>
            <a:chExt cx="1905000" cy="1219203"/>
          </a:xfrm>
        </p:grpSpPr>
        <p:grpSp>
          <p:nvGrpSpPr>
            <p:cNvPr id="74" name="组合 73"/>
            <p:cNvGrpSpPr/>
            <p:nvPr/>
          </p:nvGrpSpPr>
          <p:grpSpPr>
            <a:xfrm>
              <a:off x="7171266" y="3369732"/>
              <a:ext cx="1905000" cy="1219203"/>
              <a:chOff x="7264403" y="3386666"/>
              <a:chExt cx="1905000" cy="1219203"/>
            </a:xfrm>
            <a:solidFill>
              <a:srgbClr val="CCECFF"/>
            </a:solidFill>
          </p:grpSpPr>
          <p:sp>
            <p:nvSpPr>
              <p:cNvPr id="68" name="任意多边形 67"/>
              <p:cNvSpPr/>
              <p:nvPr/>
            </p:nvSpPr>
            <p:spPr bwMode="auto">
              <a:xfrm>
                <a:off x="7298268" y="4233336"/>
                <a:ext cx="389466" cy="372533"/>
              </a:xfrm>
              <a:custGeom>
                <a:avLst/>
                <a:gdLst>
                  <a:gd name="connsiteX0" fmla="*/ 177800 w 389466"/>
                  <a:gd name="connsiteY0" fmla="*/ 0 h 372533"/>
                  <a:gd name="connsiteX1" fmla="*/ 0 w 389466"/>
                  <a:gd name="connsiteY1" fmla="*/ 372533 h 372533"/>
                  <a:gd name="connsiteX2" fmla="*/ 389466 w 389466"/>
                  <a:gd name="connsiteY2" fmla="*/ 220133 h 372533"/>
                  <a:gd name="connsiteX3" fmla="*/ 177800 w 389466"/>
                  <a:gd name="connsiteY3" fmla="*/ 0 h 372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9466" h="372533">
                    <a:moveTo>
                      <a:pt x="177800" y="0"/>
                    </a:moveTo>
                    <a:lnTo>
                      <a:pt x="0" y="372533"/>
                    </a:lnTo>
                    <a:lnTo>
                      <a:pt x="389466" y="220133"/>
                    </a:lnTo>
                    <a:lnTo>
                      <a:pt x="177800" y="0"/>
                    </a:lnTo>
                    <a:close/>
                  </a:path>
                </a:pathLst>
              </a:custGeom>
              <a:grpFill/>
              <a:ln w="9525" cap="flat" cmpd="sng" algn="ctr">
                <a:solidFill>
                  <a:srgbClr val="CCE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 bwMode="auto">
              <a:xfrm>
                <a:off x="7264403" y="3386666"/>
                <a:ext cx="1905000" cy="1159934"/>
              </a:xfrm>
              <a:prstGeom prst="ellipse">
                <a:avLst/>
              </a:prstGeom>
              <a:grpFill/>
              <a:ln w="9525" cap="flat" cmpd="sng" algn="ctr">
                <a:solidFill>
                  <a:srgbClr val="CCE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微软雅黑" pitchFamily="34" charset="-122"/>
                  </a:rPr>
                  <a:t>  训练出的</a:t>
                </a:r>
                <a:endPara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lang="zh-CN" altLang="en-US" dirty="0" smtClean="0"/>
                  <a:t>  预测模型</a:t>
                </a: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endParaRPr>
              </a:p>
            </p:txBody>
          </p:sp>
        </p:grpSp>
        <p:graphicFrame>
          <p:nvGraphicFramePr>
            <p:cNvPr id="60418" name="Object 2"/>
            <p:cNvGraphicFramePr>
              <a:graphicFrameLocks noChangeAspect="1"/>
            </p:cNvGraphicFramePr>
            <p:nvPr/>
          </p:nvGraphicFramePr>
          <p:xfrm>
            <a:off x="7316788" y="4138613"/>
            <a:ext cx="1611312" cy="301625"/>
          </p:xfrm>
          <a:graphic>
            <a:graphicData uri="http://schemas.openxmlformats.org/presentationml/2006/ole">
              <p:oleObj spid="_x0000_s60418" name="Equation" r:id="rId5" imgW="1218960" imgH="228600" progId="Equation.DSMT4">
                <p:embed/>
              </p:oleObj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uiExpand="1" build="allAtOnce" animBg="1"/>
      <p:bldP spid="51" grpId="0" build="allAtOnce" animBg="1"/>
      <p:bldP spid="54" grpId="0" build="allAtOnce" animBg="1"/>
      <p:bldP spid="55" grpId="0" build="allAtOnce" animBg="1"/>
      <p:bldP spid="60" grpId="0" uiExpand="1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稻壳儿小白白(http://dwz.cn/Wu2UP)"/>
          <p:cNvSpPr>
            <a:spLocks/>
          </p:cNvSpPr>
          <p:nvPr/>
        </p:nvSpPr>
        <p:spPr bwMode="auto">
          <a:xfrm>
            <a:off x="0" y="1051439"/>
            <a:ext cx="3251200" cy="782637"/>
          </a:xfrm>
          <a:custGeom>
            <a:avLst/>
            <a:gdLst>
              <a:gd name="T0" fmla="*/ 0 w 21600"/>
              <a:gd name="T1" fmla="*/ 0 h 21600"/>
              <a:gd name="T2" fmla="*/ 489365807 w 21600"/>
              <a:gd name="T3" fmla="*/ 0 h 21600"/>
              <a:gd name="T4" fmla="*/ 489365807 w 21600"/>
              <a:gd name="T5" fmla="*/ 28356134 h 21600"/>
              <a:gd name="T6" fmla="*/ 0 w 21600"/>
              <a:gd name="T7" fmla="*/ 28356134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 w="3175" cap="flat" cmpd="sng">
            <a:solidFill>
              <a:srgbClr val="002060">
                <a:alpha val="0"/>
              </a:srgb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172" name="稻壳儿小白白(http://dwz.cn/Wu2UP)"/>
          <p:cNvSpPr txBox="1">
            <a:spLocks noChangeArrowheads="1"/>
          </p:cNvSpPr>
          <p:nvPr/>
        </p:nvSpPr>
        <p:spPr bwMode="auto">
          <a:xfrm>
            <a:off x="1176336" y="1264169"/>
            <a:ext cx="2024062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sym typeface="Arial" panose="020B0604020202020204" pitchFamily="34" charset="0"/>
              </a:rPr>
              <a:t>         代价函数</a:t>
            </a:r>
            <a:endParaRPr lang="en-US" altLang="zh-CN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73" name="稻壳儿小白白(http://dwz.cn/Wu2UP)"/>
          <p:cNvSpPr txBox="1">
            <a:spLocks noChangeArrowheads="1"/>
          </p:cNvSpPr>
          <p:nvPr/>
        </p:nvSpPr>
        <p:spPr bwMode="auto">
          <a:xfrm>
            <a:off x="1225550" y="1809750"/>
            <a:ext cx="20240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sym typeface="Arial" panose="020B0604020202020204" pitchFamily="34" charset="0"/>
              </a:rPr>
              <a:t>单击编辑副标题</a:t>
            </a:r>
            <a:endParaRPr lang="en-US" altLang="zh-CN" sz="14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77" name="稻壳儿小白白(http://dwz.cn/Wu2UP)"/>
          <p:cNvSpPr txBox="1">
            <a:spLocks noChangeArrowheads="1"/>
          </p:cNvSpPr>
          <p:nvPr/>
        </p:nvSpPr>
        <p:spPr bwMode="auto">
          <a:xfrm>
            <a:off x="6315075" y="1314970"/>
            <a:ext cx="1989138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sym typeface="Arial" panose="020B0604020202020204" pitchFamily="34" charset="0"/>
              </a:rPr>
              <a:t>第一季度</a:t>
            </a:r>
            <a:endParaRPr lang="en-US" altLang="zh-CN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78" name="稻壳儿小白白(http://dwz.cn/Wu2UP)"/>
          <p:cNvSpPr txBox="1">
            <a:spLocks noChangeArrowheads="1"/>
          </p:cNvSpPr>
          <p:nvPr/>
        </p:nvSpPr>
        <p:spPr bwMode="auto">
          <a:xfrm>
            <a:off x="6313488" y="1589607"/>
            <a:ext cx="198913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sym typeface="Arial" panose="020B0604020202020204" pitchFamily="34" charset="0"/>
              </a:rPr>
              <a:t>单击编辑副标题</a:t>
            </a:r>
            <a:endParaRPr lang="en-US" altLang="zh-CN" sz="14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80" name="稻壳儿小白白(http://dwz.cn/Wu2UP)"/>
          <p:cNvSpPr txBox="1">
            <a:spLocks noChangeArrowheads="1"/>
          </p:cNvSpPr>
          <p:nvPr/>
        </p:nvSpPr>
        <p:spPr bwMode="auto">
          <a:xfrm>
            <a:off x="8882063" y="4194695"/>
            <a:ext cx="2084387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sym typeface="Arial" panose="020B0604020202020204" pitchFamily="34" charset="0"/>
              </a:rPr>
              <a:t>第一季度</a:t>
            </a:r>
            <a:endParaRPr lang="en-US" altLang="zh-CN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81" name="稻壳儿小白白(http://dwz.cn/Wu2UP)"/>
          <p:cNvSpPr txBox="1">
            <a:spLocks noChangeArrowheads="1"/>
          </p:cNvSpPr>
          <p:nvPr/>
        </p:nvSpPr>
        <p:spPr bwMode="auto">
          <a:xfrm>
            <a:off x="8880475" y="4469332"/>
            <a:ext cx="208438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sym typeface="Arial" panose="020B0604020202020204" pitchFamily="34" charset="0"/>
              </a:rPr>
              <a:t>单击编辑副标题</a:t>
            </a:r>
            <a:endParaRPr lang="en-US" altLang="zh-CN" sz="14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pic>
        <p:nvPicPr>
          <p:cNvPr id="7187" name="图片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8" name="文本框 46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预备知识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7189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174" name="稻壳儿小白白(http://dwz.cn/Wu2UP)"/>
          <p:cNvSpPr txBox="1">
            <a:spLocks noChangeArrowheads="1"/>
          </p:cNvSpPr>
          <p:nvPr/>
        </p:nvSpPr>
        <p:spPr bwMode="auto">
          <a:xfrm>
            <a:off x="6806633" y="4050768"/>
            <a:ext cx="2003425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sym typeface="Arial" panose="020B0604020202020204" pitchFamily="34" charset="0"/>
              </a:rPr>
              <a:t>第一季度</a:t>
            </a:r>
            <a:endParaRPr lang="en-US" altLang="zh-CN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75" name="稻壳儿小白白(http://dwz.cn/Wu2UP)"/>
          <p:cNvSpPr txBox="1">
            <a:spLocks noChangeArrowheads="1"/>
          </p:cNvSpPr>
          <p:nvPr/>
        </p:nvSpPr>
        <p:spPr bwMode="auto">
          <a:xfrm>
            <a:off x="6806633" y="4325405"/>
            <a:ext cx="200183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sym typeface="Arial" panose="020B0604020202020204" pitchFamily="34" charset="0"/>
              </a:rPr>
              <a:t>单击编辑副标题</a:t>
            </a:r>
            <a:endParaRPr lang="en-US" altLang="zh-CN" sz="14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66945" y="2159822"/>
            <a:ext cx="3545417" cy="259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7" name="直接连接符 36"/>
          <p:cNvCxnSpPr/>
          <p:nvPr/>
        </p:nvCxnSpPr>
        <p:spPr bwMode="auto">
          <a:xfrm rot="10800000" flipV="1">
            <a:off x="7611497" y="3750742"/>
            <a:ext cx="126999" cy="1185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 rot="16200000" flipH="1">
            <a:off x="7615731" y="3746512"/>
            <a:ext cx="127001" cy="1185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连接符 38"/>
          <p:cNvCxnSpPr/>
          <p:nvPr/>
        </p:nvCxnSpPr>
        <p:spPr bwMode="auto">
          <a:xfrm rot="10800000" flipV="1">
            <a:off x="7899369" y="3352787"/>
            <a:ext cx="126999" cy="1185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/>
          <p:cNvCxnSpPr/>
          <p:nvPr/>
        </p:nvCxnSpPr>
        <p:spPr bwMode="auto">
          <a:xfrm rot="16200000" flipH="1">
            <a:off x="7903603" y="3348557"/>
            <a:ext cx="127001" cy="1185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连接符 40"/>
          <p:cNvCxnSpPr/>
          <p:nvPr/>
        </p:nvCxnSpPr>
        <p:spPr bwMode="auto">
          <a:xfrm rot="10800000" flipV="1">
            <a:off x="8297318" y="3039508"/>
            <a:ext cx="126999" cy="1185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连接符 41"/>
          <p:cNvCxnSpPr/>
          <p:nvPr/>
        </p:nvCxnSpPr>
        <p:spPr bwMode="auto">
          <a:xfrm rot="16200000" flipH="1">
            <a:off x="8301552" y="3035278"/>
            <a:ext cx="127001" cy="1185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 rot="10800000" flipV="1">
            <a:off x="8720668" y="2819366"/>
            <a:ext cx="126999" cy="1185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 rot="16200000" flipH="1">
            <a:off x="8724902" y="2815136"/>
            <a:ext cx="127001" cy="1185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连接符 44"/>
          <p:cNvCxnSpPr/>
          <p:nvPr/>
        </p:nvCxnSpPr>
        <p:spPr bwMode="auto">
          <a:xfrm rot="10800000" flipV="1">
            <a:off x="9135551" y="2734696"/>
            <a:ext cx="126999" cy="1185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连接符 45"/>
          <p:cNvCxnSpPr/>
          <p:nvPr/>
        </p:nvCxnSpPr>
        <p:spPr bwMode="auto">
          <a:xfrm rot="16200000" flipH="1">
            <a:off x="9139785" y="2730466"/>
            <a:ext cx="127001" cy="1185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接连接符 60"/>
          <p:cNvCxnSpPr/>
          <p:nvPr/>
        </p:nvCxnSpPr>
        <p:spPr bwMode="auto">
          <a:xfrm>
            <a:off x="2133608" y="2827857"/>
            <a:ext cx="3175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接连接符 62"/>
          <p:cNvCxnSpPr/>
          <p:nvPr/>
        </p:nvCxnSpPr>
        <p:spPr bwMode="auto">
          <a:xfrm rot="5400000">
            <a:off x="1185323" y="3496723"/>
            <a:ext cx="262466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连接符 63"/>
          <p:cNvCxnSpPr/>
          <p:nvPr/>
        </p:nvCxnSpPr>
        <p:spPr bwMode="auto">
          <a:xfrm rot="5400000">
            <a:off x="2192890" y="3505184"/>
            <a:ext cx="262466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 rot="5400000">
            <a:off x="3615352" y="3496723"/>
            <a:ext cx="262466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TextBox 65"/>
          <p:cNvSpPr txBox="1"/>
          <p:nvPr/>
        </p:nvSpPr>
        <p:spPr>
          <a:xfrm>
            <a:off x="2472257" y="239605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大小</a:t>
            </a:r>
            <a:r>
              <a:rPr lang="en-US" altLang="zh-CN" dirty="0" smtClean="0"/>
              <a:t>(</a:t>
            </a:r>
            <a:r>
              <a:rPr lang="en-US" dirty="0" smtClean="0"/>
              <a:t>M</a:t>
            </a:r>
            <a:r>
              <a:rPr lang="en-US" baseline="30000" dirty="0" smtClean="0"/>
              <a:t>2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657631" y="240451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房价</a:t>
            </a:r>
            <a:r>
              <a:rPr lang="en-US" altLang="zh-CN" dirty="0" smtClean="0"/>
              <a:t>(</a:t>
            </a:r>
            <a:r>
              <a:rPr lang="zh-CN" altLang="en-US" dirty="0" smtClean="0"/>
              <a:t>万元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565400" y="3014127"/>
            <a:ext cx="231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50               100</a:t>
            </a:r>
          </a:p>
          <a:p>
            <a:r>
              <a:rPr lang="en-US" altLang="zh-CN" dirty="0" smtClean="0"/>
              <a:t>   60               116</a:t>
            </a:r>
          </a:p>
          <a:p>
            <a:r>
              <a:rPr lang="en-US" altLang="zh-CN" dirty="0" smtClean="0"/>
              <a:t>   72               130</a:t>
            </a:r>
          </a:p>
          <a:p>
            <a:r>
              <a:rPr lang="en-US" altLang="zh-CN" dirty="0" smtClean="0"/>
              <a:t>   80               146</a:t>
            </a:r>
          </a:p>
          <a:p>
            <a:r>
              <a:rPr lang="en-US" altLang="zh-CN" dirty="0" smtClean="0"/>
              <a:t>   90               150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9649616" y="4658256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X(M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6153849" y="2262162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Y(</a:t>
            </a:r>
            <a:r>
              <a:rPr lang="zh-CN" altLang="en-US" dirty="0" smtClean="0"/>
              <a:t>万元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58" name="直接连接符 57"/>
          <p:cNvCxnSpPr/>
          <p:nvPr/>
        </p:nvCxnSpPr>
        <p:spPr bwMode="auto">
          <a:xfrm flipV="1">
            <a:off x="6773333" y="2387590"/>
            <a:ext cx="2777067" cy="2057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连接符 46"/>
          <p:cNvCxnSpPr/>
          <p:nvPr/>
        </p:nvCxnSpPr>
        <p:spPr bwMode="auto">
          <a:xfrm rot="5400000" flipH="1" flipV="1">
            <a:off x="6129867" y="2108191"/>
            <a:ext cx="3547533" cy="23452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连接符 48"/>
          <p:cNvCxnSpPr/>
          <p:nvPr/>
        </p:nvCxnSpPr>
        <p:spPr bwMode="auto">
          <a:xfrm flipV="1">
            <a:off x="5850467" y="3225790"/>
            <a:ext cx="4766733" cy="10752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3734805" y="5185012"/>
          <a:ext cx="3854121" cy="807282"/>
        </p:xfrm>
        <a:graphic>
          <a:graphicData uri="http://schemas.openxmlformats.org/presentationml/2006/ole">
            <p:oleObj spid="_x0000_s61442" name="Equation" r:id="rId6" imgW="1879560" imgH="393480" progId="Equation.DSMT4">
              <p:embed/>
            </p:oleObj>
          </a:graphicData>
        </a:graphic>
      </p:graphicFrame>
      <p:grpSp>
        <p:nvGrpSpPr>
          <p:cNvPr id="51" name="组合 73"/>
          <p:cNvGrpSpPr/>
          <p:nvPr/>
        </p:nvGrpSpPr>
        <p:grpSpPr>
          <a:xfrm>
            <a:off x="5749945" y="4887771"/>
            <a:ext cx="1248380" cy="541982"/>
            <a:chOff x="7101449" y="3386666"/>
            <a:chExt cx="1905000" cy="1219203"/>
          </a:xfrm>
          <a:solidFill>
            <a:srgbClr val="CCECFF"/>
          </a:solidFill>
        </p:grpSpPr>
        <p:sp>
          <p:nvSpPr>
            <p:cNvPr id="53" name="任意多边形 52"/>
            <p:cNvSpPr/>
            <p:nvPr/>
          </p:nvSpPr>
          <p:spPr bwMode="auto">
            <a:xfrm>
              <a:off x="7298268" y="4233336"/>
              <a:ext cx="389466" cy="372533"/>
            </a:xfrm>
            <a:custGeom>
              <a:avLst/>
              <a:gdLst>
                <a:gd name="connsiteX0" fmla="*/ 177800 w 389466"/>
                <a:gd name="connsiteY0" fmla="*/ 0 h 372533"/>
                <a:gd name="connsiteX1" fmla="*/ 0 w 389466"/>
                <a:gd name="connsiteY1" fmla="*/ 372533 h 372533"/>
                <a:gd name="connsiteX2" fmla="*/ 389466 w 389466"/>
                <a:gd name="connsiteY2" fmla="*/ 220133 h 372533"/>
                <a:gd name="connsiteX3" fmla="*/ 177800 w 389466"/>
                <a:gd name="connsiteY3" fmla="*/ 0 h 37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9466" h="372533">
                  <a:moveTo>
                    <a:pt x="177800" y="0"/>
                  </a:moveTo>
                  <a:lnTo>
                    <a:pt x="0" y="372533"/>
                  </a:lnTo>
                  <a:lnTo>
                    <a:pt x="389466" y="220133"/>
                  </a:lnTo>
                  <a:lnTo>
                    <a:pt x="177800" y="0"/>
                  </a:lnTo>
                  <a:close/>
                </a:path>
              </a:pathLst>
            </a:custGeom>
            <a:grpFill/>
            <a:ln w="9525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54" name="椭圆 53"/>
            <p:cNvSpPr/>
            <p:nvPr/>
          </p:nvSpPr>
          <p:spPr bwMode="auto">
            <a:xfrm>
              <a:off x="7101449" y="3386666"/>
              <a:ext cx="1905000" cy="1159935"/>
            </a:xfrm>
            <a:prstGeom prst="ellipse">
              <a:avLst/>
            </a:prstGeom>
            <a:grpFill/>
            <a:ln w="9525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rPr>
                <a:t>预测值</a:t>
              </a:r>
              <a:endPara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</p:grpSp>
      <p:grpSp>
        <p:nvGrpSpPr>
          <p:cNvPr id="55" name="组合 73"/>
          <p:cNvGrpSpPr/>
          <p:nvPr/>
        </p:nvGrpSpPr>
        <p:grpSpPr>
          <a:xfrm>
            <a:off x="7024917" y="4886270"/>
            <a:ext cx="1248380" cy="541982"/>
            <a:chOff x="7101449" y="3386666"/>
            <a:chExt cx="1905000" cy="1219203"/>
          </a:xfrm>
          <a:solidFill>
            <a:srgbClr val="CCECFF"/>
          </a:solidFill>
        </p:grpSpPr>
        <p:sp>
          <p:nvSpPr>
            <p:cNvPr id="56" name="任意多边形 55"/>
            <p:cNvSpPr/>
            <p:nvPr/>
          </p:nvSpPr>
          <p:spPr bwMode="auto">
            <a:xfrm>
              <a:off x="7298268" y="4233336"/>
              <a:ext cx="389466" cy="372533"/>
            </a:xfrm>
            <a:custGeom>
              <a:avLst/>
              <a:gdLst>
                <a:gd name="connsiteX0" fmla="*/ 177800 w 389466"/>
                <a:gd name="connsiteY0" fmla="*/ 0 h 372533"/>
                <a:gd name="connsiteX1" fmla="*/ 0 w 389466"/>
                <a:gd name="connsiteY1" fmla="*/ 372533 h 372533"/>
                <a:gd name="connsiteX2" fmla="*/ 389466 w 389466"/>
                <a:gd name="connsiteY2" fmla="*/ 220133 h 372533"/>
                <a:gd name="connsiteX3" fmla="*/ 177800 w 389466"/>
                <a:gd name="connsiteY3" fmla="*/ 0 h 37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9466" h="372533">
                  <a:moveTo>
                    <a:pt x="177800" y="0"/>
                  </a:moveTo>
                  <a:lnTo>
                    <a:pt x="0" y="372533"/>
                  </a:lnTo>
                  <a:lnTo>
                    <a:pt x="389466" y="220133"/>
                  </a:lnTo>
                  <a:lnTo>
                    <a:pt x="177800" y="0"/>
                  </a:lnTo>
                  <a:close/>
                </a:path>
              </a:pathLst>
            </a:custGeom>
            <a:grpFill/>
            <a:ln w="9525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57" name="椭圆 56"/>
            <p:cNvSpPr/>
            <p:nvPr/>
          </p:nvSpPr>
          <p:spPr bwMode="auto">
            <a:xfrm>
              <a:off x="7101449" y="3386666"/>
              <a:ext cx="1905000" cy="1159935"/>
            </a:xfrm>
            <a:prstGeom prst="ellipse">
              <a:avLst/>
            </a:prstGeom>
            <a:grpFill/>
            <a:ln w="9525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zh-CN" altLang="en-US" sz="1400" dirty="0" smtClean="0"/>
                <a:t>真实值</a:t>
              </a:r>
              <a:endPara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8364273" y="2574651"/>
            <a:ext cx="1589" cy="2048932"/>
            <a:chOff x="8364273" y="2820194"/>
            <a:chExt cx="1589" cy="2048932"/>
          </a:xfrm>
        </p:grpSpPr>
        <p:cxnSp>
          <p:nvCxnSpPr>
            <p:cNvPr id="50" name="直接连接符 49"/>
            <p:cNvCxnSpPr/>
            <p:nvPr/>
          </p:nvCxnSpPr>
          <p:spPr bwMode="auto">
            <a:xfrm rot="5400000">
              <a:off x="7607301" y="4110566"/>
              <a:ext cx="1515533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接连接符 61"/>
            <p:cNvCxnSpPr/>
            <p:nvPr/>
          </p:nvCxnSpPr>
          <p:spPr bwMode="auto">
            <a:xfrm rot="5400000" flipH="1" flipV="1">
              <a:off x="8098367" y="3086100"/>
              <a:ext cx="5334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72" name="直接连接符 71"/>
          <p:cNvCxnSpPr/>
          <p:nvPr/>
        </p:nvCxnSpPr>
        <p:spPr bwMode="auto">
          <a:xfrm rot="10800000">
            <a:off x="7035801" y="2573857"/>
            <a:ext cx="132926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Dot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TextBox 73"/>
          <p:cNvSpPr txBox="1"/>
          <p:nvPr/>
        </p:nvSpPr>
        <p:spPr>
          <a:xfrm>
            <a:off x="2048932" y="6070600"/>
            <a:ext cx="9430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目标：选择一组合适的</a:t>
            </a:r>
            <a:r>
              <a:rPr lang="en-US" altLang="zh-CN" dirty="0" smtClean="0"/>
              <a:t>theta</a:t>
            </a:r>
            <a:r>
              <a:rPr lang="zh-CN" altLang="en-US" dirty="0" smtClean="0"/>
              <a:t>值，使得预测值尽量接近训练集中的真实</a:t>
            </a:r>
            <a:r>
              <a:rPr lang="zh-CN" altLang="en-US" dirty="0" smtClean="0"/>
              <a:t>值</a:t>
            </a:r>
            <a:r>
              <a:rPr lang="en-US" altLang="zh-CN" dirty="0" smtClean="0"/>
              <a:t>(</a:t>
            </a:r>
            <a:r>
              <a:rPr lang="zh-CN" altLang="en-US" dirty="0" smtClean="0"/>
              <a:t>最小化代价函数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稻壳儿小白白(http://dwz.cn/Wu2UP)"/>
          <p:cNvSpPr>
            <a:spLocks/>
          </p:cNvSpPr>
          <p:nvPr/>
        </p:nvSpPr>
        <p:spPr bwMode="auto">
          <a:xfrm>
            <a:off x="0" y="1051439"/>
            <a:ext cx="3251200" cy="782637"/>
          </a:xfrm>
          <a:custGeom>
            <a:avLst/>
            <a:gdLst>
              <a:gd name="T0" fmla="*/ 0 w 21600"/>
              <a:gd name="T1" fmla="*/ 0 h 21600"/>
              <a:gd name="T2" fmla="*/ 489365807 w 21600"/>
              <a:gd name="T3" fmla="*/ 0 h 21600"/>
              <a:gd name="T4" fmla="*/ 489365807 w 21600"/>
              <a:gd name="T5" fmla="*/ 28356134 h 21600"/>
              <a:gd name="T6" fmla="*/ 0 w 21600"/>
              <a:gd name="T7" fmla="*/ 28356134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 w="3175" cap="flat" cmpd="sng">
            <a:solidFill>
              <a:srgbClr val="002060">
                <a:alpha val="0"/>
              </a:srgb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172" name="稻壳儿小白白(http://dwz.cn/Wu2UP)"/>
          <p:cNvSpPr txBox="1">
            <a:spLocks noChangeArrowheads="1"/>
          </p:cNvSpPr>
          <p:nvPr/>
        </p:nvSpPr>
        <p:spPr bwMode="auto">
          <a:xfrm>
            <a:off x="1176336" y="1264169"/>
            <a:ext cx="2024062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sym typeface="Arial" panose="020B0604020202020204" pitchFamily="34" charset="0"/>
              </a:rPr>
              <a:t>         梯度下降</a:t>
            </a:r>
            <a:endParaRPr lang="en-US" altLang="zh-CN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73" name="稻壳儿小白白(http://dwz.cn/Wu2UP)"/>
          <p:cNvSpPr txBox="1">
            <a:spLocks noChangeArrowheads="1"/>
          </p:cNvSpPr>
          <p:nvPr/>
        </p:nvSpPr>
        <p:spPr bwMode="auto">
          <a:xfrm>
            <a:off x="1225550" y="1809750"/>
            <a:ext cx="20240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sym typeface="Arial" panose="020B0604020202020204" pitchFamily="34" charset="0"/>
              </a:rPr>
              <a:t>单击编辑副标题</a:t>
            </a:r>
            <a:endParaRPr lang="en-US" altLang="zh-CN" sz="14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77" name="稻壳儿小白白(http://dwz.cn/Wu2UP)"/>
          <p:cNvSpPr txBox="1">
            <a:spLocks noChangeArrowheads="1"/>
          </p:cNvSpPr>
          <p:nvPr/>
        </p:nvSpPr>
        <p:spPr bwMode="auto">
          <a:xfrm>
            <a:off x="6315075" y="1314970"/>
            <a:ext cx="1989138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sym typeface="Arial" panose="020B0604020202020204" pitchFamily="34" charset="0"/>
              </a:rPr>
              <a:t>第一季度</a:t>
            </a:r>
            <a:endParaRPr lang="en-US" altLang="zh-CN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78" name="稻壳儿小白白(http://dwz.cn/Wu2UP)"/>
          <p:cNvSpPr txBox="1">
            <a:spLocks noChangeArrowheads="1"/>
          </p:cNvSpPr>
          <p:nvPr/>
        </p:nvSpPr>
        <p:spPr bwMode="auto">
          <a:xfrm>
            <a:off x="6313488" y="1589607"/>
            <a:ext cx="198913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sym typeface="Arial" panose="020B0604020202020204" pitchFamily="34" charset="0"/>
              </a:rPr>
              <a:t>单击编辑副标题</a:t>
            </a:r>
            <a:endParaRPr lang="en-US" altLang="zh-CN" sz="14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80" name="稻壳儿小白白(http://dwz.cn/Wu2UP)"/>
          <p:cNvSpPr txBox="1">
            <a:spLocks noChangeArrowheads="1"/>
          </p:cNvSpPr>
          <p:nvPr/>
        </p:nvSpPr>
        <p:spPr bwMode="auto">
          <a:xfrm>
            <a:off x="8882063" y="4194695"/>
            <a:ext cx="2084387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sym typeface="Arial" panose="020B0604020202020204" pitchFamily="34" charset="0"/>
              </a:rPr>
              <a:t>第一季度</a:t>
            </a:r>
            <a:endParaRPr lang="en-US" altLang="zh-CN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81" name="稻壳儿小白白(http://dwz.cn/Wu2UP)"/>
          <p:cNvSpPr txBox="1">
            <a:spLocks noChangeArrowheads="1"/>
          </p:cNvSpPr>
          <p:nvPr/>
        </p:nvSpPr>
        <p:spPr bwMode="auto">
          <a:xfrm>
            <a:off x="8880475" y="4469332"/>
            <a:ext cx="208438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sym typeface="Arial" panose="020B0604020202020204" pitchFamily="34" charset="0"/>
              </a:rPr>
              <a:t>单击编辑副标题</a:t>
            </a:r>
            <a:endParaRPr lang="en-US" altLang="zh-CN" sz="14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pic>
        <p:nvPicPr>
          <p:cNvPr id="7187" name="图片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8" name="文本框 46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预备知识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7189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174" name="稻壳儿小白白(http://dwz.cn/Wu2UP)"/>
          <p:cNvSpPr txBox="1">
            <a:spLocks noChangeArrowheads="1"/>
          </p:cNvSpPr>
          <p:nvPr/>
        </p:nvSpPr>
        <p:spPr bwMode="auto">
          <a:xfrm>
            <a:off x="1049299" y="4601117"/>
            <a:ext cx="2003425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sym typeface="Arial" panose="020B0604020202020204" pitchFamily="34" charset="0"/>
              </a:rPr>
              <a:t>第一季度</a:t>
            </a:r>
            <a:endParaRPr lang="en-US" altLang="zh-CN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75" name="稻壳儿小白白(http://dwz.cn/Wu2UP)"/>
          <p:cNvSpPr txBox="1">
            <a:spLocks noChangeArrowheads="1"/>
          </p:cNvSpPr>
          <p:nvPr/>
        </p:nvSpPr>
        <p:spPr bwMode="auto">
          <a:xfrm>
            <a:off x="1049299" y="4875754"/>
            <a:ext cx="200183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sym typeface="Arial" panose="020B0604020202020204" pitchFamily="34" charset="0"/>
              </a:rPr>
              <a:t>单击编辑副标题</a:t>
            </a:r>
            <a:endParaRPr lang="en-US" altLang="zh-CN" sz="14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9611" y="2710171"/>
            <a:ext cx="3545417" cy="259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7" name="直接连接符 36"/>
          <p:cNvCxnSpPr/>
          <p:nvPr/>
        </p:nvCxnSpPr>
        <p:spPr bwMode="auto">
          <a:xfrm rot="10800000" flipV="1">
            <a:off x="1854163" y="4301091"/>
            <a:ext cx="126999" cy="1185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 rot="16200000" flipH="1">
            <a:off x="1858397" y="4296861"/>
            <a:ext cx="127001" cy="1185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连接符 38"/>
          <p:cNvCxnSpPr/>
          <p:nvPr/>
        </p:nvCxnSpPr>
        <p:spPr bwMode="auto">
          <a:xfrm rot="10800000" flipV="1">
            <a:off x="2142035" y="3903136"/>
            <a:ext cx="126999" cy="1185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/>
          <p:cNvCxnSpPr/>
          <p:nvPr/>
        </p:nvCxnSpPr>
        <p:spPr bwMode="auto">
          <a:xfrm rot="16200000" flipH="1">
            <a:off x="2146269" y="3898906"/>
            <a:ext cx="127001" cy="1185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连接符 40"/>
          <p:cNvCxnSpPr/>
          <p:nvPr/>
        </p:nvCxnSpPr>
        <p:spPr bwMode="auto">
          <a:xfrm rot="10800000" flipV="1">
            <a:off x="2539984" y="3589857"/>
            <a:ext cx="126999" cy="1185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连接符 41"/>
          <p:cNvCxnSpPr/>
          <p:nvPr/>
        </p:nvCxnSpPr>
        <p:spPr bwMode="auto">
          <a:xfrm rot="16200000" flipH="1">
            <a:off x="2544218" y="3585627"/>
            <a:ext cx="127001" cy="1185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 rot="10800000" flipV="1">
            <a:off x="2963334" y="3369715"/>
            <a:ext cx="126999" cy="1185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 rot="16200000" flipH="1">
            <a:off x="2967568" y="3365485"/>
            <a:ext cx="127001" cy="1185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连接符 44"/>
          <p:cNvCxnSpPr/>
          <p:nvPr/>
        </p:nvCxnSpPr>
        <p:spPr bwMode="auto">
          <a:xfrm rot="10800000" flipV="1">
            <a:off x="3378217" y="3285045"/>
            <a:ext cx="126999" cy="1185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连接符 45"/>
          <p:cNvCxnSpPr/>
          <p:nvPr/>
        </p:nvCxnSpPr>
        <p:spPr bwMode="auto">
          <a:xfrm rot="16200000" flipH="1">
            <a:off x="3382451" y="3280815"/>
            <a:ext cx="127001" cy="1185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矩形 69"/>
          <p:cNvSpPr/>
          <p:nvPr/>
        </p:nvSpPr>
        <p:spPr>
          <a:xfrm>
            <a:off x="3892282" y="5208605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X(M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96515" y="2812511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Y(</a:t>
            </a:r>
            <a:r>
              <a:rPr lang="zh-CN" altLang="en-US" dirty="0" smtClean="0"/>
              <a:t>万元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58" name="直接连接符 57"/>
          <p:cNvCxnSpPr/>
          <p:nvPr/>
        </p:nvCxnSpPr>
        <p:spPr bwMode="auto">
          <a:xfrm flipV="1">
            <a:off x="1015999" y="2937939"/>
            <a:ext cx="2777067" cy="2057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2048933" y="6070601"/>
            <a:ext cx="9331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目标：选择一组合适的</a:t>
            </a:r>
            <a:r>
              <a:rPr lang="en-US" altLang="zh-CN" dirty="0" smtClean="0"/>
              <a:t>theta</a:t>
            </a:r>
            <a:r>
              <a:rPr lang="zh-CN" altLang="en-US" dirty="0" smtClean="0"/>
              <a:t>值，使得预测值尽量接近训练集中的真实</a:t>
            </a:r>
            <a:r>
              <a:rPr lang="zh-CN" altLang="en-US" dirty="0" smtClean="0"/>
              <a:t>值</a:t>
            </a:r>
            <a:r>
              <a:rPr lang="en-US" altLang="zh-CN" dirty="0" smtClean="0"/>
              <a:t>(</a:t>
            </a:r>
            <a:r>
              <a:rPr lang="zh-CN" altLang="en-US" dirty="0" smtClean="0"/>
              <a:t>最小化代价函数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51" name="Picture 2" descr="C:\Users\Public\Documents\ml-class\lectures-slides\assets\2.bow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720" y="2121626"/>
            <a:ext cx="4767213" cy="37415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6088538" y="1713680"/>
          <a:ext cx="3854121" cy="807282"/>
        </p:xfrm>
        <a:graphic>
          <a:graphicData uri="http://schemas.openxmlformats.org/presentationml/2006/ole">
            <p:oleObj spid="_x0000_s77826" name="Equation" r:id="rId7" imgW="1879560" imgH="393480" progId="Equation.DSMT4">
              <p:embed/>
            </p:oleObj>
          </a:graphicData>
        </a:graphic>
      </p:graphicFrame>
      <p:graphicFrame>
        <p:nvGraphicFramePr>
          <p:cNvPr id="52" name="Object 2"/>
          <p:cNvGraphicFramePr>
            <a:graphicFrameLocks noChangeAspect="1"/>
          </p:cNvGraphicFramePr>
          <p:nvPr/>
        </p:nvGraphicFramePr>
        <p:xfrm>
          <a:off x="3142721" y="2606146"/>
          <a:ext cx="1611312" cy="301625"/>
        </p:xfrm>
        <a:graphic>
          <a:graphicData uri="http://schemas.openxmlformats.org/presentationml/2006/ole">
            <p:oleObj spid="_x0000_s77828" name="Equation" r:id="rId8" imgW="1218960" imgH="228600" progId="Equation.DSMT4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稻壳儿小白白(http://dwz.cn/Wu2UP)"/>
          <p:cNvSpPr>
            <a:spLocks/>
          </p:cNvSpPr>
          <p:nvPr/>
        </p:nvSpPr>
        <p:spPr bwMode="auto">
          <a:xfrm>
            <a:off x="0" y="1051439"/>
            <a:ext cx="3251200" cy="782637"/>
          </a:xfrm>
          <a:custGeom>
            <a:avLst/>
            <a:gdLst>
              <a:gd name="T0" fmla="*/ 0 w 21600"/>
              <a:gd name="T1" fmla="*/ 0 h 21600"/>
              <a:gd name="T2" fmla="*/ 489365807 w 21600"/>
              <a:gd name="T3" fmla="*/ 0 h 21600"/>
              <a:gd name="T4" fmla="*/ 489365807 w 21600"/>
              <a:gd name="T5" fmla="*/ 28356134 h 21600"/>
              <a:gd name="T6" fmla="*/ 0 w 21600"/>
              <a:gd name="T7" fmla="*/ 28356134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 w="3175" cap="flat" cmpd="sng">
            <a:solidFill>
              <a:srgbClr val="002060">
                <a:alpha val="0"/>
              </a:srgb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172" name="稻壳儿小白白(http://dwz.cn/Wu2UP)"/>
          <p:cNvSpPr txBox="1">
            <a:spLocks noChangeArrowheads="1"/>
          </p:cNvSpPr>
          <p:nvPr/>
        </p:nvSpPr>
        <p:spPr bwMode="auto">
          <a:xfrm>
            <a:off x="1176336" y="1264169"/>
            <a:ext cx="2024062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sym typeface="Arial" panose="020B0604020202020204" pitchFamily="34" charset="0"/>
              </a:rPr>
              <a:t>         梯度下降</a:t>
            </a:r>
            <a:endParaRPr lang="en-US" altLang="zh-CN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73" name="稻壳儿小白白(http://dwz.cn/Wu2UP)"/>
          <p:cNvSpPr txBox="1">
            <a:spLocks noChangeArrowheads="1"/>
          </p:cNvSpPr>
          <p:nvPr/>
        </p:nvSpPr>
        <p:spPr bwMode="auto">
          <a:xfrm>
            <a:off x="1225550" y="1809750"/>
            <a:ext cx="20240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sym typeface="Arial" panose="020B0604020202020204" pitchFamily="34" charset="0"/>
              </a:rPr>
              <a:t>单击编辑副标题</a:t>
            </a:r>
            <a:endParaRPr lang="en-US" altLang="zh-CN" sz="14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77" name="稻壳儿小白白(http://dwz.cn/Wu2UP)"/>
          <p:cNvSpPr txBox="1">
            <a:spLocks noChangeArrowheads="1"/>
          </p:cNvSpPr>
          <p:nvPr/>
        </p:nvSpPr>
        <p:spPr bwMode="auto">
          <a:xfrm>
            <a:off x="6315075" y="1314970"/>
            <a:ext cx="1989138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sym typeface="Arial" panose="020B0604020202020204" pitchFamily="34" charset="0"/>
              </a:rPr>
              <a:t>第一季度</a:t>
            </a:r>
            <a:endParaRPr lang="en-US" altLang="zh-CN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78" name="稻壳儿小白白(http://dwz.cn/Wu2UP)"/>
          <p:cNvSpPr txBox="1">
            <a:spLocks noChangeArrowheads="1"/>
          </p:cNvSpPr>
          <p:nvPr/>
        </p:nvSpPr>
        <p:spPr bwMode="auto">
          <a:xfrm>
            <a:off x="6313488" y="1589607"/>
            <a:ext cx="198913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sym typeface="Arial" panose="020B0604020202020204" pitchFamily="34" charset="0"/>
              </a:rPr>
              <a:t>单击编辑副标题</a:t>
            </a:r>
            <a:endParaRPr lang="en-US" altLang="zh-CN" sz="14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80" name="稻壳儿小白白(http://dwz.cn/Wu2UP)"/>
          <p:cNvSpPr txBox="1">
            <a:spLocks noChangeArrowheads="1"/>
          </p:cNvSpPr>
          <p:nvPr/>
        </p:nvSpPr>
        <p:spPr bwMode="auto">
          <a:xfrm>
            <a:off x="8882063" y="4194695"/>
            <a:ext cx="2084387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sym typeface="Arial" panose="020B0604020202020204" pitchFamily="34" charset="0"/>
              </a:rPr>
              <a:t>第一季度</a:t>
            </a:r>
            <a:endParaRPr lang="en-US" altLang="zh-CN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81" name="稻壳儿小白白(http://dwz.cn/Wu2UP)"/>
          <p:cNvSpPr txBox="1">
            <a:spLocks noChangeArrowheads="1"/>
          </p:cNvSpPr>
          <p:nvPr/>
        </p:nvSpPr>
        <p:spPr bwMode="auto">
          <a:xfrm>
            <a:off x="8880475" y="4469332"/>
            <a:ext cx="208438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sym typeface="Arial" panose="020B0604020202020204" pitchFamily="34" charset="0"/>
              </a:rPr>
              <a:t>单击编辑副标题</a:t>
            </a:r>
            <a:endParaRPr lang="en-US" altLang="zh-CN" sz="14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pic>
        <p:nvPicPr>
          <p:cNvPr id="7187" name="图片 4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8" name="文本框 46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预备知识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7189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48932" y="6070600"/>
            <a:ext cx="963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目标：选择一组合适的</a:t>
            </a:r>
            <a:r>
              <a:rPr lang="en-US" altLang="zh-CN" dirty="0" smtClean="0"/>
              <a:t>theta</a:t>
            </a:r>
            <a:r>
              <a:rPr lang="zh-CN" altLang="en-US" dirty="0" smtClean="0"/>
              <a:t>值，使得预测值尽量接近训练集中的真实</a:t>
            </a:r>
            <a:r>
              <a:rPr lang="zh-CN" altLang="en-US" dirty="0" smtClean="0"/>
              <a:t>值</a:t>
            </a:r>
            <a:r>
              <a:rPr lang="en-US" altLang="zh-CN" dirty="0" smtClean="0"/>
              <a:t>(</a:t>
            </a:r>
            <a:r>
              <a:rPr lang="zh-CN" altLang="en-US" dirty="0" smtClean="0"/>
              <a:t>最小化代价函数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51" name="Picture 2" descr="C:\Users\Public\Documents\ml-class\lectures-slides\assets\2.bow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54" y="2358693"/>
            <a:ext cx="4767213" cy="37415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669871" y="1899947"/>
          <a:ext cx="3854121" cy="807282"/>
        </p:xfrm>
        <a:graphic>
          <a:graphicData uri="http://schemas.openxmlformats.org/presentationml/2006/ole">
            <p:oleObj spid="_x0000_s79874" name="Equation" r:id="rId8" imgW="1879560" imgH="393480" progId="Equation.DSMT4">
              <p:embed/>
            </p:oleObj>
          </a:graphicData>
        </a:graphic>
      </p:graphicFrame>
      <p:pic>
        <p:nvPicPr>
          <p:cNvPr id="32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038" y="1637622"/>
            <a:ext cx="3513582" cy="1383030"/>
          </a:xfrm>
          <a:prstGeom prst="rect">
            <a:avLst/>
          </a:prstGeom>
        </p:spPr>
      </p:pic>
      <p:pic>
        <p:nvPicPr>
          <p:cNvPr id="33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889" y="1747268"/>
            <a:ext cx="2790845" cy="61232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494866" y="3378198"/>
            <a:ext cx="5537201" cy="1940957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Outline: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Start with some            ,say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Keep changing              to reduce                     until we hopefully end up at a minimum</a:t>
            </a:r>
            <a:endParaRPr lang="en-US" dirty="0"/>
          </a:p>
        </p:txBody>
      </p:sp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8208433" y="3987800"/>
          <a:ext cx="517468" cy="358247"/>
        </p:xfrm>
        <a:graphic>
          <a:graphicData uri="http://schemas.openxmlformats.org/presentationml/2006/ole">
            <p:oleObj spid="_x0000_s79876" name="Equation" r:id="rId11" imgW="330120" imgH="228600" progId="Equation.DSMT4">
              <p:embed/>
            </p:oleObj>
          </a:graphicData>
        </a:graphic>
      </p:graphicFrame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8213188" y="4406908"/>
          <a:ext cx="517525" cy="358775"/>
        </p:xfrm>
        <a:graphic>
          <a:graphicData uri="http://schemas.openxmlformats.org/presentationml/2006/ole">
            <p:oleObj spid="_x0000_s79877" name="Equation" r:id="rId12" imgW="330120" imgH="228600" progId="Equation.DSMT4">
              <p:embed/>
            </p:oleObj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9370482" y="3996269"/>
          <a:ext cx="1342761" cy="383646"/>
        </p:xfrm>
        <a:graphic>
          <a:graphicData uri="http://schemas.openxmlformats.org/presentationml/2006/ole">
            <p:oleObj spid="_x0000_s79878" name="Equation" r:id="rId13" imgW="799920" imgH="228600" progId="Equation.DSMT4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稻壳儿小白白(http://dwz.cn/Wu2UP)"/>
          <p:cNvSpPr>
            <a:spLocks/>
          </p:cNvSpPr>
          <p:nvPr/>
        </p:nvSpPr>
        <p:spPr bwMode="auto">
          <a:xfrm>
            <a:off x="0" y="1051439"/>
            <a:ext cx="3251200" cy="782637"/>
          </a:xfrm>
          <a:custGeom>
            <a:avLst/>
            <a:gdLst>
              <a:gd name="T0" fmla="*/ 0 w 21600"/>
              <a:gd name="T1" fmla="*/ 0 h 21600"/>
              <a:gd name="T2" fmla="*/ 489365807 w 21600"/>
              <a:gd name="T3" fmla="*/ 0 h 21600"/>
              <a:gd name="T4" fmla="*/ 489365807 w 21600"/>
              <a:gd name="T5" fmla="*/ 28356134 h 21600"/>
              <a:gd name="T6" fmla="*/ 0 w 21600"/>
              <a:gd name="T7" fmla="*/ 28356134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 w="3175" cap="flat" cmpd="sng">
            <a:solidFill>
              <a:srgbClr val="002060">
                <a:alpha val="0"/>
              </a:srgb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172" name="稻壳儿小白白(http://dwz.cn/Wu2UP)"/>
          <p:cNvSpPr txBox="1">
            <a:spLocks noChangeArrowheads="1"/>
          </p:cNvSpPr>
          <p:nvPr/>
        </p:nvSpPr>
        <p:spPr bwMode="auto">
          <a:xfrm>
            <a:off x="1176336" y="1264169"/>
            <a:ext cx="2024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sym typeface="Arial" panose="020B0604020202020204" pitchFamily="34" charset="0"/>
              </a:rPr>
              <a:t> 正则化</a:t>
            </a:r>
            <a:r>
              <a:rPr lang="en-US" altLang="zh-CN" b="1" dirty="0" smtClean="0">
                <a:solidFill>
                  <a:schemeClr val="bg1"/>
                </a:solidFill>
                <a:sym typeface="Arial" panose="020B0604020202020204" pitchFamily="34" charset="0"/>
              </a:rPr>
              <a:t>/</a:t>
            </a:r>
            <a:r>
              <a:rPr lang="zh-CN" altLang="en-US" b="1" dirty="0" smtClean="0">
                <a:solidFill>
                  <a:schemeClr val="bg1"/>
                </a:solidFill>
                <a:sym typeface="Arial" panose="020B0604020202020204" pitchFamily="34" charset="0"/>
              </a:rPr>
              <a:t>权重衰减</a:t>
            </a:r>
            <a:endParaRPr lang="en-US" altLang="zh-CN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73" name="稻壳儿小白白(http://dwz.cn/Wu2UP)"/>
          <p:cNvSpPr txBox="1">
            <a:spLocks noChangeArrowheads="1"/>
          </p:cNvSpPr>
          <p:nvPr/>
        </p:nvSpPr>
        <p:spPr bwMode="auto">
          <a:xfrm>
            <a:off x="1225550" y="1809750"/>
            <a:ext cx="20240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sym typeface="Arial" panose="020B0604020202020204" pitchFamily="34" charset="0"/>
              </a:rPr>
              <a:t>单击编辑副标题</a:t>
            </a:r>
            <a:endParaRPr lang="en-US" altLang="zh-CN" sz="14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77" name="稻壳儿小白白(http://dwz.cn/Wu2UP)"/>
          <p:cNvSpPr txBox="1">
            <a:spLocks noChangeArrowheads="1"/>
          </p:cNvSpPr>
          <p:nvPr/>
        </p:nvSpPr>
        <p:spPr bwMode="auto">
          <a:xfrm>
            <a:off x="6315075" y="1314970"/>
            <a:ext cx="1989138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sym typeface="Arial" panose="020B0604020202020204" pitchFamily="34" charset="0"/>
              </a:rPr>
              <a:t>第一季度</a:t>
            </a:r>
            <a:endParaRPr lang="en-US" altLang="zh-CN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78" name="稻壳儿小白白(http://dwz.cn/Wu2UP)"/>
          <p:cNvSpPr txBox="1">
            <a:spLocks noChangeArrowheads="1"/>
          </p:cNvSpPr>
          <p:nvPr/>
        </p:nvSpPr>
        <p:spPr bwMode="auto">
          <a:xfrm>
            <a:off x="6313488" y="1589607"/>
            <a:ext cx="198913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sym typeface="Arial" panose="020B0604020202020204" pitchFamily="34" charset="0"/>
              </a:rPr>
              <a:t>单击编辑副标题</a:t>
            </a:r>
            <a:endParaRPr lang="en-US" altLang="zh-CN" sz="14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80" name="稻壳儿小白白(http://dwz.cn/Wu2UP)"/>
          <p:cNvSpPr txBox="1">
            <a:spLocks noChangeArrowheads="1"/>
          </p:cNvSpPr>
          <p:nvPr/>
        </p:nvSpPr>
        <p:spPr bwMode="auto">
          <a:xfrm>
            <a:off x="8882063" y="4194695"/>
            <a:ext cx="2084387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sym typeface="Arial" panose="020B0604020202020204" pitchFamily="34" charset="0"/>
              </a:rPr>
              <a:t>第一季度</a:t>
            </a:r>
            <a:endParaRPr lang="en-US" altLang="zh-CN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81" name="稻壳儿小白白(http://dwz.cn/Wu2UP)"/>
          <p:cNvSpPr txBox="1">
            <a:spLocks noChangeArrowheads="1"/>
          </p:cNvSpPr>
          <p:nvPr/>
        </p:nvSpPr>
        <p:spPr bwMode="auto">
          <a:xfrm>
            <a:off x="8880475" y="4469332"/>
            <a:ext cx="208438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sym typeface="Arial" panose="020B0604020202020204" pitchFamily="34" charset="0"/>
              </a:rPr>
              <a:t>单击编辑副标题</a:t>
            </a:r>
            <a:endParaRPr lang="en-US" altLang="zh-CN" sz="14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pic>
        <p:nvPicPr>
          <p:cNvPr id="7187" name="图片 4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8" name="文本框 46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117A68"/>
                </a:solidFill>
                <a:latin typeface="微软雅黑" panose="020B0503020204020204" pitchFamily="34" charset="-122"/>
              </a:rPr>
              <a:t>预备知识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7189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1" name="稻壳儿小白白(http://dwz.cn/Wu2UP)"/>
          <p:cNvSpPr txBox="1">
            <a:spLocks noChangeArrowheads="1"/>
          </p:cNvSpPr>
          <p:nvPr/>
        </p:nvSpPr>
        <p:spPr bwMode="auto">
          <a:xfrm>
            <a:off x="1049299" y="4601117"/>
            <a:ext cx="2003425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sym typeface="Arial" panose="020B0604020202020204" pitchFamily="34" charset="0"/>
              </a:rPr>
              <a:t>第一季度</a:t>
            </a:r>
            <a:endParaRPr lang="en-US" altLang="zh-CN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2" name="稻壳儿小白白(http://dwz.cn/Wu2UP)"/>
          <p:cNvSpPr txBox="1">
            <a:spLocks noChangeArrowheads="1"/>
          </p:cNvSpPr>
          <p:nvPr/>
        </p:nvSpPr>
        <p:spPr bwMode="auto">
          <a:xfrm>
            <a:off x="1049299" y="4875754"/>
            <a:ext cx="200183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sym typeface="Arial" panose="020B0604020202020204" pitchFamily="34" charset="0"/>
              </a:rPr>
              <a:t>单击编辑副标题</a:t>
            </a:r>
            <a:endParaRPr lang="en-US" altLang="zh-CN" sz="14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9611" y="2710171"/>
            <a:ext cx="3545417" cy="259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" name="直接连接符 23"/>
          <p:cNvCxnSpPr/>
          <p:nvPr/>
        </p:nvCxnSpPr>
        <p:spPr bwMode="auto">
          <a:xfrm rot="10800000" flipV="1">
            <a:off x="1854163" y="4301091"/>
            <a:ext cx="126999" cy="1185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/>
          <p:nvPr/>
        </p:nvCxnSpPr>
        <p:spPr bwMode="auto">
          <a:xfrm rot="16200000" flipH="1">
            <a:off x="1858397" y="4296861"/>
            <a:ext cx="127001" cy="1185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/>
          <p:nvPr/>
        </p:nvCxnSpPr>
        <p:spPr bwMode="auto">
          <a:xfrm rot="10800000" flipV="1">
            <a:off x="2142035" y="3903136"/>
            <a:ext cx="126999" cy="1185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/>
          <p:nvPr/>
        </p:nvCxnSpPr>
        <p:spPr bwMode="auto">
          <a:xfrm rot="16200000" flipH="1">
            <a:off x="2146269" y="3898906"/>
            <a:ext cx="127001" cy="1185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/>
          <p:nvPr/>
        </p:nvCxnSpPr>
        <p:spPr bwMode="auto">
          <a:xfrm rot="10800000" flipV="1">
            <a:off x="2539984" y="3589857"/>
            <a:ext cx="126999" cy="1185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/>
          <p:cNvCxnSpPr/>
          <p:nvPr/>
        </p:nvCxnSpPr>
        <p:spPr bwMode="auto">
          <a:xfrm rot="16200000" flipH="1">
            <a:off x="2544218" y="3585627"/>
            <a:ext cx="127001" cy="1185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/>
          <p:nvPr/>
        </p:nvCxnSpPr>
        <p:spPr bwMode="auto">
          <a:xfrm rot="10800000" flipV="1">
            <a:off x="2963334" y="3369715"/>
            <a:ext cx="126999" cy="1185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/>
          <p:cNvCxnSpPr/>
          <p:nvPr/>
        </p:nvCxnSpPr>
        <p:spPr bwMode="auto">
          <a:xfrm rot="16200000" flipH="1">
            <a:off x="2967568" y="3365485"/>
            <a:ext cx="127001" cy="1185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连接符 34"/>
          <p:cNvCxnSpPr/>
          <p:nvPr/>
        </p:nvCxnSpPr>
        <p:spPr bwMode="auto">
          <a:xfrm rot="10800000" flipV="1">
            <a:off x="3378217" y="3285045"/>
            <a:ext cx="126999" cy="1185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/>
          <p:cNvCxnSpPr/>
          <p:nvPr/>
        </p:nvCxnSpPr>
        <p:spPr bwMode="auto">
          <a:xfrm rot="16200000" flipH="1">
            <a:off x="3382451" y="3280815"/>
            <a:ext cx="127001" cy="1185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矩形 36"/>
          <p:cNvSpPr/>
          <p:nvPr/>
        </p:nvSpPr>
        <p:spPr>
          <a:xfrm>
            <a:off x="3892282" y="5208605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X(M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96515" y="2812511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Y(</a:t>
            </a:r>
            <a:r>
              <a:rPr lang="zh-CN" altLang="en-US" dirty="0" smtClean="0"/>
              <a:t>万元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40" name="Object 2"/>
          <p:cNvGraphicFramePr>
            <a:graphicFrameLocks noChangeAspect="1"/>
          </p:cNvGraphicFramePr>
          <p:nvPr/>
        </p:nvGraphicFramePr>
        <p:xfrm>
          <a:off x="2884488" y="2598738"/>
          <a:ext cx="2130425" cy="319087"/>
        </p:xfrm>
        <a:graphic>
          <a:graphicData uri="http://schemas.openxmlformats.org/presentationml/2006/ole">
            <p:oleObj spid="_x0000_s80902" name="Equation" r:id="rId7" imgW="1612800" imgH="241200" progId="Equation.DSMT4">
              <p:embed/>
            </p:oleObj>
          </a:graphicData>
        </a:graphic>
      </p:graphicFrame>
      <p:sp>
        <p:nvSpPr>
          <p:cNvPr id="55" name="任意多边形 54"/>
          <p:cNvSpPr/>
          <p:nvPr/>
        </p:nvSpPr>
        <p:spPr bwMode="auto">
          <a:xfrm>
            <a:off x="1701798" y="3098798"/>
            <a:ext cx="2523066" cy="1718734"/>
          </a:xfrm>
          <a:custGeom>
            <a:avLst/>
            <a:gdLst>
              <a:gd name="connsiteX0" fmla="*/ 0 w 2523066"/>
              <a:gd name="connsiteY0" fmla="*/ 1718734 h 1718734"/>
              <a:gd name="connsiteX1" fmla="*/ 321733 w 2523066"/>
              <a:gd name="connsiteY1" fmla="*/ 1024467 h 1718734"/>
              <a:gd name="connsiteX2" fmla="*/ 685800 w 2523066"/>
              <a:gd name="connsiteY2" fmla="*/ 567267 h 1718734"/>
              <a:gd name="connsiteX3" fmla="*/ 1329266 w 2523066"/>
              <a:gd name="connsiteY3" fmla="*/ 211667 h 1718734"/>
              <a:gd name="connsiteX4" fmla="*/ 2523066 w 2523066"/>
              <a:gd name="connsiteY4" fmla="*/ 0 h 171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3066" h="1718734">
                <a:moveTo>
                  <a:pt x="0" y="1718734"/>
                </a:moveTo>
                <a:cubicBezTo>
                  <a:pt x="103716" y="1467556"/>
                  <a:pt x="207433" y="1216378"/>
                  <a:pt x="321733" y="1024467"/>
                </a:cubicBezTo>
                <a:cubicBezTo>
                  <a:pt x="436033" y="832556"/>
                  <a:pt x="517878" y="702734"/>
                  <a:pt x="685800" y="567267"/>
                </a:cubicBezTo>
                <a:cubicBezTo>
                  <a:pt x="853722" y="431800"/>
                  <a:pt x="1023055" y="306211"/>
                  <a:pt x="1329266" y="211667"/>
                </a:cubicBezTo>
                <a:cubicBezTo>
                  <a:pt x="1635477" y="117123"/>
                  <a:pt x="2079271" y="58561"/>
                  <a:pt x="2523066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57" name="稻壳儿小白白(http://dwz.cn/Wu2UP)"/>
          <p:cNvSpPr txBox="1">
            <a:spLocks noChangeArrowheads="1"/>
          </p:cNvSpPr>
          <p:nvPr/>
        </p:nvSpPr>
        <p:spPr bwMode="auto">
          <a:xfrm>
            <a:off x="6552843" y="4609578"/>
            <a:ext cx="2003425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sym typeface="Arial" panose="020B0604020202020204" pitchFamily="34" charset="0"/>
              </a:rPr>
              <a:t>第一季度</a:t>
            </a:r>
            <a:endParaRPr lang="en-US" altLang="zh-CN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58" name="稻壳儿小白白(http://dwz.cn/Wu2UP)"/>
          <p:cNvSpPr txBox="1">
            <a:spLocks noChangeArrowheads="1"/>
          </p:cNvSpPr>
          <p:nvPr/>
        </p:nvSpPr>
        <p:spPr bwMode="auto">
          <a:xfrm>
            <a:off x="6552843" y="4884215"/>
            <a:ext cx="200183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sym typeface="Arial" panose="020B0604020202020204" pitchFamily="34" charset="0"/>
              </a:rPr>
              <a:t>单击编辑副标题</a:t>
            </a:r>
            <a:endParaRPr lang="en-US" altLang="zh-CN" sz="14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pic>
        <p:nvPicPr>
          <p:cNvPr id="59" name="Picture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13155" y="2718632"/>
            <a:ext cx="3545417" cy="259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0" name="直接连接符 59"/>
          <p:cNvCxnSpPr/>
          <p:nvPr/>
        </p:nvCxnSpPr>
        <p:spPr bwMode="auto">
          <a:xfrm rot="10800000" flipV="1">
            <a:off x="7357707" y="4309552"/>
            <a:ext cx="126999" cy="1185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接连接符 60"/>
          <p:cNvCxnSpPr/>
          <p:nvPr/>
        </p:nvCxnSpPr>
        <p:spPr bwMode="auto">
          <a:xfrm rot="16200000" flipH="1">
            <a:off x="7361941" y="4305322"/>
            <a:ext cx="127001" cy="1185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连接符 61"/>
          <p:cNvCxnSpPr/>
          <p:nvPr/>
        </p:nvCxnSpPr>
        <p:spPr bwMode="auto">
          <a:xfrm rot="10800000" flipV="1">
            <a:off x="7645579" y="3911597"/>
            <a:ext cx="126999" cy="1185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接连接符 62"/>
          <p:cNvCxnSpPr/>
          <p:nvPr/>
        </p:nvCxnSpPr>
        <p:spPr bwMode="auto">
          <a:xfrm rot="16200000" flipH="1">
            <a:off x="7649813" y="3907367"/>
            <a:ext cx="127001" cy="1185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连接符 63"/>
          <p:cNvCxnSpPr/>
          <p:nvPr/>
        </p:nvCxnSpPr>
        <p:spPr bwMode="auto">
          <a:xfrm rot="10800000" flipV="1">
            <a:off x="8043528" y="3598318"/>
            <a:ext cx="126999" cy="1185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 rot="16200000" flipH="1">
            <a:off x="8047762" y="3594088"/>
            <a:ext cx="127001" cy="1185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接连接符 65"/>
          <p:cNvCxnSpPr/>
          <p:nvPr/>
        </p:nvCxnSpPr>
        <p:spPr bwMode="auto">
          <a:xfrm rot="10800000" flipV="1">
            <a:off x="8466878" y="3378176"/>
            <a:ext cx="126999" cy="1185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接连接符 66"/>
          <p:cNvCxnSpPr/>
          <p:nvPr/>
        </p:nvCxnSpPr>
        <p:spPr bwMode="auto">
          <a:xfrm rot="16200000" flipH="1">
            <a:off x="8471112" y="3373946"/>
            <a:ext cx="127001" cy="1185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接连接符 67"/>
          <p:cNvCxnSpPr/>
          <p:nvPr/>
        </p:nvCxnSpPr>
        <p:spPr bwMode="auto">
          <a:xfrm rot="10800000" flipV="1">
            <a:off x="8881761" y="3293506"/>
            <a:ext cx="126999" cy="1185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连接符 68"/>
          <p:cNvCxnSpPr/>
          <p:nvPr/>
        </p:nvCxnSpPr>
        <p:spPr bwMode="auto">
          <a:xfrm rot="16200000" flipH="1">
            <a:off x="8885995" y="3289276"/>
            <a:ext cx="127001" cy="1185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矩形 69"/>
          <p:cNvSpPr/>
          <p:nvPr/>
        </p:nvSpPr>
        <p:spPr>
          <a:xfrm>
            <a:off x="9395826" y="5217066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X(M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5900059" y="2820972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Y(</a:t>
            </a:r>
            <a:r>
              <a:rPr lang="zh-CN" altLang="en-US" dirty="0" smtClean="0"/>
              <a:t>万元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72" name="Object 2"/>
          <p:cNvGraphicFramePr>
            <a:graphicFrameLocks noChangeAspect="1"/>
          </p:cNvGraphicFramePr>
          <p:nvPr/>
        </p:nvGraphicFramePr>
        <p:xfrm>
          <a:off x="7859713" y="2606675"/>
          <a:ext cx="3187700" cy="319088"/>
        </p:xfrm>
        <a:graphic>
          <a:graphicData uri="http://schemas.openxmlformats.org/presentationml/2006/ole">
            <p:oleObj spid="_x0000_s80903" name="Equation" r:id="rId8" imgW="2412720" imgH="241200" progId="Equation.DSMT4">
              <p:embed/>
            </p:oleObj>
          </a:graphicData>
        </a:graphic>
      </p:graphicFrame>
      <p:sp>
        <p:nvSpPr>
          <p:cNvPr id="77" name="任意多边形 76"/>
          <p:cNvSpPr/>
          <p:nvPr/>
        </p:nvSpPr>
        <p:spPr bwMode="auto">
          <a:xfrm>
            <a:off x="6731000" y="3119967"/>
            <a:ext cx="2878667" cy="1329266"/>
          </a:xfrm>
          <a:custGeom>
            <a:avLst/>
            <a:gdLst>
              <a:gd name="connsiteX0" fmla="*/ 0 w 2878667"/>
              <a:gd name="connsiteY0" fmla="*/ 368300 h 1329266"/>
              <a:gd name="connsiteX1" fmla="*/ 702733 w 2878667"/>
              <a:gd name="connsiteY1" fmla="*/ 1248833 h 1329266"/>
              <a:gd name="connsiteX2" fmla="*/ 990600 w 2878667"/>
              <a:gd name="connsiteY2" fmla="*/ 850900 h 1329266"/>
              <a:gd name="connsiteX3" fmla="*/ 1168400 w 2878667"/>
              <a:gd name="connsiteY3" fmla="*/ 80433 h 1329266"/>
              <a:gd name="connsiteX4" fmla="*/ 1380067 w 2878667"/>
              <a:gd name="connsiteY4" fmla="*/ 546100 h 1329266"/>
              <a:gd name="connsiteX5" fmla="*/ 1693333 w 2878667"/>
              <a:gd name="connsiteY5" fmla="*/ 723900 h 1329266"/>
              <a:gd name="connsiteX6" fmla="*/ 1803400 w 2878667"/>
              <a:gd name="connsiteY6" fmla="*/ 325966 h 1329266"/>
              <a:gd name="connsiteX7" fmla="*/ 1947333 w 2878667"/>
              <a:gd name="connsiteY7" fmla="*/ 12700 h 1329266"/>
              <a:gd name="connsiteX8" fmla="*/ 2226733 w 2878667"/>
              <a:gd name="connsiteY8" fmla="*/ 249766 h 1329266"/>
              <a:gd name="connsiteX9" fmla="*/ 2878667 w 2878667"/>
              <a:gd name="connsiteY9" fmla="*/ 520700 h 1329266"/>
              <a:gd name="connsiteX10" fmla="*/ 2878667 w 2878667"/>
              <a:gd name="connsiteY10" fmla="*/ 520700 h 1329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78667" h="1329266">
                <a:moveTo>
                  <a:pt x="0" y="368300"/>
                </a:moveTo>
                <a:cubicBezTo>
                  <a:pt x="268816" y="768350"/>
                  <a:pt x="537633" y="1168400"/>
                  <a:pt x="702733" y="1248833"/>
                </a:cubicBezTo>
                <a:cubicBezTo>
                  <a:pt x="867833" y="1329266"/>
                  <a:pt x="912989" y="1045633"/>
                  <a:pt x="990600" y="850900"/>
                </a:cubicBezTo>
                <a:cubicBezTo>
                  <a:pt x="1068211" y="656167"/>
                  <a:pt x="1103489" y="131233"/>
                  <a:pt x="1168400" y="80433"/>
                </a:cubicBezTo>
                <a:cubicBezTo>
                  <a:pt x="1233311" y="29633"/>
                  <a:pt x="1292578" y="438856"/>
                  <a:pt x="1380067" y="546100"/>
                </a:cubicBezTo>
                <a:cubicBezTo>
                  <a:pt x="1467556" y="653344"/>
                  <a:pt x="1622778" y="760589"/>
                  <a:pt x="1693333" y="723900"/>
                </a:cubicBezTo>
                <a:cubicBezTo>
                  <a:pt x="1763888" y="687211"/>
                  <a:pt x="1761067" y="444499"/>
                  <a:pt x="1803400" y="325966"/>
                </a:cubicBezTo>
                <a:cubicBezTo>
                  <a:pt x="1845733" y="207433"/>
                  <a:pt x="1876778" y="25400"/>
                  <a:pt x="1947333" y="12700"/>
                </a:cubicBezTo>
                <a:cubicBezTo>
                  <a:pt x="2017888" y="0"/>
                  <a:pt x="2071511" y="165099"/>
                  <a:pt x="2226733" y="249766"/>
                </a:cubicBezTo>
                <a:cubicBezTo>
                  <a:pt x="2381955" y="334433"/>
                  <a:pt x="2878667" y="520700"/>
                  <a:pt x="2878667" y="520700"/>
                </a:cubicBezTo>
                <a:lnTo>
                  <a:pt x="2878667" y="52070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643533" y="3183467"/>
            <a:ext cx="13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过拟合！</a:t>
            </a:r>
            <a:endParaRPr lang="zh-CN" altLang="en-US" dirty="0"/>
          </a:p>
        </p:txBody>
      </p:sp>
      <p:pic>
        <p:nvPicPr>
          <p:cNvPr id="79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067" y="5672426"/>
            <a:ext cx="5188458" cy="836104"/>
          </a:xfrm>
          <a:prstGeom prst="rect">
            <a:avLst/>
          </a:prstGeom>
        </p:spPr>
      </p:pic>
      <p:grpSp>
        <p:nvGrpSpPr>
          <p:cNvPr id="81" name="组合 73"/>
          <p:cNvGrpSpPr/>
          <p:nvPr/>
        </p:nvGrpSpPr>
        <p:grpSpPr>
          <a:xfrm>
            <a:off x="7333274" y="5294187"/>
            <a:ext cx="1248380" cy="541982"/>
            <a:chOff x="7101449" y="3386666"/>
            <a:chExt cx="1905000" cy="1219203"/>
          </a:xfrm>
          <a:solidFill>
            <a:srgbClr val="CCECFF"/>
          </a:solidFill>
        </p:grpSpPr>
        <p:sp>
          <p:nvSpPr>
            <p:cNvPr id="82" name="任意多边形 81"/>
            <p:cNvSpPr/>
            <p:nvPr/>
          </p:nvSpPr>
          <p:spPr bwMode="auto">
            <a:xfrm>
              <a:off x="7298268" y="4233336"/>
              <a:ext cx="389466" cy="372533"/>
            </a:xfrm>
            <a:custGeom>
              <a:avLst/>
              <a:gdLst>
                <a:gd name="connsiteX0" fmla="*/ 177800 w 389466"/>
                <a:gd name="connsiteY0" fmla="*/ 0 h 372533"/>
                <a:gd name="connsiteX1" fmla="*/ 0 w 389466"/>
                <a:gd name="connsiteY1" fmla="*/ 372533 h 372533"/>
                <a:gd name="connsiteX2" fmla="*/ 389466 w 389466"/>
                <a:gd name="connsiteY2" fmla="*/ 220133 h 372533"/>
                <a:gd name="connsiteX3" fmla="*/ 177800 w 389466"/>
                <a:gd name="connsiteY3" fmla="*/ 0 h 37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9466" h="372533">
                  <a:moveTo>
                    <a:pt x="177800" y="0"/>
                  </a:moveTo>
                  <a:lnTo>
                    <a:pt x="0" y="372533"/>
                  </a:lnTo>
                  <a:lnTo>
                    <a:pt x="389466" y="220133"/>
                  </a:lnTo>
                  <a:lnTo>
                    <a:pt x="177800" y="0"/>
                  </a:lnTo>
                  <a:close/>
                </a:path>
              </a:pathLst>
            </a:custGeom>
            <a:grpFill/>
            <a:ln w="9525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83" name="椭圆 82"/>
            <p:cNvSpPr/>
            <p:nvPr/>
          </p:nvSpPr>
          <p:spPr bwMode="auto">
            <a:xfrm>
              <a:off x="7101449" y="3386666"/>
              <a:ext cx="1905000" cy="1159935"/>
            </a:xfrm>
            <a:prstGeom prst="ellipse">
              <a:avLst/>
            </a:prstGeom>
            <a:grpFill/>
            <a:ln w="9525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zh-CN" altLang="en-US" sz="1400" dirty="0" smtClean="0"/>
                <a:t>正则化参数</a:t>
              </a:r>
              <a:endPara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</p:grpSp>
      <p:sp>
        <p:nvSpPr>
          <p:cNvPr id="84" name="任意多边形 83"/>
          <p:cNvSpPr/>
          <p:nvPr/>
        </p:nvSpPr>
        <p:spPr bwMode="auto">
          <a:xfrm>
            <a:off x="6545655" y="3213980"/>
            <a:ext cx="3204927" cy="2263367"/>
          </a:xfrm>
          <a:custGeom>
            <a:avLst/>
            <a:gdLst>
              <a:gd name="connsiteX0" fmla="*/ 0 w 3204927"/>
              <a:gd name="connsiteY0" fmla="*/ 2263367 h 2263367"/>
              <a:gd name="connsiteX1" fmla="*/ 878187 w 3204927"/>
              <a:gd name="connsiteY1" fmla="*/ 1068309 h 2263367"/>
              <a:gd name="connsiteX2" fmla="*/ 1176951 w 3204927"/>
              <a:gd name="connsiteY2" fmla="*/ 751438 h 2263367"/>
              <a:gd name="connsiteX3" fmla="*/ 1566250 w 3204927"/>
              <a:gd name="connsiteY3" fmla="*/ 452673 h 2263367"/>
              <a:gd name="connsiteX4" fmla="*/ 2000816 w 3204927"/>
              <a:gd name="connsiteY4" fmla="*/ 217283 h 2263367"/>
              <a:gd name="connsiteX5" fmla="*/ 2516864 w 3204927"/>
              <a:gd name="connsiteY5" fmla="*/ 117695 h 2263367"/>
              <a:gd name="connsiteX6" fmla="*/ 3204927 w 3204927"/>
              <a:gd name="connsiteY6" fmla="*/ 0 h 2263367"/>
              <a:gd name="connsiteX7" fmla="*/ 3204927 w 3204927"/>
              <a:gd name="connsiteY7" fmla="*/ 0 h 2263367"/>
              <a:gd name="connsiteX8" fmla="*/ 3204927 w 3204927"/>
              <a:gd name="connsiteY8" fmla="*/ 0 h 2263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4927" h="2263367">
                <a:moveTo>
                  <a:pt x="0" y="2263367"/>
                </a:moveTo>
                <a:cubicBezTo>
                  <a:pt x="341014" y="1791832"/>
                  <a:pt x="682029" y="1320297"/>
                  <a:pt x="878187" y="1068309"/>
                </a:cubicBezTo>
                <a:cubicBezTo>
                  <a:pt x="1074345" y="816321"/>
                  <a:pt x="1062274" y="854044"/>
                  <a:pt x="1176951" y="751438"/>
                </a:cubicBezTo>
                <a:cubicBezTo>
                  <a:pt x="1291628" y="648832"/>
                  <a:pt x="1428939" y="541699"/>
                  <a:pt x="1566250" y="452673"/>
                </a:cubicBezTo>
                <a:cubicBezTo>
                  <a:pt x="1703561" y="363647"/>
                  <a:pt x="1842380" y="273113"/>
                  <a:pt x="2000816" y="217283"/>
                </a:cubicBezTo>
                <a:cubicBezTo>
                  <a:pt x="2159252" y="161453"/>
                  <a:pt x="2516864" y="117695"/>
                  <a:pt x="2516864" y="117695"/>
                </a:cubicBezTo>
                <a:lnTo>
                  <a:pt x="3204927" y="0"/>
                </a:lnTo>
                <a:lnTo>
                  <a:pt x="3204927" y="0"/>
                </a:lnTo>
                <a:lnTo>
                  <a:pt x="3204927" y="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8398832" y="5734309"/>
            <a:ext cx="3095520" cy="641139"/>
            <a:chOff x="8398832" y="5734309"/>
            <a:chExt cx="3095520" cy="641139"/>
          </a:xfrm>
        </p:grpSpPr>
        <p:sp>
          <p:nvSpPr>
            <p:cNvPr id="85" name="TextBox 84"/>
            <p:cNvSpPr txBox="1"/>
            <p:nvPr/>
          </p:nvSpPr>
          <p:spPr>
            <a:xfrm>
              <a:off x="8655113" y="5993394"/>
              <a:ext cx="2839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本质上减小了     和    的值</a:t>
              </a:r>
              <a:endParaRPr lang="zh-CN" altLang="en-US" dirty="0"/>
            </a:p>
          </p:txBody>
        </p:sp>
        <p:graphicFrame>
          <p:nvGraphicFramePr>
            <p:cNvPr id="80904" name="Object 8"/>
            <p:cNvGraphicFramePr>
              <a:graphicFrameLocks noChangeAspect="1"/>
            </p:cNvGraphicFramePr>
            <p:nvPr/>
          </p:nvGraphicFramePr>
          <p:xfrm>
            <a:off x="10150882" y="6002448"/>
            <a:ext cx="269389" cy="373000"/>
          </p:xfrm>
          <a:graphic>
            <a:graphicData uri="http://schemas.openxmlformats.org/presentationml/2006/ole">
              <p:oleObj spid="_x0000_s80904" name="Equation" r:id="rId10" imgW="164880" imgH="228600" progId="Equation.DSMT4">
                <p:embed/>
              </p:oleObj>
            </a:graphicData>
          </a:graphic>
        </p:graphicFrame>
        <p:graphicFrame>
          <p:nvGraphicFramePr>
            <p:cNvPr id="80905" name="Object 9"/>
            <p:cNvGraphicFramePr>
              <a:graphicFrameLocks noChangeAspect="1"/>
            </p:cNvGraphicFramePr>
            <p:nvPr/>
          </p:nvGraphicFramePr>
          <p:xfrm>
            <a:off x="10657872" y="6027150"/>
            <a:ext cx="251548" cy="348297"/>
          </p:xfrm>
          <a:graphic>
            <a:graphicData uri="http://schemas.openxmlformats.org/presentationml/2006/ole">
              <p:oleObj spid="_x0000_s80905" name="Equation" r:id="rId11" imgW="164880" imgH="228600" progId="Equation.DSMT4">
                <p:embed/>
              </p:oleObj>
            </a:graphicData>
          </a:graphic>
        </p:graphicFrame>
        <p:cxnSp>
          <p:nvCxnSpPr>
            <p:cNvPr id="87" name="直接箭头连接符 86"/>
            <p:cNvCxnSpPr>
              <a:stCxn id="83" idx="5"/>
            </p:cNvCxnSpPr>
            <p:nvPr/>
          </p:nvCxnSpPr>
          <p:spPr bwMode="auto">
            <a:xfrm rot="16200000" flipH="1">
              <a:off x="8401957" y="5731184"/>
              <a:ext cx="340566" cy="3468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77" grpId="0" animBg="1"/>
      <p:bldP spid="78" grpId="0" build="allAtOnce"/>
      <p:bldP spid="8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}&#10;% \delta_i^{(l)} = \left(\sum_j W_{ji}^{(l)} \delta_j^{(l+1)}\right) f'(z_i^{(l)})&#10;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simultaneously update&#10;&#10;\quad $j=0$ and $j=1$)&#10;% \delta_i^{(l)} = \left(\sum_j W_{ji}^{(l)} \delta_j^{(l+1)}\right) f'(z_i^{(l)})&#10;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1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lnDef>
  </a:objectDefaults>
  <a:extraClrSchemeLst>
    <a:extraClrScheme>
      <a:clrScheme name="1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2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lnDef>
  </a:objectDefaults>
  <a:extraClrSchemeLst>
    <a:extraClrScheme>
      <a:clrScheme name="2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</TotalTime>
  <Pages>0</Pages>
  <Words>1082</Words>
  <Characters>0</Characters>
  <Application>Microsoft Office PowerPoint</Application>
  <DocSecurity>0</DocSecurity>
  <PresentationFormat>自定义</PresentationFormat>
  <Lines>0</Lines>
  <Paragraphs>240</Paragraphs>
  <Slides>21</Slides>
  <Notes>13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4" baseType="lpstr">
      <vt:lpstr>1_Office 主题</vt:lpstr>
      <vt:lpstr>2_Office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JiChen</cp:lastModifiedBy>
  <cp:revision>591</cp:revision>
  <dcterms:created xsi:type="dcterms:W3CDTF">2015-07-10T05:07:58Z</dcterms:created>
  <dcterms:modified xsi:type="dcterms:W3CDTF">2016-10-03T00:58:12Z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