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6"/>
  </p:notesMasterIdLst>
  <p:handoutMasterIdLst>
    <p:handoutMasterId r:id="rId47"/>
  </p:handoutMasterIdLst>
  <p:sldIdLst>
    <p:sldId id="351" r:id="rId2"/>
    <p:sldId id="561" r:id="rId3"/>
    <p:sldId id="562" r:id="rId4"/>
    <p:sldId id="563" r:id="rId5"/>
    <p:sldId id="564" r:id="rId6"/>
    <p:sldId id="565" r:id="rId7"/>
    <p:sldId id="566" r:id="rId8"/>
    <p:sldId id="567" r:id="rId9"/>
    <p:sldId id="568" r:id="rId10"/>
    <p:sldId id="569" r:id="rId11"/>
    <p:sldId id="570" r:id="rId12"/>
    <p:sldId id="571" r:id="rId13"/>
    <p:sldId id="572" r:id="rId14"/>
    <p:sldId id="573" r:id="rId15"/>
    <p:sldId id="574" r:id="rId16"/>
    <p:sldId id="575" r:id="rId17"/>
    <p:sldId id="576" r:id="rId18"/>
    <p:sldId id="577" r:id="rId19"/>
    <p:sldId id="578" r:id="rId20"/>
    <p:sldId id="579" r:id="rId21"/>
    <p:sldId id="580" r:id="rId22"/>
    <p:sldId id="581" r:id="rId23"/>
    <p:sldId id="582" r:id="rId24"/>
    <p:sldId id="583" r:id="rId25"/>
    <p:sldId id="584" r:id="rId26"/>
    <p:sldId id="585" r:id="rId27"/>
    <p:sldId id="586" r:id="rId28"/>
    <p:sldId id="587" r:id="rId29"/>
    <p:sldId id="588" r:id="rId30"/>
    <p:sldId id="589" r:id="rId31"/>
    <p:sldId id="590" r:id="rId32"/>
    <p:sldId id="591" r:id="rId33"/>
    <p:sldId id="592" r:id="rId34"/>
    <p:sldId id="593" r:id="rId35"/>
    <p:sldId id="594" r:id="rId36"/>
    <p:sldId id="595" r:id="rId37"/>
    <p:sldId id="596" r:id="rId38"/>
    <p:sldId id="597" r:id="rId39"/>
    <p:sldId id="598" r:id="rId40"/>
    <p:sldId id="599" r:id="rId41"/>
    <p:sldId id="600" r:id="rId42"/>
    <p:sldId id="601" r:id="rId43"/>
    <p:sldId id="602" r:id="rId44"/>
    <p:sldId id="603" r:id="rId45"/>
  </p:sldIdLst>
  <p:sldSz cx="9144000" cy="5143500" type="screen16x9"/>
  <p:notesSz cx="6858000" cy="9144000"/>
  <p:defaultTex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3093">
          <p15:clr>
            <a:srgbClr val="A4A3A4"/>
          </p15:clr>
        </p15:guide>
      </p15:sldGuideLst>
    </p:ext>
    <p:ext uri="{2D200454-40CA-4A62-9FC3-DE9A4176ACB9}">
      <p15:notesGuideLst xmlns:p15="http://schemas.microsoft.com/office/powerpoint/2012/main">
        <p15:guide id="1" orient="horz" pos="2883">
          <p15:clr>
            <a:srgbClr val="A4A3A4"/>
          </p15:clr>
        </p15:guide>
        <p15:guide id="2" pos="215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FF9829"/>
    <a:srgbClr val="01A7E6"/>
    <a:srgbClr val="BFBFBF"/>
    <a:srgbClr val="34D3B3"/>
    <a:srgbClr val="262626"/>
    <a:srgbClr val="00A7E6"/>
    <a:srgbClr val="C0BFBF"/>
    <a:srgbClr val="0076B0"/>
    <a:srgbClr val="25AB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8074" autoAdjust="0"/>
  </p:normalViewPr>
  <p:slideViewPr>
    <p:cSldViewPr snapToGrid="0">
      <p:cViewPr varScale="1">
        <p:scale>
          <a:sx n="91" d="100"/>
          <a:sy n="91" d="100"/>
        </p:scale>
        <p:origin x="810" y="84"/>
      </p:cViewPr>
      <p:guideLst>
        <p:guide orient="horz" pos="1621"/>
        <p:guide pos="309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970" y="-96"/>
      </p:cViewPr>
      <p:guideLst>
        <p:guide orient="horz" pos="2883"/>
        <p:guide pos="215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EFEBF2-8BF0-4636-9235-0099636EE761}" type="datetimeFigureOut">
              <a:rPr lang="zh-CN" altLang="en-US" smtClean="0"/>
              <a:t>2018/4/17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A7E95D-F6E3-438F-8A9C-4AD1C9090474}" type="slidenum">
              <a:rPr lang="zh-CN" altLang="en-US" smtClean="0"/>
              <a:t>‹#›</a:t>
            </a:fld>
            <a:endParaRPr lang="zh-CN" altLang="en-US"/>
          </a:p>
        </p:txBody>
      </p:sp>
    </p:spTree>
    <p:extLst>
      <p:ext uri="{BB962C8B-B14F-4D97-AF65-F5344CB8AC3E}">
        <p14:creationId xmlns:p14="http://schemas.microsoft.com/office/powerpoint/2010/main" val="3109806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2719D7-CB1E-4A4D-B475-0538207524B4}" type="datetimeFigureOut">
              <a:rPr lang="zh-CN" altLang="en-US" smtClean="0"/>
              <a:t>2018/4/17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BCA9C0-7E0B-48C3-A830-A3E595F29012}" type="slidenum">
              <a:rPr lang="zh-CN" altLang="en-US" smtClean="0"/>
              <a:t>‹#›</a:t>
            </a:fld>
            <a:endParaRPr lang="zh-CN" altLang="en-US"/>
          </a:p>
        </p:txBody>
      </p:sp>
    </p:spTree>
    <p:extLst>
      <p:ext uri="{BB962C8B-B14F-4D97-AF65-F5344CB8AC3E}">
        <p14:creationId xmlns:p14="http://schemas.microsoft.com/office/powerpoint/2010/main" val="1693036041"/>
      </p:ext>
    </p:extLst>
  </p:cSld>
  <p:clrMap bg1="lt1" tx1="dk1" bg2="lt2" tx2="dk2" accent1="accent1" accent2="accent2" accent3="accent3" accent4="accent4" accent5="accent5" accent6="accent6" hlink="hlink" folHlink="folHlink"/>
  <p:hf hdr="0" ftr="0" dt="0"/>
  <p:notesStyle>
    <a:lvl1pPr marL="0" algn="l" defTabSz="685165" rtl="0" eaLnBrk="1" latinLnBrk="0" hangingPunct="1">
      <a:defRPr sz="900" kern="1200">
        <a:solidFill>
          <a:schemeClr val="tx1"/>
        </a:solidFill>
        <a:latin typeface="+mn-lt"/>
        <a:ea typeface="+mn-ea"/>
        <a:cs typeface="+mn-cs"/>
      </a:defRPr>
    </a:lvl1pPr>
    <a:lvl2pPr marL="342900" algn="l" defTabSz="685165" rtl="0" eaLnBrk="1" latinLnBrk="0" hangingPunct="1">
      <a:defRPr sz="900" kern="1200">
        <a:solidFill>
          <a:schemeClr val="tx1"/>
        </a:solidFill>
        <a:latin typeface="+mn-lt"/>
        <a:ea typeface="+mn-ea"/>
        <a:cs typeface="+mn-cs"/>
      </a:defRPr>
    </a:lvl2pPr>
    <a:lvl3pPr marL="685800" algn="l" defTabSz="685165" rtl="0" eaLnBrk="1" latinLnBrk="0" hangingPunct="1">
      <a:defRPr sz="900" kern="1200">
        <a:solidFill>
          <a:schemeClr val="tx1"/>
        </a:solidFill>
        <a:latin typeface="+mn-lt"/>
        <a:ea typeface="+mn-ea"/>
        <a:cs typeface="+mn-cs"/>
      </a:defRPr>
    </a:lvl3pPr>
    <a:lvl4pPr marL="1028700" algn="l" defTabSz="685165" rtl="0" eaLnBrk="1" latinLnBrk="0" hangingPunct="1">
      <a:defRPr sz="900" kern="1200">
        <a:solidFill>
          <a:schemeClr val="tx1"/>
        </a:solidFill>
        <a:latin typeface="+mn-lt"/>
        <a:ea typeface="+mn-ea"/>
        <a:cs typeface="+mn-cs"/>
      </a:defRPr>
    </a:lvl4pPr>
    <a:lvl5pPr marL="1371600" algn="l" defTabSz="685165" rtl="0" eaLnBrk="1" latinLnBrk="0" hangingPunct="1">
      <a:defRPr sz="900" kern="1200">
        <a:solidFill>
          <a:schemeClr val="tx1"/>
        </a:solidFill>
        <a:latin typeface="+mn-lt"/>
        <a:ea typeface="+mn-ea"/>
        <a:cs typeface="+mn-cs"/>
      </a:defRPr>
    </a:lvl5pPr>
    <a:lvl6pPr marL="1714500" algn="l" defTabSz="685165" rtl="0" eaLnBrk="1" latinLnBrk="0" hangingPunct="1">
      <a:defRPr sz="900" kern="1200">
        <a:solidFill>
          <a:schemeClr val="tx1"/>
        </a:solidFill>
        <a:latin typeface="+mn-lt"/>
        <a:ea typeface="+mn-ea"/>
        <a:cs typeface="+mn-cs"/>
      </a:defRPr>
    </a:lvl6pPr>
    <a:lvl7pPr marL="2057400" algn="l" defTabSz="685165" rtl="0" eaLnBrk="1" latinLnBrk="0" hangingPunct="1">
      <a:defRPr sz="900" kern="1200">
        <a:solidFill>
          <a:schemeClr val="tx1"/>
        </a:solidFill>
        <a:latin typeface="+mn-lt"/>
        <a:ea typeface="+mn-ea"/>
        <a:cs typeface="+mn-cs"/>
      </a:defRPr>
    </a:lvl7pPr>
    <a:lvl8pPr marL="2400300" algn="l" defTabSz="685165" rtl="0" eaLnBrk="1" latinLnBrk="0" hangingPunct="1">
      <a:defRPr sz="900" kern="1200">
        <a:solidFill>
          <a:schemeClr val="tx1"/>
        </a:solidFill>
        <a:latin typeface="+mn-lt"/>
        <a:ea typeface="+mn-ea"/>
        <a:cs typeface="+mn-cs"/>
      </a:defRPr>
    </a:lvl8pPr>
    <a:lvl9pPr marL="2743200" algn="l" defTabSz="685165"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11</a:t>
            </a:fld>
            <a:endParaRPr lang="zh-CN" altLang="en-US"/>
          </a:p>
        </p:txBody>
      </p:sp>
    </p:spTree>
    <p:extLst>
      <p:ext uri="{BB962C8B-B14F-4D97-AF65-F5344CB8AC3E}">
        <p14:creationId xmlns:p14="http://schemas.microsoft.com/office/powerpoint/2010/main" val="290183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12</a:t>
            </a:fld>
            <a:endParaRPr lang="zh-CN" altLang="en-US"/>
          </a:p>
        </p:txBody>
      </p:sp>
    </p:spTree>
    <p:extLst>
      <p:ext uri="{BB962C8B-B14F-4D97-AF65-F5344CB8AC3E}">
        <p14:creationId xmlns:p14="http://schemas.microsoft.com/office/powerpoint/2010/main" val="3903461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13</a:t>
            </a:fld>
            <a:endParaRPr lang="zh-CN" altLang="en-US"/>
          </a:p>
        </p:txBody>
      </p:sp>
    </p:spTree>
    <p:extLst>
      <p:ext uri="{BB962C8B-B14F-4D97-AF65-F5344CB8AC3E}">
        <p14:creationId xmlns:p14="http://schemas.microsoft.com/office/powerpoint/2010/main" val="2776368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14</a:t>
            </a:fld>
            <a:endParaRPr lang="zh-CN" altLang="en-US"/>
          </a:p>
        </p:txBody>
      </p:sp>
    </p:spTree>
    <p:extLst>
      <p:ext uri="{BB962C8B-B14F-4D97-AF65-F5344CB8AC3E}">
        <p14:creationId xmlns:p14="http://schemas.microsoft.com/office/powerpoint/2010/main" val="429568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15</a:t>
            </a:fld>
            <a:endParaRPr lang="zh-CN" altLang="en-US"/>
          </a:p>
        </p:txBody>
      </p:sp>
    </p:spTree>
    <p:extLst>
      <p:ext uri="{BB962C8B-B14F-4D97-AF65-F5344CB8AC3E}">
        <p14:creationId xmlns:p14="http://schemas.microsoft.com/office/powerpoint/2010/main" val="993274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16</a:t>
            </a:fld>
            <a:endParaRPr lang="zh-CN" altLang="en-US"/>
          </a:p>
        </p:txBody>
      </p:sp>
    </p:spTree>
    <p:extLst>
      <p:ext uri="{BB962C8B-B14F-4D97-AF65-F5344CB8AC3E}">
        <p14:creationId xmlns:p14="http://schemas.microsoft.com/office/powerpoint/2010/main" val="5876834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17</a:t>
            </a:fld>
            <a:endParaRPr lang="zh-CN" altLang="en-US"/>
          </a:p>
        </p:txBody>
      </p:sp>
    </p:spTree>
    <p:extLst>
      <p:ext uri="{BB962C8B-B14F-4D97-AF65-F5344CB8AC3E}">
        <p14:creationId xmlns:p14="http://schemas.microsoft.com/office/powerpoint/2010/main" val="3765030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18</a:t>
            </a:fld>
            <a:endParaRPr lang="zh-CN" altLang="en-US"/>
          </a:p>
        </p:txBody>
      </p:sp>
    </p:spTree>
    <p:extLst>
      <p:ext uri="{BB962C8B-B14F-4D97-AF65-F5344CB8AC3E}">
        <p14:creationId xmlns:p14="http://schemas.microsoft.com/office/powerpoint/2010/main" val="113023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19</a:t>
            </a:fld>
            <a:endParaRPr lang="zh-CN" altLang="en-US"/>
          </a:p>
        </p:txBody>
      </p:sp>
    </p:spTree>
    <p:extLst>
      <p:ext uri="{BB962C8B-B14F-4D97-AF65-F5344CB8AC3E}">
        <p14:creationId xmlns:p14="http://schemas.microsoft.com/office/powerpoint/2010/main" val="11652637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20</a:t>
            </a:fld>
            <a:endParaRPr lang="zh-CN" altLang="en-US"/>
          </a:p>
        </p:txBody>
      </p:sp>
    </p:spTree>
    <p:extLst>
      <p:ext uri="{BB962C8B-B14F-4D97-AF65-F5344CB8AC3E}">
        <p14:creationId xmlns:p14="http://schemas.microsoft.com/office/powerpoint/2010/main" val="3582100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3</a:t>
            </a:fld>
            <a:endParaRPr lang="zh-CN" altLang="en-US"/>
          </a:p>
        </p:txBody>
      </p:sp>
    </p:spTree>
    <p:extLst>
      <p:ext uri="{BB962C8B-B14F-4D97-AF65-F5344CB8AC3E}">
        <p14:creationId xmlns:p14="http://schemas.microsoft.com/office/powerpoint/2010/main" val="3767461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21</a:t>
            </a:fld>
            <a:endParaRPr lang="zh-CN" altLang="en-US"/>
          </a:p>
        </p:txBody>
      </p:sp>
    </p:spTree>
    <p:extLst>
      <p:ext uri="{BB962C8B-B14F-4D97-AF65-F5344CB8AC3E}">
        <p14:creationId xmlns:p14="http://schemas.microsoft.com/office/powerpoint/2010/main" val="3421944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22</a:t>
            </a:fld>
            <a:endParaRPr lang="zh-CN" altLang="en-US"/>
          </a:p>
        </p:txBody>
      </p:sp>
    </p:spTree>
    <p:extLst>
      <p:ext uri="{BB962C8B-B14F-4D97-AF65-F5344CB8AC3E}">
        <p14:creationId xmlns:p14="http://schemas.microsoft.com/office/powerpoint/2010/main" val="286929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23</a:t>
            </a:fld>
            <a:endParaRPr lang="zh-CN" altLang="en-US"/>
          </a:p>
        </p:txBody>
      </p:sp>
    </p:spTree>
    <p:extLst>
      <p:ext uri="{BB962C8B-B14F-4D97-AF65-F5344CB8AC3E}">
        <p14:creationId xmlns:p14="http://schemas.microsoft.com/office/powerpoint/2010/main" val="3694877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24</a:t>
            </a:fld>
            <a:endParaRPr lang="zh-CN" altLang="en-US"/>
          </a:p>
        </p:txBody>
      </p:sp>
    </p:spTree>
    <p:extLst>
      <p:ext uri="{BB962C8B-B14F-4D97-AF65-F5344CB8AC3E}">
        <p14:creationId xmlns:p14="http://schemas.microsoft.com/office/powerpoint/2010/main" val="25124933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25</a:t>
            </a:fld>
            <a:endParaRPr lang="zh-CN" altLang="en-US"/>
          </a:p>
        </p:txBody>
      </p:sp>
    </p:spTree>
    <p:extLst>
      <p:ext uri="{BB962C8B-B14F-4D97-AF65-F5344CB8AC3E}">
        <p14:creationId xmlns:p14="http://schemas.microsoft.com/office/powerpoint/2010/main" val="319294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26</a:t>
            </a:fld>
            <a:endParaRPr lang="zh-CN" altLang="en-US"/>
          </a:p>
        </p:txBody>
      </p:sp>
    </p:spTree>
    <p:extLst>
      <p:ext uri="{BB962C8B-B14F-4D97-AF65-F5344CB8AC3E}">
        <p14:creationId xmlns:p14="http://schemas.microsoft.com/office/powerpoint/2010/main" val="40529500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27</a:t>
            </a:fld>
            <a:endParaRPr lang="zh-CN" altLang="en-US"/>
          </a:p>
        </p:txBody>
      </p:sp>
    </p:spTree>
    <p:extLst>
      <p:ext uri="{BB962C8B-B14F-4D97-AF65-F5344CB8AC3E}">
        <p14:creationId xmlns:p14="http://schemas.microsoft.com/office/powerpoint/2010/main" val="3375826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28</a:t>
            </a:fld>
            <a:endParaRPr lang="zh-CN" altLang="en-US"/>
          </a:p>
        </p:txBody>
      </p:sp>
    </p:spTree>
    <p:extLst>
      <p:ext uri="{BB962C8B-B14F-4D97-AF65-F5344CB8AC3E}">
        <p14:creationId xmlns:p14="http://schemas.microsoft.com/office/powerpoint/2010/main" val="7242502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29</a:t>
            </a:fld>
            <a:endParaRPr lang="zh-CN" altLang="en-US"/>
          </a:p>
        </p:txBody>
      </p:sp>
    </p:spTree>
    <p:extLst>
      <p:ext uri="{BB962C8B-B14F-4D97-AF65-F5344CB8AC3E}">
        <p14:creationId xmlns:p14="http://schemas.microsoft.com/office/powerpoint/2010/main" val="18640284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30</a:t>
            </a:fld>
            <a:endParaRPr lang="zh-CN" altLang="en-US"/>
          </a:p>
        </p:txBody>
      </p:sp>
    </p:spTree>
    <p:extLst>
      <p:ext uri="{BB962C8B-B14F-4D97-AF65-F5344CB8AC3E}">
        <p14:creationId xmlns:p14="http://schemas.microsoft.com/office/powerpoint/2010/main" val="3431380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4</a:t>
            </a:fld>
            <a:endParaRPr lang="zh-CN" altLang="en-US"/>
          </a:p>
        </p:txBody>
      </p:sp>
    </p:spTree>
    <p:extLst>
      <p:ext uri="{BB962C8B-B14F-4D97-AF65-F5344CB8AC3E}">
        <p14:creationId xmlns:p14="http://schemas.microsoft.com/office/powerpoint/2010/main" val="428589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31</a:t>
            </a:fld>
            <a:endParaRPr lang="zh-CN" altLang="en-US"/>
          </a:p>
        </p:txBody>
      </p:sp>
    </p:spTree>
    <p:extLst>
      <p:ext uri="{BB962C8B-B14F-4D97-AF65-F5344CB8AC3E}">
        <p14:creationId xmlns:p14="http://schemas.microsoft.com/office/powerpoint/2010/main" val="12933558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32</a:t>
            </a:fld>
            <a:endParaRPr lang="zh-CN" altLang="en-US"/>
          </a:p>
        </p:txBody>
      </p:sp>
    </p:spTree>
    <p:extLst>
      <p:ext uri="{BB962C8B-B14F-4D97-AF65-F5344CB8AC3E}">
        <p14:creationId xmlns:p14="http://schemas.microsoft.com/office/powerpoint/2010/main" val="4986337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33</a:t>
            </a:fld>
            <a:endParaRPr lang="zh-CN" altLang="en-US"/>
          </a:p>
        </p:txBody>
      </p:sp>
    </p:spTree>
    <p:extLst>
      <p:ext uri="{BB962C8B-B14F-4D97-AF65-F5344CB8AC3E}">
        <p14:creationId xmlns:p14="http://schemas.microsoft.com/office/powerpoint/2010/main" val="13280023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34</a:t>
            </a:fld>
            <a:endParaRPr lang="zh-CN" altLang="en-US"/>
          </a:p>
        </p:txBody>
      </p:sp>
    </p:spTree>
    <p:extLst>
      <p:ext uri="{BB962C8B-B14F-4D97-AF65-F5344CB8AC3E}">
        <p14:creationId xmlns:p14="http://schemas.microsoft.com/office/powerpoint/2010/main" val="1162060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35</a:t>
            </a:fld>
            <a:endParaRPr lang="zh-CN" altLang="en-US"/>
          </a:p>
        </p:txBody>
      </p:sp>
    </p:spTree>
    <p:extLst>
      <p:ext uri="{BB962C8B-B14F-4D97-AF65-F5344CB8AC3E}">
        <p14:creationId xmlns:p14="http://schemas.microsoft.com/office/powerpoint/2010/main" val="39861208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36</a:t>
            </a:fld>
            <a:endParaRPr lang="zh-CN" altLang="en-US"/>
          </a:p>
        </p:txBody>
      </p:sp>
    </p:spTree>
    <p:extLst>
      <p:ext uri="{BB962C8B-B14F-4D97-AF65-F5344CB8AC3E}">
        <p14:creationId xmlns:p14="http://schemas.microsoft.com/office/powerpoint/2010/main" val="29106578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37</a:t>
            </a:fld>
            <a:endParaRPr lang="zh-CN" altLang="en-US"/>
          </a:p>
        </p:txBody>
      </p:sp>
    </p:spTree>
    <p:extLst>
      <p:ext uri="{BB962C8B-B14F-4D97-AF65-F5344CB8AC3E}">
        <p14:creationId xmlns:p14="http://schemas.microsoft.com/office/powerpoint/2010/main" val="9245731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38</a:t>
            </a:fld>
            <a:endParaRPr lang="zh-CN" altLang="en-US"/>
          </a:p>
        </p:txBody>
      </p:sp>
    </p:spTree>
    <p:extLst>
      <p:ext uri="{BB962C8B-B14F-4D97-AF65-F5344CB8AC3E}">
        <p14:creationId xmlns:p14="http://schemas.microsoft.com/office/powerpoint/2010/main" val="854557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39</a:t>
            </a:fld>
            <a:endParaRPr lang="zh-CN" altLang="en-US"/>
          </a:p>
        </p:txBody>
      </p:sp>
    </p:spTree>
    <p:extLst>
      <p:ext uri="{BB962C8B-B14F-4D97-AF65-F5344CB8AC3E}">
        <p14:creationId xmlns:p14="http://schemas.microsoft.com/office/powerpoint/2010/main" val="10178099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40</a:t>
            </a:fld>
            <a:endParaRPr lang="zh-CN" altLang="en-US"/>
          </a:p>
        </p:txBody>
      </p:sp>
    </p:spTree>
    <p:extLst>
      <p:ext uri="{BB962C8B-B14F-4D97-AF65-F5344CB8AC3E}">
        <p14:creationId xmlns:p14="http://schemas.microsoft.com/office/powerpoint/2010/main" val="3455026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5</a:t>
            </a:fld>
            <a:endParaRPr lang="zh-CN" altLang="en-US"/>
          </a:p>
        </p:txBody>
      </p:sp>
    </p:spTree>
    <p:extLst>
      <p:ext uri="{BB962C8B-B14F-4D97-AF65-F5344CB8AC3E}">
        <p14:creationId xmlns:p14="http://schemas.microsoft.com/office/powerpoint/2010/main" val="7371515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41</a:t>
            </a:fld>
            <a:endParaRPr lang="zh-CN" altLang="en-US"/>
          </a:p>
        </p:txBody>
      </p:sp>
    </p:spTree>
    <p:extLst>
      <p:ext uri="{BB962C8B-B14F-4D97-AF65-F5344CB8AC3E}">
        <p14:creationId xmlns:p14="http://schemas.microsoft.com/office/powerpoint/2010/main" val="3655204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42</a:t>
            </a:fld>
            <a:endParaRPr lang="zh-CN" altLang="en-US"/>
          </a:p>
        </p:txBody>
      </p:sp>
    </p:spTree>
    <p:extLst>
      <p:ext uri="{BB962C8B-B14F-4D97-AF65-F5344CB8AC3E}">
        <p14:creationId xmlns:p14="http://schemas.microsoft.com/office/powerpoint/2010/main" val="21434015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43</a:t>
            </a:fld>
            <a:endParaRPr lang="zh-CN" altLang="en-US"/>
          </a:p>
        </p:txBody>
      </p:sp>
    </p:spTree>
    <p:extLst>
      <p:ext uri="{BB962C8B-B14F-4D97-AF65-F5344CB8AC3E}">
        <p14:creationId xmlns:p14="http://schemas.microsoft.com/office/powerpoint/2010/main" val="1195172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44</a:t>
            </a:fld>
            <a:endParaRPr lang="zh-CN" altLang="en-US"/>
          </a:p>
        </p:txBody>
      </p:sp>
    </p:spTree>
    <p:extLst>
      <p:ext uri="{BB962C8B-B14F-4D97-AF65-F5344CB8AC3E}">
        <p14:creationId xmlns:p14="http://schemas.microsoft.com/office/powerpoint/2010/main" val="958272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6</a:t>
            </a:fld>
            <a:endParaRPr lang="zh-CN" altLang="en-US"/>
          </a:p>
        </p:txBody>
      </p:sp>
    </p:spTree>
    <p:extLst>
      <p:ext uri="{BB962C8B-B14F-4D97-AF65-F5344CB8AC3E}">
        <p14:creationId xmlns:p14="http://schemas.microsoft.com/office/powerpoint/2010/main" val="2317436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7</a:t>
            </a:fld>
            <a:endParaRPr lang="zh-CN" altLang="en-US"/>
          </a:p>
        </p:txBody>
      </p:sp>
    </p:spTree>
    <p:extLst>
      <p:ext uri="{BB962C8B-B14F-4D97-AF65-F5344CB8AC3E}">
        <p14:creationId xmlns:p14="http://schemas.microsoft.com/office/powerpoint/2010/main" val="703439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8</a:t>
            </a:fld>
            <a:endParaRPr lang="zh-CN" altLang="en-US"/>
          </a:p>
        </p:txBody>
      </p:sp>
    </p:spTree>
    <p:extLst>
      <p:ext uri="{BB962C8B-B14F-4D97-AF65-F5344CB8AC3E}">
        <p14:creationId xmlns:p14="http://schemas.microsoft.com/office/powerpoint/2010/main" val="2643023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9</a:t>
            </a:fld>
            <a:endParaRPr lang="zh-CN" altLang="en-US"/>
          </a:p>
        </p:txBody>
      </p:sp>
    </p:spTree>
    <p:extLst>
      <p:ext uri="{BB962C8B-B14F-4D97-AF65-F5344CB8AC3E}">
        <p14:creationId xmlns:p14="http://schemas.microsoft.com/office/powerpoint/2010/main" val="2874837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BCA9C0-7E0B-48C3-A830-A3E595F29012}" type="slidenum">
              <a:rPr lang="zh-CN" altLang="en-US" smtClean="0"/>
              <a:t>10</a:t>
            </a:fld>
            <a:endParaRPr lang="zh-CN" altLang="en-US"/>
          </a:p>
        </p:txBody>
      </p:sp>
    </p:spTree>
    <p:extLst>
      <p:ext uri="{BB962C8B-B14F-4D97-AF65-F5344CB8AC3E}">
        <p14:creationId xmlns:p14="http://schemas.microsoft.com/office/powerpoint/2010/main" val="2031628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bg>
      <p:bgPr>
        <a:blipFill rotWithShape="1">
          <a:blip r:embed="rId2" cstate="email"/>
          <a:stretch>
            <a:fillRect/>
          </a:stretch>
        </a:blipFill>
        <a:effectLst/>
      </p:bgPr>
    </p:bg>
    <p:spTree>
      <p:nvGrpSpPr>
        <p:cNvPr id="1" name=""/>
        <p:cNvGrpSpPr/>
        <p:nvPr/>
      </p:nvGrpSpPr>
      <p:grpSpPr>
        <a:xfrm>
          <a:off x="0" y="0"/>
          <a:ext cx="0" cy="0"/>
          <a:chOff x="0" y="0"/>
          <a:chExt cx="0" cy="0"/>
        </a:xfrm>
      </p:grpSpPr>
      <p:pic>
        <p:nvPicPr>
          <p:cNvPr id="4" name="图片 3" descr="C:\Users\Administrator\Desktop\图片10.png图片10"/>
          <p:cNvPicPr>
            <a:picLocks noChangeAspect="1"/>
          </p:cNvPicPr>
          <p:nvPr userDrawn="1"/>
        </p:nvPicPr>
        <p:blipFill>
          <a:blip r:embed="rId3" cstate="email"/>
          <a:srcRect/>
          <a:stretch>
            <a:fillRect/>
          </a:stretch>
        </p:blipFill>
        <p:spPr>
          <a:xfrm>
            <a:off x="3196314" y="-10160"/>
            <a:ext cx="5966736" cy="4656941"/>
          </a:xfrm>
          <a:prstGeom prst="rect">
            <a:avLst/>
          </a:prstGeom>
        </p:spPr>
      </p:pic>
      <p:grpSp>
        <p:nvGrpSpPr>
          <p:cNvPr id="5" name="组合 4"/>
          <p:cNvGrpSpPr/>
          <p:nvPr userDrawn="1"/>
        </p:nvGrpSpPr>
        <p:grpSpPr>
          <a:xfrm>
            <a:off x="8176898" y="3848102"/>
            <a:ext cx="452755" cy="459105"/>
            <a:chOff x="5217998" y="1451473"/>
            <a:chExt cx="1212621" cy="1213561"/>
          </a:xfrm>
        </p:grpSpPr>
        <p:sp>
          <p:nvSpPr>
            <p:cNvPr id="6" name="矩形 5"/>
            <p:cNvSpPr/>
            <p:nvPr/>
          </p:nvSpPr>
          <p:spPr>
            <a:xfrm>
              <a:off x="5640106" y="1451473"/>
              <a:ext cx="790513" cy="791453"/>
            </a:xfrm>
            <a:prstGeom prst="rect">
              <a:avLst/>
            </a:prstGeom>
            <a:solidFill>
              <a:srgbClr val="00A7E6"/>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17998" y="2242926"/>
              <a:ext cx="422108" cy="422108"/>
            </a:xfrm>
            <a:prstGeom prst="rect">
              <a:avLst/>
            </a:prstGeom>
            <a:solidFill>
              <a:srgbClr val="34D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userDrawn="1"/>
        </p:nvGrpSpPr>
        <p:grpSpPr>
          <a:xfrm>
            <a:off x="6508694" y="4507679"/>
            <a:ext cx="581936" cy="419965"/>
            <a:chOff x="5379196" y="1446213"/>
            <a:chExt cx="1679332" cy="1211921"/>
          </a:xfrm>
        </p:grpSpPr>
        <p:sp>
          <p:nvSpPr>
            <p:cNvPr id="9" name="矩形 8"/>
            <p:cNvSpPr/>
            <p:nvPr/>
          </p:nvSpPr>
          <p:spPr>
            <a:xfrm>
              <a:off x="5379196" y="1869845"/>
              <a:ext cx="818608" cy="788289"/>
            </a:xfrm>
            <a:prstGeom prst="rect">
              <a:avLst/>
            </a:prstGeom>
            <a:solidFill>
              <a:srgbClr val="00A7E6"/>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209093" y="1446213"/>
              <a:ext cx="453564" cy="436765"/>
            </a:xfrm>
            <a:prstGeom prst="rect">
              <a:avLst/>
            </a:prstGeom>
            <a:solidFill>
              <a:srgbClr val="34D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673166" y="1882220"/>
              <a:ext cx="242641" cy="233654"/>
            </a:xfrm>
            <a:prstGeom prst="rect">
              <a:avLst/>
            </a:prstGeom>
            <a:solidFill>
              <a:srgbClr val="FF98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915806" y="1745542"/>
              <a:ext cx="142722" cy="137436"/>
            </a:xfrm>
            <a:prstGeom prst="rect">
              <a:avLst/>
            </a:prstGeom>
            <a:solidFill>
              <a:schemeClr val="bg1">
                <a:lumMod val="75000"/>
              </a:schemeClr>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userDrawn="1"/>
        </p:nvCxnSpPr>
        <p:spPr>
          <a:xfrm>
            <a:off x="5184559" y="1927225"/>
            <a:ext cx="38667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
          <p:cNvSpPr txBox="1"/>
          <p:nvPr userDrawn="1"/>
        </p:nvSpPr>
        <p:spPr>
          <a:xfrm>
            <a:off x="5564402" y="1974556"/>
            <a:ext cx="3467616" cy="338554"/>
          </a:xfrm>
          <a:prstGeom prst="rect">
            <a:avLst/>
          </a:prstGeom>
          <a:noFill/>
        </p:spPr>
        <p:txBody>
          <a:bodyPr wrap="none" lIns="91396" tIns="45697" rIns="91396" bIns="45697"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深圳天</a:t>
            </a:r>
            <a:r>
              <a:rPr lang="zh-CN" altLang="en-US" sz="1600" dirty="0">
                <a:solidFill>
                  <a:schemeClr val="bg1"/>
                </a:solidFill>
                <a:latin typeface="微软雅黑" panose="020B0503020204020204" pitchFamily="34" charset="-122"/>
                <a:ea typeface="微软雅黑" panose="020B0503020204020204" pitchFamily="34" charset="-122"/>
              </a:rPr>
              <a:t>源迪科信息技术</a:t>
            </a:r>
            <a:r>
              <a:rPr lang="zh-CN" altLang="en-US" sz="1600" dirty="0" smtClean="0">
                <a:solidFill>
                  <a:schemeClr val="bg1"/>
                </a:solidFill>
                <a:latin typeface="微软雅黑" panose="020B0503020204020204" pitchFamily="34" charset="-122"/>
                <a:ea typeface="微软雅黑" panose="020B0503020204020204" pitchFamily="34" charset="-122"/>
              </a:rPr>
              <a:t>股份有限公司</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8" name="Title Placeholder 1"/>
          <p:cNvSpPr>
            <a:spLocks noGrp="1"/>
          </p:cNvSpPr>
          <p:nvPr>
            <p:ph type="title" hasCustomPrompt="1"/>
          </p:nvPr>
        </p:nvSpPr>
        <p:spPr>
          <a:xfrm>
            <a:off x="4386580" y="721360"/>
            <a:ext cx="4757420" cy="600498"/>
          </a:xfrm>
          <a:prstGeom prst="rect">
            <a:avLst/>
          </a:prstGeom>
        </p:spPr>
        <p:txBody>
          <a:bodyPr vert="horz" lIns="91396" tIns="45697" rIns="91396" bIns="45697" rtlCol="0" anchor="ctr">
            <a:noAutofit/>
          </a:bodyPr>
          <a:lstStyle>
            <a:lvl1pPr algn="ctr">
              <a:lnSpc>
                <a:spcPct val="100000"/>
              </a:lnSpc>
              <a:defRPr sz="32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smtClean="0"/>
              <a:t>单击此处编辑文档标题（</a:t>
            </a:r>
            <a:r>
              <a:rPr lang="en-US" altLang="zh-CN" dirty="0" smtClean="0"/>
              <a:t>42</a:t>
            </a:r>
            <a:r>
              <a:rPr lang="zh-CN" altLang="en-US" dirty="0" smtClean="0"/>
              <a:t>号字）</a:t>
            </a:r>
            <a:endParaRPr lang="en-US" dirty="0"/>
          </a:p>
        </p:txBody>
      </p:sp>
      <p:pic>
        <p:nvPicPr>
          <p:cNvPr id="22" name="图片 21"/>
          <p:cNvPicPr>
            <a:picLocks noChangeAspect="1"/>
          </p:cNvPicPr>
          <p:nvPr userDrawn="1"/>
        </p:nvPicPr>
        <p:blipFill>
          <a:blip r:embed="rId4" cstate="email"/>
          <a:stretch>
            <a:fillRect/>
          </a:stretch>
        </p:blipFill>
        <p:spPr>
          <a:xfrm>
            <a:off x="93442" y="4662765"/>
            <a:ext cx="1309085" cy="35783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5" name="图片 4" descr="C:\Users\Administrator\Desktop\5.png5"/>
          <p:cNvPicPr>
            <a:picLocks noChangeAspect="1"/>
          </p:cNvPicPr>
          <p:nvPr userDrawn="1"/>
        </p:nvPicPr>
        <p:blipFill>
          <a:blip r:embed="rId2"/>
          <a:srcRect/>
          <a:stretch>
            <a:fillRect/>
          </a:stretch>
        </p:blipFill>
        <p:spPr>
          <a:xfrm>
            <a:off x="-33654" y="-5712"/>
            <a:ext cx="9178290" cy="5142865"/>
          </a:xfrm>
          <a:prstGeom prst="rect">
            <a:avLst/>
          </a:prstGeom>
        </p:spPr>
      </p:pic>
      <p:pic>
        <p:nvPicPr>
          <p:cNvPr id="6" name="图片 5" descr="2"/>
          <p:cNvPicPr>
            <a:picLocks noChangeAspect="1"/>
          </p:cNvPicPr>
          <p:nvPr userDrawn="1"/>
        </p:nvPicPr>
        <p:blipFill>
          <a:blip r:embed="rId3"/>
          <a:stretch>
            <a:fillRect/>
          </a:stretch>
        </p:blipFill>
        <p:spPr>
          <a:xfrm>
            <a:off x="-33654" y="-5714"/>
            <a:ext cx="3952240" cy="2143125"/>
          </a:xfrm>
          <a:prstGeom prst="rect">
            <a:avLst/>
          </a:prstGeom>
        </p:spPr>
      </p:pic>
      <p:grpSp>
        <p:nvGrpSpPr>
          <p:cNvPr id="7" name="组合 6"/>
          <p:cNvGrpSpPr/>
          <p:nvPr userDrawn="1"/>
        </p:nvGrpSpPr>
        <p:grpSpPr>
          <a:xfrm>
            <a:off x="974701" y="1207135"/>
            <a:ext cx="2527327" cy="763197"/>
            <a:chOff x="1187542" y="1554683"/>
            <a:chExt cx="2925173" cy="763053"/>
          </a:xfrm>
        </p:grpSpPr>
        <p:sp>
          <p:nvSpPr>
            <p:cNvPr id="8" name="矩形 7"/>
            <p:cNvSpPr/>
            <p:nvPr/>
          </p:nvSpPr>
          <p:spPr>
            <a:xfrm>
              <a:off x="3802835" y="1856158"/>
              <a:ext cx="309880" cy="461578"/>
            </a:xfrm>
            <a:prstGeom prst="rect">
              <a:avLst/>
            </a:prstGeom>
          </p:spPr>
          <p:txBody>
            <a:bodyPr wrap="square">
              <a:spAutoFit/>
            </a:bodyPr>
            <a:lstStyle/>
            <a:p>
              <a:pPr algn="ctr"/>
              <a:endParaRPr lang="zh-CN" altLang="en-US" sz="24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9" name="文本框 50"/>
            <p:cNvSpPr txBox="1"/>
            <p:nvPr/>
          </p:nvSpPr>
          <p:spPr>
            <a:xfrm>
              <a:off x="1187542" y="1554683"/>
              <a:ext cx="2357752" cy="369262"/>
            </a:xfrm>
            <a:prstGeom prst="rect">
              <a:avLst/>
            </a:prstGeom>
            <a:noFill/>
          </p:spPr>
          <p:txBody>
            <a:bodyPr wrap="square" rtlCol="0">
              <a:spAutoFit/>
            </a:bodyPr>
            <a:lstStyle/>
            <a:p>
              <a:pPr algn="dist"/>
              <a:r>
                <a:rPr lang="en-US" altLang="zh-CN" sz="1800" dirty="0" smtClean="0">
                  <a:solidFill>
                    <a:schemeClr val="accent1">
                      <a:lumMod val="20000"/>
                      <a:lumOff val="80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CON</a:t>
              </a:r>
              <a:r>
                <a:rPr lang="en-US" altLang="zh-CN" sz="1800" dirty="0" smtClean="0">
                  <a:solidFill>
                    <a:srgbClr val="FF9829"/>
                  </a:solidFill>
                  <a:latin typeface="微软雅黑" panose="020B0503020204020204" pitchFamily="34" charset="-122"/>
                  <a:ea typeface="微软雅黑" panose="020B0503020204020204" pitchFamily="34" charset="-122"/>
                </a:rPr>
                <a:t>TENT</a:t>
              </a:r>
              <a:endParaRPr lang="zh-CN" altLang="en-US" sz="1800" dirty="0">
                <a:solidFill>
                  <a:srgbClr val="FF9829"/>
                </a:solidFill>
                <a:latin typeface="微软雅黑" panose="020B0503020204020204" pitchFamily="34" charset="-122"/>
                <a:ea typeface="微软雅黑" panose="020B0503020204020204" pitchFamily="34" charset="-122"/>
              </a:endParaRPr>
            </a:p>
          </p:txBody>
        </p:sp>
      </p:grpSp>
      <p:grpSp>
        <p:nvGrpSpPr>
          <p:cNvPr id="10" name="组合 9"/>
          <p:cNvGrpSpPr/>
          <p:nvPr userDrawn="1"/>
        </p:nvGrpSpPr>
        <p:grpSpPr>
          <a:xfrm>
            <a:off x="8472173" y="4410078"/>
            <a:ext cx="672465" cy="741045"/>
            <a:chOff x="4666994" y="3812557"/>
            <a:chExt cx="708838" cy="822581"/>
          </a:xfrm>
        </p:grpSpPr>
        <p:sp>
          <p:nvSpPr>
            <p:cNvPr id="11" name="矩形 10"/>
            <p:cNvSpPr/>
            <p:nvPr/>
          </p:nvSpPr>
          <p:spPr>
            <a:xfrm>
              <a:off x="4922268" y="4198373"/>
              <a:ext cx="453564" cy="436765"/>
            </a:xfrm>
            <a:prstGeom prst="rect">
              <a:avLst/>
            </a:prstGeom>
            <a:solidFill>
              <a:srgbClr val="34D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66994" y="3949235"/>
              <a:ext cx="242641" cy="233654"/>
            </a:xfrm>
            <a:prstGeom prst="rect">
              <a:avLst/>
            </a:prstGeom>
            <a:solidFill>
              <a:srgbClr val="FF98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909634" y="3812557"/>
              <a:ext cx="142722" cy="137436"/>
            </a:xfrm>
            <a:prstGeom prst="rect">
              <a:avLst/>
            </a:prstGeom>
            <a:solidFill>
              <a:schemeClr val="bg1">
                <a:lumMod val="75000"/>
              </a:schemeClr>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5"/>
          <p:cNvSpPr txBox="1"/>
          <p:nvPr userDrawn="1"/>
        </p:nvSpPr>
        <p:spPr>
          <a:xfrm>
            <a:off x="829310" y="481966"/>
            <a:ext cx="1704975" cy="646148"/>
          </a:xfrm>
          <a:prstGeom prst="rect">
            <a:avLst/>
          </a:prstGeom>
          <a:noFill/>
          <a:ln>
            <a:noFill/>
          </a:ln>
        </p:spPr>
        <p:txBody>
          <a:bodyPr wrap="square" lIns="91396" tIns="45697" rIns="91396" bIns="45697" rtlCol="0">
            <a:spAutoFit/>
          </a:bodyPr>
          <a:lstStyle/>
          <a:p>
            <a:r>
              <a:rPr lang="zh-CN" altLang="zh-CN" sz="3600" b="1" dirty="0" smtClean="0">
                <a:solidFill>
                  <a:schemeClr val="bg1"/>
                </a:solidFill>
                <a:latin typeface="微软雅黑" panose="020B0503020204020204" pitchFamily="34" charset="-122"/>
                <a:ea typeface="微软雅黑" panose="020B0503020204020204" pitchFamily="34" charset="-122"/>
              </a:rPr>
              <a:t>目录</a:t>
            </a:r>
            <a:endParaRPr lang="zh-CN" altLang="zh-CN" sz="3600" b="1"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4" cstate="email"/>
          <a:srcRect/>
          <a:stretch>
            <a:fillRect/>
          </a:stretch>
        </p:blipFill>
        <p:spPr>
          <a:xfrm>
            <a:off x="5688930" y="1277048"/>
            <a:ext cx="3455070" cy="3866455"/>
          </a:xfrm>
          <a:custGeom>
            <a:avLst/>
            <a:gdLst>
              <a:gd name="connsiteX0" fmla="*/ 0 w 3455070"/>
              <a:gd name="connsiteY0" fmla="*/ 0 h 3866455"/>
              <a:gd name="connsiteX1" fmla="*/ 3455070 w 3455070"/>
              <a:gd name="connsiteY1" fmla="*/ 0 h 3866455"/>
              <a:gd name="connsiteX2" fmla="*/ 3455070 w 3455070"/>
              <a:gd name="connsiteY2" fmla="*/ 3866455 h 3866455"/>
              <a:gd name="connsiteX3" fmla="*/ 0 w 3455070"/>
              <a:gd name="connsiteY3" fmla="*/ 3866455 h 3866455"/>
            </a:gdLst>
            <a:ahLst/>
            <a:cxnLst>
              <a:cxn ang="0">
                <a:pos x="connsiteX0" y="connsiteY0"/>
              </a:cxn>
              <a:cxn ang="0">
                <a:pos x="connsiteX1" y="connsiteY1"/>
              </a:cxn>
              <a:cxn ang="0">
                <a:pos x="connsiteX2" y="connsiteY2"/>
              </a:cxn>
              <a:cxn ang="0">
                <a:pos x="connsiteX3" y="connsiteY3"/>
              </a:cxn>
            </a:cxnLst>
            <a:rect l="l" t="t" r="r" b="b"/>
            <a:pathLst>
              <a:path w="3455070" h="3866455">
                <a:moveTo>
                  <a:pt x="0" y="0"/>
                </a:moveTo>
                <a:lnTo>
                  <a:pt x="3455070" y="0"/>
                </a:lnTo>
                <a:lnTo>
                  <a:pt x="3455070" y="3866455"/>
                </a:lnTo>
                <a:lnTo>
                  <a:pt x="0" y="3866455"/>
                </a:lnTo>
                <a:close/>
              </a:path>
            </a:pathLst>
          </a:cu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pic>
        <p:nvPicPr>
          <p:cNvPr id="16" name="图片 15"/>
          <p:cNvPicPr>
            <a:picLocks noChangeAspect="1"/>
          </p:cNvPicPr>
          <p:nvPr userDrawn="1"/>
        </p:nvPicPr>
        <p:blipFill>
          <a:blip r:embed="rId2" cstate="email"/>
          <a:srcRect/>
          <a:stretch>
            <a:fillRect/>
          </a:stretch>
        </p:blipFill>
        <p:spPr>
          <a:xfrm>
            <a:off x="5688930" y="1277048"/>
            <a:ext cx="3455070" cy="3866455"/>
          </a:xfrm>
          <a:custGeom>
            <a:avLst/>
            <a:gdLst>
              <a:gd name="connsiteX0" fmla="*/ 0 w 3455070"/>
              <a:gd name="connsiteY0" fmla="*/ 0 h 3866455"/>
              <a:gd name="connsiteX1" fmla="*/ 3455070 w 3455070"/>
              <a:gd name="connsiteY1" fmla="*/ 0 h 3866455"/>
              <a:gd name="connsiteX2" fmla="*/ 3455070 w 3455070"/>
              <a:gd name="connsiteY2" fmla="*/ 3866455 h 3866455"/>
              <a:gd name="connsiteX3" fmla="*/ 0 w 3455070"/>
              <a:gd name="connsiteY3" fmla="*/ 3866455 h 3866455"/>
            </a:gdLst>
            <a:ahLst/>
            <a:cxnLst>
              <a:cxn ang="0">
                <a:pos x="connsiteX0" y="connsiteY0"/>
              </a:cxn>
              <a:cxn ang="0">
                <a:pos x="connsiteX1" y="connsiteY1"/>
              </a:cxn>
              <a:cxn ang="0">
                <a:pos x="connsiteX2" y="connsiteY2"/>
              </a:cxn>
              <a:cxn ang="0">
                <a:pos x="connsiteX3" y="connsiteY3"/>
              </a:cxn>
            </a:cxnLst>
            <a:rect l="l" t="t" r="r" b="b"/>
            <a:pathLst>
              <a:path w="3455070" h="3866455">
                <a:moveTo>
                  <a:pt x="0" y="0"/>
                </a:moveTo>
                <a:lnTo>
                  <a:pt x="3455070" y="0"/>
                </a:lnTo>
                <a:lnTo>
                  <a:pt x="3455070" y="3866455"/>
                </a:lnTo>
                <a:lnTo>
                  <a:pt x="0" y="3866455"/>
                </a:lnTo>
                <a:close/>
              </a:path>
            </a:pathLst>
          </a:custGeom>
        </p:spPr>
      </p:pic>
      <p:sp>
        <p:nvSpPr>
          <p:cNvPr id="5" name="平行四边形 4"/>
          <p:cNvSpPr/>
          <p:nvPr userDrawn="1"/>
        </p:nvSpPr>
        <p:spPr>
          <a:xfrm>
            <a:off x="188038" y="160874"/>
            <a:ext cx="241300" cy="296931"/>
          </a:xfrm>
          <a:prstGeom prst="parallelogram">
            <a:avLst>
              <a:gd name="adj" fmla="val 60526"/>
            </a:avLst>
          </a:prstGeom>
          <a:solidFill>
            <a:srgbClr val="00A7E6"/>
          </a:solidFill>
          <a:ln>
            <a:noFill/>
          </a:ln>
          <a:effectLst/>
        </p:spPr>
        <p:style>
          <a:lnRef idx="1">
            <a:schemeClr val="accent1"/>
          </a:lnRef>
          <a:fillRef idx="3">
            <a:schemeClr val="accent1"/>
          </a:fillRef>
          <a:effectRef idx="2">
            <a:schemeClr val="accent1"/>
          </a:effectRef>
          <a:fontRef idx="minor">
            <a:schemeClr val="lt1"/>
          </a:fontRef>
        </p:style>
        <p:txBody>
          <a:bodyPr lIns="91396" tIns="45697" rIns="91396" bIns="45697"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6" name="平行四边形 5"/>
          <p:cNvSpPr/>
          <p:nvPr userDrawn="1"/>
        </p:nvSpPr>
        <p:spPr>
          <a:xfrm>
            <a:off x="327740" y="160874"/>
            <a:ext cx="241300" cy="296931"/>
          </a:xfrm>
          <a:prstGeom prst="parallelogram">
            <a:avLst>
              <a:gd name="adj" fmla="val 60526"/>
            </a:avLst>
          </a:prstGeom>
          <a:solidFill>
            <a:srgbClr val="FF9829"/>
          </a:solidFill>
          <a:ln>
            <a:noFill/>
          </a:ln>
          <a:effectLst/>
        </p:spPr>
        <p:style>
          <a:lnRef idx="1">
            <a:schemeClr val="accent1"/>
          </a:lnRef>
          <a:fillRef idx="3">
            <a:schemeClr val="accent1"/>
          </a:fillRef>
          <a:effectRef idx="2">
            <a:schemeClr val="accent1"/>
          </a:effectRef>
          <a:fontRef idx="minor">
            <a:schemeClr val="lt1"/>
          </a:fontRef>
        </p:style>
        <p:txBody>
          <a:bodyPr lIns="91396" tIns="45697" rIns="91396" bIns="45697"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0" name="Title Placeholder 1"/>
          <p:cNvSpPr>
            <a:spLocks noGrp="1"/>
          </p:cNvSpPr>
          <p:nvPr>
            <p:ph type="title" hasCustomPrompt="1"/>
          </p:nvPr>
        </p:nvSpPr>
        <p:spPr>
          <a:xfrm>
            <a:off x="589282" y="107602"/>
            <a:ext cx="7886700" cy="434886"/>
          </a:xfrm>
          <a:prstGeom prst="rect">
            <a:avLst/>
          </a:prstGeom>
        </p:spPr>
        <p:txBody>
          <a:bodyPr vert="horz" lIns="91396" tIns="45697" rIns="91396" bIns="45697" rtlCol="0" anchor="ctr">
            <a:normAutofit/>
          </a:bodyPr>
          <a:lstStyle>
            <a:lvl1pPr>
              <a:defRPr sz="2000" b="1">
                <a:solidFill>
                  <a:srgbClr val="00A7E6"/>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r>
              <a:rPr lang="en-US" altLang="zh-CN" dirty="0" smtClean="0"/>
              <a:t>26</a:t>
            </a:r>
            <a:r>
              <a:rPr lang="zh-CN" altLang="en-US" dirty="0" smtClean="0"/>
              <a:t>号字体）</a:t>
            </a:r>
            <a:endParaRPr lang="en-US" dirty="0"/>
          </a:p>
        </p:txBody>
      </p:sp>
      <p:pic>
        <p:nvPicPr>
          <p:cNvPr id="12" name="图片 11"/>
          <p:cNvPicPr>
            <a:picLocks noChangeAspect="1"/>
          </p:cNvPicPr>
          <p:nvPr userDrawn="1"/>
        </p:nvPicPr>
        <p:blipFill>
          <a:blip r:embed="rId3" cstate="email"/>
          <a:stretch>
            <a:fillRect/>
          </a:stretch>
        </p:blipFill>
        <p:spPr>
          <a:xfrm>
            <a:off x="168206" y="4819300"/>
            <a:ext cx="1193335" cy="276037"/>
          </a:xfrm>
          <a:prstGeom prst="rect">
            <a:avLst/>
          </a:prstGeom>
        </p:spPr>
      </p:pic>
      <p:sp>
        <p:nvSpPr>
          <p:cNvPr id="13" name="文本框 3"/>
          <p:cNvSpPr txBox="1">
            <a:spLocks noChangeAspect="1"/>
          </p:cNvSpPr>
          <p:nvPr userDrawn="1"/>
        </p:nvSpPr>
        <p:spPr>
          <a:xfrm>
            <a:off x="6861630" y="4866609"/>
            <a:ext cx="2196566" cy="181419"/>
          </a:xfrm>
          <a:prstGeom prst="rect">
            <a:avLst/>
          </a:prstGeom>
          <a:noFill/>
        </p:spPr>
        <p:txBody>
          <a:bodyPr wrap="none" lIns="91396" tIns="45697" rIns="91396" bIns="45697" rtlCol="0">
            <a:prstTxWarp prst="textPlain">
              <a:avLst/>
            </a:prstTxWarp>
            <a:spAutoFit/>
          </a:bodyPr>
          <a:lstStyle/>
          <a:p>
            <a:r>
              <a:rPr lang="zh-CN" altLang="en-US" sz="1400" b="1" i="1" dirty="0" smtClean="0">
                <a:gradFill flip="none" rotWithShape="1">
                  <a:gsLst>
                    <a:gs pos="85000">
                      <a:srgbClr val="FF9829"/>
                    </a:gs>
                    <a:gs pos="1149">
                      <a:srgbClr val="007CC3"/>
                    </a:gs>
                    <a:gs pos="40000">
                      <a:srgbClr val="FF9829"/>
                    </a:gs>
                    <a:gs pos="28000">
                      <a:srgbClr val="FF9829"/>
                    </a:gs>
                    <a:gs pos="15000">
                      <a:srgbClr val="00A7E6"/>
                    </a:gs>
                    <a:gs pos="64000">
                      <a:srgbClr val="007CC3"/>
                    </a:gs>
                    <a:gs pos="77000">
                      <a:srgbClr val="00A7E6"/>
                    </a:gs>
                  </a:gsLst>
                  <a:lin ang="0" scaled="1"/>
                  <a:tileRect/>
                </a:gradFill>
                <a:latin typeface="微软雅黑" panose="020B0503020204020204" pitchFamily="34" charset="-122"/>
                <a:ea typeface="微软雅黑" panose="020B0503020204020204" pitchFamily="34" charset="-122"/>
              </a:rPr>
              <a:t>拥抱智能时代，构建数字生态</a:t>
            </a:r>
            <a:endParaRPr lang="zh-CN" altLang="en-US" sz="1400" b="1" i="1" dirty="0">
              <a:gradFill flip="none" rotWithShape="1">
                <a:gsLst>
                  <a:gs pos="85000">
                    <a:srgbClr val="FF9829"/>
                  </a:gs>
                  <a:gs pos="1149">
                    <a:srgbClr val="007CC3"/>
                  </a:gs>
                  <a:gs pos="40000">
                    <a:srgbClr val="FF9829"/>
                  </a:gs>
                  <a:gs pos="28000">
                    <a:srgbClr val="FF9829"/>
                  </a:gs>
                  <a:gs pos="15000">
                    <a:srgbClr val="00A7E6"/>
                  </a:gs>
                  <a:gs pos="64000">
                    <a:srgbClr val="007CC3"/>
                  </a:gs>
                  <a:gs pos="77000">
                    <a:srgbClr val="00A7E6"/>
                  </a:gs>
                </a:gsLst>
                <a:lin ang="0" scaled="1"/>
                <a:tileRect/>
              </a:gra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396" tIns="45697" rIns="91396" bIns="45697"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396" tIns="45697" rIns="91396" bIns="45697"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396" tIns="45697" rIns="91396" bIns="45697" rtlCol="0" anchor="ctr"/>
          <a:lstStyle>
            <a:lvl1pPr algn="l">
              <a:defRPr sz="900">
                <a:solidFill>
                  <a:schemeClr val="tx1">
                    <a:tint val="75000"/>
                  </a:schemeClr>
                </a:solidFill>
              </a:defRPr>
            </a:lvl1pPr>
          </a:lstStyle>
          <a:p>
            <a:fld id="{5B74E39A-3B1B-48AF-A0D9-FE24BC9E054A}" type="datetime1">
              <a:rPr lang="en-US" altLang="zh-CN" smtClean="0"/>
              <a:t>4/17/2018</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396" tIns="45697" rIns="91396" bIns="45697" rtlCol="0" anchor="ctr"/>
          <a:lstStyle>
            <a:lvl1pPr algn="ctr">
              <a:defRPr sz="900">
                <a:solidFill>
                  <a:schemeClr val="tx1">
                    <a:tint val="75000"/>
                  </a:schemeClr>
                </a:solidFill>
              </a:defRPr>
            </a:lvl1pPr>
          </a:lstStyle>
          <a:p>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hf hdr="0" ftr="0" dt="0"/>
  <p:txStyles>
    <p:titleStyle>
      <a:lvl1pPr algn="l" defTabSz="685165"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165" rtl="0" eaLnBrk="1" latinLnBrk="0" hangingPunct="1">
        <a:lnSpc>
          <a:spcPct val="150000"/>
        </a:lnSpc>
        <a:spcBef>
          <a:spcPts val="750"/>
        </a:spcBef>
        <a:buClr>
          <a:srgbClr val="FF9829"/>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400" kern="1200" dirty="0" smtClean="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165" rtl="0" eaLnBrk="1" latinLnBrk="0" hangingPunct="1">
        <a:lnSpc>
          <a:spcPct val="150000"/>
        </a:lnSpc>
        <a:spcBef>
          <a:spcPts val="375"/>
        </a:spcBef>
        <a:buClr>
          <a:srgbClr val="FF9829"/>
        </a:buClr>
        <a:buFont typeface="Wingdings" panose="05000000000000000000" pitchFamily="2" charset="2"/>
        <a:buChar char="l"/>
        <a:defRPr lang="en-US" altLang="en-US" sz="1800" kern="1200" dirty="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5.wmf"/><Relationship Id="rId4" Type="http://schemas.openxmlformats.org/officeDocument/2006/relationships/image" Target="../media/image14.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20.png"/><Relationship Id="rId4"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10.e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1959" y="483234"/>
            <a:ext cx="7662041" cy="983615"/>
          </a:xfrm>
        </p:spPr>
        <p:txBody>
          <a:bodyPr/>
          <a:lstStyle/>
          <a:p>
            <a:r>
              <a:rPr lang="zh-CN" altLang="en-US" dirty="0">
                <a:latin typeface="华文中宋" panose="02010600040101010101" pitchFamily="2" charset="-122"/>
              </a:rPr>
              <a:t>云南</a:t>
            </a:r>
            <a:r>
              <a:rPr lang="zh-CN" altLang="en-US" dirty="0" smtClean="0">
                <a:latin typeface="华文中宋" panose="02010600040101010101" pitchFamily="2" charset="-122"/>
              </a:rPr>
              <a:t>电信</a:t>
            </a:r>
            <a:r>
              <a:rPr lang="en-US" altLang="zh-CN" dirty="0" smtClean="0">
                <a:latin typeface="华文中宋" panose="02010600040101010101" pitchFamily="2" charset="-122"/>
              </a:rPr>
              <a:t>BSS</a:t>
            </a:r>
            <a:r>
              <a:rPr lang="zh-CN" altLang="en-US" dirty="0" smtClean="0">
                <a:latin typeface="华文中宋" panose="02010600040101010101" pitchFamily="2" charset="-122"/>
              </a:rPr>
              <a:t>业务及</a:t>
            </a:r>
            <a:r>
              <a:rPr lang="en-US" altLang="zh-CN" dirty="0" smtClean="0">
                <a:latin typeface="华文中宋" panose="02010600040101010101" pitchFamily="2" charset="-122"/>
              </a:rPr>
              <a:t>EDA</a:t>
            </a:r>
            <a:r>
              <a:rPr lang="zh-CN" altLang="en-US" dirty="0" smtClean="0">
                <a:latin typeface="华文中宋" panose="02010600040101010101" pitchFamily="2" charset="-122"/>
              </a:rPr>
              <a:t>系统模型</a:t>
            </a:r>
            <a:r>
              <a:rPr lang="zh-CN" altLang="en-US" dirty="0">
                <a:latin typeface="华文中宋" panose="02010600040101010101" pitchFamily="2" charset="-122"/>
              </a:rPr>
              <a:t>培训</a:t>
            </a:r>
            <a:endParaRPr lang="zh-CN" altLang="en-US" dirty="0"/>
          </a:p>
        </p:txBody>
      </p:sp>
      <p:sp>
        <p:nvSpPr>
          <p:cNvPr id="3" name="Rectangle 3"/>
          <p:cNvSpPr txBox="1">
            <a:spLocks noChangeArrowheads="1"/>
          </p:cNvSpPr>
          <p:nvPr/>
        </p:nvSpPr>
        <p:spPr>
          <a:xfrm>
            <a:off x="5349765" y="3996504"/>
            <a:ext cx="3794235" cy="400762"/>
          </a:xfrm>
          <a:prstGeom prst="rect">
            <a:avLst/>
          </a:prstGeom>
        </p:spPr>
        <p:txBody>
          <a:bodyPr/>
          <a:lstStyle>
            <a:lvl1pPr marL="171450" indent="-171450" algn="l" defTabSz="685165" rtl="0" eaLnBrk="1" latinLnBrk="0" hangingPunct="1">
              <a:lnSpc>
                <a:spcPct val="150000"/>
              </a:lnSpc>
              <a:spcBef>
                <a:spcPts val="750"/>
              </a:spcBef>
              <a:buClr>
                <a:srgbClr val="FF9829"/>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400" kern="1200" dirty="0" smtClean="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165" rtl="0" eaLnBrk="1" latinLnBrk="0" hangingPunct="1">
              <a:lnSpc>
                <a:spcPct val="150000"/>
              </a:lnSpc>
              <a:spcBef>
                <a:spcPts val="375"/>
              </a:spcBef>
              <a:buClr>
                <a:srgbClr val="FF9829"/>
              </a:buClr>
              <a:buFont typeface="Wingdings" panose="05000000000000000000" pitchFamily="2" charset="2"/>
              <a:buChar char="l"/>
              <a:defRPr lang="en-US" altLang="en-US" sz="1800" kern="1200" dirty="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smtClean="0">
                <a:solidFill>
                  <a:schemeClr val="tx1">
                    <a:lumMod val="95000"/>
                    <a:lumOff val="5000"/>
                  </a:schemeClr>
                </a:solidFill>
              </a:rPr>
              <a:t>云南电信</a:t>
            </a:r>
            <a:r>
              <a:rPr lang="en-US" altLang="zh-CN" dirty="0" smtClean="0">
                <a:solidFill>
                  <a:schemeClr val="tx1">
                    <a:lumMod val="95000"/>
                    <a:lumOff val="5000"/>
                  </a:schemeClr>
                </a:solidFill>
              </a:rPr>
              <a:t>ODS</a:t>
            </a:r>
            <a:r>
              <a:rPr lang="zh-CN" altLang="en-US" dirty="0" smtClean="0">
                <a:solidFill>
                  <a:schemeClr val="tx1">
                    <a:lumMod val="95000"/>
                    <a:lumOff val="5000"/>
                  </a:schemeClr>
                </a:solidFill>
              </a:rPr>
              <a:t>项目组        孙委斌</a:t>
            </a:r>
            <a:endParaRPr lang="zh-CN" altLang="en-US" dirty="0">
              <a:solidFill>
                <a:schemeClr val="tx1">
                  <a:lumMod val="95000"/>
                  <a:lumOff val="5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10224858-FE86-47DA-A818-5C890E98EF40}" type="slidenum">
              <a:rPr lang="zh-CN" altLang="en-US" smtClean="0"/>
              <a:pPr/>
              <a:t>10</a:t>
            </a:fld>
            <a:endParaRPr lang="en-US" altLang="zh-CN"/>
          </a:p>
        </p:txBody>
      </p:sp>
      <p:sp>
        <p:nvSpPr>
          <p:cNvPr id="3" name="Rectangle 2"/>
          <p:cNvSpPr>
            <a:spLocks noGrp="1" noChangeArrowheads="1"/>
          </p:cNvSpPr>
          <p:nvPr>
            <p:ph type="title"/>
          </p:nvPr>
        </p:nvSpPr>
        <p:spPr>
          <a:xfrm>
            <a:off x="588579" y="0"/>
            <a:ext cx="9144000" cy="765175"/>
          </a:xfrm>
        </p:spPr>
        <p:txBody>
          <a:bodyPr/>
          <a:lstStyle/>
          <a:p>
            <a:r>
              <a:rPr lang="zh-CN" altLang="en-US" dirty="0"/>
              <a:t>计费系统主要业务点</a:t>
            </a:r>
          </a:p>
        </p:txBody>
      </p:sp>
      <p:sp>
        <p:nvSpPr>
          <p:cNvPr id="4" name="Rectangle 3"/>
          <p:cNvSpPr txBox="1">
            <a:spLocks noChangeArrowheads="1"/>
          </p:cNvSpPr>
          <p:nvPr/>
        </p:nvSpPr>
        <p:spPr>
          <a:xfrm>
            <a:off x="455612" y="794790"/>
            <a:ext cx="8207375" cy="5254625"/>
          </a:xfrm>
          <a:prstGeom prst="rect">
            <a:avLst/>
          </a:prstGeom>
        </p:spPr>
        <p:txBody>
          <a:bodyPr/>
          <a:lstStyle>
            <a:lvl1pPr marL="171450" indent="-171450" algn="l" defTabSz="685165" rtl="0" eaLnBrk="1" latinLnBrk="0" hangingPunct="1">
              <a:lnSpc>
                <a:spcPct val="150000"/>
              </a:lnSpc>
              <a:spcBef>
                <a:spcPts val="750"/>
              </a:spcBef>
              <a:buClr>
                <a:srgbClr val="FF9829"/>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400" kern="1200" dirty="0" smtClean="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165" rtl="0" eaLnBrk="1" latinLnBrk="0" hangingPunct="1">
              <a:lnSpc>
                <a:spcPct val="150000"/>
              </a:lnSpc>
              <a:spcBef>
                <a:spcPts val="375"/>
              </a:spcBef>
              <a:buClr>
                <a:srgbClr val="FF9829"/>
              </a:buClr>
              <a:buFont typeface="Wingdings" panose="05000000000000000000" pitchFamily="2" charset="2"/>
              <a:buChar char="l"/>
              <a:defRPr lang="en-US" altLang="en-US" sz="1800" kern="1200" dirty="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sz="1200" b="1" dirty="0" smtClean="0">
                <a:solidFill>
                  <a:srgbClr val="4F81BD"/>
                </a:solidFill>
              </a:rPr>
              <a:t>话单入库环节</a:t>
            </a:r>
          </a:p>
          <a:p>
            <a:pPr lvl="1"/>
            <a:r>
              <a:rPr lang="zh-CN" altLang="en-US" sz="1200" dirty="0" smtClean="0"/>
              <a:t>话单分拣、数据判断</a:t>
            </a:r>
          </a:p>
          <a:p>
            <a:pPr lvl="1"/>
            <a:r>
              <a:rPr lang="zh-CN" altLang="en-US" sz="1200" dirty="0" smtClean="0"/>
              <a:t>原始话单</a:t>
            </a:r>
          </a:p>
          <a:p>
            <a:r>
              <a:rPr lang="zh-CN" altLang="en-US" sz="1200" dirty="0" smtClean="0"/>
              <a:t>话单级批价</a:t>
            </a:r>
          </a:p>
          <a:p>
            <a:pPr lvl="1"/>
            <a:r>
              <a:rPr lang="zh-CN" altLang="en-US" sz="1200" dirty="0" smtClean="0"/>
              <a:t>一次批价、二次批价</a:t>
            </a:r>
          </a:p>
          <a:p>
            <a:pPr lvl="1"/>
            <a:r>
              <a:rPr lang="zh-CN" altLang="en-US" sz="1200" dirty="0" smtClean="0"/>
              <a:t>标准定价、话单级优惠</a:t>
            </a:r>
          </a:p>
          <a:p>
            <a:r>
              <a:rPr lang="zh-CN" altLang="en-US" sz="1200" b="1" dirty="0">
                <a:solidFill>
                  <a:srgbClr val="4F81BD"/>
                </a:solidFill>
              </a:rPr>
              <a:t>账单生成</a:t>
            </a:r>
          </a:p>
          <a:p>
            <a:pPr lvl="1"/>
            <a:r>
              <a:rPr lang="zh-CN" altLang="en-US" sz="1200" dirty="0" smtClean="0"/>
              <a:t>合帐、出账、下账、调账</a:t>
            </a:r>
          </a:p>
          <a:p>
            <a:pPr lvl="1"/>
            <a:r>
              <a:rPr lang="zh-CN" altLang="en-US" sz="1200" dirty="0" smtClean="0"/>
              <a:t>话单融合、账目级优惠、公免、预付费</a:t>
            </a:r>
          </a:p>
          <a:p>
            <a:r>
              <a:rPr lang="zh-CN" altLang="en-US" sz="1200" b="1" dirty="0">
                <a:solidFill>
                  <a:srgbClr val="4F81BD"/>
                </a:solidFill>
              </a:rPr>
              <a:t>销账</a:t>
            </a:r>
          </a:p>
          <a:p>
            <a:pPr lvl="1"/>
            <a:r>
              <a:rPr lang="zh-CN" altLang="en-US" dirty="0" smtClean="0"/>
              <a:t>未缴、欠费、代收、托收、代缴、代扣、前台缴费</a:t>
            </a:r>
            <a:endParaRPr lang="zh-CN" altLang="en-US" dirty="0"/>
          </a:p>
        </p:txBody>
      </p:sp>
    </p:spTree>
    <p:extLst>
      <p:ext uri="{BB962C8B-B14F-4D97-AF65-F5344CB8AC3E}">
        <p14:creationId xmlns:p14="http://schemas.microsoft.com/office/powerpoint/2010/main" val="812161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10224858-FE86-47DA-A818-5C890E98EF40}" type="slidenum">
              <a:rPr lang="zh-CN" altLang="en-US" smtClean="0"/>
              <a:pPr/>
              <a:t>11</a:t>
            </a:fld>
            <a:endParaRPr lang="en-US" altLang="zh-CN"/>
          </a:p>
        </p:txBody>
      </p:sp>
      <p:sp>
        <p:nvSpPr>
          <p:cNvPr id="3" name="Rectangle 2"/>
          <p:cNvSpPr>
            <a:spLocks noGrp="1" noChangeArrowheads="1"/>
          </p:cNvSpPr>
          <p:nvPr>
            <p:ph type="title"/>
          </p:nvPr>
        </p:nvSpPr>
        <p:spPr>
          <a:xfrm>
            <a:off x="641131" y="0"/>
            <a:ext cx="9144000" cy="765175"/>
          </a:xfrm>
        </p:spPr>
        <p:txBody>
          <a:bodyPr/>
          <a:lstStyle/>
          <a:p>
            <a:r>
              <a:rPr lang="zh-CN" altLang="en-US" dirty="0"/>
              <a:t>计费系统主要业务流程</a:t>
            </a:r>
          </a:p>
        </p:txBody>
      </p:sp>
      <p:graphicFrame>
        <p:nvGraphicFramePr>
          <p:cNvPr id="4" name="Object 4"/>
          <p:cNvGraphicFramePr>
            <a:graphicFrameLocks noChangeAspect="1"/>
          </p:cNvGraphicFramePr>
          <p:nvPr>
            <p:extLst>
              <p:ext uri="{D42A27DB-BD31-4B8C-83A1-F6EECF244321}">
                <p14:modId xmlns:p14="http://schemas.microsoft.com/office/powerpoint/2010/main" val="3291674452"/>
              </p:ext>
            </p:extLst>
          </p:nvPr>
        </p:nvGraphicFramePr>
        <p:xfrm>
          <a:off x="123552" y="765175"/>
          <a:ext cx="8580437" cy="3513137"/>
        </p:xfrm>
        <a:graphic>
          <a:graphicData uri="http://schemas.openxmlformats.org/presentationml/2006/ole">
            <mc:AlternateContent xmlns:mc="http://schemas.openxmlformats.org/markup-compatibility/2006">
              <mc:Choice xmlns:v="urn:schemas-microsoft-com:vml" Requires="v">
                <p:oleObj spid="_x0000_s4121" name="Visio" r:id="rId4" imgW="5654921" imgH="2275640" progId="Visio.Drawing.11">
                  <p:embed/>
                </p:oleObj>
              </mc:Choice>
              <mc:Fallback>
                <p:oleObj name="Visio" r:id="rId4" imgW="5654921" imgH="2275640" progId="Visio.Drawing.11">
                  <p:embed/>
                  <p:pic>
                    <p:nvPicPr>
                      <p:cNvPr id="5530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552" y="765175"/>
                        <a:ext cx="8580437" cy="351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269618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10224858-FE86-47DA-A818-5C890E98EF40}" type="slidenum">
              <a:rPr lang="zh-CN" altLang="en-US" smtClean="0"/>
              <a:pPr/>
              <a:t>12</a:t>
            </a:fld>
            <a:endParaRPr lang="en-US" altLang="zh-CN"/>
          </a:p>
        </p:txBody>
      </p:sp>
      <p:sp>
        <p:nvSpPr>
          <p:cNvPr id="3" name="Rectangle 2"/>
          <p:cNvSpPr>
            <a:spLocks noGrp="1" noChangeArrowheads="1"/>
          </p:cNvSpPr>
          <p:nvPr>
            <p:ph type="title"/>
          </p:nvPr>
        </p:nvSpPr>
        <p:spPr>
          <a:xfrm>
            <a:off x="809296" y="0"/>
            <a:ext cx="9144000" cy="765175"/>
          </a:xfrm>
        </p:spPr>
        <p:txBody>
          <a:bodyPr/>
          <a:lstStyle/>
          <a:p>
            <a:r>
              <a:rPr lang="zh-CN" altLang="en-US" dirty="0"/>
              <a:t>计费处理流程－预处理</a:t>
            </a:r>
          </a:p>
        </p:txBody>
      </p:sp>
      <p:sp>
        <p:nvSpPr>
          <p:cNvPr id="4" name="Rectangle 3"/>
          <p:cNvSpPr txBox="1">
            <a:spLocks noChangeArrowheads="1"/>
          </p:cNvSpPr>
          <p:nvPr/>
        </p:nvSpPr>
        <p:spPr>
          <a:xfrm>
            <a:off x="468313" y="981076"/>
            <a:ext cx="8207375" cy="1720084"/>
          </a:xfrm>
          <a:prstGeom prst="rect">
            <a:avLst/>
          </a:prstGeom>
        </p:spPr>
        <p:txBody>
          <a:bodyPr/>
          <a:lstStyle>
            <a:lvl1pPr marL="171450" indent="-171450" algn="l" defTabSz="685165" rtl="0" eaLnBrk="1" latinLnBrk="0" hangingPunct="1">
              <a:lnSpc>
                <a:spcPct val="150000"/>
              </a:lnSpc>
              <a:spcBef>
                <a:spcPts val="750"/>
              </a:spcBef>
              <a:buClr>
                <a:srgbClr val="FF9829"/>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400" kern="1200" dirty="0" smtClean="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165" rtl="0" eaLnBrk="1" latinLnBrk="0" hangingPunct="1">
              <a:lnSpc>
                <a:spcPct val="150000"/>
              </a:lnSpc>
              <a:spcBef>
                <a:spcPts val="375"/>
              </a:spcBef>
              <a:buClr>
                <a:srgbClr val="FF9829"/>
              </a:buClr>
              <a:buFont typeface="Wingdings" panose="05000000000000000000" pitchFamily="2" charset="2"/>
              <a:buChar char="l"/>
              <a:defRPr lang="en-US" altLang="en-US" sz="1800" kern="1200" dirty="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smtClean="0"/>
              <a:t>预处理</a:t>
            </a:r>
          </a:p>
          <a:p>
            <a:pPr lvl="1"/>
            <a:r>
              <a:rPr lang="zh-CN" altLang="en-US" dirty="0" smtClean="0"/>
              <a:t>预处理模块负责将各种原始话单文件转换成计费系统定义的标准的话单文件，并将话单根据属性分拣到不同的目录里，供批价模块或者其他模块使用</a:t>
            </a:r>
          </a:p>
          <a:p>
            <a:pPr lvl="1"/>
            <a:endParaRPr lang="zh-CN" altLang="en-US" dirty="0" smtClean="0"/>
          </a:p>
          <a:p>
            <a:pPr lvl="1">
              <a:buFontTx/>
              <a:buNone/>
            </a:pPr>
            <a:endParaRPr lang="zh-CN" altLang="en-US" dirty="0"/>
          </a:p>
        </p:txBody>
      </p:sp>
      <p:grpSp>
        <p:nvGrpSpPr>
          <p:cNvPr id="6" name="Group 4"/>
          <p:cNvGrpSpPr>
            <a:grpSpLocks/>
          </p:cNvGrpSpPr>
          <p:nvPr/>
        </p:nvGrpSpPr>
        <p:grpSpPr bwMode="auto">
          <a:xfrm>
            <a:off x="2308014" y="2379773"/>
            <a:ext cx="4954634" cy="2208867"/>
            <a:chOff x="1673" y="1525"/>
            <a:chExt cx="2795" cy="1678"/>
          </a:xfrm>
        </p:grpSpPr>
        <p:grpSp>
          <p:nvGrpSpPr>
            <p:cNvPr id="7" name="Group 5"/>
            <p:cNvGrpSpPr>
              <a:grpSpLocks/>
            </p:cNvGrpSpPr>
            <p:nvPr/>
          </p:nvGrpSpPr>
          <p:grpSpPr bwMode="auto">
            <a:xfrm>
              <a:off x="1673" y="1525"/>
              <a:ext cx="2795" cy="1315"/>
              <a:chOff x="1673" y="1525"/>
              <a:chExt cx="2795" cy="1315"/>
            </a:xfrm>
          </p:grpSpPr>
          <p:sp>
            <p:nvSpPr>
              <p:cNvPr id="9" name="AutoShape 6"/>
              <p:cNvSpPr>
                <a:spLocks noChangeArrowheads="1"/>
              </p:cNvSpPr>
              <p:nvPr/>
            </p:nvSpPr>
            <p:spPr bwMode="auto">
              <a:xfrm rot="16200000">
                <a:off x="1582" y="2024"/>
                <a:ext cx="771" cy="590"/>
              </a:xfrm>
              <a:prstGeom prst="flowChartMagneticDrum">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buFontTx/>
                  <a:buNone/>
                </a:pPr>
                <a:r>
                  <a:rPr lang="zh-CN" altLang="en-US" sz="2000" b="0" u="none" dirty="0">
                    <a:solidFill>
                      <a:srgbClr val="800000"/>
                    </a:solidFill>
                    <a:latin typeface="Times New Roman" panose="02020603050405020304" pitchFamily="18" charset="0"/>
                    <a:ea typeface="华文新魏" panose="02010800040101010101" pitchFamily="2" charset="-122"/>
                  </a:rPr>
                  <a:t>原始话单</a:t>
                </a:r>
              </a:p>
            </p:txBody>
          </p:sp>
          <p:sp>
            <p:nvSpPr>
              <p:cNvPr id="11" name="AutoShape 8"/>
              <p:cNvSpPr>
                <a:spLocks noChangeArrowheads="1"/>
              </p:cNvSpPr>
              <p:nvPr/>
            </p:nvSpPr>
            <p:spPr bwMode="auto">
              <a:xfrm>
                <a:off x="2262" y="2205"/>
                <a:ext cx="567" cy="318"/>
              </a:xfrm>
              <a:prstGeom prst="notchedRightArrow">
                <a:avLst>
                  <a:gd name="adj1" fmla="val 50000"/>
                  <a:gd name="adj2" fmla="val 67767"/>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endParaRPr lang="zh-CN" altLang="en-US" sz="2000" b="0" u="none">
                  <a:solidFill>
                    <a:srgbClr val="800000"/>
                  </a:solidFill>
                  <a:latin typeface="Times New Roman" panose="02020603050405020304" pitchFamily="18" charset="0"/>
                  <a:ea typeface="华文新魏" panose="02010800040101010101" pitchFamily="2" charset="-122"/>
                </a:endParaRPr>
              </a:p>
            </p:txBody>
          </p:sp>
          <p:sp>
            <p:nvSpPr>
              <p:cNvPr id="12" name="Rectangle 9"/>
              <p:cNvSpPr>
                <a:spLocks noChangeArrowheads="1"/>
              </p:cNvSpPr>
              <p:nvPr/>
            </p:nvSpPr>
            <p:spPr bwMode="auto">
              <a:xfrm>
                <a:off x="3787" y="2205"/>
                <a:ext cx="681" cy="318"/>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zh-CN" altLang="en-US" sz="2000" b="0" u="none">
                    <a:solidFill>
                      <a:srgbClr val="800000"/>
                    </a:solidFill>
                    <a:latin typeface="Times New Roman" panose="02020603050405020304" pitchFamily="18" charset="0"/>
                    <a:ea typeface="华文新魏" panose="02010800040101010101" pitchFamily="2" charset="-122"/>
                  </a:rPr>
                  <a:t>标准话单</a:t>
                </a:r>
              </a:p>
            </p:txBody>
          </p:sp>
          <p:sp>
            <p:nvSpPr>
              <p:cNvPr id="13" name="Rectangle 10"/>
              <p:cNvSpPr>
                <a:spLocks noChangeArrowheads="1"/>
              </p:cNvSpPr>
              <p:nvPr/>
            </p:nvSpPr>
            <p:spPr bwMode="auto">
              <a:xfrm>
                <a:off x="2698" y="1525"/>
                <a:ext cx="681" cy="318"/>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zh-CN" altLang="en-US" sz="2000" b="0" u="none">
                    <a:solidFill>
                      <a:srgbClr val="800000"/>
                    </a:solidFill>
                    <a:latin typeface="Times New Roman" panose="02020603050405020304" pitchFamily="18" charset="0"/>
                    <a:ea typeface="华文新魏" panose="02010800040101010101" pitchFamily="2" charset="-122"/>
                  </a:rPr>
                  <a:t>错单</a:t>
                </a:r>
              </a:p>
            </p:txBody>
          </p:sp>
          <p:sp>
            <p:nvSpPr>
              <p:cNvPr id="10" name="AutoShape 7"/>
              <p:cNvSpPr>
                <a:spLocks noChangeArrowheads="1"/>
              </p:cNvSpPr>
              <p:nvPr/>
            </p:nvSpPr>
            <p:spPr bwMode="auto">
              <a:xfrm rot="5400000">
                <a:off x="2707" y="1888"/>
                <a:ext cx="953" cy="952"/>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buFontTx/>
                  <a:buNone/>
                </a:pPr>
                <a:r>
                  <a:rPr lang="zh-CN" altLang="en-US" sz="2000" b="0" u="none" dirty="0">
                    <a:solidFill>
                      <a:srgbClr val="800000"/>
                    </a:solidFill>
                    <a:latin typeface="Times New Roman" panose="02020603050405020304" pitchFamily="18" charset="0"/>
                    <a:ea typeface="华文新魏" panose="02010800040101010101" pitchFamily="2" charset="-122"/>
                  </a:rPr>
                  <a:t>预处理</a:t>
                </a:r>
              </a:p>
            </p:txBody>
          </p:sp>
        </p:grpSp>
        <p:sp>
          <p:nvSpPr>
            <p:cNvPr id="8" name="Rectangle 11"/>
            <p:cNvSpPr>
              <a:spLocks noChangeArrowheads="1"/>
            </p:cNvSpPr>
            <p:nvPr/>
          </p:nvSpPr>
          <p:spPr bwMode="auto">
            <a:xfrm>
              <a:off x="2653" y="2885"/>
              <a:ext cx="681" cy="318"/>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zh-CN" altLang="en-US" sz="2000" b="0" u="none">
                  <a:solidFill>
                    <a:srgbClr val="800000"/>
                  </a:solidFill>
                  <a:latin typeface="Times New Roman" panose="02020603050405020304" pitchFamily="18" charset="0"/>
                  <a:ea typeface="华文新魏" panose="02010800040101010101" pitchFamily="2" charset="-122"/>
                </a:rPr>
                <a:t>无效话单</a:t>
              </a:r>
            </a:p>
          </p:txBody>
        </p:sp>
      </p:grpSp>
    </p:spTree>
    <p:extLst>
      <p:ext uri="{BB962C8B-B14F-4D97-AF65-F5344CB8AC3E}">
        <p14:creationId xmlns:p14="http://schemas.microsoft.com/office/powerpoint/2010/main" val="393733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10224858-FE86-47DA-A818-5C890E98EF40}" type="slidenum">
              <a:rPr lang="zh-CN" altLang="en-US" smtClean="0"/>
              <a:pPr/>
              <a:t>13</a:t>
            </a:fld>
            <a:endParaRPr lang="en-US" altLang="zh-CN"/>
          </a:p>
        </p:txBody>
      </p:sp>
      <p:sp>
        <p:nvSpPr>
          <p:cNvPr id="3" name="Rectangle 2"/>
          <p:cNvSpPr>
            <a:spLocks noGrp="1" noChangeArrowheads="1"/>
          </p:cNvSpPr>
          <p:nvPr>
            <p:ph type="title"/>
          </p:nvPr>
        </p:nvSpPr>
        <p:spPr>
          <a:xfrm>
            <a:off x="630620" y="0"/>
            <a:ext cx="9144000" cy="765175"/>
          </a:xfrm>
        </p:spPr>
        <p:txBody>
          <a:bodyPr/>
          <a:lstStyle/>
          <a:p>
            <a:r>
              <a:rPr lang="zh-CN" altLang="en-US" dirty="0"/>
              <a:t>计费处理流程－排重</a:t>
            </a:r>
          </a:p>
        </p:txBody>
      </p:sp>
      <p:sp>
        <p:nvSpPr>
          <p:cNvPr id="4" name="Rectangle 3"/>
          <p:cNvSpPr txBox="1">
            <a:spLocks noChangeArrowheads="1"/>
          </p:cNvSpPr>
          <p:nvPr/>
        </p:nvSpPr>
        <p:spPr>
          <a:xfrm>
            <a:off x="279127" y="529131"/>
            <a:ext cx="8207375" cy="1636001"/>
          </a:xfrm>
          <a:prstGeom prst="rect">
            <a:avLst/>
          </a:prstGeom>
        </p:spPr>
        <p:txBody>
          <a:bodyPr/>
          <a:lstStyle>
            <a:lvl1pPr marL="171450" indent="-171450" algn="l" defTabSz="685165" rtl="0" eaLnBrk="1" latinLnBrk="0" hangingPunct="1">
              <a:lnSpc>
                <a:spcPct val="150000"/>
              </a:lnSpc>
              <a:spcBef>
                <a:spcPts val="750"/>
              </a:spcBef>
              <a:buClr>
                <a:srgbClr val="FF9829"/>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400" kern="1200" dirty="0" smtClean="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165" rtl="0" eaLnBrk="1" latinLnBrk="0" hangingPunct="1">
              <a:lnSpc>
                <a:spcPct val="150000"/>
              </a:lnSpc>
              <a:spcBef>
                <a:spcPts val="375"/>
              </a:spcBef>
              <a:buClr>
                <a:srgbClr val="FF9829"/>
              </a:buClr>
              <a:buFont typeface="Wingdings" panose="05000000000000000000" pitchFamily="2" charset="2"/>
              <a:buChar char="l"/>
              <a:defRPr lang="en-US" altLang="en-US" sz="1800" kern="1200" dirty="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smtClean="0"/>
              <a:t>话单排重</a:t>
            </a:r>
          </a:p>
          <a:p>
            <a:pPr lvl="1"/>
            <a:r>
              <a:rPr lang="zh-CN" altLang="en-US" dirty="0" smtClean="0"/>
              <a:t>对于处理分拣出来的话单记录，按照通话计费方号码、对方号码、通话起始日期、通话起始时间等字段组成的排重关键字的唯一性，生成排重后的唯一话单记录文件和重复话单文件</a:t>
            </a:r>
            <a:endParaRPr lang="zh-CN" altLang="en-US" dirty="0"/>
          </a:p>
        </p:txBody>
      </p:sp>
      <p:grpSp>
        <p:nvGrpSpPr>
          <p:cNvPr id="7" name="Group 4"/>
          <p:cNvGrpSpPr>
            <a:grpSpLocks/>
          </p:cNvGrpSpPr>
          <p:nvPr/>
        </p:nvGrpSpPr>
        <p:grpSpPr bwMode="auto">
          <a:xfrm>
            <a:off x="1894681" y="2051269"/>
            <a:ext cx="5329237" cy="2663825"/>
            <a:chOff x="1111" y="1525"/>
            <a:chExt cx="3357" cy="1678"/>
          </a:xfrm>
        </p:grpSpPr>
        <p:grpSp>
          <p:nvGrpSpPr>
            <p:cNvPr id="8" name="Group 5"/>
            <p:cNvGrpSpPr>
              <a:grpSpLocks/>
            </p:cNvGrpSpPr>
            <p:nvPr/>
          </p:nvGrpSpPr>
          <p:grpSpPr bwMode="auto">
            <a:xfrm>
              <a:off x="1111" y="1525"/>
              <a:ext cx="3357" cy="1315"/>
              <a:chOff x="1111" y="1525"/>
              <a:chExt cx="3357" cy="1315"/>
            </a:xfrm>
          </p:grpSpPr>
          <p:sp>
            <p:nvSpPr>
              <p:cNvPr id="10" name="AutoShape 6"/>
              <p:cNvSpPr>
                <a:spLocks noChangeArrowheads="1"/>
              </p:cNvSpPr>
              <p:nvPr/>
            </p:nvSpPr>
            <p:spPr bwMode="auto">
              <a:xfrm rot="16200000">
                <a:off x="1020" y="2024"/>
                <a:ext cx="771" cy="590"/>
              </a:xfrm>
              <a:prstGeom prst="flowChartMagneticDrum">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buFontTx/>
                  <a:buNone/>
                </a:pPr>
                <a:r>
                  <a:rPr lang="zh-CN" altLang="en-US" sz="2000" b="0" u="none">
                    <a:solidFill>
                      <a:srgbClr val="800000"/>
                    </a:solidFill>
                    <a:latin typeface="Times New Roman" panose="02020603050405020304" pitchFamily="18" charset="0"/>
                    <a:ea typeface="华文新魏" panose="02010800040101010101" pitchFamily="2" charset="-122"/>
                  </a:rPr>
                  <a:t>标准话单</a:t>
                </a:r>
              </a:p>
            </p:txBody>
          </p:sp>
          <p:sp>
            <p:nvSpPr>
              <p:cNvPr id="11" name="AutoShape 7"/>
              <p:cNvSpPr>
                <a:spLocks noChangeArrowheads="1"/>
              </p:cNvSpPr>
              <p:nvPr/>
            </p:nvSpPr>
            <p:spPr bwMode="auto">
              <a:xfrm rot="5400000">
                <a:off x="2743" y="1888"/>
                <a:ext cx="953" cy="952"/>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buFontTx/>
                  <a:buNone/>
                </a:pPr>
                <a:r>
                  <a:rPr lang="zh-CN" altLang="en-US" sz="2000" b="0" u="none">
                    <a:solidFill>
                      <a:srgbClr val="800000"/>
                    </a:solidFill>
                    <a:latin typeface="Times New Roman" panose="02020603050405020304" pitchFamily="18" charset="0"/>
                    <a:ea typeface="华文新魏" panose="02010800040101010101" pitchFamily="2" charset="-122"/>
                  </a:rPr>
                  <a:t>预处理</a:t>
                </a:r>
              </a:p>
            </p:txBody>
          </p:sp>
          <p:sp>
            <p:nvSpPr>
              <p:cNvPr id="12" name="AutoShape 8"/>
              <p:cNvSpPr>
                <a:spLocks noChangeArrowheads="1"/>
              </p:cNvSpPr>
              <p:nvPr/>
            </p:nvSpPr>
            <p:spPr bwMode="auto">
              <a:xfrm>
                <a:off x="1837" y="2205"/>
                <a:ext cx="862" cy="318"/>
              </a:xfrm>
              <a:prstGeom prst="notchedRightArrow">
                <a:avLst>
                  <a:gd name="adj1" fmla="val 50000"/>
                  <a:gd name="adj2" fmla="val 67767"/>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endParaRPr lang="zh-CN" altLang="en-US" sz="2000" b="0" u="none">
                  <a:solidFill>
                    <a:srgbClr val="800000"/>
                  </a:solidFill>
                  <a:latin typeface="Times New Roman" panose="02020603050405020304" pitchFamily="18" charset="0"/>
                  <a:ea typeface="华文新魏" panose="02010800040101010101" pitchFamily="2" charset="-122"/>
                </a:endParaRPr>
              </a:p>
            </p:txBody>
          </p:sp>
          <p:sp>
            <p:nvSpPr>
              <p:cNvPr id="13" name="Rectangle 9"/>
              <p:cNvSpPr>
                <a:spLocks noChangeArrowheads="1"/>
              </p:cNvSpPr>
              <p:nvPr/>
            </p:nvSpPr>
            <p:spPr bwMode="auto">
              <a:xfrm>
                <a:off x="3787" y="2205"/>
                <a:ext cx="681" cy="318"/>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zh-CN" altLang="en-US" sz="2000" b="0" u="none">
                    <a:solidFill>
                      <a:srgbClr val="800000"/>
                    </a:solidFill>
                    <a:latin typeface="Times New Roman" panose="02020603050405020304" pitchFamily="18" charset="0"/>
                    <a:ea typeface="华文新魏" panose="02010800040101010101" pitchFamily="2" charset="-122"/>
                  </a:rPr>
                  <a:t>去重后的标准话单</a:t>
                </a:r>
              </a:p>
            </p:txBody>
          </p:sp>
          <p:sp>
            <p:nvSpPr>
              <p:cNvPr id="14" name="Rectangle 10"/>
              <p:cNvSpPr>
                <a:spLocks noChangeArrowheads="1"/>
              </p:cNvSpPr>
              <p:nvPr/>
            </p:nvSpPr>
            <p:spPr bwMode="auto">
              <a:xfrm>
                <a:off x="2698" y="1525"/>
                <a:ext cx="681" cy="318"/>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zh-CN" altLang="en-US" sz="2000" b="0" u="none">
                    <a:solidFill>
                      <a:srgbClr val="800000"/>
                    </a:solidFill>
                    <a:latin typeface="Times New Roman" panose="02020603050405020304" pitchFamily="18" charset="0"/>
                    <a:ea typeface="华文新魏" panose="02010800040101010101" pitchFamily="2" charset="-122"/>
                  </a:rPr>
                  <a:t>重单记录文件</a:t>
                </a:r>
              </a:p>
            </p:txBody>
          </p:sp>
        </p:grpSp>
        <p:sp>
          <p:nvSpPr>
            <p:cNvPr id="9" name="Rectangle 11"/>
            <p:cNvSpPr>
              <a:spLocks noChangeArrowheads="1"/>
            </p:cNvSpPr>
            <p:nvPr/>
          </p:nvSpPr>
          <p:spPr bwMode="auto">
            <a:xfrm>
              <a:off x="2653" y="2885"/>
              <a:ext cx="681" cy="318"/>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zh-CN" altLang="en-US" sz="2000" b="0" u="none">
                  <a:solidFill>
                    <a:srgbClr val="800000"/>
                  </a:solidFill>
                  <a:latin typeface="Times New Roman" panose="02020603050405020304" pitchFamily="18" charset="0"/>
                  <a:ea typeface="华文新魏" panose="02010800040101010101" pitchFamily="2" charset="-122"/>
                </a:rPr>
                <a:t>排重过滤表</a:t>
              </a:r>
            </a:p>
          </p:txBody>
        </p:sp>
      </p:grpSp>
    </p:spTree>
    <p:extLst>
      <p:ext uri="{BB962C8B-B14F-4D97-AF65-F5344CB8AC3E}">
        <p14:creationId xmlns:p14="http://schemas.microsoft.com/office/powerpoint/2010/main" val="261337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10224858-FE86-47DA-A818-5C890E98EF40}" type="slidenum">
              <a:rPr lang="zh-CN" altLang="en-US" smtClean="0"/>
              <a:pPr/>
              <a:t>14</a:t>
            </a:fld>
            <a:endParaRPr lang="en-US" altLang="zh-CN"/>
          </a:p>
        </p:txBody>
      </p:sp>
      <p:sp>
        <p:nvSpPr>
          <p:cNvPr id="3" name="Rectangle 2"/>
          <p:cNvSpPr>
            <a:spLocks noGrp="1" noChangeArrowheads="1"/>
          </p:cNvSpPr>
          <p:nvPr>
            <p:ph type="title"/>
          </p:nvPr>
        </p:nvSpPr>
        <p:spPr>
          <a:xfrm>
            <a:off x="581025" y="-76200"/>
            <a:ext cx="9144000" cy="714375"/>
          </a:xfrm>
        </p:spPr>
        <p:txBody>
          <a:bodyPr/>
          <a:lstStyle/>
          <a:p>
            <a:r>
              <a:rPr lang="zh-CN" altLang="en-US" dirty="0"/>
              <a:t>计费处理流程－批价</a:t>
            </a:r>
          </a:p>
        </p:txBody>
      </p:sp>
      <p:sp>
        <p:nvSpPr>
          <p:cNvPr id="4" name="Rectangle 3"/>
          <p:cNvSpPr txBox="1">
            <a:spLocks noChangeArrowheads="1"/>
          </p:cNvSpPr>
          <p:nvPr/>
        </p:nvSpPr>
        <p:spPr>
          <a:xfrm>
            <a:off x="343622" y="638175"/>
            <a:ext cx="8207375" cy="4162425"/>
          </a:xfrm>
          <a:prstGeom prst="rect">
            <a:avLst/>
          </a:prstGeom>
        </p:spPr>
        <p:txBody>
          <a:bodyPr/>
          <a:lstStyle>
            <a:lvl1pPr marL="171450" indent="-171450" algn="l" defTabSz="685165" rtl="0" eaLnBrk="1" latinLnBrk="0" hangingPunct="1">
              <a:lnSpc>
                <a:spcPct val="150000"/>
              </a:lnSpc>
              <a:spcBef>
                <a:spcPts val="750"/>
              </a:spcBef>
              <a:buClr>
                <a:srgbClr val="FF9829"/>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400" kern="1200" dirty="0" smtClean="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165" rtl="0" eaLnBrk="1" latinLnBrk="0" hangingPunct="1">
              <a:lnSpc>
                <a:spcPct val="150000"/>
              </a:lnSpc>
              <a:spcBef>
                <a:spcPts val="375"/>
              </a:spcBef>
              <a:buClr>
                <a:srgbClr val="FF9829"/>
              </a:buClr>
              <a:buFont typeface="Wingdings" panose="05000000000000000000" pitchFamily="2" charset="2"/>
              <a:buChar char="l"/>
              <a:defRPr lang="en-US" altLang="en-US" sz="1800" kern="1200" dirty="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457200" indent="-457200"/>
            <a:r>
              <a:rPr lang="zh-CN" altLang="en-US" sz="1600" b="1" dirty="0" smtClean="0">
                <a:solidFill>
                  <a:srgbClr val="4F81BD"/>
                </a:solidFill>
              </a:rPr>
              <a:t>计费批价</a:t>
            </a:r>
          </a:p>
          <a:p>
            <a:pPr marL="838200" lvl="1" indent="-381000"/>
            <a:r>
              <a:rPr lang="zh-CN" altLang="en-US" dirty="0" smtClean="0"/>
              <a:t>计费批价模块是对电信服务的使用者产生的呼叫记录进行费用划价、重新划价、计算各种优惠，进行当前帐期合帐，生成账单的一个计费系统的核心模块 </a:t>
            </a:r>
          </a:p>
          <a:p>
            <a:pPr marL="457200" indent="-457200"/>
            <a:r>
              <a:rPr lang="zh-CN" altLang="en-US" sz="1600" b="1" dirty="0">
                <a:solidFill>
                  <a:srgbClr val="4F81BD"/>
                </a:solidFill>
              </a:rPr>
              <a:t>一次批价</a:t>
            </a:r>
          </a:p>
          <a:p>
            <a:pPr marL="838200" lvl="1" indent="-381000"/>
            <a:r>
              <a:rPr lang="zh-CN" altLang="en-US" dirty="0" smtClean="0"/>
              <a:t>一次批价是指在国家标准费率等基本资费政策的基础上对话单进行划价，并完成基本优惠政策所规定的话单级的费用优惠</a:t>
            </a:r>
          </a:p>
          <a:p>
            <a:pPr marL="457200" indent="-457200"/>
            <a:r>
              <a:rPr lang="zh-CN" altLang="en-US" sz="1600" b="1" dirty="0">
                <a:solidFill>
                  <a:srgbClr val="4F81BD"/>
                </a:solidFill>
              </a:rPr>
              <a:t>二次批价</a:t>
            </a:r>
          </a:p>
          <a:p>
            <a:pPr marL="838200" lvl="1" indent="-381000"/>
            <a:r>
              <a:rPr lang="zh-CN" altLang="en-US" dirty="0" smtClean="0"/>
              <a:t>在基本政策划价后费用的基础上，针对用户资料得出的用户特殊优惠信息，进行进一步的基于单一产品的清单级费用优惠。</a:t>
            </a:r>
          </a:p>
          <a:p>
            <a:pPr marL="838200" lvl="1" indent="-381000"/>
            <a:r>
              <a:rPr lang="zh-CN" altLang="en-US" dirty="0" smtClean="0"/>
              <a:t>输出：划价后的订单文件、划价后的错单文件</a:t>
            </a:r>
            <a:endParaRPr lang="zh-CN" altLang="en-US" dirty="0"/>
          </a:p>
        </p:txBody>
      </p:sp>
    </p:spTree>
    <p:extLst>
      <p:ext uri="{BB962C8B-B14F-4D97-AF65-F5344CB8AC3E}">
        <p14:creationId xmlns:p14="http://schemas.microsoft.com/office/powerpoint/2010/main" val="8289354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p:cNvSpPr>
            <a:spLocks noChangeArrowheads="1"/>
          </p:cNvSpPr>
          <p:nvPr/>
        </p:nvSpPr>
        <p:spPr bwMode="auto">
          <a:xfrm>
            <a:off x="5164427" y="2734252"/>
            <a:ext cx="1511300" cy="1727200"/>
          </a:xfrm>
          <a:prstGeom prst="flowChartMagneticDisk">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zh-CN" altLang="en-US" sz="2000" b="0" u="none">
                <a:solidFill>
                  <a:srgbClr val="800000"/>
                </a:solidFill>
                <a:latin typeface="Times New Roman" panose="02020603050405020304" pitchFamily="18" charset="0"/>
                <a:ea typeface="华文新魏" panose="02010800040101010101" pitchFamily="2" charset="-122"/>
              </a:rPr>
              <a:t>数据库</a:t>
            </a:r>
          </a:p>
        </p:txBody>
      </p:sp>
      <p:sp>
        <p:nvSpPr>
          <p:cNvPr id="8" name="AutoShape 5"/>
          <p:cNvSpPr>
            <a:spLocks noChangeArrowheads="1"/>
          </p:cNvSpPr>
          <p:nvPr/>
        </p:nvSpPr>
        <p:spPr bwMode="auto">
          <a:xfrm>
            <a:off x="1924339" y="2084965"/>
            <a:ext cx="1223963" cy="647700"/>
          </a:xfrm>
          <a:prstGeom prst="flowChartMultidocumen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zh-CN" altLang="en-US" sz="2000" b="0" u="none" dirty="0">
                <a:solidFill>
                  <a:srgbClr val="800000"/>
                </a:solidFill>
                <a:latin typeface="Times New Roman" panose="02020603050405020304" pitchFamily="18" charset="0"/>
                <a:ea typeface="华文新魏" panose="02010800040101010101" pitchFamily="2" charset="-122"/>
              </a:rPr>
              <a:t>错单文件</a:t>
            </a:r>
          </a:p>
        </p:txBody>
      </p:sp>
      <p:sp>
        <p:nvSpPr>
          <p:cNvPr id="9" name="AutoShape 6"/>
          <p:cNvSpPr>
            <a:spLocks noChangeArrowheads="1"/>
          </p:cNvSpPr>
          <p:nvPr/>
        </p:nvSpPr>
        <p:spPr bwMode="auto">
          <a:xfrm>
            <a:off x="1276639" y="2805690"/>
            <a:ext cx="2232025" cy="1511300"/>
          </a:xfrm>
          <a:prstGeom prst="flowChartMultidocumen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zh-CN" altLang="en-US" sz="2800" b="0" u="none">
                <a:solidFill>
                  <a:srgbClr val="800000"/>
                </a:solidFill>
                <a:latin typeface="Times New Roman" panose="02020603050405020304" pitchFamily="18" charset="0"/>
                <a:ea typeface="华文新魏" panose="02010800040101010101" pitchFamily="2" charset="-122"/>
              </a:rPr>
              <a:t>正常文件</a:t>
            </a:r>
          </a:p>
        </p:txBody>
      </p:sp>
      <p:sp>
        <p:nvSpPr>
          <p:cNvPr id="10" name="AutoShape 7"/>
          <p:cNvSpPr>
            <a:spLocks noChangeArrowheads="1"/>
          </p:cNvSpPr>
          <p:nvPr/>
        </p:nvSpPr>
        <p:spPr bwMode="auto">
          <a:xfrm>
            <a:off x="1924339" y="4388427"/>
            <a:ext cx="1152525" cy="649288"/>
          </a:xfrm>
          <a:prstGeom prst="flowChartMultidocumen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zh-CN" altLang="en-US" sz="2000" b="0" u="none" dirty="0">
                <a:solidFill>
                  <a:srgbClr val="800000"/>
                </a:solidFill>
                <a:latin typeface="Times New Roman" panose="02020603050405020304" pitchFamily="18" charset="0"/>
                <a:ea typeface="华文新魏" panose="02010800040101010101" pitchFamily="2" charset="-122"/>
              </a:rPr>
              <a:t>日志告警</a:t>
            </a:r>
          </a:p>
        </p:txBody>
      </p:sp>
      <p:sp>
        <p:nvSpPr>
          <p:cNvPr id="11" name="AutoShape 8"/>
          <p:cNvSpPr>
            <a:spLocks noChangeArrowheads="1"/>
          </p:cNvSpPr>
          <p:nvPr/>
        </p:nvSpPr>
        <p:spPr bwMode="auto">
          <a:xfrm>
            <a:off x="3940464" y="2516765"/>
            <a:ext cx="863600" cy="1944687"/>
          </a:xfrm>
          <a:prstGeom prst="rightArrowCallout">
            <a:avLst>
              <a:gd name="adj1" fmla="val 56296"/>
              <a:gd name="adj2" fmla="val 56296"/>
              <a:gd name="adj3" fmla="val 16667"/>
              <a:gd name="adj4" fmla="val 66667"/>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10224858-FE86-47DA-A818-5C890E98EF40}" type="slidenum">
              <a:rPr lang="zh-CN" altLang="en-US" smtClean="0"/>
              <a:pPr/>
              <a:t>15</a:t>
            </a:fld>
            <a:endParaRPr lang="en-US" altLang="zh-CN"/>
          </a:p>
        </p:txBody>
      </p:sp>
      <p:sp>
        <p:nvSpPr>
          <p:cNvPr id="3" name="Rectangle 2"/>
          <p:cNvSpPr>
            <a:spLocks noGrp="1" noChangeArrowheads="1"/>
          </p:cNvSpPr>
          <p:nvPr>
            <p:ph type="title"/>
          </p:nvPr>
        </p:nvSpPr>
        <p:spPr>
          <a:xfrm>
            <a:off x="665018" y="-27709"/>
            <a:ext cx="9144000" cy="765175"/>
          </a:xfrm>
        </p:spPr>
        <p:txBody>
          <a:bodyPr/>
          <a:lstStyle/>
          <a:p>
            <a:r>
              <a:rPr lang="zh-CN" altLang="en-US"/>
              <a:t>计费处理流程－入库</a:t>
            </a:r>
          </a:p>
        </p:txBody>
      </p:sp>
      <p:sp>
        <p:nvSpPr>
          <p:cNvPr id="4" name="Rectangle 3"/>
          <p:cNvSpPr txBox="1">
            <a:spLocks noChangeArrowheads="1"/>
          </p:cNvSpPr>
          <p:nvPr/>
        </p:nvSpPr>
        <p:spPr>
          <a:xfrm>
            <a:off x="357477" y="737466"/>
            <a:ext cx="8207375" cy="5254625"/>
          </a:xfrm>
          <a:prstGeom prst="rect">
            <a:avLst/>
          </a:prstGeom>
        </p:spPr>
        <p:txBody>
          <a:bodyPr/>
          <a:lstStyle>
            <a:lvl1pPr marL="171450" indent="-171450" algn="l" defTabSz="685165" rtl="0" eaLnBrk="1" latinLnBrk="0" hangingPunct="1">
              <a:lnSpc>
                <a:spcPct val="150000"/>
              </a:lnSpc>
              <a:spcBef>
                <a:spcPts val="750"/>
              </a:spcBef>
              <a:buClr>
                <a:srgbClr val="FF9829"/>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400" kern="1200" dirty="0" smtClean="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165" rtl="0" eaLnBrk="1" latinLnBrk="0" hangingPunct="1">
              <a:lnSpc>
                <a:spcPct val="150000"/>
              </a:lnSpc>
              <a:spcBef>
                <a:spcPts val="375"/>
              </a:spcBef>
              <a:buClr>
                <a:srgbClr val="FF9829"/>
              </a:buClr>
              <a:buFont typeface="Wingdings" panose="05000000000000000000" pitchFamily="2" charset="2"/>
              <a:buChar char="l"/>
              <a:defRPr lang="en-US" altLang="en-US" sz="1800" kern="1200" dirty="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smtClean="0"/>
              <a:t>数据入库</a:t>
            </a:r>
          </a:p>
          <a:p>
            <a:pPr lvl="1"/>
            <a:r>
              <a:rPr lang="zh-CN" altLang="en-US" dirty="0" smtClean="0"/>
              <a:t>把需要入库的正常话单文件、错误话单文件、日志文件、告警文件等批量导入数据库中相应的接口表</a:t>
            </a:r>
            <a:r>
              <a:rPr lang="en-US" altLang="zh-CN" dirty="0" smtClean="0"/>
              <a:t>, </a:t>
            </a:r>
            <a:r>
              <a:rPr lang="zh-CN" altLang="en-US" dirty="0" smtClean="0"/>
              <a:t>并记录相应的处理日志的过程 </a:t>
            </a:r>
          </a:p>
          <a:p>
            <a:endParaRPr lang="zh-CN" altLang="en-US" dirty="0"/>
          </a:p>
        </p:txBody>
      </p:sp>
    </p:spTree>
    <p:extLst>
      <p:ext uri="{BB962C8B-B14F-4D97-AF65-F5344CB8AC3E}">
        <p14:creationId xmlns:p14="http://schemas.microsoft.com/office/powerpoint/2010/main" val="589572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10224858-FE86-47DA-A818-5C890E98EF40}" type="slidenum">
              <a:rPr lang="zh-CN" altLang="en-US" smtClean="0"/>
              <a:pPr/>
              <a:t>16</a:t>
            </a:fld>
            <a:endParaRPr lang="en-US" altLang="zh-CN"/>
          </a:p>
        </p:txBody>
      </p:sp>
      <p:sp>
        <p:nvSpPr>
          <p:cNvPr id="9" name="Rectangle 2"/>
          <p:cNvSpPr>
            <a:spLocks noGrp="1" noChangeArrowheads="1"/>
          </p:cNvSpPr>
          <p:nvPr>
            <p:ph type="title"/>
          </p:nvPr>
        </p:nvSpPr>
        <p:spPr>
          <a:xfrm>
            <a:off x="720437" y="0"/>
            <a:ext cx="9144000" cy="765175"/>
          </a:xfrm>
        </p:spPr>
        <p:txBody>
          <a:bodyPr/>
          <a:lstStyle/>
          <a:p>
            <a:r>
              <a:rPr lang="zh-CN" altLang="en-US" dirty="0"/>
              <a:t>帐务处理流程－出帐</a:t>
            </a:r>
          </a:p>
        </p:txBody>
      </p:sp>
      <p:sp>
        <p:nvSpPr>
          <p:cNvPr id="10" name="Rectangle 3"/>
          <p:cNvSpPr txBox="1">
            <a:spLocks noChangeArrowheads="1"/>
          </p:cNvSpPr>
          <p:nvPr/>
        </p:nvSpPr>
        <p:spPr>
          <a:xfrm>
            <a:off x="468313" y="981075"/>
            <a:ext cx="8207375" cy="3646343"/>
          </a:xfrm>
          <a:prstGeom prst="rect">
            <a:avLst/>
          </a:prstGeom>
        </p:spPr>
        <p:txBody>
          <a:bodyPr/>
          <a:lstStyle>
            <a:lvl1pPr marL="171450" indent="-171450" algn="l" defTabSz="685165" rtl="0" eaLnBrk="1" latinLnBrk="0" hangingPunct="1">
              <a:lnSpc>
                <a:spcPct val="150000"/>
              </a:lnSpc>
              <a:spcBef>
                <a:spcPts val="750"/>
              </a:spcBef>
              <a:buClr>
                <a:srgbClr val="FF9829"/>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400" kern="1200" dirty="0" smtClean="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165" rtl="0" eaLnBrk="1" latinLnBrk="0" hangingPunct="1">
              <a:lnSpc>
                <a:spcPct val="150000"/>
              </a:lnSpc>
              <a:spcBef>
                <a:spcPts val="375"/>
              </a:spcBef>
              <a:buClr>
                <a:srgbClr val="FF9829"/>
              </a:buClr>
              <a:buFont typeface="Wingdings" panose="05000000000000000000" pitchFamily="2" charset="2"/>
              <a:buChar char="l"/>
              <a:defRPr lang="en-US" altLang="en-US" sz="1800" kern="1200" dirty="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b="1" dirty="0" smtClean="0">
                <a:solidFill>
                  <a:srgbClr val="4F81BD"/>
                </a:solidFill>
              </a:rPr>
              <a:t>出帐处理</a:t>
            </a:r>
          </a:p>
          <a:p>
            <a:pPr lvl="1"/>
            <a:r>
              <a:rPr lang="zh-CN" altLang="en-US" dirty="0" smtClean="0"/>
              <a:t>将每个客户所属的所有用户的计费清单和周期费用等进行合并形成帐目，然后进行帐务级优惠和业务间的交叉关联优惠，并按照客户在定购合同中的约定分配到指定的帐户。 </a:t>
            </a:r>
          </a:p>
          <a:p>
            <a:pPr lvl="1"/>
            <a:r>
              <a:rPr lang="zh-CN" altLang="en-US" dirty="0" smtClean="0"/>
              <a:t>实时出帐</a:t>
            </a:r>
          </a:p>
          <a:p>
            <a:pPr lvl="1"/>
            <a:r>
              <a:rPr lang="zh-CN" altLang="en-US" dirty="0" smtClean="0"/>
              <a:t>固定费用</a:t>
            </a:r>
          </a:p>
          <a:p>
            <a:pPr lvl="1"/>
            <a:r>
              <a:rPr lang="zh-CN" altLang="en-US" dirty="0" smtClean="0"/>
              <a:t>优惠处理</a:t>
            </a:r>
          </a:p>
          <a:p>
            <a:pPr lvl="1"/>
            <a:r>
              <a:rPr lang="zh-CN" altLang="en-US" dirty="0" smtClean="0"/>
              <a:t>按需出帐</a:t>
            </a:r>
          </a:p>
          <a:p>
            <a:pPr lvl="1"/>
            <a:r>
              <a:rPr lang="zh-CN" altLang="en-US" dirty="0" smtClean="0"/>
              <a:t>产品包出帐</a:t>
            </a:r>
            <a:endParaRPr lang="zh-CN" altLang="en-US" dirty="0"/>
          </a:p>
        </p:txBody>
      </p:sp>
    </p:spTree>
    <p:extLst>
      <p:ext uri="{BB962C8B-B14F-4D97-AF65-F5344CB8AC3E}">
        <p14:creationId xmlns:p14="http://schemas.microsoft.com/office/powerpoint/2010/main" val="17717522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10224858-FE86-47DA-A818-5C890E98EF40}" type="slidenum">
              <a:rPr lang="zh-CN" altLang="en-US" smtClean="0"/>
              <a:pPr/>
              <a:t>17</a:t>
            </a:fld>
            <a:endParaRPr lang="en-US" altLang="zh-CN"/>
          </a:p>
        </p:txBody>
      </p:sp>
      <p:sp>
        <p:nvSpPr>
          <p:cNvPr id="3" name="Rectangle 2"/>
          <p:cNvSpPr>
            <a:spLocks noGrp="1" noChangeArrowheads="1"/>
          </p:cNvSpPr>
          <p:nvPr>
            <p:ph type="title"/>
          </p:nvPr>
        </p:nvSpPr>
        <p:spPr>
          <a:xfrm>
            <a:off x="720436" y="0"/>
            <a:ext cx="9144000" cy="765175"/>
          </a:xfrm>
        </p:spPr>
        <p:txBody>
          <a:bodyPr/>
          <a:lstStyle/>
          <a:p>
            <a:r>
              <a:rPr lang="zh-CN" altLang="en-US" dirty="0"/>
              <a:t>帐务处理流程－调帐</a:t>
            </a:r>
          </a:p>
        </p:txBody>
      </p:sp>
      <p:sp>
        <p:nvSpPr>
          <p:cNvPr id="4" name="Rectangle 3"/>
          <p:cNvSpPr txBox="1">
            <a:spLocks noChangeArrowheads="1"/>
          </p:cNvSpPr>
          <p:nvPr/>
        </p:nvSpPr>
        <p:spPr>
          <a:xfrm>
            <a:off x="468313" y="981076"/>
            <a:ext cx="8207375" cy="2150052"/>
          </a:xfrm>
          <a:prstGeom prst="rect">
            <a:avLst/>
          </a:prstGeom>
        </p:spPr>
        <p:txBody>
          <a:bodyPr/>
          <a:lstStyle>
            <a:lvl1pPr marL="171450" indent="-171450" algn="l" defTabSz="685165" rtl="0" eaLnBrk="1" latinLnBrk="0" hangingPunct="1">
              <a:lnSpc>
                <a:spcPct val="150000"/>
              </a:lnSpc>
              <a:spcBef>
                <a:spcPts val="750"/>
              </a:spcBef>
              <a:buClr>
                <a:srgbClr val="FF9829"/>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400" kern="1200" dirty="0" smtClean="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165" rtl="0" eaLnBrk="1" latinLnBrk="0" hangingPunct="1">
              <a:lnSpc>
                <a:spcPct val="150000"/>
              </a:lnSpc>
              <a:spcBef>
                <a:spcPts val="375"/>
              </a:spcBef>
              <a:buClr>
                <a:srgbClr val="FF9829"/>
              </a:buClr>
              <a:buFont typeface="Wingdings" panose="05000000000000000000" pitchFamily="2" charset="2"/>
              <a:buChar char="l"/>
              <a:defRPr lang="en-US" altLang="en-US" sz="1800" kern="1200" dirty="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b="1" dirty="0" smtClean="0">
                <a:solidFill>
                  <a:srgbClr val="4F81BD"/>
                </a:solidFill>
              </a:rPr>
              <a:t>出帐调整	</a:t>
            </a:r>
          </a:p>
          <a:p>
            <a:pPr lvl="1"/>
            <a:r>
              <a:rPr lang="zh-CN" altLang="en-US" dirty="0" smtClean="0"/>
              <a:t>出帐调帐是指由于各种原因，对用户的帐务费用数据进行调整处理的过程。其中，在出帐确认之前称作帐前调帐，在出帐确认之后称作帐后调帐。</a:t>
            </a:r>
            <a:endParaRPr lang="zh-CN" altLang="en-US" dirty="0"/>
          </a:p>
        </p:txBody>
      </p:sp>
    </p:spTree>
    <p:extLst>
      <p:ext uri="{BB962C8B-B14F-4D97-AF65-F5344CB8AC3E}">
        <p14:creationId xmlns:p14="http://schemas.microsoft.com/office/powerpoint/2010/main" val="41288650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10224858-FE86-47DA-A818-5C890E98EF40}" type="slidenum">
              <a:rPr lang="zh-CN" altLang="en-US" smtClean="0"/>
              <a:pPr/>
              <a:t>18</a:t>
            </a:fld>
            <a:endParaRPr lang="en-US" altLang="zh-CN"/>
          </a:p>
        </p:txBody>
      </p:sp>
      <p:sp>
        <p:nvSpPr>
          <p:cNvPr id="3" name="Rectangle 2"/>
          <p:cNvSpPr>
            <a:spLocks noGrp="1" noChangeArrowheads="1"/>
          </p:cNvSpPr>
          <p:nvPr>
            <p:ph type="title"/>
          </p:nvPr>
        </p:nvSpPr>
        <p:spPr>
          <a:xfrm>
            <a:off x="623454" y="0"/>
            <a:ext cx="9144000" cy="765175"/>
          </a:xfrm>
        </p:spPr>
        <p:txBody>
          <a:bodyPr/>
          <a:lstStyle/>
          <a:p>
            <a:r>
              <a:rPr lang="zh-CN" altLang="en-US" dirty="0"/>
              <a:t>帐务处理流程－销帐</a:t>
            </a:r>
          </a:p>
        </p:txBody>
      </p:sp>
      <p:sp>
        <p:nvSpPr>
          <p:cNvPr id="4" name="Rectangle 3"/>
          <p:cNvSpPr txBox="1">
            <a:spLocks noChangeArrowheads="1"/>
          </p:cNvSpPr>
          <p:nvPr/>
        </p:nvSpPr>
        <p:spPr>
          <a:xfrm>
            <a:off x="468313" y="981076"/>
            <a:ext cx="8207375" cy="3299980"/>
          </a:xfrm>
          <a:prstGeom prst="rect">
            <a:avLst/>
          </a:prstGeom>
        </p:spPr>
        <p:txBody>
          <a:bodyPr/>
          <a:lstStyle>
            <a:lvl1pPr marL="171450" indent="-171450" algn="l" defTabSz="685165" rtl="0" eaLnBrk="1" latinLnBrk="0" hangingPunct="1">
              <a:lnSpc>
                <a:spcPct val="150000"/>
              </a:lnSpc>
              <a:spcBef>
                <a:spcPts val="750"/>
              </a:spcBef>
              <a:buClr>
                <a:srgbClr val="FF9829"/>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400" kern="1200" dirty="0" smtClean="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165" rtl="0" eaLnBrk="1" latinLnBrk="0" hangingPunct="1">
              <a:lnSpc>
                <a:spcPct val="150000"/>
              </a:lnSpc>
              <a:spcBef>
                <a:spcPts val="375"/>
              </a:spcBef>
              <a:buClr>
                <a:srgbClr val="FF9829"/>
              </a:buClr>
              <a:buFont typeface="Wingdings" panose="05000000000000000000" pitchFamily="2" charset="2"/>
              <a:buChar char="l"/>
              <a:defRPr lang="en-US" altLang="en-US" sz="1800" kern="1200" dirty="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smtClean="0"/>
              <a:t>销帐</a:t>
            </a:r>
          </a:p>
          <a:p>
            <a:pPr lvl="1"/>
            <a:r>
              <a:rPr lang="zh-CN" altLang="en-US" smtClean="0"/>
              <a:t>销帐管理是根据客户使用电信服务的消费信息和客户缴费信息，对客户帐单核销的过程</a:t>
            </a:r>
          </a:p>
          <a:p>
            <a:pPr lvl="1"/>
            <a:r>
              <a:rPr lang="zh-CN" altLang="en-US" smtClean="0"/>
              <a:t>收费销账后台 </a:t>
            </a:r>
          </a:p>
          <a:p>
            <a:pPr lvl="2"/>
            <a:r>
              <a:rPr lang="zh-CN" altLang="en-US" smtClean="0"/>
              <a:t>前台收费</a:t>
            </a:r>
          </a:p>
          <a:p>
            <a:pPr lvl="2"/>
            <a:r>
              <a:rPr lang="zh-CN" altLang="en-US" smtClean="0"/>
              <a:t>银行托收</a:t>
            </a:r>
          </a:p>
          <a:p>
            <a:pPr lvl="1"/>
            <a:r>
              <a:rPr lang="zh-CN" altLang="en-US" smtClean="0"/>
              <a:t>预存款销帐</a:t>
            </a:r>
          </a:p>
          <a:p>
            <a:pPr lvl="1"/>
            <a:r>
              <a:rPr lang="zh-CN" altLang="en-US" smtClean="0"/>
              <a:t>反销帐 </a:t>
            </a:r>
            <a:endParaRPr lang="zh-CN" altLang="en-US"/>
          </a:p>
        </p:txBody>
      </p:sp>
    </p:spTree>
    <p:extLst>
      <p:ext uri="{BB962C8B-B14F-4D97-AF65-F5344CB8AC3E}">
        <p14:creationId xmlns:p14="http://schemas.microsoft.com/office/powerpoint/2010/main" val="18646966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10224858-FE86-47DA-A818-5C890E98EF40}" type="slidenum">
              <a:rPr lang="zh-CN" altLang="en-US" smtClean="0"/>
              <a:pPr/>
              <a:t>19</a:t>
            </a:fld>
            <a:endParaRPr lang="en-US" altLang="zh-CN"/>
          </a:p>
        </p:txBody>
      </p:sp>
      <p:sp>
        <p:nvSpPr>
          <p:cNvPr id="3" name="Rectangle 2"/>
          <p:cNvSpPr>
            <a:spLocks noGrp="1" noChangeArrowheads="1"/>
          </p:cNvSpPr>
          <p:nvPr>
            <p:ph type="title"/>
          </p:nvPr>
        </p:nvSpPr>
        <p:spPr>
          <a:xfrm>
            <a:off x="720436" y="0"/>
            <a:ext cx="9144000" cy="765175"/>
          </a:xfrm>
        </p:spPr>
        <p:txBody>
          <a:bodyPr/>
          <a:lstStyle/>
          <a:p>
            <a:r>
              <a:rPr lang="zh-CN" altLang="en-US" dirty="0"/>
              <a:t>客服系统主要业务点说明</a:t>
            </a:r>
          </a:p>
        </p:txBody>
      </p:sp>
      <p:sp>
        <p:nvSpPr>
          <p:cNvPr id="4" name="Rectangle 3"/>
          <p:cNvSpPr txBox="1">
            <a:spLocks noChangeArrowheads="1"/>
          </p:cNvSpPr>
          <p:nvPr/>
        </p:nvSpPr>
        <p:spPr>
          <a:xfrm>
            <a:off x="468313" y="981076"/>
            <a:ext cx="8207375" cy="3964998"/>
          </a:xfrm>
          <a:prstGeom prst="rect">
            <a:avLst/>
          </a:prstGeom>
        </p:spPr>
        <p:txBody>
          <a:bodyPr/>
          <a:lstStyle>
            <a:lvl1pPr marL="171450" indent="-171450" algn="l" defTabSz="685165" rtl="0" eaLnBrk="1" latinLnBrk="0" hangingPunct="1">
              <a:lnSpc>
                <a:spcPct val="150000"/>
              </a:lnSpc>
              <a:spcBef>
                <a:spcPts val="750"/>
              </a:spcBef>
              <a:buClr>
                <a:srgbClr val="FF9829"/>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400" kern="1200" dirty="0" smtClean="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165" rtl="0" eaLnBrk="1" latinLnBrk="0" hangingPunct="1">
              <a:lnSpc>
                <a:spcPct val="150000"/>
              </a:lnSpc>
              <a:spcBef>
                <a:spcPts val="375"/>
              </a:spcBef>
              <a:buClr>
                <a:srgbClr val="FF9829"/>
              </a:buClr>
              <a:buFont typeface="Wingdings" panose="05000000000000000000" pitchFamily="2" charset="2"/>
              <a:buChar char="l"/>
              <a:defRPr lang="en-US" altLang="en-US" sz="1800" kern="1200" dirty="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b="1" dirty="0" smtClean="0">
                <a:solidFill>
                  <a:srgbClr val="4F81BD"/>
                </a:solidFill>
              </a:rPr>
              <a:t>投诉、障碍</a:t>
            </a:r>
          </a:p>
          <a:p>
            <a:pPr lvl="1"/>
            <a:r>
              <a:rPr lang="zh-CN" altLang="en-US" dirty="0" smtClean="0"/>
              <a:t>客户服务、投诉、建议</a:t>
            </a:r>
          </a:p>
          <a:p>
            <a:pPr lvl="1"/>
            <a:r>
              <a:rPr lang="zh-CN" altLang="en-US" dirty="0" smtClean="0"/>
              <a:t>故障申告、跟踪、确认</a:t>
            </a:r>
          </a:p>
          <a:p>
            <a:r>
              <a:rPr lang="zh-CN" altLang="en-US" b="1" dirty="0" smtClean="0">
                <a:solidFill>
                  <a:srgbClr val="4F81BD"/>
                </a:solidFill>
              </a:rPr>
              <a:t>业务受理</a:t>
            </a:r>
          </a:p>
          <a:p>
            <a:pPr lvl="1"/>
            <a:r>
              <a:rPr lang="zh-CN" altLang="en-US" dirty="0" smtClean="0"/>
              <a:t>电话自助受理</a:t>
            </a:r>
          </a:p>
          <a:p>
            <a:pPr lvl="1"/>
            <a:r>
              <a:rPr lang="zh-CN" altLang="en-US" dirty="0" smtClean="0"/>
              <a:t>接入</a:t>
            </a:r>
            <a:r>
              <a:rPr lang="en-US" altLang="zh-CN" dirty="0" smtClean="0"/>
              <a:t>BSS</a:t>
            </a:r>
            <a:r>
              <a:rPr lang="zh-CN" altLang="en-US" dirty="0" smtClean="0"/>
              <a:t>系统受理</a:t>
            </a:r>
          </a:p>
          <a:p>
            <a:r>
              <a:rPr lang="zh-CN" altLang="en-US" b="1" dirty="0">
                <a:solidFill>
                  <a:srgbClr val="4F81BD"/>
                </a:solidFill>
              </a:rPr>
              <a:t>电话营销</a:t>
            </a:r>
          </a:p>
          <a:p>
            <a:pPr lvl="1"/>
            <a:r>
              <a:rPr lang="zh-CN" altLang="en-US" dirty="0" smtClean="0"/>
              <a:t>主动营销</a:t>
            </a:r>
          </a:p>
          <a:p>
            <a:pPr lvl="1"/>
            <a:r>
              <a:rPr lang="zh-CN" altLang="en-US" dirty="0" smtClean="0"/>
              <a:t>用户调查</a:t>
            </a:r>
          </a:p>
          <a:p>
            <a:pPr lvl="1"/>
            <a:endParaRPr lang="zh-CN" altLang="en-US" dirty="0"/>
          </a:p>
        </p:txBody>
      </p:sp>
    </p:spTree>
    <p:extLst>
      <p:ext uri="{BB962C8B-B14F-4D97-AF65-F5344CB8AC3E}">
        <p14:creationId xmlns:p14="http://schemas.microsoft.com/office/powerpoint/2010/main" val="342393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10224858-FE86-47DA-A818-5C890E98EF40}" type="slidenum">
              <a:rPr lang="zh-CN" altLang="en-US" smtClean="0"/>
              <a:pPr/>
              <a:t>2</a:t>
            </a:fld>
            <a:endParaRPr lang="en-US" altLang="zh-CN"/>
          </a:p>
        </p:txBody>
      </p:sp>
      <p:sp>
        <p:nvSpPr>
          <p:cNvPr id="6" name="Rectangle 2"/>
          <p:cNvSpPr txBox="1">
            <a:spLocks noChangeArrowheads="1"/>
          </p:cNvSpPr>
          <p:nvPr/>
        </p:nvSpPr>
        <p:spPr>
          <a:xfrm>
            <a:off x="483476" y="0"/>
            <a:ext cx="9144000" cy="765175"/>
          </a:xfrm>
          <a:prstGeom prst="rect">
            <a:avLst/>
          </a:prstGeom>
          <a:noFill/>
          <a:ln/>
        </p:spPr>
        <p:txBody>
          <a:bodyPr vert="horz" lIns="91396" tIns="45697" rIns="91396" bIns="45697" rtlCol="0" anchor="ctr">
            <a:normAutofit/>
          </a:bodyPr>
          <a:lstStyle>
            <a:lvl1pPr algn="l" defTabSz="685165" rtl="0" eaLnBrk="1" latinLnBrk="0" hangingPunct="1">
              <a:lnSpc>
                <a:spcPct val="90000"/>
              </a:lnSpc>
              <a:spcBef>
                <a:spcPct val="0"/>
              </a:spcBef>
              <a:buNone/>
              <a:defRPr sz="2000" b="1" kern="1200">
                <a:solidFill>
                  <a:srgbClr val="00A7E6"/>
                </a:solidFill>
                <a:latin typeface="微软雅黑" panose="020B0503020204020204" pitchFamily="34" charset="-122"/>
                <a:ea typeface="微软雅黑" panose="020B0503020204020204" pitchFamily="34" charset="-122"/>
                <a:cs typeface="+mj-cs"/>
              </a:defRPr>
            </a:lvl1pPr>
          </a:lstStyle>
          <a:p>
            <a:r>
              <a:rPr lang="zh-CN" altLang="en-US" sz="3600" dirty="0" smtClean="0">
                <a:latin typeface="黑体" panose="02010609060101010101" pitchFamily="49" charset="-122"/>
                <a:ea typeface="黑体" panose="02010609060101010101" pitchFamily="49" charset="-122"/>
              </a:rPr>
              <a:t>主要内容</a:t>
            </a:r>
            <a:endParaRPr lang="zh-CN" altLang="en-US" sz="3600" dirty="0">
              <a:latin typeface="黑体" panose="02010609060101010101" pitchFamily="49" charset="-122"/>
              <a:ea typeface="黑体" panose="02010609060101010101" pitchFamily="49" charset="-122"/>
            </a:endParaRPr>
          </a:p>
        </p:txBody>
      </p:sp>
      <p:sp>
        <p:nvSpPr>
          <p:cNvPr id="7" name="Text Box 9"/>
          <p:cNvSpPr txBox="1">
            <a:spLocks noChangeArrowheads="1"/>
          </p:cNvSpPr>
          <p:nvPr/>
        </p:nvSpPr>
        <p:spPr bwMode="auto">
          <a:xfrm>
            <a:off x="483476" y="979269"/>
            <a:ext cx="8064500" cy="2446824"/>
          </a:xfrm>
          <a:prstGeom prst="rect">
            <a:avLst/>
          </a:prstGeom>
          <a:noFill/>
          <a:ln>
            <a:noFill/>
          </a:ln>
          <a:effectLst/>
          <a:extLst>
            <a:ext uri="{909E8E84-426E-40DD-AFC4-6F175D3DCCD1}">
              <a14:hiddenFill xmlns:a14="http://schemas.microsoft.com/office/drawing/2010/main">
                <a:solidFill>
                  <a:srgbClr val="FFFF00">
                    <a:alpha val="31000"/>
                  </a:srgbClr>
                </a:solidFill>
              </a14:hiddenFill>
            </a:ext>
            <a:ext uri="{91240B29-F687-4F45-9708-019B960494DF}">
              <a14:hiddenLine xmlns:a14="http://schemas.microsoft.com/office/drawing/2010/main" w="2857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dirty="0">
                <a:solidFill>
                  <a:schemeClr val="accent2"/>
                </a:solidFill>
                <a:latin typeface="微软雅黑" panose="020B0503020204020204" pitchFamily="34" charset="-122"/>
                <a:ea typeface="微软雅黑" panose="020B0503020204020204" pitchFamily="34" charset="-122"/>
              </a:rPr>
              <a:t>一、电信业务简介</a:t>
            </a:r>
          </a:p>
          <a:p>
            <a:pPr>
              <a:spcBef>
                <a:spcPct val="50000"/>
              </a:spcBef>
            </a:pPr>
            <a:r>
              <a:rPr lang="zh-CN" altLang="en-US" sz="1800" dirty="0">
                <a:solidFill>
                  <a:schemeClr val="accent2"/>
                </a:solidFill>
                <a:latin typeface="微软雅黑" panose="020B0503020204020204" pitchFamily="34" charset="-122"/>
                <a:ea typeface="微软雅黑" panose="020B0503020204020204" pitchFamily="34" charset="-122"/>
              </a:rPr>
              <a:t>二、电信系统介绍</a:t>
            </a:r>
          </a:p>
          <a:p>
            <a:pPr>
              <a:spcBef>
                <a:spcPct val="50000"/>
              </a:spcBef>
            </a:pPr>
            <a:r>
              <a:rPr lang="zh-CN" altLang="en-US" sz="1800" dirty="0">
                <a:solidFill>
                  <a:schemeClr val="accent2"/>
                </a:solidFill>
                <a:latin typeface="微软雅黑" panose="020B0503020204020204" pitchFamily="34" charset="-122"/>
                <a:ea typeface="微软雅黑" panose="020B0503020204020204" pitchFamily="34" charset="-122"/>
              </a:rPr>
              <a:t>三、电信</a:t>
            </a:r>
            <a:r>
              <a:rPr lang="en-US" altLang="zh-CN" sz="1800" dirty="0">
                <a:solidFill>
                  <a:schemeClr val="accent2"/>
                </a:solidFill>
                <a:latin typeface="微软雅黑" panose="020B0503020204020204" pitchFamily="34" charset="-122"/>
                <a:ea typeface="微软雅黑" panose="020B0503020204020204" pitchFamily="34" charset="-122"/>
              </a:rPr>
              <a:t>EDM3.0</a:t>
            </a:r>
            <a:r>
              <a:rPr lang="zh-CN" altLang="en-US" sz="1800" dirty="0">
                <a:solidFill>
                  <a:schemeClr val="accent2"/>
                </a:solidFill>
                <a:latin typeface="微软雅黑" panose="020B0503020204020204" pitchFamily="34" charset="-122"/>
                <a:ea typeface="微软雅黑" panose="020B0503020204020204" pitchFamily="34" charset="-122"/>
              </a:rPr>
              <a:t>模型介绍</a:t>
            </a:r>
          </a:p>
          <a:p>
            <a:pPr>
              <a:spcBef>
                <a:spcPct val="50000"/>
              </a:spcBef>
            </a:pPr>
            <a:r>
              <a:rPr lang="zh-CN" altLang="en-US" sz="1800" dirty="0">
                <a:solidFill>
                  <a:schemeClr val="accent2"/>
                </a:solidFill>
                <a:latin typeface="微软雅黑" panose="020B0503020204020204" pitchFamily="34" charset="-122"/>
                <a:ea typeface="微软雅黑" panose="020B0503020204020204" pitchFamily="34" charset="-122"/>
              </a:rPr>
              <a:t>四、云南电信</a:t>
            </a:r>
            <a:r>
              <a:rPr lang="en-US" altLang="zh-CN" sz="1800" dirty="0">
                <a:solidFill>
                  <a:schemeClr val="accent2"/>
                </a:solidFill>
                <a:latin typeface="微软雅黑" panose="020B0503020204020204" pitchFamily="34" charset="-122"/>
                <a:ea typeface="微软雅黑" panose="020B0503020204020204" pitchFamily="34" charset="-122"/>
              </a:rPr>
              <a:t>ETL</a:t>
            </a:r>
            <a:r>
              <a:rPr lang="zh-CN" altLang="en-US" sz="1800" dirty="0">
                <a:solidFill>
                  <a:schemeClr val="accent2"/>
                </a:solidFill>
                <a:latin typeface="微软雅黑" panose="020B0503020204020204" pitchFamily="34" charset="-122"/>
                <a:ea typeface="微软雅黑" panose="020B0503020204020204" pitchFamily="34" charset="-122"/>
              </a:rPr>
              <a:t>流程介绍</a:t>
            </a:r>
          </a:p>
          <a:p>
            <a:pPr>
              <a:spcBef>
                <a:spcPct val="50000"/>
              </a:spcBef>
            </a:pPr>
            <a:r>
              <a:rPr lang="zh-CN" altLang="en-US" sz="1800" dirty="0">
                <a:solidFill>
                  <a:schemeClr val="accent2"/>
                </a:solidFill>
                <a:latin typeface="微软雅黑" panose="020B0503020204020204" pitchFamily="34" charset="-122"/>
                <a:ea typeface="微软雅黑" panose="020B0503020204020204" pitchFamily="34" charset="-122"/>
              </a:rPr>
              <a:t>五、云南电信数据库具体模型介绍</a:t>
            </a:r>
          </a:p>
          <a:p>
            <a:pPr>
              <a:spcBef>
                <a:spcPct val="50000"/>
              </a:spcBef>
            </a:pPr>
            <a:r>
              <a:rPr lang="zh-CN" altLang="en-US" sz="1800" dirty="0">
                <a:solidFill>
                  <a:schemeClr val="accent2"/>
                </a:solidFill>
                <a:latin typeface="微软雅黑" panose="020B0503020204020204" pitchFamily="34" charset="-122"/>
                <a:ea typeface="微软雅黑" panose="020B0503020204020204" pitchFamily="34" charset="-122"/>
              </a:rPr>
              <a:t>六、</a:t>
            </a:r>
            <a:r>
              <a:rPr lang="en-US" altLang="zh-CN" sz="1800" dirty="0">
                <a:solidFill>
                  <a:schemeClr val="accent2"/>
                </a:solidFill>
                <a:latin typeface="微软雅黑" panose="020B0503020204020204" pitchFamily="34" charset="-122"/>
                <a:ea typeface="微软雅黑" panose="020B0503020204020204" pitchFamily="34" charset="-122"/>
              </a:rPr>
              <a:t>ETL</a:t>
            </a:r>
            <a:r>
              <a:rPr lang="zh-CN" altLang="en-US" sz="1800" dirty="0">
                <a:solidFill>
                  <a:schemeClr val="accent2"/>
                </a:solidFill>
                <a:latin typeface="微软雅黑" panose="020B0503020204020204" pitchFamily="34" charset="-122"/>
                <a:ea typeface="微软雅黑" panose="020B0503020204020204" pitchFamily="34" charset="-122"/>
              </a:rPr>
              <a:t>开发的一些注意点以及经验</a:t>
            </a:r>
            <a:r>
              <a:rPr lang="zh-CN" altLang="en-US" sz="1800" dirty="0" smtClean="0">
                <a:solidFill>
                  <a:schemeClr val="accent2"/>
                </a:solidFill>
                <a:latin typeface="微软雅黑" panose="020B0503020204020204" pitchFamily="34" charset="-122"/>
                <a:ea typeface="微软雅黑" panose="020B0503020204020204" pitchFamily="34" charset="-122"/>
              </a:rPr>
              <a:t>总结</a:t>
            </a:r>
            <a:endParaRPr lang="zh-CN" altLang="en-US" sz="18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10224858-FE86-47DA-A818-5C890E98EF40}" type="slidenum">
              <a:rPr lang="zh-CN" altLang="en-US" smtClean="0"/>
              <a:pPr/>
              <a:t>20</a:t>
            </a:fld>
            <a:endParaRPr lang="en-US" altLang="zh-CN"/>
          </a:p>
        </p:txBody>
      </p:sp>
      <p:sp>
        <p:nvSpPr>
          <p:cNvPr id="4" name="Rectangle 2"/>
          <p:cNvSpPr>
            <a:spLocks noGrp="1" noChangeArrowheads="1"/>
          </p:cNvSpPr>
          <p:nvPr>
            <p:ph type="title"/>
          </p:nvPr>
        </p:nvSpPr>
        <p:spPr>
          <a:xfrm>
            <a:off x="540327" y="-69273"/>
            <a:ext cx="9144000" cy="765175"/>
          </a:xfrm>
        </p:spPr>
        <p:txBody>
          <a:bodyPr/>
          <a:lstStyle/>
          <a:p>
            <a:r>
              <a:rPr lang="zh-CN" altLang="en-US" dirty="0"/>
              <a:t>综合结算系统主要业务流程</a:t>
            </a: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36" y="765175"/>
            <a:ext cx="8091055" cy="3970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08083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10224858-FE86-47DA-A818-5C890E98EF40}" type="slidenum">
              <a:rPr lang="zh-CN" altLang="en-US" smtClean="0"/>
              <a:pPr/>
              <a:t>21</a:t>
            </a:fld>
            <a:endParaRPr lang="en-US" altLang="zh-CN"/>
          </a:p>
        </p:txBody>
      </p:sp>
      <p:sp>
        <p:nvSpPr>
          <p:cNvPr id="3" name="Rectangle 2"/>
          <p:cNvSpPr>
            <a:spLocks noGrp="1" noChangeArrowheads="1"/>
          </p:cNvSpPr>
          <p:nvPr>
            <p:ph type="title"/>
          </p:nvPr>
        </p:nvSpPr>
        <p:spPr>
          <a:xfrm>
            <a:off x="748146" y="-55418"/>
            <a:ext cx="9144000" cy="765175"/>
          </a:xfrm>
        </p:spPr>
        <p:txBody>
          <a:bodyPr/>
          <a:lstStyle/>
          <a:p>
            <a:r>
              <a:rPr lang="zh-CN" altLang="en-US" dirty="0"/>
              <a:t>结算系统主要术语一</a:t>
            </a:r>
          </a:p>
        </p:txBody>
      </p:sp>
      <p:sp>
        <p:nvSpPr>
          <p:cNvPr id="4" name="Rectangle 3"/>
          <p:cNvSpPr txBox="1">
            <a:spLocks noChangeArrowheads="1"/>
          </p:cNvSpPr>
          <p:nvPr/>
        </p:nvSpPr>
        <p:spPr>
          <a:xfrm>
            <a:off x="455612" y="702109"/>
            <a:ext cx="8207375" cy="5213782"/>
          </a:xfrm>
          <a:prstGeom prst="rect">
            <a:avLst/>
          </a:prstGeom>
        </p:spPr>
        <p:txBody>
          <a:bodyPr/>
          <a:lstStyle>
            <a:lvl1pPr marL="171450" indent="-171450" algn="l" defTabSz="685165" rtl="0" eaLnBrk="1" latinLnBrk="0" hangingPunct="1">
              <a:lnSpc>
                <a:spcPct val="150000"/>
              </a:lnSpc>
              <a:spcBef>
                <a:spcPts val="750"/>
              </a:spcBef>
              <a:buClr>
                <a:srgbClr val="FF9829"/>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400" kern="1200" dirty="0" smtClean="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165" rtl="0" eaLnBrk="1" latinLnBrk="0" hangingPunct="1">
              <a:lnSpc>
                <a:spcPct val="150000"/>
              </a:lnSpc>
              <a:spcBef>
                <a:spcPts val="375"/>
              </a:spcBef>
              <a:buClr>
                <a:srgbClr val="FF9829"/>
              </a:buClr>
              <a:buFont typeface="Wingdings" panose="05000000000000000000" pitchFamily="2" charset="2"/>
              <a:buChar char="l"/>
              <a:defRPr lang="en-US" altLang="en-US" sz="1800" kern="1200" dirty="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sz="1400" b="1" dirty="0" smtClean="0">
                <a:solidFill>
                  <a:srgbClr val="4F81BD"/>
                </a:solidFill>
              </a:rPr>
              <a:t>综合结算</a:t>
            </a:r>
          </a:p>
          <a:p>
            <a:pPr lvl="1"/>
            <a:r>
              <a:rPr lang="zh-CN" altLang="en-US" sz="1400" dirty="0" smtClean="0"/>
              <a:t>将各种电信业务的网间结算、网内摊分、漫游结算、漫游摊分，综合到统一的平台上、进行统一的结算处理。 </a:t>
            </a:r>
          </a:p>
          <a:p>
            <a:r>
              <a:rPr lang="zh-CN" altLang="en-US" sz="1400" b="1" dirty="0">
                <a:solidFill>
                  <a:srgbClr val="4F81BD"/>
                </a:solidFill>
              </a:rPr>
              <a:t>结算 </a:t>
            </a:r>
          </a:p>
          <a:p>
            <a:pPr lvl="1"/>
            <a:r>
              <a:rPr lang="zh-CN" altLang="en-US" sz="1400" dirty="0" smtClean="0"/>
              <a:t>广义的结算是指综合结算，狭义的结算指中国电信与外部运行实体之间根据相关协议完成通信费用的划分与核对的过程。 </a:t>
            </a:r>
          </a:p>
          <a:p>
            <a:r>
              <a:rPr lang="zh-CN" altLang="en-US" sz="1400" b="1" dirty="0">
                <a:solidFill>
                  <a:srgbClr val="4F81BD"/>
                </a:solidFill>
              </a:rPr>
              <a:t>网间结算</a:t>
            </a:r>
          </a:p>
          <a:p>
            <a:pPr lvl="1"/>
            <a:r>
              <a:rPr lang="zh-CN" altLang="en-US" sz="1400" dirty="0" smtClean="0"/>
              <a:t>不同电信运营商之间在互联互通时，由于使用对方的通信资源或服务，双方根据协议对相关通信费用进行分摊处理的过程 。</a:t>
            </a:r>
          </a:p>
          <a:p>
            <a:r>
              <a:rPr lang="zh-CN" altLang="en-US" sz="1400" b="1" dirty="0">
                <a:solidFill>
                  <a:srgbClr val="4F81BD"/>
                </a:solidFill>
              </a:rPr>
              <a:t>网内摊分</a:t>
            </a:r>
          </a:p>
          <a:p>
            <a:pPr lvl="1"/>
            <a:r>
              <a:rPr lang="zh-CN" altLang="en-US" sz="1400" dirty="0" smtClean="0"/>
              <a:t>中国电信企业内部各运营实体之间由于使用对方通信资源或服务，根据相应的规则、协议进行费用分摊或成本核算的过程。</a:t>
            </a:r>
            <a:endParaRPr lang="zh-CN" altLang="en-US" sz="1400" dirty="0"/>
          </a:p>
        </p:txBody>
      </p:sp>
    </p:spTree>
    <p:extLst>
      <p:ext uri="{BB962C8B-B14F-4D97-AF65-F5344CB8AC3E}">
        <p14:creationId xmlns:p14="http://schemas.microsoft.com/office/powerpoint/2010/main" val="22637606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10224858-FE86-47DA-A818-5C890E98EF40}" type="slidenum">
              <a:rPr lang="zh-CN" altLang="en-US" sz="1200" smtClean="0"/>
              <a:pPr/>
              <a:t>22</a:t>
            </a:fld>
            <a:endParaRPr lang="en-US" altLang="zh-CN" sz="1200"/>
          </a:p>
        </p:txBody>
      </p:sp>
      <p:sp>
        <p:nvSpPr>
          <p:cNvPr id="6"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C2F7E0D0-0306-48F3-B937-AD53BC8BF9B9}" type="slidenum">
              <a:rPr lang="zh-CN" altLang="en-US" sz="1200" smtClean="0"/>
              <a:pPr/>
              <a:t>22</a:t>
            </a:fld>
            <a:endParaRPr lang="en-US" altLang="zh-CN" sz="1200"/>
          </a:p>
        </p:txBody>
      </p:sp>
      <p:sp>
        <p:nvSpPr>
          <p:cNvPr id="7" name="Rectangle 2"/>
          <p:cNvSpPr>
            <a:spLocks noGrp="1" noChangeArrowheads="1"/>
          </p:cNvSpPr>
          <p:nvPr>
            <p:ph type="title"/>
          </p:nvPr>
        </p:nvSpPr>
        <p:spPr>
          <a:xfrm>
            <a:off x="720725" y="-60180"/>
            <a:ext cx="9144000" cy="765175"/>
          </a:xfrm>
        </p:spPr>
        <p:txBody>
          <a:bodyPr/>
          <a:lstStyle/>
          <a:p>
            <a:r>
              <a:rPr lang="zh-CN" altLang="en-US" sz="1200" dirty="0"/>
              <a:t>结算系统主要术语二</a:t>
            </a:r>
          </a:p>
        </p:txBody>
      </p:sp>
      <p:sp>
        <p:nvSpPr>
          <p:cNvPr id="8" name="Rectangle 3"/>
          <p:cNvSpPr txBox="1">
            <a:spLocks noChangeArrowheads="1"/>
          </p:cNvSpPr>
          <p:nvPr/>
        </p:nvSpPr>
        <p:spPr>
          <a:xfrm>
            <a:off x="252413" y="443923"/>
            <a:ext cx="8207375" cy="2436813"/>
          </a:xfrm>
          <a:prstGeom prst="rect">
            <a:avLst/>
          </a:prstGeom>
          <a:noFill/>
          <a:ln/>
          <a:extLst>
            <a:ext uri="{91240B29-F687-4F45-9708-019B960494DF}">
              <a14:hiddenLine xmlns:a14="http://schemas.microsoft.com/office/drawing/2010/main" w="9525">
                <a:solidFill>
                  <a:schemeClr val="tx1"/>
                </a:solidFill>
                <a:miter lim="800000"/>
                <a:headEnd/>
                <a:tailEnd/>
              </a14:hiddenLine>
            </a:ext>
          </a:extLst>
        </p:spPr>
        <p:txBody>
          <a:bodyPr/>
          <a:lstStyle>
            <a:lvl1pPr marL="171450" indent="-171450" algn="l" defTabSz="685165" rtl="0" eaLnBrk="1" latinLnBrk="0" hangingPunct="1">
              <a:lnSpc>
                <a:spcPct val="150000"/>
              </a:lnSpc>
              <a:spcBef>
                <a:spcPts val="750"/>
              </a:spcBef>
              <a:buClr>
                <a:srgbClr val="FF9829"/>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400" kern="1200" dirty="0" smtClean="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165" rtl="0" eaLnBrk="1" latinLnBrk="0" hangingPunct="1">
              <a:lnSpc>
                <a:spcPct val="150000"/>
              </a:lnSpc>
              <a:spcBef>
                <a:spcPts val="375"/>
              </a:spcBef>
              <a:buClr>
                <a:srgbClr val="FF9829"/>
              </a:buClr>
              <a:buFont typeface="Wingdings" panose="05000000000000000000" pitchFamily="2" charset="2"/>
              <a:buChar char="l"/>
              <a:defRPr lang="en-US" altLang="en-US" sz="1800" kern="1200" dirty="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sz="1200" dirty="0" smtClean="0"/>
              <a:t>长途局－</a:t>
            </a:r>
            <a:r>
              <a:rPr lang="en-US" altLang="zh-CN" sz="1200" dirty="0" smtClean="0"/>
              <a:t>DC1</a:t>
            </a:r>
            <a:r>
              <a:rPr lang="zh-CN" altLang="en-US" sz="1200" dirty="0" smtClean="0"/>
              <a:t>、</a:t>
            </a:r>
            <a:r>
              <a:rPr lang="en-US" altLang="zh-CN" sz="1200" dirty="0" smtClean="0"/>
              <a:t>DC2</a:t>
            </a:r>
            <a:r>
              <a:rPr lang="zh-CN" altLang="en-US" sz="1200" dirty="0" smtClean="0"/>
              <a:t>、直连电路</a:t>
            </a:r>
          </a:p>
          <a:p>
            <a:r>
              <a:rPr lang="zh-CN" altLang="en-US" sz="1200" dirty="0" smtClean="0"/>
              <a:t>关口局、端局</a:t>
            </a:r>
          </a:p>
          <a:p>
            <a:pPr lvl="1"/>
            <a:r>
              <a:rPr lang="zh-CN" altLang="en-US" sz="1200" dirty="0" smtClean="0">
                <a:latin typeface="楷体_GB2312" pitchFamily="49" charset="-122"/>
              </a:rPr>
              <a:t>网间结算的话单主要取自关口局</a:t>
            </a:r>
          </a:p>
          <a:p>
            <a:r>
              <a:rPr lang="zh-CN" altLang="en-US" sz="1200" dirty="0" smtClean="0"/>
              <a:t>漫游摊分</a:t>
            </a:r>
          </a:p>
          <a:p>
            <a:pPr lvl="1"/>
            <a:r>
              <a:rPr lang="zh-CN" altLang="en-US" sz="1200" dirty="0" smtClean="0">
                <a:latin typeface="楷体_GB2312" pitchFamily="49" charset="-122"/>
              </a:rPr>
              <a:t>中国电信企业内部各运营实体（省公司、地市分公司、专业部门）之间在用户漫游时，由于使用漫游地通信资源或服务，根据相应的规则、协议进行费用分摊或成本核算的过程。 </a:t>
            </a:r>
          </a:p>
          <a:p>
            <a:pPr lvl="1"/>
            <a:endParaRPr lang="zh-CN" altLang="en-US" sz="1200" dirty="0">
              <a:latin typeface="楷体_GB2312" pitchFamily="49" charset="-122"/>
            </a:endParaRPr>
          </a:p>
        </p:txBody>
      </p:sp>
      <p:pic>
        <p:nvPicPr>
          <p:cNvPr id="9" name="Picture 4" descr="幻灯片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213" y="3214111"/>
            <a:ext cx="503237" cy="3778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5"/>
          <p:cNvSpPr txBox="1">
            <a:spLocks noChangeArrowheads="1"/>
          </p:cNvSpPr>
          <p:nvPr/>
        </p:nvSpPr>
        <p:spPr bwMode="auto">
          <a:xfrm>
            <a:off x="468313" y="3647498"/>
            <a:ext cx="10080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lang="zh-CN" altLang="en-US" sz="1200" u="none">
                <a:solidFill>
                  <a:schemeClr val="accent2"/>
                </a:solidFill>
                <a:ea typeface="宋体" panose="02010600030101010101" pitchFamily="2" charset="-122"/>
              </a:rPr>
              <a:t>电信用户</a:t>
            </a:r>
          </a:p>
        </p:txBody>
      </p:sp>
      <p:pic>
        <p:nvPicPr>
          <p:cNvPr id="11" name="Picture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3071236"/>
            <a:ext cx="539750"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7"/>
          <p:cNvSpPr txBox="1">
            <a:spLocks noChangeArrowheads="1"/>
          </p:cNvSpPr>
          <p:nvPr/>
        </p:nvSpPr>
        <p:spPr bwMode="auto">
          <a:xfrm>
            <a:off x="1908175" y="3647498"/>
            <a:ext cx="7191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lang="zh-CN" altLang="en-US" sz="1200" u="none">
                <a:solidFill>
                  <a:schemeClr val="accent2"/>
                </a:solidFill>
                <a:ea typeface="宋体" panose="02010600030101010101" pitchFamily="2" charset="-122"/>
              </a:rPr>
              <a:t>交换机</a:t>
            </a:r>
          </a:p>
        </p:txBody>
      </p:sp>
      <p:pic>
        <p:nvPicPr>
          <p:cNvPr id="13" name="Picture 8" descr="幻灯片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213" y="4293611"/>
            <a:ext cx="503237" cy="3778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4150736"/>
            <a:ext cx="539750"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 Box 10"/>
          <p:cNvSpPr txBox="1">
            <a:spLocks noChangeArrowheads="1"/>
          </p:cNvSpPr>
          <p:nvPr/>
        </p:nvSpPr>
        <p:spPr bwMode="auto">
          <a:xfrm>
            <a:off x="1908175" y="4726998"/>
            <a:ext cx="7191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lang="zh-CN" altLang="en-US" sz="1200" u="none">
                <a:solidFill>
                  <a:schemeClr val="accent2"/>
                </a:solidFill>
                <a:ea typeface="宋体" panose="02010600030101010101" pitchFamily="2" charset="-122"/>
              </a:rPr>
              <a:t>交换机</a:t>
            </a:r>
          </a:p>
        </p:txBody>
      </p:sp>
      <p:sp>
        <p:nvSpPr>
          <p:cNvPr id="16" name="Line 11"/>
          <p:cNvSpPr>
            <a:spLocks noChangeShapeType="1"/>
          </p:cNvSpPr>
          <p:nvPr/>
        </p:nvSpPr>
        <p:spPr bwMode="auto">
          <a:xfrm>
            <a:off x="1476375" y="3358573"/>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17" name="Line 12"/>
          <p:cNvSpPr>
            <a:spLocks noChangeShapeType="1"/>
          </p:cNvSpPr>
          <p:nvPr/>
        </p:nvSpPr>
        <p:spPr bwMode="auto">
          <a:xfrm>
            <a:off x="1476375" y="4439661"/>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pic>
        <p:nvPicPr>
          <p:cNvPr id="18" name="Picture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475" y="3647498"/>
            <a:ext cx="773113"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 Box 14"/>
          <p:cNvSpPr txBox="1">
            <a:spLocks noChangeArrowheads="1"/>
          </p:cNvSpPr>
          <p:nvPr/>
        </p:nvSpPr>
        <p:spPr bwMode="auto">
          <a:xfrm>
            <a:off x="3419475" y="4366636"/>
            <a:ext cx="7191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lang="zh-CN" altLang="en-US" sz="1200" u="none">
                <a:solidFill>
                  <a:schemeClr val="accent2"/>
                </a:solidFill>
                <a:ea typeface="宋体" panose="02010600030101010101" pitchFamily="2" charset="-122"/>
              </a:rPr>
              <a:t>交换机</a:t>
            </a:r>
          </a:p>
        </p:txBody>
      </p:sp>
      <p:pic>
        <p:nvPicPr>
          <p:cNvPr id="20" name="Picture 15" descr="幻灯片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6550" y="3071236"/>
            <a:ext cx="503238" cy="3778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 Box 16"/>
          <p:cNvSpPr txBox="1">
            <a:spLocks noChangeArrowheads="1"/>
          </p:cNvSpPr>
          <p:nvPr/>
        </p:nvSpPr>
        <p:spPr bwMode="auto">
          <a:xfrm>
            <a:off x="7740650" y="3503036"/>
            <a:ext cx="11525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lang="zh-CN" altLang="en-US" sz="1200" u="none">
                <a:solidFill>
                  <a:schemeClr val="accent2"/>
                </a:solidFill>
                <a:ea typeface="宋体" panose="02010600030101010101" pitchFamily="2" charset="-122"/>
              </a:rPr>
              <a:t>网通用户</a:t>
            </a:r>
          </a:p>
        </p:txBody>
      </p:sp>
      <p:pic>
        <p:nvPicPr>
          <p:cNvPr id="22" name="Picture 17" descr="幻灯片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6550" y="4150736"/>
            <a:ext cx="503238" cy="37782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588" y="2999798"/>
            <a:ext cx="539750"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 Box 19"/>
          <p:cNvSpPr txBox="1">
            <a:spLocks noChangeArrowheads="1"/>
          </p:cNvSpPr>
          <p:nvPr/>
        </p:nvSpPr>
        <p:spPr bwMode="auto">
          <a:xfrm>
            <a:off x="6661150" y="3576061"/>
            <a:ext cx="7191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lang="zh-CN" altLang="en-US" sz="1200" u="none">
                <a:solidFill>
                  <a:schemeClr val="accent2"/>
                </a:solidFill>
                <a:ea typeface="宋体" panose="02010600030101010101" pitchFamily="2" charset="-122"/>
              </a:rPr>
              <a:t>交换机</a:t>
            </a:r>
          </a:p>
        </p:txBody>
      </p:sp>
      <p:pic>
        <p:nvPicPr>
          <p:cNvPr id="25" name="Picture 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588" y="4079298"/>
            <a:ext cx="539750"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 Box 21"/>
          <p:cNvSpPr txBox="1">
            <a:spLocks noChangeArrowheads="1"/>
          </p:cNvSpPr>
          <p:nvPr/>
        </p:nvSpPr>
        <p:spPr bwMode="auto">
          <a:xfrm>
            <a:off x="6661150" y="4655561"/>
            <a:ext cx="7191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lang="zh-CN" altLang="en-US" sz="1200" u="none">
                <a:solidFill>
                  <a:schemeClr val="accent2"/>
                </a:solidFill>
                <a:ea typeface="宋体" panose="02010600030101010101" pitchFamily="2" charset="-122"/>
              </a:rPr>
              <a:t>交换机</a:t>
            </a:r>
          </a:p>
        </p:txBody>
      </p:sp>
      <p:pic>
        <p:nvPicPr>
          <p:cNvPr id="27" name="Picture 2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725" y="3647498"/>
            <a:ext cx="773113"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Line 23"/>
          <p:cNvSpPr>
            <a:spLocks noChangeShapeType="1"/>
          </p:cNvSpPr>
          <p:nvPr/>
        </p:nvSpPr>
        <p:spPr bwMode="auto">
          <a:xfrm flipH="1">
            <a:off x="7451725" y="3287136"/>
            <a:ext cx="4333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29" name="Line 24"/>
          <p:cNvSpPr>
            <a:spLocks noChangeShapeType="1"/>
          </p:cNvSpPr>
          <p:nvPr/>
        </p:nvSpPr>
        <p:spPr bwMode="auto">
          <a:xfrm flipH="1">
            <a:off x="7451725" y="4366636"/>
            <a:ext cx="4333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30" name="Line 25"/>
          <p:cNvSpPr>
            <a:spLocks noChangeShapeType="1"/>
          </p:cNvSpPr>
          <p:nvPr/>
        </p:nvSpPr>
        <p:spPr bwMode="auto">
          <a:xfrm flipH="1">
            <a:off x="6084888" y="3287136"/>
            <a:ext cx="574675"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31" name="Line 26"/>
          <p:cNvSpPr>
            <a:spLocks noChangeShapeType="1"/>
          </p:cNvSpPr>
          <p:nvPr/>
        </p:nvSpPr>
        <p:spPr bwMode="auto">
          <a:xfrm flipH="1" flipV="1">
            <a:off x="6084888" y="4079298"/>
            <a:ext cx="574675"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32" name="Text Box 27"/>
          <p:cNvSpPr txBox="1">
            <a:spLocks noChangeArrowheads="1"/>
          </p:cNvSpPr>
          <p:nvPr/>
        </p:nvSpPr>
        <p:spPr bwMode="auto">
          <a:xfrm>
            <a:off x="5292725" y="4366636"/>
            <a:ext cx="7191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lang="zh-CN" altLang="en-US" sz="1200" u="none">
                <a:solidFill>
                  <a:schemeClr val="accent2"/>
                </a:solidFill>
                <a:ea typeface="宋体" panose="02010600030101010101" pitchFamily="2" charset="-122"/>
              </a:rPr>
              <a:t>交换机</a:t>
            </a:r>
          </a:p>
        </p:txBody>
      </p:sp>
      <p:sp>
        <p:nvSpPr>
          <p:cNvPr id="33" name="Line 28"/>
          <p:cNvSpPr>
            <a:spLocks noChangeShapeType="1"/>
          </p:cNvSpPr>
          <p:nvPr/>
        </p:nvSpPr>
        <p:spPr bwMode="auto">
          <a:xfrm flipV="1">
            <a:off x="2555875" y="4007861"/>
            <a:ext cx="792163"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34" name="Line 29"/>
          <p:cNvSpPr>
            <a:spLocks noChangeShapeType="1"/>
          </p:cNvSpPr>
          <p:nvPr/>
        </p:nvSpPr>
        <p:spPr bwMode="auto">
          <a:xfrm>
            <a:off x="2555875" y="3358573"/>
            <a:ext cx="720725"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35" name="Line 30"/>
          <p:cNvSpPr>
            <a:spLocks noChangeShapeType="1"/>
          </p:cNvSpPr>
          <p:nvPr/>
        </p:nvSpPr>
        <p:spPr bwMode="auto">
          <a:xfrm>
            <a:off x="4284663" y="3934836"/>
            <a:ext cx="86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36" name="Text Box 31"/>
          <p:cNvSpPr txBox="1">
            <a:spLocks noChangeArrowheads="1"/>
          </p:cNvSpPr>
          <p:nvPr/>
        </p:nvSpPr>
        <p:spPr bwMode="auto">
          <a:xfrm>
            <a:off x="539750" y="4726998"/>
            <a:ext cx="10080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lang="zh-CN" altLang="en-US" sz="1200" u="none">
                <a:solidFill>
                  <a:schemeClr val="accent2"/>
                </a:solidFill>
                <a:ea typeface="宋体" panose="02010600030101010101" pitchFamily="2" charset="-122"/>
              </a:rPr>
              <a:t>电信用户</a:t>
            </a:r>
          </a:p>
        </p:txBody>
      </p:sp>
      <p:sp>
        <p:nvSpPr>
          <p:cNvPr id="37" name="Text Box 32"/>
          <p:cNvSpPr txBox="1">
            <a:spLocks noChangeArrowheads="1"/>
          </p:cNvSpPr>
          <p:nvPr/>
        </p:nvSpPr>
        <p:spPr bwMode="auto">
          <a:xfrm>
            <a:off x="7740650" y="4584123"/>
            <a:ext cx="11525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lang="zh-CN" altLang="en-US" sz="1200" u="none">
                <a:solidFill>
                  <a:schemeClr val="accent2"/>
                </a:solidFill>
                <a:ea typeface="宋体" panose="02010600030101010101" pitchFamily="2" charset="-122"/>
              </a:rPr>
              <a:t>网通用户</a:t>
            </a:r>
          </a:p>
        </p:txBody>
      </p:sp>
      <p:sp>
        <p:nvSpPr>
          <p:cNvPr id="38" name="Oval 33"/>
          <p:cNvSpPr>
            <a:spLocks noChangeArrowheads="1"/>
          </p:cNvSpPr>
          <p:nvPr/>
        </p:nvSpPr>
        <p:spPr bwMode="auto">
          <a:xfrm>
            <a:off x="1763713" y="2423536"/>
            <a:ext cx="1008062" cy="3095625"/>
          </a:xfrm>
          <a:prstGeom prst="ellipse">
            <a:avLst/>
          </a:prstGeom>
          <a:solidFill>
            <a:srgbClr val="CCFFFF">
              <a:alpha val="48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zh-CN" altLang="en-US" sz="1200" u="none">
                <a:solidFill>
                  <a:srgbClr val="FF6600"/>
                </a:solidFill>
                <a:latin typeface="宋体" panose="02010600030101010101" pitchFamily="2" charset="-122"/>
                <a:ea typeface="宋体" panose="02010600030101010101" pitchFamily="2" charset="-122"/>
              </a:rPr>
              <a:t>端 局</a:t>
            </a:r>
          </a:p>
        </p:txBody>
      </p:sp>
      <p:sp>
        <p:nvSpPr>
          <p:cNvPr id="39" name="Oval 34"/>
          <p:cNvSpPr>
            <a:spLocks noChangeArrowheads="1"/>
          </p:cNvSpPr>
          <p:nvPr/>
        </p:nvSpPr>
        <p:spPr bwMode="auto">
          <a:xfrm>
            <a:off x="6444457" y="2333048"/>
            <a:ext cx="1008062" cy="3095625"/>
          </a:xfrm>
          <a:prstGeom prst="ellipse">
            <a:avLst/>
          </a:prstGeom>
          <a:solidFill>
            <a:srgbClr val="CCFFFF">
              <a:alpha val="48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zh-CN" altLang="en-US" sz="1200" u="none" dirty="0">
                <a:solidFill>
                  <a:srgbClr val="FF6600"/>
                </a:solidFill>
                <a:latin typeface="宋体" panose="02010600030101010101" pitchFamily="2" charset="-122"/>
                <a:ea typeface="宋体" panose="02010600030101010101" pitchFamily="2" charset="-122"/>
              </a:rPr>
              <a:t>端 局</a:t>
            </a:r>
          </a:p>
        </p:txBody>
      </p:sp>
      <p:sp>
        <p:nvSpPr>
          <p:cNvPr id="40" name="Oval 35"/>
          <p:cNvSpPr>
            <a:spLocks noChangeArrowheads="1"/>
          </p:cNvSpPr>
          <p:nvPr/>
        </p:nvSpPr>
        <p:spPr bwMode="auto">
          <a:xfrm>
            <a:off x="5148263" y="2423536"/>
            <a:ext cx="1008062" cy="3095625"/>
          </a:xfrm>
          <a:prstGeom prst="ellipse">
            <a:avLst/>
          </a:prstGeom>
          <a:solidFill>
            <a:srgbClr val="CCFFFF">
              <a:alpha val="48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zh-CN" altLang="en-US" sz="1200" u="none">
                <a:solidFill>
                  <a:srgbClr val="FF6600"/>
                </a:solidFill>
                <a:latin typeface="宋体" panose="02010600030101010101" pitchFamily="2" charset="-122"/>
                <a:ea typeface="宋体" panose="02010600030101010101" pitchFamily="2" charset="-122"/>
              </a:rPr>
              <a:t>关口局</a:t>
            </a:r>
          </a:p>
        </p:txBody>
      </p:sp>
      <p:sp>
        <p:nvSpPr>
          <p:cNvPr id="41" name="Oval 36"/>
          <p:cNvSpPr>
            <a:spLocks noChangeArrowheads="1"/>
          </p:cNvSpPr>
          <p:nvPr/>
        </p:nvSpPr>
        <p:spPr bwMode="auto">
          <a:xfrm>
            <a:off x="3276600" y="2423536"/>
            <a:ext cx="1008063" cy="3095625"/>
          </a:xfrm>
          <a:prstGeom prst="ellipse">
            <a:avLst/>
          </a:prstGeom>
          <a:solidFill>
            <a:srgbClr val="CCFFFF">
              <a:alpha val="48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zh-CN" altLang="en-US" sz="1200" u="none">
                <a:solidFill>
                  <a:srgbClr val="FF6600"/>
                </a:solidFill>
                <a:latin typeface="宋体" panose="02010600030101010101" pitchFamily="2" charset="-122"/>
                <a:ea typeface="宋体" panose="02010600030101010101" pitchFamily="2" charset="-122"/>
              </a:rPr>
              <a:t>关口局</a:t>
            </a:r>
          </a:p>
        </p:txBody>
      </p:sp>
    </p:spTree>
    <p:extLst>
      <p:ext uri="{BB962C8B-B14F-4D97-AF65-F5344CB8AC3E}">
        <p14:creationId xmlns:p14="http://schemas.microsoft.com/office/powerpoint/2010/main" val="228778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ppt_x"/>
                                          </p:val>
                                        </p:tav>
                                        <p:tav tm="100000">
                                          <p:val>
                                            <p:strVal val="#ppt_x"/>
                                          </p:val>
                                        </p:tav>
                                      </p:tavLst>
                                    </p:anim>
                                    <p:anim calcmode="lin" valueType="num">
                                      <p:cBhvr additive="base">
                                        <p:cTn id="1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blinds(horizontal)">
                                      <p:cBhvr>
                                        <p:cTn id="17" dur="500"/>
                                        <p:tgtEl>
                                          <p:spTgt spid="40"/>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blinds(horizontal)">
                                      <p:cBhvr>
                                        <p:cTn id="2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10224858-FE86-47DA-A818-5C890E98EF40}" type="slidenum">
              <a:rPr lang="zh-CN" altLang="en-US" smtClean="0"/>
              <a:pPr/>
              <a:t>23</a:t>
            </a:fld>
            <a:endParaRPr lang="en-US" altLang="zh-CN"/>
          </a:p>
        </p:txBody>
      </p:sp>
      <p:sp>
        <p:nvSpPr>
          <p:cNvPr id="3"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7BFA235B-B3A5-44A6-87DA-BEBBC4E325C3}" type="slidenum">
              <a:rPr lang="zh-CN" altLang="en-US" smtClean="0"/>
              <a:pPr/>
              <a:t>23</a:t>
            </a:fld>
            <a:endParaRPr lang="en-US" altLang="zh-CN"/>
          </a:p>
        </p:txBody>
      </p:sp>
      <p:sp>
        <p:nvSpPr>
          <p:cNvPr id="4" name="Rectangle 2"/>
          <p:cNvSpPr>
            <a:spLocks noGrp="1" noChangeArrowheads="1"/>
          </p:cNvSpPr>
          <p:nvPr>
            <p:ph type="title"/>
          </p:nvPr>
        </p:nvSpPr>
        <p:spPr>
          <a:xfrm>
            <a:off x="691662" y="0"/>
            <a:ext cx="9144000" cy="765175"/>
          </a:xfrm>
        </p:spPr>
        <p:txBody>
          <a:bodyPr/>
          <a:lstStyle/>
          <a:p>
            <a:r>
              <a:rPr lang="zh-CN" altLang="en-US" dirty="0"/>
              <a:t>网间结算主要业务介绍</a:t>
            </a:r>
          </a:p>
        </p:txBody>
      </p:sp>
      <p:sp>
        <p:nvSpPr>
          <p:cNvPr id="6" name="Rectangle 3"/>
          <p:cNvSpPr txBox="1">
            <a:spLocks noChangeArrowheads="1"/>
          </p:cNvSpPr>
          <p:nvPr/>
        </p:nvSpPr>
        <p:spPr>
          <a:xfrm>
            <a:off x="468313" y="981075"/>
            <a:ext cx="8207375" cy="5254625"/>
          </a:xfrm>
          <a:prstGeom prst="rect">
            <a:avLst/>
          </a:prstGeom>
          <a:noFill/>
          <a:ln/>
          <a:extLst>
            <a:ext uri="{91240B29-F687-4F45-9708-019B960494DF}">
              <a14:hiddenLine xmlns:a14="http://schemas.microsoft.com/office/drawing/2010/main" w="9525">
                <a:solidFill>
                  <a:schemeClr val="tx1"/>
                </a:solidFill>
                <a:miter lim="800000"/>
                <a:headEnd/>
                <a:tailEnd/>
              </a14:hiddenLine>
            </a:ext>
          </a:extLst>
        </p:spPr>
        <p:txBody>
          <a:bodyPr/>
          <a:lstStyle>
            <a:lvl1pPr marL="171450" indent="-171450" algn="l" defTabSz="685165" rtl="0" eaLnBrk="1" latinLnBrk="0" hangingPunct="1">
              <a:lnSpc>
                <a:spcPct val="150000"/>
              </a:lnSpc>
              <a:spcBef>
                <a:spcPts val="750"/>
              </a:spcBef>
              <a:buClr>
                <a:srgbClr val="FF9829"/>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400" kern="1200" dirty="0" smtClean="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165" rtl="0" eaLnBrk="1" latinLnBrk="0" hangingPunct="1">
              <a:lnSpc>
                <a:spcPct val="150000"/>
              </a:lnSpc>
              <a:spcBef>
                <a:spcPts val="375"/>
              </a:spcBef>
              <a:buClr>
                <a:srgbClr val="FF9829"/>
              </a:buClr>
              <a:buFont typeface="Wingdings" panose="05000000000000000000" pitchFamily="2" charset="2"/>
              <a:buChar char="l"/>
              <a:defRPr lang="en-US" altLang="en-US" sz="1800" kern="1200" dirty="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40000"/>
              </a:lnSpc>
            </a:pPr>
            <a:r>
              <a:rPr lang="zh-CN" altLang="en-US" sz="1600" dirty="0" smtClean="0"/>
              <a:t>网间结算的发生只能是在本地，即本地的运营商之间的结算</a:t>
            </a:r>
          </a:p>
          <a:p>
            <a:pPr>
              <a:lnSpc>
                <a:spcPct val="140000"/>
              </a:lnSpc>
            </a:pPr>
            <a:r>
              <a:rPr lang="zh-CN" altLang="en-US" sz="1600" dirty="0" smtClean="0"/>
              <a:t>结算与计费无关，只按标准费率进行批价，按单条话单进行费用结算</a:t>
            </a:r>
          </a:p>
          <a:p>
            <a:pPr>
              <a:lnSpc>
                <a:spcPct val="140000"/>
              </a:lnSpc>
            </a:pPr>
            <a:r>
              <a:rPr lang="zh-CN" altLang="en-US" sz="1600" dirty="0" smtClean="0"/>
              <a:t>结算的费用的判别与使用对方的电信资源的多少直接有关系</a:t>
            </a:r>
          </a:p>
          <a:p>
            <a:pPr>
              <a:lnSpc>
                <a:spcPct val="140000"/>
              </a:lnSpc>
            </a:pPr>
            <a:r>
              <a:rPr lang="zh-CN" altLang="en-US" sz="1600" dirty="0" smtClean="0"/>
              <a:t>优先选择走己方的长途线路，</a:t>
            </a:r>
          </a:p>
          <a:p>
            <a:pPr>
              <a:lnSpc>
                <a:spcPct val="140000"/>
              </a:lnSpc>
            </a:pPr>
            <a:r>
              <a:rPr lang="zh-CN" altLang="en-US" sz="1600" dirty="0" smtClean="0"/>
              <a:t>大致的业务主流程都是这样的：采集、预处理、批价、分拣、库外剔重、入库</a:t>
            </a:r>
            <a:endParaRPr lang="zh-CN" altLang="en-US" sz="1600" dirty="0"/>
          </a:p>
        </p:txBody>
      </p:sp>
    </p:spTree>
    <p:extLst>
      <p:ext uri="{BB962C8B-B14F-4D97-AF65-F5344CB8AC3E}">
        <p14:creationId xmlns:p14="http://schemas.microsoft.com/office/powerpoint/2010/main" val="7387999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10224858-FE86-47DA-A818-5C890E98EF40}" type="slidenum">
              <a:rPr lang="zh-CN" altLang="en-US" smtClean="0"/>
              <a:pPr/>
              <a:t>24</a:t>
            </a:fld>
            <a:endParaRPr lang="en-US" altLang="zh-CN"/>
          </a:p>
        </p:txBody>
      </p:sp>
      <p:sp>
        <p:nvSpPr>
          <p:cNvPr id="3" name="灯片编号占位符 3"/>
          <p:cNvSpPr txBox="1">
            <a:spLocks/>
          </p:cNvSpPr>
          <p:nvPr/>
        </p:nvSpPr>
        <p:spPr>
          <a:xfrm>
            <a:off x="4064000" y="6613899"/>
            <a:ext cx="2133600" cy="244101"/>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597DCBD1-AF0C-497B-8950-5AD18561277E}" type="slidenum">
              <a:rPr lang="zh-CN" altLang="en-US" smtClean="0"/>
              <a:pPr/>
              <a:t>24</a:t>
            </a:fld>
            <a:endParaRPr lang="en-US" altLang="zh-CN"/>
          </a:p>
        </p:txBody>
      </p:sp>
      <p:sp>
        <p:nvSpPr>
          <p:cNvPr id="4" name="Rectangle 2"/>
          <p:cNvSpPr>
            <a:spLocks noGrp="1" noChangeArrowheads="1"/>
          </p:cNvSpPr>
          <p:nvPr>
            <p:ph type="title"/>
          </p:nvPr>
        </p:nvSpPr>
        <p:spPr>
          <a:xfrm>
            <a:off x="571500" y="89274"/>
            <a:ext cx="9144000" cy="560269"/>
          </a:xfrm>
        </p:spPr>
        <p:txBody>
          <a:bodyPr/>
          <a:lstStyle/>
          <a:p>
            <a:r>
              <a:rPr lang="zh-CN" altLang="en-US" sz="1400" dirty="0"/>
              <a:t>智能网系统业务简介</a:t>
            </a:r>
          </a:p>
        </p:txBody>
      </p:sp>
      <p:sp>
        <p:nvSpPr>
          <p:cNvPr id="6" name="Rectangle 3"/>
          <p:cNvSpPr txBox="1">
            <a:spLocks noChangeArrowheads="1"/>
          </p:cNvSpPr>
          <p:nvPr/>
        </p:nvSpPr>
        <p:spPr>
          <a:xfrm>
            <a:off x="227012" y="649543"/>
            <a:ext cx="8207375" cy="3847490"/>
          </a:xfrm>
          <a:prstGeom prst="rect">
            <a:avLst/>
          </a:prstGeom>
        </p:spPr>
        <p:txBody>
          <a:bodyPr/>
          <a:lstStyle>
            <a:lvl1pPr marL="171450" indent="-171450" algn="l" defTabSz="685165" rtl="0" eaLnBrk="1" latinLnBrk="0" hangingPunct="1">
              <a:lnSpc>
                <a:spcPct val="150000"/>
              </a:lnSpc>
              <a:spcBef>
                <a:spcPts val="750"/>
              </a:spcBef>
              <a:buClr>
                <a:srgbClr val="FF9829"/>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400" kern="1200" dirty="0" smtClean="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165" rtl="0" eaLnBrk="1" latinLnBrk="0" hangingPunct="1">
              <a:lnSpc>
                <a:spcPct val="150000"/>
              </a:lnSpc>
              <a:spcBef>
                <a:spcPts val="375"/>
              </a:spcBef>
              <a:buClr>
                <a:srgbClr val="FF9829"/>
              </a:buClr>
              <a:buFont typeface="Wingdings" panose="05000000000000000000" pitchFamily="2" charset="2"/>
              <a:buChar char="l"/>
              <a:defRPr lang="en-US" altLang="en-US" sz="1800" kern="1200" dirty="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10000"/>
              </a:lnSpc>
            </a:pPr>
            <a:r>
              <a:rPr lang="zh-CN" altLang="en-US" sz="1400" dirty="0" smtClean="0"/>
              <a:t>定义</a:t>
            </a:r>
          </a:p>
          <a:p>
            <a:pPr lvl="1">
              <a:lnSpc>
                <a:spcPct val="110000"/>
              </a:lnSpc>
            </a:pPr>
            <a:r>
              <a:rPr lang="zh-CN" altLang="en-US" sz="1400" dirty="0" smtClean="0"/>
              <a:t>智能网是用于产生和提供电信新业务的体系概念。”认为智能网是具有较高“智商”用来生成和处理智能新业务的网络。</a:t>
            </a:r>
          </a:p>
          <a:p>
            <a:pPr lvl="1">
              <a:lnSpc>
                <a:spcPct val="110000"/>
              </a:lnSpc>
            </a:pPr>
            <a:r>
              <a:rPr lang="zh-CN" altLang="en-US" sz="1400" dirty="0" smtClean="0"/>
              <a:t>但是智能网不是独立存在的网，是叠加在电话交换网上的。智能网和交换网依靠公共信道信令系统密切联系在一起。</a:t>
            </a:r>
          </a:p>
          <a:p>
            <a:pPr>
              <a:lnSpc>
                <a:spcPct val="110000"/>
              </a:lnSpc>
            </a:pPr>
            <a:r>
              <a:rPr lang="zh-CN" altLang="en-US" sz="1400" dirty="0" smtClean="0"/>
              <a:t>主要概念：</a:t>
            </a:r>
          </a:p>
          <a:p>
            <a:pPr lvl="1">
              <a:lnSpc>
                <a:spcPct val="110000"/>
              </a:lnSpc>
            </a:pPr>
            <a:r>
              <a:rPr lang="zh-CN" altLang="en-US" sz="1400" dirty="0" smtClean="0"/>
              <a:t>业务交换点（</a:t>
            </a:r>
            <a:r>
              <a:rPr lang="en-US" altLang="zh-CN" sz="1400" dirty="0" smtClean="0"/>
              <a:t>SSP</a:t>
            </a:r>
            <a:r>
              <a:rPr lang="zh-CN" altLang="en-US" sz="1400" dirty="0" smtClean="0"/>
              <a:t>）</a:t>
            </a:r>
            <a:r>
              <a:rPr lang="en-US" altLang="zh-CN" sz="1400" dirty="0" smtClean="0"/>
              <a:t>:</a:t>
            </a:r>
            <a:r>
              <a:rPr lang="zh-CN" altLang="en-US" sz="1400" dirty="0" smtClean="0"/>
              <a:t>用户进入智能网的接入点，它是一个交换机，用来识别用户对智能网的呼叫，把用户的请求传送给业务控制点。 </a:t>
            </a:r>
          </a:p>
          <a:p>
            <a:pPr lvl="1">
              <a:lnSpc>
                <a:spcPct val="110000"/>
              </a:lnSpc>
            </a:pPr>
            <a:r>
              <a:rPr lang="zh-CN" altLang="en-US" sz="1400" dirty="0" smtClean="0"/>
              <a:t>业务控制点（</a:t>
            </a:r>
            <a:r>
              <a:rPr lang="en-US" altLang="zh-CN" sz="1400" dirty="0" smtClean="0"/>
              <a:t>SCP</a:t>
            </a:r>
            <a:r>
              <a:rPr lang="zh-CN" altLang="en-US" sz="1400" dirty="0" smtClean="0"/>
              <a:t>）：智能网的中心，通常是由大、中型计算机和大型数据库组成，完成各种智能业务的实现。它接受</a:t>
            </a:r>
            <a:r>
              <a:rPr lang="en-US" altLang="zh-CN" sz="1400" dirty="0" smtClean="0"/>
              <a:t>SSP</a:t>
            </a:r>
            <a:r>
              <a:rPr lang="zh-CN" altLang="en-US" sz="1400" dirty="0" smtClean="0"/>
              <a:t>送来的信息，向数据库查询并向</a:t>
            </a:r>
            <a:r>
              <a:rPr lang="en-US" altLang="zh-CN" sz="1400" dirty="0" smtClean="0"/>
              <a:t>SSP</a:t>
            </a:r>
            <a:r>
              <a:rPr lang="zh-CN" altLang="en-US" sz="1400" dirty="0" smtClean="0"/>
              <a:t>发出处理的信令。</a:t>
            </a:r>
          </a:p>
          <a:p>
            <a:pPr>
              <a:lnSpc>
                <a:spcPct val="110000"/>
              </a:lnSpc>
            </a:pPr>
            <a:r>
              <a:rPr lang="zh-CN" altLang="en-US" sz="1400" dirty="0" smtClean="0"/>
              <a:t>主要业务：</a:t>
            </a:r>
          </a:p>
          <a:p>
            <a:pPr lvl="1">
              <a:lnSpc>
                <a:spcPct val="110000"/>
              </a:lnSpc>
            </a:pPr>
            <a:r>
              <a:rPr lang="en-US" altLang="zh-CN" sz="1400" dirty="0" smtClean="0"/>
              <a:t>800</a:t>
            </a:r>
            <a:r>
              <a:rPr lang="zh-CN" altLang="en-US" sz="1400" dirty="0" smtClean="0"/>
              <a:t>、</a:t>
            </a:r>
            <a:r>
              <a:rPr lang="en-US" altLang="zh-CN" sz="1400" dirty="0" smtClean="0"/>
              <a:t>300(</a:t>
            </a:r>
            <a:r>
              <a:rPr lang="zh-CN" altLang="en-US" sz="1400" dirty="0" smtClean="0"/>
              <a:t>全国</a:t>
            </a:r>
            <a:r>
              <a:rPr lang="en-US" altLang="zh-CN" sz="1400" dirty="0" smtClean="0"/>
              <a:t>)</a:t>
            </a:r>
            <a:r>
              <a:rPr lang="zh-CN" altLang="en-US" sz="1400" dirty="0" smtClean="0"/>
              <a:t>； </a:t>
            </a:r>
          </a:p>
          <a:p>
            <a:pPr lvl="1">
              <a:lnSpc>
                <a:spcPct val="110000"/>
              </a:lnSpc>
            </a:pPr>
            <a:r>
              <a:rPr lang="en-US" altLang="zh-CN" sz="1400" dirty="0" smtClean="0"/>
              <a:t>17909</a:t>
            </a:r>
            <a:r>
              <a:rPr lang="zh-CN" altLang="en-US" sz="1400" dirty="0" smtClean="0"/>
              <a:t>、</a:t>
            </a:r>
            <a:r>
              <a:rPr lang="en-US" altLang="zh-CN" sz="1400" dirty="0" smtClean="0"/>
              <a:t>201(</a:t>
            </a:r>
            <a:r>
              <a:rPr lang="zh-CN" altLang="en-US" sz="1400" dirty="0" smtClean="0"/>
              <a:t>省</a:t>
            </a:r>
            <a:r>
              <a:rPr lang="en-US" altLang="zh-CN" sz="1400" dirty="0" smtClean="0"/>
              <a:t>)</a:t>
            </a:r>
            <a:r>
              <a:rPr lang="zh-CN" altLang="en-US" sz="1400" dirty="0" smtClean="0"/>
              <a:t>； </a:t>
            </a:r>
          </a:p>
          <a:p>
            <a:pPr lvl="1">
              <a:lnSpc>
                <a:spcPct val="110000"/>
              </a:lnSpc>
            </a:pPr>
            <a:r>
              <a:rPr lang="en-US" altLang="zh-CN" sz="1400" dirty="0" smtClean="0"/>
              <a:t>9989(</a:t>
            </a:r>
            <a:r>
              <a:rPr lang="zh-CN" altLang="en-US" sz="1400" dirty="0" smtClean="0"/>
              <a:t>地市</a:t>
            </a:r>
            <a:r>
              <a:rPr lang="en-US" altLang="zh-CN" sz="1400" dirty="0" smtClean="0"/>
              <a:t>)</a:t>
            </a:r>
            <a:endParaRPr lang="en-US" altLang="zh-CN" sz="1400" dirty="0"/>
          </a:p>
        </p:txBody>
      </p:sp>
    </p:spTree>
    <p:extLst>
      <p:ext uri="{BB962C8B-B14F-4D97-AF65-F5344CB8AC3E}">
        <p14:creationId xmlns:p14="http://schemas.microsoft.com/office/powerpoint/2010/main" val="32631686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10224858-FE86-47DA-A818-5C890E98EF40}" type="slidenum">
              <a:rPr lang="zh-CN" altLang="en-US" smtClean="0"/>
              <a:pPr/>
              <a:t>25</a:t>
            </a:fld>
            <a:endParaRPr lang="en-US" altLang="zh-CN"/>
          </a:p>
        </p:txBody>
      </p:sp>
      <p:sp>
        <p:nvSpPr>
          <p:cNvPr id="3" name="灯片编号占位符 3"/>
          <p:cNvSpPr txBox="1">
            <a:spLocks/>
          </p:cNvSpPr>
          <p:nvPr/>
        </p:nvSpPr>
        <p:spPr>
          <a:xfrm>
            <a:off x="4064000" y="6613899"/>
            <a:ext cx="2133600" cy="244101"/>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597DCBD1-AF0C-497B-8950-5AD18561277E}" type="slidenum">
              <a:rPr lang="zh-CN" altLang="en-US" smtClean="0"/>
              <a:pPr/>
              <a:t>25</a:t>
            </a:fld>
            <a:endParaRPr lang="en-US" altLang="zh-CN"/>
          </a:p>
        </p:txBody>
      </p:sp>
      <p:sp>
        <p:nvSpPr>
          <p:cNvPr id="7"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4B757AFC-1C20-4365-9F84-4D6E3DF0C3B0}" type="slidenum">
              <a:rPr lang="zh-CN" altLang="en-US" smtClean="0"/>
              <a:pPr/>
              <a:t>25</a:t>
            </a:fld>
            <a:endParaRPr lang="en-US" altLang="zh-CN"/>
          </a:p>
        </p:txBody>
      </p:sp>
      <p:sp>
        <p:nvSpPr>
          <p:cNvPr id="8" name="Rectangle 2"/>
          <p:cNvSpPr>
            <a:spLocks noGrp="1" noChangeArrowheads="1"/>
          </p:cNvSpPr>
          <p:nvPr>
            <p:ph type="title"/>
          </p:nvPr>
        </p:nvSpPr>
        <p:spPr>
          <a:xfrm>
            <a:off x="558800" y="-31750"/>
            <a:ext cx="8496300" cy="675901"/>
          </a:xfrm>
        </p:spPr>
        <p:txBody>
          <a:bodyPr>
            <a:normAutofit/>
          </a:bodyPr>
          <a:lstStyle/>
          <a:p>
            <a:r>
              <a:rPr lang="zh-CN" altLang="en-US" sz="1800" dirty="0">
                <a:latin typeface="华文中宋" panose="02010600040101010101" pitchFamily="2" charset="-122"/>
              </a:rPr>
              <a:t>中国电信企业数据架构（</a:t>
            </a:r>
            <a:r>
              <a:rPr lang="en-US" altLang="zh-CN" sz="1800" dirty="0">
                <a:latin typeface="华文中宋" panose="02010600040101010101" pitchFamily="2" charset="-122"/>
              </a:rPr>
              <a:t>EDA</a:t>
            </a:r>
            <a:r>
              <a:rPr lang="zh-CN" altLang="en-US" sz="1800" dirty="0">
                <a:latin typeface="华文中宋" panose="02010600040101010101" pitchFamily="2" charset="-122"/>
              </a:rPr>
              <a:t>）</a:t>
            </a: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18" y="508000"/>
            <a:ext cx="8539163" cy="425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9920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10224858-FE86-47DA-A818-5C890E98EF40}" type="slidenum">
              <a:rPr lang="zh-CN" altLang="en-US" smtClean="0"/>
              <a:pPr/>
              <a:t>26</a:t>
            </a:fld>
            <a:endParaRPr lang="en-US" altLang="zh-CN"/>
          </a:p>
        </p:txBody>
      </p:sp>
      <p:sp>
        <p:nvSpPr>
          <p:cNvPr id="3" name="灯片编号占位符 3"/>
          <p:cNvSpPr txBox="1">
            <a:spLocks/>
          </p:cNvSpPr>
          <p:nvPr/>
        </p:nvSpPr>
        <p:spPr>
          <a:xfrm>
            <a:off x="4064000" y="6613899"/>
            <a:ext cx="2133600" cy="244101"/>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597DCBD1-AF0C-497B-8950-5AD18561277E}" type="slidenum">
              <a:rPr lang="zh-CN" altLang="en-US" smtClean="0"/>
              <a:pPr/>
              <a:t>26</a:t>
            </a:fld>
            <a:endParaRPr lang="en-US" altLang="zh-CN"/>
          </a:p>
        </p:txBody>
      </p:sp>
      <p:sp>
        <p:nvSpPr>
          <p:cNvPr id="4"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F36575DF-BEB3-4780-922B-FBA76AB2FE7E}" type="slidenum">
              <a:rPr lang="zh-CN" altLang="en-US" smtClean="0"/>
              <a:pPr/>
              <a:t>26</a:t>
            </a:fld>
            <a:endParaRPr lang="en-US" altLang="zh-CN"/>
          </a:p>
        </p:txBody>
      </p:sp>
      <p:sp>
        <p:nvSpPr>
          <p:cNvPr id="6" name="Rectangle 2"/>
          <p:cNvSpPr>
            <a:spLocks noGrp="1" noChangeArrowheads="1"/>
          </p:cNvSpPr>
          <p:nvPr>
            <p:ph type="title"/>
          </p:nvPr>
        </p:nvSpPr>
        <p:spPr>
          <a:xfrm>
            <a:off x="755650" y="-63198"/>
            <a:ext cx="9144000" cy="765175"/>
          </a:xfrm>
        </p:spPr>
        <p:txBody>
          <a:bodyPr/>
          <a:lstStyle/>
          <a:p>
            <a:r>
              <a:rPr lang="en-US" altLang="zh-CN" dirty="0">
                <a:latin typeface="华文中宋" panose="02010600040101010101" pitchFamily="2" charset="-122"/>
              </a:rPr>
              <a:t>EDM3.0</a:t>
            </a:r>
            <a:r>
              <a:rPr lang="zh-CN" altLang="en-US" dirty="0">
                <a:latin typeface="华文中宋" panose="02010600040101010101" pitchFamily="2" charset="-122"/>
              </a:rPr>
              <a:t>八大域构成</a:t>
            </a:r>
          </a:p>
        </p:txBody>
      </p:sp>
      <p:grpSp>
        <p:nvGrpSpPr>
          <p:cNvPr id="7" name="Group 3"/>
          <p:cNvGrpSpPr>
            <a:grpSpLocks/>
          </p:cNvGrpSpPr>
          <p:nvPr/>
        </p:nvGrpSpPr>
        <p:grpSpPr bwMode="auto">
          <a:xfrm>
            <a:off x="336550" y="791251"/>
            <a:ext cx="7956550" cy="3960812"/>
            <a:chOff x="0" y="754"/>
            <a:chExt cx="5669" cy="3054"/>
          </a:xfrm>
        </p:grpSpPr>
        <p:grpSp>
          <p:nvGrpSpPr>
            <p:cNvPr id="8" name="Group 4"/>
            <p:cNvGrpSpPr>
              <a:grpSpLocks/>
            </p:cNvGrpSpPr>
            <p:nvPr/>
          </p:nvGrpSpPr>
          <p:grpSpPr bwMode="auto">
            <a:xfrm>
              <a:off x="0" y="754"/>
              <a:ext cx="4332" cy="3054"/>
              <a:chOff x="930" y="1706"/>
              <a:chExt cx="4014" cy="2465"/>
            </a:xfrm>
          </p:grpSpPr>
          <p:sp>
            <p:nvSpPr>
              <p:cNvPr id="10" name="AutoShape 5"/>
              <p:cNvSpPr>
                <a:spLocks noChangeAspect="1" noChangeArrowheads="1" noTextEdit="1"/>
              </p:cNvSpPr>
              <p:nvPr/>
            </p:nvSpPr>
            <p:spPr bwMode="auto">
              <a:xfrm>
                <a:off x="930" y="1706"/>
                <a:ext cx="4014" cy="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 name="Rectangle 6"/>
              <p:cNvSpPr>
                <a:spLocks noChangeArrowheads="1"/>
              </p:cNvSpPr>
              <p:nvPr/>
            </p:nvSpPr>
            <p:spPr bwMode="auto">
              <a:xfrm>
                <a:off x="1716" y="2716"/>
                <a:ext cx="669" cy="287"/>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 name="Rectangle 7"/>
              <p:cNvSpPr>
                <a:spLocks noChangeArrowheads="1"/>
              </p:cNvSpPr>
              <p:nvPr/>
            </p:nvSpPr>
            <p:spPr bwMode="auto">
              <a:xfrm>
                <a:off x="1716" y="2716"/>
                <a:ext cx="669" cy="287"/>
              </a:xfrm>
              <a:prstGeom prst="rect">
                <a:avLst/>
              </a:prstGeom>
              <a:noFill/>
              <a:ln w="23813" cap="rnd">
                <a:solidFill>
                  <a:srgbClr val="0066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 name="Rectangle 8"/>
              <p:cNvSpPr>
                <a:spLocks noChangeArrowheads="1"/>
              </p:cNvSpPr>
              <p:nvPr/>
            </p:nvSpPr>
            <p:spPr bwMode="auto">
              <a:xfrm>
                <a:off x="1837" y="2803"/>
                <a:ext cx="327"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zh-CN" altLang="en-US" sz="1300" u="none">
                    <a:solidFill>
                      <a:srgbClr val="FFFFFF"/>
                    </a:solidFill>
                    <a:latin typeface="新宋体" panose="02010609030101010101" pitchFamily="49" charset="-122"/>
                    <a:ea typeface="新宋体" panose="02010609030101010101" pitchFamily="49" charset="-122"/>
                  </a:rPr>
                  <a:t>参与人</a:t>
                </a:r>
                <a:endParaRPr lang="zh-CN" altLang="en-US" sz="1800" u="none">
                  <a:latin typeface="Times New Roman" panose="02020603050405020304" pitchFamily="18" charset="0"/>
                  <a:ea typeface="宋体" panose="02010600030101010101" pitchFamily="2" charset="-122"/>
                </a:endParaRPr>
              </a:p>
            </p:txBody>
          </p:sp>
          <p:sp>
            <p:nvSpPr>
              <p:cNvPr id="14" name="Rectangle 9"/>
              <p:cNvSpPr>
                <a:spLocks noChangeArrowheads="1"/>
              </p:cNvSpPr>
              <p:nvPr/>
            </p:nvSpPr>
            <p:spPr bwMode="auto">
              <a:xfrm>
                <a:off x="2018" y="1888"/>
                <a:ext cx="669" cy="287"/>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 name="Rectangle 10"/>
              <p:cNvSpPr>
                <a:spLocks noChangeArrowheads="1"/>
              </p:cNvSpPr>
              <p:nvPr/>
            </p:nvSpPr>
            <p:spPr bwMode="auto">
              <a:xfrm>
                <a:off x="2018" y="1888"/>
                <a:ext cx="669" cy="287"/>
              </a:xfrm>
              <a:prstGeom prst="rect">
                <a:avLst/>
              </a:prstGeom>
              <a:noFill/>
              <a:ln w="23813" cap="rnd">
                <a:solidFill>
                  <a:srgbClr val="0066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Rectangle 11"/>
              <p:cNvSpPr>
                <a:spLocks noChangeArrowheads="1"/>
              </p:cNvSpPr>
              <p:nvPr/>
            </p:nvSpPr>
            <p:spPr bwMode="auto">
              <a:xfrm>
                <a:off x="2144" y="1979"/>
                <a:ext cx="436"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zh-CN" altLang="en-US" sz="1300" u="none">
                    <a:solidFill>
                      <a:srgbClr val="FFFFFF"/>
                    </a:solidFill>
                    <a:latin typeface="新宋体" panose="02010609030101010101" pitchFamily="49" charset="-122"/>
                    <a:ea typeface="新宋体" panose="02010609030101010101" pitchFamily="49" charset="-122"/>
                  </a:rPr>
                  <a:t>财务管理</a:t>
                </a:r>
                <a:endParaRPr lang="zh-CN" altLang="en-US" sz="1800" u="none">
                  <a:latin typeface="Times New Roman" panose="02020603050405020304" pitchFamily="18" charset="0"/>
                  <a:ea typeface="宋体" panose="02010600030101010101" pitchFamily="2" charset="-122"/>
                </a:endParaRPr>
              </a:p>
            </p:txBody>
          </p:sp>
          <p:sp>
            <p:nvSpPr>
              <p:cNvPr id="17" name="Rectangle 12"/>
              <p:cNvSpPr>
                <a:spLocks noChangeArrowheads="1"/>
              </p:cNvSpPr>
              <p:nvPr/>
            </p:nvSpPr>
            <p:spPr bwMode="auto">
              <a:xfrm>
                <a:off x="2863" y="2716"/>
                <a:ext cx="669" cy="287"/>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 name="Rectangle 13"/>
              <p:cNvSpPr>
                <a:spLocks noChangeArrowheads="1"/>
              </p:cNvSpPr>
              <p:nvPr/>
            </p:nvSpPr>
            <p:spPr bwMode="auto">
              <a:xfrm>
                <a:off x="2863" y="2716"/>
                <a:ext cx="669" cy="287"/>
              </a:xfrm>
              <a:prstGeom prst="rect">
                <a:avLst/>
              </a:prstGeom>
              <a:noFill/>
              <a:ln w="23813" cap="rnd">
                <a:solidFill>
                  <a:srgbClr val="0066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 name="Rectangle 14"/>
              <p:cNvSpPr>
                <a:spLocks noChangeArrowheads="1"/>
              </p:cNvSpPr>
              <p:nvPr/>
            </p:nvSpPr>
            <p:spPr bwMode="auto">
              <a:xfrm>
                <a:off x="2928" y="2803"/>
                <a:ext cx="490"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zh-CN" altLang="en-US" sz="1300" u="none">
                    <a:solidFill>
                      <a:srgbClr val="FFFFFF"/>
                    </a:solidFill>
                    <a:latin typeface="新宋体" panose="02010609030101010101" pitchFamily="49" charset="-122"/>
                    <a:ea typeface="新宋体" panose="02010609030101010101" pitchFamily="49" charset="-122"/>
                  </a:rPr>
                  <a:t>产品</a:t>
                </a:r>
                <a:r>
                  <a:rPr lang="en-US" altLang="zh-CN" sz="1300" u="none">
                    <a:solidFill>
                      <a:srgbClr val="FFFFFF"/>
                    </a:solidFill>
                    <a:latin typeface="新宋体" panose="02010609030101010101" pitchFamily="49" charset="-122"/>
                    <a:ea typeface="新宋体" panose="02010609030101010101" pitchFamily="49" charset="-122"/>
                  </a:rPr>
                  <a:t>/</a:t>
                </a:r>
                <a:r>
                  <a:rPr lang="zh-CN" altLang="en-US" sz="1300" u="none">
                    <a:solidFill>
                      <a:srgbClr val="FFFFFF"/>
                    </a:solidFill>
                    <a:latin typeface="新宋体" panose="02010609030101010101" pitchFamily="49" charset="-122"/>
                    <a:ea typeface="新宋体" panose="02010609030101010101" pitchFamily="49" charset="-122"/>
                  </a:rPr>
                  <a:t>服务</a:t>
                </a:r>
                <a:endParaRPr lang="zh-CN" altLang="en-US" sz="1800" u="none">
                  <a:latin typeface="Times New Roman" panose="02020603050405020304" pitchFamily="18" charset="0"/>
                  <a:ea typeface="宋体" panose="02010600030101010101" pitchFamily="2" charset="-122"/>
                </a:endParaRPr>
              </a:p>
            </p:txBody>
          </p:sp>
          <p:sp>
            <p:nvSpPr>
              <p:cNvPr id="20" name="Rectangle 15"/>
              <p:cNvSpPr>
                <a:spLocks noChangeArrowheads="1"/>
              </p:cNvSpPr>
              <p:nvPr/>
            </p:nvSpPr>
            <p:spPr bwMode="auto">
              <a:xfrm>
                <a:off x="1191" y="3719"/>
                <a:ext cx="669" cy="287"/>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 name="Rectangle 16"/>
              <p:cNvSpPr>
                <a:spLocks noChangeArrowheads="1"/>
              </p:cNvSpPr>
              <p:nvPr/>
            </p:nvSpPr>
            <p:spPr bwMode="auto">
              <a:xfrm>
                <a:off x="1191" y="3719"/>
                <a:ext cx="669" cy="287"/>
              </a:xfrm>
              <a:prstGeom prst="rect">
                <a:avLst/>
              </a:prstGeom>
              <a:noFill/>
              <a:ln w="23813" cap="rnd">
                <a:solidFill>
                  <a:srgbClr val="0066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 name="Rectangle 17"/>
              <p:cNvSpPr>
                <a:spLocks noChangeArrowheads="1"/>
              </p:cNvSpPr>
              <p:nvPr/>
            </p:nvSpPr>
            <p:spPr bwMode="auto">
              <a:xfrm>
                <a:off x="1390" y="3804"/>
                <a:ext cx="218"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zh-CN" altLang="en-US" sz="1300" u="none">
                    <a:solidFill>
                      <a:srgbClr val="FFFFFF"/>
                    </a:solidFill>
                    <a:latin typeface="新宋体" panose="02010609030101010101" pitchFamily="49" charset="-122"/>
                    <a:ea typeface="新宋体" panose="02010609030101010101" pitchFamily="49" charset="-122"/>
                  </a:rPr>
                  <a:t>地域</a:t>
                </a:r>
                <a:endParaRPr lang="zh-CN" altLang="en-US" sz="1800" u="none">
                  <a:latin typeface="Times New Roman" panose="02020603050405020304" pitchFamily="18" charset="0"/>
                  <a:ea typeface="宋体" panose="02010600030101010101" pitchFamily="2" charset="-122"/>
                </a:endParaRPr>
              </a:p>
            </p:txBody>
          </p:sp>
          <p:sp>
            <p:nvSpPr>
              <p:cNvPr id="23" name="Rectangle 18"/>
              <p:cNvSpPr>
                <a:spLocks noChangeArrowheads="1"/>
              </p:cNvSpPr>
              <p:nvPr/>
            </p:nvSpPr>
            <p:spPr bwMode="auto">
              <a:xfrm>
                <a:off x="3770" y="1857"/>
                <a:ext cx="669" cy="286"/>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 name="Rectangle 19"/>
              <p:cNvSpPr>
                <a:spLocks noChangeArrowheads="1"/>
              </p:cNvSpPr>
              <p:nvPr/>
            </p:nvSpPr>
            <p:spPr bwMode="auto">
              <a:xfrm>
                <a:off x="3770" y="1857"/>
                <a:ext cx="669" cy="286"/>
              </a:xfrm>
              <a:prstGeom prst="rect">
                <a:avLst/>
              </a:prstGeom>
              <a:noFill/>
              <a:ln w="23813" cap="rnd">
                <a:solidFill>
                  <a:srgbClr val="0066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Rectangle 20"/>
              <p:cNvSpPr>
                <a:spLocks noChangeArrowheads="1"/>
              </p:cNvSpPr>
              <p:nvPr/>
            </p:nvSpPr>
            <p:spPr bwMode="auto">
              <a:xfrm>
                <a:off x="3975" y="1944"/>
                <a:ext cx="218"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zh-CN" altLang="en-US" sz="1300" u="none">
                    <a:solidFill>
                      <a:srgbClr val="FFFFFF"/>
                    </a:solidFill>
                    <a:latin typeface="新宋体" panose="02010609030101010101" pitchFamily="49" charset="-122"/>
                    <a:ea typeface="新宋体" panose="02010609030101010101" pitchFamily="49" charset="-122"/>
                  </a:rPr>
                  <a:t>事件</a:t>
                </a:r>
                <a:endParaRPr lang="zh-CN" altLang="en-US" sz="1800" u="none">
                  <a:latin typeface="Times New Roman" panose="02020603050405020304" pitchFamily="18" charset="0"/>
                  <a:ea typeface="宋体" panose="02010600030101010101" pitchFamily="2" charset="-122"/>
                </a:endParaRPr>
              </a:p>
            </p:txBody>
          </p:sp>
          <p:sp>
            <p:nvSpPr>
              <p:cNvPr id="26" name="Rectangle 21"/>
              <p:cNvSpPr>
                <a:spLocks noChangeArrowheads="1"/>
              </p:cNvSpPr>
              <p:nvPr/>
            </p:nvSpPr>
            <p:spPr bwMode="auto">
              <a:xfrm>
                <a:off x="4272" y="2803"/>
                <a:ext cx="16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en-US" altLang="zh-CN" sz="1300" u="none">
                    <a:solidFill>
                      <a:srgbClr val="FFFFFF"/>
                    </a:solidFill>
                    <a:latin typeface="新宋体" panose="02010609030101010101" pitchFamily="49" charset="-122"/>
                    <a:ea typeface="新宋体" panose="02010609030101010101" pitchFamily="49" charset="-122"/>
                  </a:rPr>
                  <a:t>SLA</a:t>
                </a:r>
                <a:endParaRPr lang="en-US" altLang="zh-CN" sz="1800" u="none">
                  <a:latin typeface="Times New Roman" panose="02020603050405020304" pitchFamily="18" charset="0"/>
                  <a:ea typeface="宋体" panose="02010600030101010101" pitchFamily="2" charset="-122"/>
                </a:endParaRPr>
              </a:p>
            </p:txBody>
          </p:sp>
          <p:sp>
            <p:nvSpPr>
              <p:cNvPr id="27" name="Rectangle 22"/>
              <p:cNvSpPr>
                <a:spLocks noChangeArrowheads="1"/>
              </p:cNvSpPr>
              <p:nvPr/>
            </p:nvSpPr>
            <p:spPr bwMode="auto">
              <a:xfrm>
                <a:off x="3627" y="3719"/>
                <a:ext cx="669" cy="287"/>
              </a:xfrm>
              <a:prstGeom prst="rect">
                <a:avLst/>
              </a:prstGeom>
              <a:solidFill>
                <a:srgbClr val="4979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 name="Rectangle 23"/>
              <p:cNvSpPr>
                <a:spLocks noChangeArrowheads="1"/>
              </p:cNvSpPr>
              <p:nvPr/>
            </p:nvSpPr>
            <p:spPr bwMode="auto">
              <a:xfrm>
                <a:off x="3627" y="3719"/>
                <a:ext cx="669" cy="287"/>
              </a:xfrm>
              <a:prstGeom prst="rect">
                <a:avLst/>
              </a:prstGeom>
              <a:solidFill>
                <a:srgbClr val="3366FF"/>
              </a:solidFill>
              <a:ln w="23813" cap="rnd">
                <a:solidFill>
                  <a:srgbClr val="0066CC"/>
                </a:solidFill>
                <a:round/>
                <a:headEnd/>
                <a:tailEnd/>
              </a:ln>
            </p:spPr>
            <p:txBody>
              <a:bodyPr/>
              <a:lstStyle/>
              <a:p>
                <a:endParaRPr lang="zh-CN" altLang="en-US"/>
              </a:p>
            </p:txBody>
          </p:sp>
          <p:sp>
            <p:nvSpPr>
              <p:cNvPr id="29" name="Rectangle 24"/>
              <p:cNvSpPr>
                <a:spLocks noChangeArrowheads="1"/>
              </p:cNvSpPr>
              <p:nvPr/>
            </p:nvSpPr>
            <p:spPr bwMode="auto">
              <a:xfrm>
                <a:off x="3828" y="3804"/>
                <a:ext cx="218"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zh-CN" altLang="en-US" sz="1300" u="none">
                    <a:solidFill>
                      <a:srgbClr val="FFFFFF"/>
                    </a:solidFill>
                    <a:latin typeface="新宋体" panose="02010609030101010101" pitchFamily="49" charset="-122"/>
                    <a:ea typeface="新宋体" panose="02010609030101010101" pitchFamily="49" charset="-122"/>
                  </a:rPr>
                  <a:t>帐务</a:t>
                </a:r>
                <a:endParaRPr lang="zh-CN" altLang="en-US" sz="1800" u="none">
                  <a:latin typeface="Times New Roman" panose="02020603050405020304" pitchFamily="18" charset="0"/>
                  <a:ea typeface="宋体" panose="02010600030101010101" pitchFamily="2" charset="-122"/>
                </a:endParaRPr>
              </a:p>
            </p:txBody>
          </p:sp>
          <p:sp>
            <p:nvSpPr>
              <p:cNvPr id="30" name="Rectangle 25"/>
              <p:cNvSpPr>
                <a:spLocks noChangeArrowheads="1"/>
              </p:cNvSpPr>
              <p:nvPr/>
            </p:nvSpPr>
            <p:spPr bwMode="auto">
              <a:xfrm>
                <a:off x="2615" y="3719"/>
                <a:ext cx="668" cy="287"/>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 name="Rectangle 26"/>
              <p:cNvSpPr>
                <a:spLocks noChangeArrowheads="1"/>
              </p:cNvSpPr>
              <p:nvPr/>
            </p:nvSpPr>
            <p:spPr bwMode="auto">
              <a:xfrm>
                <a:off x="2615" y="3719"/>
                <a:ext cx="668" cy="287"/>
              </a:xfrm>
              <a:prstGeom prst="rect">
                <a:avLst/>
              </a:prstGeom>
              <a:noFill/>
              <a:ln w="23813" cap="rnd">
                <a:solidFill>
                  <a:srgbClr val="0066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 name="Rectangle 27"/>
              <p:cNvSpPr>
                <a:spLocks noChangeArrowheads="1"/>
              </p:cNvSpPr>
              <p:nvPr/>
            </p:nvSpPr>
            <p:spPr bwMode="auto">
              <a:xfrm>
                <a:off x="2680" y="3804"/>
                <a:ext cx="491"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zh-CN" altLang="en-US" sz="1300" u="none">
                    <a:solidFill>
                      <a:srgbClr val="FFFFFF"/>
                    </a:solidFill>
                    <a:latin typeface="新宋体" panose="02010609030101010101" pitchFamily="49" charset="-122"/>
                    <a:ea typeface="新宋体" panose="02010609030101010101" pitchFamily="49" charset="-122"/>
                  </a:rPr>
                  <a:t>网络</a:t>
                </a:r>
                <a:r>
                  <a:rPr lang="en-US" altLang="zh-CN" sz="1300" u="none">
                    <a:solidFill>
                      <a:srgbClr val="FFFFFF"/>
                    </a:solidFill>
                    <a:latin typeface="新宋体" panose="02010609030101010101" pitchFamily="49" charset="-122"/>
                    <a:ea typeface="新宋体" panose="02010609030101010101" pitchFamily="49" charset="-122"/>
                  </a:rPr>
                  <a:t>/</a:t>
                </a:r>
                <a:r>
                  <a:rPr lang="zh-CN" altLang="en-US" sz="1300" u="none">
                    <a:solidFill>
                      <a:srgbClr val="FFFFFF"/>
                    </a:solidFill>
                    <a:latin typeface="新宋体" panose="02010609030101010101" pitchFamily="49" charset="-122"/>
                    <a:ea typeface="新宋体" panose="02010609030101010101" pitchFamily="49" charset="-122"/>
                  </a:rPr>
                  <a:t>资源</a:t>
                </a:r>
                <a:endParaRPr lang="zh-CN" altLang="en-US" sz="1800" u="none">
                  <a:latin typeface="Times New Roman" panose="02020603050405020304" pitchFamily="18" charset="0"/>
                  <a:ea typeface="宋体" panose="02010600030101010101" pitchFamily="2" charset="-122"/>
                </a:endParaRPr>
              </a:p>
            </p:txBody>
          </p:sp>
          <p:sp>
            <p:nvSpPr>
              <p:cNvPr id="33" name="Rectangle 28"/>
              <p:cNvSpPr>
                <a:spLocks noChangeArrowheads="1"/>
              </p:cNvSpPr>
              <p:nvPr/>
            </p:nvSpPr>
            <p:spPr bwMode="auto">
              <a:xfrm>
                <a:off x="952" y="1904"/>
                <a:ext cx="669" cy="287"/>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 name="Rectangle 29"/>
              <p:cNvSpPr>
                <a:spLocks noChangeArrowheads="1"/>
              </p:cNvSpPr>
              <p:nvPr/>
            </p:nvSpPr>
            <p:spPr bwMode="auto">
              <a:xfrm>
                <a:off x="952" y="1904"/>
                <a:ext cx="669" cy="287"/>
              </a:xfrm>
              <a:prstGeom prst="rect">
                <a:avLst/>
              </a:prstGeom>
              <a:noFill/>
              <a:ln w="23813" cap="rnd">
                <a:solidFill>
                  <a:srgbClr val="0066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 name="Rectangle 30"/>
              <p:cNvSpPr>
                <a:spLocks noChangeArrowheads="1"/>
              </p:cNvSpPr>
              <p:nvPr/>
            </p:nvSpPr>
            <p:spPr bwMode="auto">
              <a:xfrm>
                <a:off x="996" y="1989"/>
                <a:ext cx="436"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zh-CN" altLang="en-US" sz="1300" u="none">
                    <a:solidFill>
                      <a:srgbClr val="FFFFFF"/>
                    </a:solidFill>
                    <a:latin typeface="新宋体" panose="02010609030101010101" pitchFamily="49" charset="-122"/>
                    <a:ea typeface="新宋体" panose="02010609030101010101" pitchFamily="49" charset="-122"/>
                  </a:rPr>
                  <a:t>市场营销</a:t>
                </a:r>
                <a:endParaRPr lang="zh-CN" altLang="en-US" sz="1800" u="none">
                  <a:latin typeface="Times New Roman" panose="02020603050405020304" pitchFamily="18" charset="0"/>
                  <a:ea typeface="宋体" panose="02010600030101010101" pitchFamily="2" charset="-122"/>
                </a:endParaRPr>
              </a:p>
            </p:txBody>
          </p:sp>
          <p:sp>
            <p:nvSpPr>
              <p:cNvPr id="36" name="Freeform 31"/>
              <p:cNvSpPr>
                <a:spLocks/>
              </p:cNvSpPr>
              <p:nvPr/>
            </p:nvSpPr>
            <p:spPr bwMode="auto">
              <a:xfrm>
                <a:off x="1645" y="2645"/>
                <a:ext cx="406" cy="215"/>
              </a:xfrm>
              <a:custGeom>
                <a:avLst/>
                <a:gdLst>
                  <a:gd name="T0" fmla="*/ 71 w 406"/>
                  <a:gd name="T1" fmla="*/ 215 h 215"/>
                  <a:gd name="T2" fmla="*/ 0 w 406"/>
                  <a:gd name="T3" fmla="*/ 215 h 215"/>
                  <a:gd name="T4" fmla="*/ 0 w 406"/>
                  <a:gd name="T5" fmla="*/ 0 h 215"/>
                  <a:gd name="T6" fmla="*/ 406 w 406"/>
                  <a:gd name="T7" fmla="*/ 0 h 215"/>
                  <a:gd name="T8" fmla="*/ 406 w 406"/>
                  <a:gd name="T9" fmla="*/ 71 h 215"/>
                </a:gdLst>
                <a:ahLst/>
                <a:cxnLst>
                  <a:cxn ang="0">
                    <a:pos x="T0" y="T1"/>
                  </a:cxn>
                  <a:cxn ang="0">
                    <a:pos x="T2" y="T3"/>
                  </a:cxn>
                  <a:cxn ang="0">
                    <a:pos x="T4" y="T5"/>
                  </a:cxn>
                  <a:cxn ang="0">
                    <a:pos x="T6" y="T7"/>
                  </a:cxn>
                  <a:cxn ang="0">
                    <a:pos x="T8" y="T9"/>
                  </a:cxn>
                </a:cxnLst>
                <a:rect l="0" t="0" r="r" b="b"/>
                <a:pathLst>
                  <a:path w="406" h="215">
                    <a:moveTo>
                      <a:pt x="71" y="215"/>
                    </a:moveTo>
                    <a:lnTo>
                      <a:pt x="0" y="215"/>
                    </a:lnTo>
                    <a:lnTo>
                      <a:pt x="0" y="0"/>
                    </a:lnTo>
                    <a:lnTo>
                      <a:pt x="406" y="0"/>
                    </a:lnTo>
                    <a:lnTo>
                      <a:pt x="406" y="71"/>
                    </a:lnTo>
                  </a:path>
                </a:pathLst>
              </a:custGeom>
              <a:noFill/>
              <a:ln w="23813" cap="rnd">
                <a:solidFill>
                  <a:srgbClr val="1B2F4E"/>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Rectangle 32"/>
              <p:cNvSpPr>
                <a:spLocks noChangeArrowheads="1"/>
              </p:cNvSpPr>
              <p:nvPr/>
            </p:nvSpPr>
            <p:spPr bwMode="auto">
              <a:xfrm>
                <a:off x="1560" y="2600"/>
                <a:ext cx="356" cy="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 name="Rectangle 33"/>
              <p:cNvSpPr>
                <a:spLocks noChangeArrowheads="1"/>
              </p:cNvSpPr>
              <p:nvPr/>
            </p:nvSpPr>
            <p:spPr bwMode="auto">
              <a:xfrm>
                <a:off x="1547" y="2610"/>
                <a:ext cx="134"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zh-CN" altLang="en-US" sz="800" b="0" u="none">
                    <a:solidFill>
                      <a:srgbClr val="000000"/>
                    </a:solidFill>
                    <a:latin typeface="宋体" panose="02010600030101010101" pitchFamily="2" charset="-122"/>
                    <a:ea typeface="宋体" panose="02010600030101010101" pitchFamily="2" charset="-122"/>
                  </a:rPr>
                  <a:t>关联</a:t>
                </a:r>
                <a:endParaRPr lang="zh-CN" altLang="en-US" sz="800" u="none">
                  <a:latin typeface="宋体" panose="02010600030101010101" pitchFamily="2" charset="-122"/>
                  <a:ea typeface="宋体" panose="02010600030101010101" pitchFamily="2" charset="-122"/>
                </a:endParaRPr>
              </a:p>
            </p:txBody>
          </p:sp>
          <p:sp>
            <p:nvSpPr>
              <p:cNvPr id="39" name="Rectangle 34"/>
              <p:cNvSpPr>
                <a:spLocks noChangeArrowheads="1"/>
              </p:cNvSpPr>
              <p:nvPr/>
            </p:nvSpPr>
            <p:spPr bwMode="auto">
              <a:xfrm>
                <a:off x="1714" y="2605"/>
                <a:ext cx="19"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en-US" altLang="zh-CN" sz="800" b="0" u="none">
                    <a:solidFill>
                      <a:srgbClr val="000000"/>
                    </a:solidFill>
                    <a:latin typeface="Times New Roman" panose="02020603050405020304" pitchFamily="18" charset="0"/>
                    <a:ea typeface="宋体" panose="02010600030101010101" pitchFamily="2" charset="-122"/>
                  </a:rPr>
                  <a:t>/</a:t>
                </a:r>
                <a:endParaRPr lang="en-US" altLang="zh-CN" sz="1800" u="none">
                  <a:latin typeface="Times New Roman" panose="02020603050405020304" pitchFamily="18" charset="0"/>
                  <a:ea typeface="宋体" panose="02010600030101010101" pitchFamily="2" charset="-122"/>
                </a:endParaRPr>
              </a:p>
            </p:txBody>
          </p:sp>
          <p:sp>
            <p:nvSpPr>
              <p:cNvPr id="40" name="Rectangle 35"/>
              <p:cNvSpPr>
                <a:spLocks noChangeArrowheads="1"/>
              </p:cNvSpPr>
              <p:nvPr/>
            </p:nvSpPr>
            <p:spPr bwMode="auto">
              <a:xfrm>
                <a:off x="1684" y="2610"/>
                <a:ext cx="201"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zh-CN" altLang="en-US" sz="800" b="0" u="none">
                    <a:solidFill>
                      <a:srgbClr val="000000"/>
                    </a:solidFill>
                    <a:latin typeface="宋体" panose="02010600030101010101" pitchFamily="2" charset="-122"/>
                    <a:ea typeface="宋体" panose="02010600030101010101" pitchFamily="2" charset="-122"/>
                  </a:rPr>
                  <a:t>被关联</a:t>
                </a:r>
                <a:endParaRPr lang="zh-CN" altLang="en-US" sz="800" u="none">
                  <a:latin typeface="宋体" panose="02010600030101010101" pitchFamily="2" charset="-122"/>
                  <a:ea typeface="宋体" panose="02010600030101010101" pitchFamily="2" charset="-122"/>
                </a:endParaRPr>
              </a:p>
            </p:txBody>
          </p:sp>
          <p:sp>
            <p:nvSpPr>
              <p:cNvPr id="41" name="Line 36"/>
              <p:cNvSpPr>
                <a:spLocks noChangeShapeType="1"/>
              </p:cNvSpPr>
              <p:nvPr/>
            </p:nvSpPr>
            <p:spPr bwMode="auto">
              <a:xfrm>
                <a:off x="2385" y="2860"/>
                <a:ext cx="478" cy="1"/>
              </a:xfrm>
              <a:prstGeom prst="line">
                <a:avLst/>
              </a:prstGeom>
              <a:noFill/>
              <a:ln w="23813" cap="rnd">
                <a:solidFill>
                  <a:srgbClr val="1B2F4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Rectangle 37"/>
              <p:cNvSpPr>
                <a:spLocks noChangeArrowheads="1"/>
              </p:cNvSpPr>
              <p:nvPr/>
            </p:nvSpPr>
            <p:spPr bwMode="auto">
              <a:xfrm>
                <a:off x="2478" y="2815"/>
                <a:ext cx="288" cy="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 name="Rectangle 38"/>
              <p:cNvSpPr>
                <a:spLocks noChangeArrowheads="1"/>
              </p:cNvSpPr>
              <p:nvPr/>
            </p:nvSpPr>
            <p:spPr bwMode="auto">
              <a:xfrm>
                <a:off x="2469" y="2828"/>
                <a:ext cx="134"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zh-CN" altLang="en-US" sz="800" b="0" u="none">
                    <a:solidFill>
                      <a:srgbClr val="000000"/>
                    </a:solidFill>
                    <a:latin typeface="宋体" panose="02010600030101010101" pitchFamily="2" charset="-122"/>
                    <a:ea typeface="宋体" panose="02010600030101010101" pitchFamily="2" charset="-122"/>
                  </a:rPr>
                  <a:t>购买</a:t>
                </a:r>
                <a:endParaRPr lang="zh-CN" altLang="en-US" sz="800" u="none">
                  <a:latin typeface="宋体" panose="02010600030101010101" pitchFamily="2" charset="-122"/>
                  <a:ea typeface="宋体" panose="02010600030101010101" pitchFamily="2" charset="-122"/>
                </a:endParaRPr>
              </a:p>
            </p:txBody>
          </p:sp>
          <p:sp>
            <p:nvSpPr>
              <p:cNvPr id="44" name="Rectangle 39"/>
              <p:cNvSpPr>
                <a:spLocks noChangeArrowheads="1"/>
              </p:cNvSpPr>
              <p:nvPr/>
            </p:nvSpPr>
            <p:spPr bwMode="auto">
              <a:xfrm>
                <a:off x="2628" y="2823"/>
                <a:ext cx="19"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en-US" altLang="zh-CN" sz="800" b="0" u="none">
                    <a:solidFill>
                      <a:srgbClr val="000000"/>
                    </a:solidFill>
                    <a:latin typeface="Times New Roman" panose="02020603050405020304" pitchFamily="18" charset="0"/>
                    <a:ea typeface="宋体" panose="02010600030101010101" pitchFamily="2" charset="-122"/>
                  </a:rPr>
                  <a:t>/</a:t>
                </a:r>
                <a:endParaRPr lang="en-US" altLang="zh-CN" sz="1800" u="none">
                  <a:latin typeface="Times New Roman" panose="02020603050405020304" pitchFamily="18" charset="0"/>
                  <a:ea typeface="宋体" panose="02010600030101010101" pitchFamily="2" charset="-122"/>
                </a:endParaRPr>
              </a:p>
            </p:txBody>
          </p:sp>
          <p:sp>
            <p:nvSpPr>
              <p:cNvPr id="45" name="Rectangle 40"/>
              <p:cNvSpPr>
                <a:spLocks noChangeArrowheads="1"/>
              </p:cNvSpPr>
              <p:nvPr/>
            </p:nvSpPr>
            <p:spPr bwMode="auto">
              <a:xfrm>
                <a:off x="2620" y="2828"/>
                <a:ext cx="135"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zh-CN" altLang="en-US" sz="800" b="0" u="none">
                    <a:solidFill>
                      <a:srgbClr val="000000"/>
                    </a:solidFill>
                    <a:latin typeface="宋体" panose="02010600030101010101" pitchFamily="2" charset="-122"/>
                    <a:ea typeface="宋体" panose="02010600030101010101" pitchFamily="2" charset="-122"/>
                  </a:rPr>
                  <a:t>使用</a:t>
                </a:r>
                <a:endParaRPr lang="zh-CN" altLang="en-US" sz="800" u="none">
                  <a:latin typeface="宋体" panose="02010600030101010101" pitchFamily="2" charset="-122"/>
                  <a:ea typeface="宋体" panose="02010600030101010101" pitchFamily="2" charset="-122"/>
                </a:endParaRPr>
              </a:p>
            </p:txBody>
          </p:sp>
          <p:sp>
            <p:nvSpPr>
              <p:cNvPr id="46" name="Freeform 41"/>
              <p:cNvSpPr>
                <a:spLocks/>
              </p:cNvSpPr>
              <p:nvPr/>
            </p:nvSpPr>
            <p:spPr bwMode="auto">
              <a:xfrm>
                <a:off x="2949" y="3003"/>
                <a:ext cx="248" cy="716"/>
              </a:xfrm>
              <a:custGeom>
                <a:avLst/>
                <a:gdLst>
                  <a:gd name="T0" fmla="*/ 248 w 248"/>
                  <a:gd name="T1" fmla="*/ 0 h 716"/>
                  <a:gd name="T2" fmla="*/ 248 w 248"/>
                  <a:gd name="T3" fmla="*/ 382 h 716"/>
                  <a:gd name="T4" fmla="*/ 0 w 248"/>
                  <a:gd name="T5" fmla="*/ 382 h 716"/>
                  <a:gd name="T6" fmla="*/ 0 w 248"/>
                  <a:gd name="T7" fmla="*/ 716 h 716"/>
                </a:gdLst>
                <a:ahLst/>
                <a:cxnLst>
                  <a:cxn ang="0">
                    <a:pos x="T0" y="T1"/>
                  </a:cxn>
                  <a:cxn ang="0">
                    <a:pos x="T2" y="T3"/>
                  </a:cxn>
                  <a:cxn ang="0">
                    <a:pos x="T4" y="T5"/>
                  </a:cxn>
                  <a:cxn ang="0">
                    <a:pos x="T6" y="T7"/>
                  </a:cxn>
                </a:cxnLst>
                <a:rect l="0" t="0" r="r" b="b"/>
                <a:pathLst>
                  <a:path w="248" h="716">
                    <a:moveTo>
                      <a:pt x="248" y="0"/>
                    </a:moveTo>
                    <a:lnTo>
                      <a:pt x="248" y="382"/>
                    </a:lnTo>
                    <a:lnTo>
                      <a:pt x="0" y="382"/>
                    </a:lnTo>
                    <a:lnTo>
                      <a:pt x="0" y="716"/>
                    </a:lnTo>
                  </a:path>
                </a:pathLst>
              </a:custGeom>
              <a:noFill/>
              <a:ln w="23813" cap="rnd">
                <a:solidFill>
                  <a:srgbClr val="1B2F4E"/>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 name="Rectangle 42"/>
              <p:cNvSpPr>
                <a:spLocks noChangeArrowheads="1"/>
              </p:cNvSpPr>
              <p:nvPr/>
            </p:nvSpPr>
            <p:spPr bwMode="auto">
              <a:xfrm>
                <a:off x="2950" y="3340"/>
                <a:ext cx="289" cy="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 name="Rectangle 43"/>
              <p:cNvSpPr>
                <a:spLocks noChangeArrowheads="1"/>
              </p:cNvSpPr>
              <p:nvPr/>
            </p:nvSpPr>
            <p:spPr bwMode="auto">
              <a:xfrm>
                <a:off x="2938" y="3353"/>
                <a:ext cx="134"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zh-CN" altLang="en-US" sz="800" b="0" u="none">
                    <a:solidFill>
                      <a:srgbClr val="000000"/>
                    </a:solidFill>
                    <a:latin typeface="宋体" panose="02010600030101010101" pitchFamily="2" charset="-122"/>
                    <a:ea typeface="宋体" panose="02010600030101010101" pitchFamily="2" charset="-122"/>
                  </a:rPr>
                  <a:t>使用</a:t>
                </a:r>
                <a:endParaRPr lang="zh-CN" altLang="en-US" sz="800" u="none">
                  <a:latin typeface="Times New Roman" panose="02020603050405020304" pitchFamily="18" charset="0"/>
                  <a:ea typeface="宋体" panose="02010600030101010101" pitchFamily="2" charset="-122"/>
                </a:endParaRPr>
              </a:p>
            </p:txBody>
          </p:sp>
          <p:sp>
            <p:nvSpPr>
              <p:cNvPr id="49" name="Rectangle 44"/>
              <p:cNvSpPr>
                <a:spLocks noChangeArrowheads="1"/>
              </p:cNvSpPr>
              <p:nvPr/>
            </p:nvSpPr>
            <p:spPr bwMode="auto">
              <a:xfrm>
                <a:off x="3105" y="3348"/>
                <a:ext cx="19"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en-US" altLang="zh-CN" sz="800" b="0" u="none">
                    <a:solidFill>
                      <a:srgbClr val="000000"/>
                    </a:solidFill>
                    <a:latin typeface="Times New Roman" panose="02020603050405020304" pitchFamily="18" charset="0"/>
                    <a:ea typeface="宋体" panose="02010600030101010101" pitchFamily="2" charset="-122"/>
                  </a:rPr>
                  <a:t>/</a:t>
                </a:r>
                <a:endParaRPr lang="en-US" altLang="zh-CN" sz="1800" u="none">
                  <a:latin typeface="Times New Roman" panose="02020603050405020304" pitchFamily="18" charset="0"/>
                  <a:ea typeface="宋体" panose="02010600030101010101" pitchFamily="2" charset="-122"/>
                </a:endParaRPr>
              </a:p>
            </p:txBody>
          </p:sp>
          <p:sp>
            <p:nvSpPr>
              <p:cNvPr id="50" name="Rectangle 45"/>
              <p:cNvSpPr>
                <a:spLocks noChangeArrowheads="1"/>
              </p:cNvSpPr>
              <p:nvPr/>
            </p:nvSpPr>
            <p:spPr bwMode="auto">
              <a:xfrm>
                <a:off x="3090" y="3353"/>
                <a:ext cx="134"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zh-CN" altLang="en-US" sz="800" b="0" u="none">
                    <a:solidFill>
                      <a:srgbClr val="000000"/>
                    </a:solidFill>
                    <a:latin typeface="宋体" panose="02010600030101010101" pitchFamily="2" charset="-122"/>
                    <a:ea typeface="宋体" panose="02010600030101010101" pitchFamily="2" charset="-122"/>
                  </a:rPr>
                  <a:t>承载</a:t>
                </a:r>
                <a:endParaRPr lang="zh-CN" altLang="en-US" sz="800" u="none">
                  <a:latin typeface="Times New Roman" panose="02020603050405020304" pitchFamily="18" charset="0"/>
                  <a:ea typeface="宋体" panose="02010600030101010101" pitchFamily="2" charset="-122"/>
                </a:endParaRPr>
              </a:p>
            </p:txBody>
          </p:sp>
          <p:sp>
            <p:nvSpPr>
              <p:cNvPr id="51" name="Freeform 46"/>
              <p:cNvSpPr>
                <a:spLocks/>
              </p:cNvSpPr>
              <p:nvPr/>
            </p:nvSpPr>
            <p:spPr bwMode="auto">
              <a:xfrm>
                <a:off x="1526" y="3003"/>
                <a:ext cx="525" cy="716"/>
              </a:xfrm>
              <a:custGeom>
                <a:avLst/>
                <a:gdLst>
                  <a:gd name="T0" fmla="*/ 525 w 525"/>
                  <a:gd name="T1" fmla="*/ 0 h 716"/>
                  <a:gd name="T2" fmla="*/ 525 w 525"/>
                  <a:gd name="T3" fmla="*/ 286 h 716"/>
                  <a:gd name="T4" fmla="*/ 0 w 525"/>
                  <a:gd name="T5" fmla="*/ 286 h 716"/>
                  <a:gd name="T6" fmla="*/ 0 w 525"/>
                  <a:gd name="T7" fmla="*/ 716 h 716"/>
                </a:gdLst>
                <a:ahLst/>
                <a:cxnLst>
                  <a:cxn ang="0">
                    <a:pos x="T0" y="T1"/>
                  </a:cxn>
                  <a:cxn ang="0">
                    <a:pos x="T2" y="T3"/>
                  </a:cxn>
                  <a:cxn ang="0">
                    <a:pos x="T4" y="T5"/>
                  </a:cxn>
                  <a:cxn ang="0">
                    <a:pos x="T6" y="T7"/>
                  </a:cxn>
                </a:cxnLst>
                <a:rect l="0" t="0" r="r" b="b"/>
                <a:pathLst>
                  <a:path w="525" h="716">
                    <a:moveTo>
                      <a:pt x="525" y="0"/>
                    </a:moveTo>
                    <a:lnTo>
                      <a:pt x="525" y="286"/>
                    </a:lnTo>
                    <a:lnTo>
                      <a:pt x="0" y="286"/>
                    </a:lnTo>
                    <a:lnTo>
                      <a:pt x="0" y="716"/>
                    </a:lnTo>
                  </a:path>
                </a:pathLst>
              </a:custGeom>
              <a:noFill/>
              <a:ln w="23813" cap="rnd">
                <a:solidFill>
                  <a:srgbClr val="1B2F4E"/>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Rectangle 47"/>
              <p:cNvSpPr>
                <a:spLocks noChangeArrowheads="1"/>
              </p:cNvSpPr>
              <p:nvPr/>
            </p:nvSpPr>
            <p:spPr bwMode="auto">
              <a:xfrm>
                <a:off x="1469" y="3245"/>
                <a:ext cx="490" cy="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 name="Rectangle 48"/>
              <p:cNvSpPr>
                <a:spLocks noChangeArrowheads="1"/>
              </p:cNvSpPr>
              <p:nvPr/>
            </p:nvSpPr>
            <p:spPr bwMode="auto">
              <a:xfrm>
                <a:off x="1457" y="3257"/>
                <a:ext cx="134"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zh-CN" altLang="en-US" sz="800" b="0" u="none">
                    <a:solidFill>
                      <a:srgbClr val="000000"/>
                    </a:solidFill>
                    <a:latin typeface="宋体" panose="02010600030101010101" pitchFamily="2" charset="-122"/>
                    <a:ea typeface="宋体" panose="02010600030101010101" pitchFamily="2" charset="-122"/>
                  </a:rPr>
                  <a:t>位于</a:t>
                </a:r>
                <a:endParaRPr lang="zh-CN" altLang="en-US" sz="800" u="none">
                  <a:latin typeface="宋体" panose="02010600030101010101" pitchFamily="2" charset="-122"/>
                  <a:ea typeface="宋体" panose="02010600030101010101" pitchFamily="2" charset="-122"/>
                </a:endParaRPr>
              </a:p>
            </p:txBody>
          </p:sp>
          <p:sp>
            <p:nvSpPr>
              <p:cNvPr id="54" name="Rectangle 49"/>
              <p:cNvSpPr>
                <a:spLocks noChangeArrowheads="1"/>
              </p:cNvSpPr>
              <p:nvPr/>
            </p:nvSpPr>
            <p:spPr bwMode="auto">
              <a:xfrm>
                <a:off x="1622" y="3252"/>
                <a:ext cx="19"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en-US" altLang="zh-CN" sz="800" b="0" u="none">
                    <a:solidFill>
                      <a:srgbClr val="000000"/>
                    </a:solidFill>
                    <a:latin typeface="Times New Roman" panose="02020603050405020304" pitchFamily="18" charset="0"/>
                    <a:ea typeface="宋体" panose="02010600030101010101" pitchFamily="2" charset="-122"/>
                  </a:rPr>
                  <a:t>/</a:t>
                </a:r>
                <a:endParaRPr lang="en-US" altLang="zh-CN" sz="1800" u="none">
                  <a:latin typeface="Times New Roman" panose="02020603050405020304" pitchFamily="18" charset="0"/>
                  <a:ea typeface="宋体" panose="02010600030101010101" pitchFamily="2" charset="-122"/>
                </a:endParaRPr>
              </a:p>
            </p:txBody>
          </p:sp>
          <p:sp>
            <p:nvSpPr>
              <p:cNvPr id="55" name="Rectangle 50"/>
              <p:cNvSpPr>
                <a:spLocks noChangeArrowheads="1"/>
              </p:cNvSpPr>
              <p:nvPr/>
            </p:nvSpPr>
            <p:spPr bwMode="auto">
              <a:xfrm>
                <a:off x="1561" y="3257"/>
                <a:ext cx="335"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zh-CN" altLang="en-US" sz="800" b="0" u="none">
                    <a:solidFill>
                      <a:srgbClr val="000000"/>
                    </a:solidFill>
                    <a:latin typeface="宋体" panose="02010600030101010101" pitchFamily="2" charset="-122"/>
                    <a:ea typeface="宋体" panose="02010600030101010101" pitchFamily="2" charset="-122"/>
                  </a:rPr>
                  <a:t>提供服务于</a:t>
                </a:r>
                <a:endParaRPr lang="zh-CN" altLang="en-US" sz="800" u="none">
                  <a:latin typeface="宋体" panose="02010600030101010101" pitchFamily="2" charset="-122"/>
                  <a:ea typeface="宋体" panose="02010600030101010101" pitchFamily="2" charset="-122"/>
                </a:endParaRPr>
              </a:p>
            </p:txBody>
          </p:sp>
          <p:sp>
            <p:nvSpPr>
              <p:cNvPr id="56" name="Line 51"/>
              <p:cNvSpPr>
                <a:spLocks noChangeShapeType="1"/>
              </p:cNvSpPr>
              <p:nvPr/>
            </p:nvSpPr>
            <p:spPr bwMode="auto">
              <a:xfrm flipH="1">
                <a:off x="1860" y="3863"/>
                <a:ext cx="755" cy="1"/>
              </a:xfrm>
              <a:prstGeom prst="line">
                <a:avLst/>
              </a:prstGeom>
              <a:noFill/>
              <a:ln w="23813" cap="rnd">
                <a:solidFill>
                  <a:srgbClr val="1B2F4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Rectangle 52"/>
              <p:cNvSpPr>
                <a:spLocks noChangeArrowheads="1"/>
              </p:cNvSpPr>
              <p:nvPr/>
            </p:nvSpPr>
            <p:spPr bwMode="auto">
              <a:xfrm>
                <a:off x="2057" y="3818"/>
                <a:ext cx="355" cy="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 name="Rectangle 53"/>
              <p:cNvSpPr>
                <a:spLocks noChangeArrowheads="1"/>
              </p:cNvSpPr>
              <p:nvPr/>
            </p:nvSpPr>
            <p:spPr bwMode="auto">
              <a:xfrm>
                <a:off x="2027" y="3828"/>
                <a:ext cx="202"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zh-CN" altLang="en-US" sz="800" b="0" u="none">
                    <a:solidFill>
                      <a:srgbClr val="000000"/>
                    </a:solidFill>
                    <a:latin typeface="宋体" panose="02010600030101010101" pitchFamily="2" charset="-122"/>
                    <a:ea typeface="宋体" panose="02010600030101010101" pitchFamily="2" charset="-122"/>
                  </a:rPr>
                  <a:t>被覆盖</a:t>
                </a:r>
                <a:endParaRPr lang="zh-CN" altLang="en-US" sz="800" u="none">
                  <a:latin typeface="宋体" panose="02010600030101010101" pitchFamily="2" charset="-122"/>
                  <a:ea typeface="宋体" panose="02010600030101010101" pitchFamily="2" charset="-122"/>
                </a:endParaRPr>
              </a:p>
            </p:txBody>
          </p:sp>
          <p:sp>
            <p:nvSpPr>
              <p:cNvPr id="59" name="Rectangle 54"/>
              <p:cNvSpPr>
                <a:spLocks noChangeArrowheads="1"/>
              </p:cNvSpPr>
              <p:nvPr/>
            </p:nvSpPr>
            <p:spPr bwMode="auto">
              <a:xfrm>
                <a:off x="2276" y="3823"/>
                <a:ext cx="19"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en-US" altLang="zh-CN" sz="800" b="0" u="none">
                    <a:solidFill>
                      <a:srgbClr val="000000"/>
                    </a:solidFill>
                    <a:latin typeface="Times New Roman" panose="02020603050405020304" pitchFamily="18" charset="0"/>
                    <a:ea typeface="宋体" panose="02010600030101010101" pitchFamily="2" charset="-122"/>
                  </a:rPr>
                  <a:t>/</a:t>
                </a:r>
                <a:endParaRPr lang="en-US" altLang="zh-CN" sz="1800" u="none">
                  <a:latin typeface="Times New Roman" panose="02020603050405020304" pitchFamily="18" charset="0"/>
                  <a:ea typeface="宋体" panose="02010600030101010101" pitchFamily="2" charset="-122"/>
                </a:endParaRPr>
              </a:p>
            </p:txBody>
          </p:sp>
          <p:sp>
            <p:nvSpPr>
              <p:cNvPr id="60" name="Rectangle 55"/>
              <p:cNvSpPr>
                <a:spLocks noChangeArrowheads="1"/>
              </p:cNvSpPr>
              <p:nvPr/>
            </p:nvSpPr>
            <p:spPr bwMode="auto">
              <a:xfrm>
                <a:off x="2266" y="3828"/>
                <a:ext cx="134"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zh-CN" altLang="en-US" sz="800" b="0" u="none">
                    <a:solidFill>
                      <a:srgbClr val="000000"/>
                    </a:solidFill>
                    <a:latin typeface="宋体" panose="02010600030101010101" pitchFamily="2" charset="-122"/>
                    <a:ea typeface="宋体" panose="02010600030101010101" pitchFamily="2" charset="-122"/>
                  </a:rPr>
                  <a:t>位于</a:t>
                </a:r>
                <a:endParaRPr lang="zh-CN" altLang="en-US" sz="800" u="none">
                  <a:latin typeface="宋体" panose="02010600030101010101" pitchFamily="2" charset="-122"/>
                  <a:ea typeface="宋体" panose="02010600030101010101" pitchFamily="2" charset="-122"/>
                </a:endParaRPr>
              </a:p>
            </p:txBody>
          </p:sp>
          <p:sp>
            <p:nvSpPr>
              <p:cNvPr id="61" name="Freeform 56"/>
              <p:cNvSpPr>
                <a:spLocks/>
              </p:cNvSpPr>
              <p:nvPr/>
            </p:nvSpPr>
            <p:spPr bwMode="auto">
              <a:xfrm>
                <a:off x="1287" y="2191"/>
                <a:ext cx="429" cy="669"/>
              </a:xfrm>
              <a:custGeom>
                <a:avLst/>
                <a:gdLst>
                  <a:gd name="T0" fmla="*/ 0 w 429"/>
                  <a:gd name="T1" fmla="*/ 0 h 669"/>
                  <a:gd name="T2" fmla="*/ 0 w 429"/>
                  <a:gd name="T3" fmla="*/ 669 h 669"/>
                  <a:gd name="T4" fmla="*/ 429 w 429"/>
                  <a:gd name="T5" fmla="*/ 669 h 669"/>
                </a:gdLst>
                <a:ahLst/>
                <a:cxnLst>
                  <a:cxn ang="0">
                    <a:pos x="T0" y="T1"/>
                  </a:cxn>
                  <a:cxn ang="0">
                    <a:pos x="T2" y="T3"/>
                  </a:cxn>
                  <a:cxn ang="0">
                    <a:pos x="T4" y="T5"/>
                  </a:cxn>
                </a:cxnLst>
                <a:rect l="0" t="0" r="r" b="b"/>
                <a:pathLst>
                  <a:path w="429" h="669">
                    <a:moveTo>
                      <a:pt x="0" y="0"/>
                    </a:moveTo>
                    <a:lnTo>
                      <a:pt x="0" y="669"/>
                    </a:lnTo>
                    <a:lnTo>
                      <a:pt x="429" y="669"/>
                    </a:lnTo>
                  </a:path>
                </a:pathLst>
              </a:custGeom>
              <a:noFill/>
              <a:ln w="23813" cap="rnd">
                <a:solidFill>
                  <a:srgbClr val="1B2F4E"/>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 name="Rectangle 57"/>
              <p:cNvSpPr>
                <a:spLocks noChangeArrowheads="1"/>
              </p:cNvSpPr>
              <p:nvPr/>
            </p:nvSpPr>
            <p:spPr bwMode="auto">
              <a:xfrm>
                <a:off x="1106" y="2696"/>
                <a:ext cx="35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 name="Rectangle 58"/>
              <p:cNvSpPr>
                <a:spLocks noChangeArrowheads="1"/>
              </p:cNvSpPr>
              <p:nvPr/>
            </p:nvSpPr>
            <p:spPr bwMode="auto">
              <a:xfrm>
                <a:off x="1092" y="2706"/>
                <a:ext cx="135"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zh-CN" altLang="en-US" sz="800" b="0" u="none">
                    <a:solidFill>
                      <a:srgbClr val="000000"/>
                    </a:solidFill>
                    <a:latin typeface="宋体" panose="02010600030101010101" pitchFamily="2" charset="-122"/>
                    <a:ea typeface="宋体" panose="02010600030101010101" pitchFamily="2" charset="-122"/>
                  </a:rPr>
                  <a:t>面向</a:t>
                </a:r>
                <a:endParaRPr lang="zh-CN" altLang="en-US" sz="800" u="none">
                  <a:latin typeface="宋体" panose="02010600030101010101" pitchFamily="2" charset="-122"/>
                  <a:ea typeface="宋体" panose="02010600030101010101" pitchFamily="2" charset="-122"/>
                </a:endParaRPr>
              </a:p>
            </p:txBody>
          </p:sp>
          <p:sp>
            <p:nvSpPr>
              <p:cNvPr id="64" name="Rectangle 59"/>
              <p:cNvSpPr>
                <a:spLocks noChangeArrowheads="1"/>
              </p:cNvSpPr>
              <p:nvPr/>
            </p:nvSpPr>
            <p:spPr bwMode="auto">
              <a:xfrm>
                <a:off x="1258" y="2701"/>
                <a:ext cx="19"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en-US" altLang="zh-CN" sz="800" b="0" u="none">
                    <a:solidFill>
                      <a:srgbClr val="000000"/>
                    </a:solidFill>
                    <a:latin typeface="Times New Roman" panose="02020603050405020304" pitchFamily="18" charset="0"/>
                    <a:ea typeface="宋体" panose="02010600030101010101" pitchFamily="2" charset="-122"/>
                  </a:rPr>
                  <a:t>/</a:t>
                </a:r>
                <a:endParaRPr lang="en-US" altLang="zh-CN" sz="1800" u="none">
                  <a:latin typeface="Times New Roman" panose="02020603050405020304" pitchFamily="18" charset="0"/>
                  <a:ea typeface="宋体" panose="02010600030101010101" pitchFamily="2" charset="-122"/>
                </a:endParaRPr>
              </a:p>
            </p:txBody>
          </p:sp>
          <p:sp>
            <p:nvSpPr>
              <p:cNvPr id="65" name="Rectangle 60"/>
              <p:cNvSpPr>
                <a:spLocks noChangeArrowheads="1"/>
              </p:cNvSpPr>
              <p:nvPr/>
            </p:nvSpPr>
            <p:spPr bwMode="auto">
              <a:xfrm>
                <a:off x="1235" y="2706"/>
                <a:ext cx="201"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zh-CN" altLang="en-US" sz="800" b="0" u="none">
                    <a:solidFill>
                      <a:srgbClr val="000000"/>
                    </a:solidFill>
                    <a:latin typeface="宋体" panose="02010600030101010101" pitchFamily="2" charset="-122"/>
                    <a:ea typeface="宋体" panose="02010600030101010101" pitchFamily="2" charset="-122"/>
                  </a:rPr>
                  <a:t>目标群</a:t>
                </a:r>
                <a:endParaRPr lang="zh-CN" altLang="en-US" sz="800" u="none">
                  <a:latin typeface="宋体" panose="02010600030101010101" pitchFamily="2" charset="-122"/>
                  <a:ea typeface="宋体" panose="02010600030101010101" pitchFamily="2" charset="-122"/>
                </a:endParaRPr>
              </a:p>
            </p:txBody>
          </p:sp>
          <p:sp>
            <p:nvSpPr>
              <p:cNvPr id="66" name="Rectangle 61"/>
              <p:cNvSpPr>
                <a:spLocks noChangeArrowheads="1"/>
              </p:cNvSpPr>
              <p:nvPr/>
            </p:nvSpPr>
            <p:spPr bwMode="auto">
              <a:xfrm>
                <a:off x="2033" y="2490"/>
                <a:ext cx="356" cy="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 name="Rectangle 62"/>
              <p:cNvSpPr>
                <a:spLocks noChangeArrowheads="1"/>
              </p:cNvSpPr>
              <p:nvPr/>
            </p:nvSpPr>
            <p:spPr bwMode="auto">
              <a:xfrm>
                <a:off x="2185" y="2494"/>
                <a:ext cx="18"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en-US" altLang="zh-CN" sz="800" b="0" u="none">
                    <a:solidFill>
                      <a:srgbClr val="000000"/>
                    </a:solidFill>
                    <a:latin typeface="Times New Roman" panose="02020603050405020304" pitchFamily="18" charset="0"/>
                    <a:ea typeface="宋体" panose="02010600030101010101" pitchFamily="2" charset="-122"/>
                  </a:rPr>
                  <a:t>/</a:t>
                </a:r>
                <a:endParaRPr lang="en-US" altLang="zh-CN" sz="1800" u="none">
                  <a:latin typeface="Times New Roman" panose="02020603050405020304" pitchFamily="18" charset="0"/>
                  <a:ea typeface="宋体" panose="02010600030101010101" pitchFamily="2" charset="-122"/>
                </a:endParaRPr>
              </a:p>
            </p:txBody>
          </p:sp>
          <p:sp>
            <p:nvSpPr>
              <p:cNvPr id="68" name="Freeform 63"/>
              <p:cNvSpPr>
                <a:spLocks/>
              </p:cNvSpPr>
              <p:nvPr/>
            </p:nvSpPr>
            <p:spPr bwMode="auto">
              <a:xfrm>
                <a:off x="2789" y="2069"/>
                <a:ext cx="408" cy="647"/>
              </a:xfrm>
              <a:custGeom>
                <a:avLst/>
                <a:gdLst>
                  <a:gd name="T0" fmla="*/ 0 w 649"/>
                  <a:gd name="T1" fmla="*/ 0 h 668"/>
                  <a:gd name="T2" fmla="*/ 649 w 649"/>
                  <a:gd name="T3" fmla="*/ 0 h 668"/>
                  <a:gd name="T4" fmla="*/ 649 w 649"/>
                  <a:gd name="T5" fmla="*/ 668 h 668"/>
                </a:gdLst>
                <a:ahLst/>
                <a:cxnLst>
                  <a:cxn ang="0">
                    <a:pos x="T0" y="T1"/>
                  </a:cxn>
                  <a:cxn ang="0">
                    <a:pos x="T2" y="T3"/>
                  </a:cxn>
                  <a:cxn ang="0">
                    <a:pos x="T4" y="T5"/>
                  </a:cxn>
                </a:cxnLst>
                <a:rect l="0" t="0" r="r" b="b"/>
                <a:pathLst>
                  <a:path w="649" h="668">
                    <a:moveTo>
                      <a:pt x="0" y="0"/>
                    </a:moveTo>
                    <a:lnTo>
                      <a:pt x="649" y="0"/>
                    </a:lnTo>
                    <a:lnTo>
                      <a:pt x="649" y="668"/>
                    </a:lnTo>
                  </a:path>
                </a:pathLst>
              </a:custGeom>
              <a:noFill/>
              <a:ln w="23813" cap="rnd">
                <a:solidFill>
                  <a:srgbClr val="1B2F4E"/>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 name="Rectangle 64"/>
              <p:cNvSpPr>
                <a:spLocks noChangeArrowheads="1"/>
              </p:cNvSpPr>
              <p:nvPr/>
            </p:nvSpPr>
            <p:spPr bwMode="auto">
              <a:xfrm>
                <a:off x="3051" y="2013"/>
                <a:ext cx="288" cy="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 name="Rectangle 65"/>
              <p:cNvSpPr>
                <a:spLocks noChangeArrowheads="1"/>
              </p:cNvSpPr>
              <p:nvPr/>
            </p:nvSpPr>
            <p:spPr bwMode="auto">
              <a:xfrm>
                <a:off x="3206" y="2019"/>
                <a:ext cx="19"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en-US" altLang="zh-CN" sz="800" b="0" u="none">
                    <a:solidFill>
                      <a:srgbClr val="000000"/>
                    </a:solidFill>
                    <a:latin typeface="Times New Roman" panose="02020603050405020304" pitchFamily="18" charset="0"/>
                    <a:ea typeface="宋体" panose="02010600030101010101" pitchFamily="2" charset="-122"/>
                  </a:rPr>
                  <a:t>/</a:t>
                </a:r>
                <a:endParaRPr lang="en-US" altLang="zh-CN" sz="1800" u="none">
                  <a:latin typeface="Times New Roman" panose="02020603050405020304" pitchFamily="18" charset="0"/>
                  <a:ea typeface="宋体" panose="02010600030101010101" pitchFamily="2" charset="-122"/>
                </a:endParaRPr>
              </a:p>
            </p:txBody>
          </p:sp>
          <p:sp>
            <p:nvSpPr>
              <p:cNvPr id="71" name="Rectangle 66"/>
              <p:cNvSpPr>
                <a:spLocks noChangeArrowheads="1"/>
              </p:cNvSpPr>
              <p:nvPr/>
            </p:nvSpPr>
            <p:spPr bwMode="auto">
              <a:xfrm>
                <a:off x="3061" y="2024"/>
                <a:ext cx="363"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Tx/>
                  <a:buNone/>
                </a:pPr>
                <a:r>
                  <a:rPr lang="zh-CN" altLang="en-US" sz="800" b="0" u="none">
                    <a:latin typeface="宋体" panose="02010600030101010101" pitchFamily="2" charset="-122"/>
                    <a:ea typeface="宋体" panose="02010600030101010101" pitchFamily="2" charset="-122"/>
                  </a:rPr>
                  <a:t>产品</a:t>
                </a:r>
                <a:r>
                  <a:rPr lang="en-US" altLang="zh-CN" sz="800" b="0" u="none">
                    <a:latin typeface="宋体" panose="02010600030101010101" pitchFamily="2" charset="-122"/>
                    <a:ea typeface="宋体" panose="02010600030101010101" pitchFamily="2" charset="-122"/>
                  </a:rPr>
                  <a:t>/</a:t>
                </a:r>
                <a:r>
                  <a:rPr lang="zh-CN" altLang="en-US" sz="800" b="0" u="none">
                    <a:latin typeface="宋体" panose="02010600030101010101" pitchFamily="2" charset="-122"/>
                    <a:ea typeface="宋体" panose="02010600030101010101" pitchFamily="2" charset="-122"/>
                  </a:rPr>
                  <a:t>账目</a:t>
                </a:r>
              </a:p>
            </p:txBody>
          </p:sp>
          <p:sp>
            <p:nvSpPr>
              <p:cNvPr id="72" name="Freeform 67"/>
              <p:cNvSpPr>
                <a:spLocks/>
              </p:cNvSpPr>
              <p:nvPr/>
            </p:nvSpPr>
            <p:spPr bwMode="auto">
              <a:xfrm>
                <a:off x="3197" y="3003"/>
                <a:ext cx="765" cy="716"/>
              </a:xfrm>
              <a:custGeom>
                <a:avLst/>
                <a:gdLst>
                  <a:gd name="T0" fmla="*/ 0 w 765"/>
                  <a:gd name="T1" fmla="*/ 0 h 716"/>
                  <a:gd name="T2" fmla="*/ 0 w 765"/>
                  <a:gd name="T3" fmla="*/ 261 h 716"/>
                  <a:gd name="T4" fmla="*/ 765 w 765"/>
                  <a:gd name="T5" fmla="*/ 261 h 716"/>
                  <a:gd name="T6" fmla="*/ 765 w 765"/>
                  <a:gd name="T7" fmla="*/ 716 h 716"/>
                </a:gdLst>
                <a:ahLst/>
                <a:cxnLst>
                  <a:cxn ang="0">
                    <a:pos x="T0" y="T1"/>
                  </a:cxn>
                  <a:cxn ang="0">
                    <a:pos x="T2" y="T3"/>
                  </a:cxn>
                  <a:cxn ang="0">
                    <a:pos x="T4" y="T5"/>
                  </a:cxn>
                  <a:cxn ang="0">
                    <a:pos x="T6" y="T7"/>
                  </a:cxn>
                </a:cxnLst>
                <a:rect l="0" t="0" r="r" b="b"/>
                <a:pathLst>
                  <a:path w="765" h="716">
                    <a:moveTo>
                      <a:pt x="0" y="0"/>
                    </a:moveTo>
                    <a:lnTo>
                      <a:pt x="0" y="261"/>
                    </a:lnTo>
                    <a:lnTo>
                      <a:pt x="765" y="261"/>
                    </a:lnTo>
                    <a:lnTo>
                      <a:pt x="765" y="716"/>
                    </a:lnTo>
                  </a:path>
                </a:pathLst>
              </a:custGeom>
              <a:noFill/>
              <a:ln w="23813" cap="rnd">
                <a:solidFill>
                  <a:srgbClr val="1B2F4E"/>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 name="Rectangle 68"/>
              <p:cNvSpPr>
                <a:spLocks noChangeArrowheads="1"/>
              </p:cNvSpPr>
              <p:nvPr/>
            </p:nvSpPr>
            <p:spPr bwMode="auto">
              <a:xfrm>
                <a:off x="3462" y="3219"/>
                <a:ext cx="424" cy="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 name="Rectangle 69"/>
              <p:cNvSpPr>
                <a:spLocks noChangeArrowheads="1"/>
              </p:cNvSpPr>
              <p:nvPr/>
            </p:nvSpPr>
            <p:spPr bwMode="auto">
              <a:xfrm>
                <a:off x="3449" y="3232"/>
                <a:ext cx="135"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zh-CN" altLang="en-US" sz="800" b="0" u="none">
                    <a:solidFill>
                      <a:srgbClr val="000000"/>
                    </a:solidFill>
                    <a:latin typeface="宋体" panose="02010600030101010101" pitchFamily="2" charset="-122"/>
                    <a:ea typeface="宋体" panose="02010600030101010101" pitchFamily="2" charset="-122"/>
                  </a:rPr>
                  <a:t>产生</a:t>
                </a:r>
                <a:endParaRPr lang="zh-CN" altLang="en-US" sz="800" u="none">
                  <a:latin typeface="宋体" panose="02010600030101010101" pitchFamily="2" charset="-122"/>
                  <a:ea typeface="宋体" panose="02010600030101010101" pitchFamily="2" charset="-122"/>
                </a:endParaRPr>
              </a:p>
            </p:txBody>
          </p:sp>
          <p:sp>
            <p:nvSpPr>
              <p:cNvPr id="75" name="Rectangle 70"/>
              <p:cNvSpPr>
                <a:spLocks noChangeArrowheads="1"/>
              </p:cNvSpPr>
              <p:nvPr/>
            </p:nvSpPr>
            <p:spPr bwMode="auto">
              <a:xfrm>
                <a:off x="3614" y="3227"/>
                <a:ext cx="1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en-US" altLang="zh-CN" sz="800" b="0" u="none">
                    <a:solidFill>
                      <a:srgbClr val="000000"/>
                    </a:solidFill>
                    <a:latin typeface="Times New Roman" panose="02020603050405020304" pitchFamily="18" charset="0"/>
                    <a:ea typeface="宋体" panose="02010600030101010101" pitchFamily="2" charset="-122"/>
                  </a:rPr>
                  <a:t>/</a:t>
                </a:r>
                <a:endParaRPr lang="en-US" altLang="zh-CN" sz="1800" u="none">
                  <a:latin typeface="Times New Roman" panose="02020603050405020304" pitchFamily="18" charset="0"/>
                  <a:ea typeface="宋体" panose="02010600030101010101" pitchFamily="2" charset="-122"/>
                </a:endParaRPr>
              </a:p>
            </p:txBody>
          </p:sp>
          <p:sp>
            <p:nvSpPr>
              <p:cNvPr id="76" name="Rectangle 71"/>
              <p:cNvSpPr>
                <a:spLocks noChangeArrowheads="1"/>
              </p:cNvSpPr>
              <p:nvPr/>
            </p:nvSpPr>
            <p:spPr bwMode="auto">
              <a:xfrm>
                <a:off x="3574" y="3232"/>
                <a:ext cx="269"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zh-CN" altLang="en-US" sz="800" b="0" u="none">
                    <a:solidFill>
                      <a:srgbClr val="000000"/>
                    </a:solidFill>
                    <a:latin typeface="宋体" panose="02010600030101010101" pitchFamily="2" charset="-122"/>
                    <a:ea typeface="宋体" panose="02010600030101010101" pitchFamily="2" charset="-122"/>
                  </a:rPr>
                  <a:t>记录费用</a:t>
                </a:r>
                <a:endParaRPr lang="zh-CN" altLang="en-US" sz="800" u="none">
                  <a:latin typeface="宋体" panose="02010600030101010101" pitchFamily="2" charset="-122"/>
                  <a:ea typeface="宋体" panose="02010600030101010101" pitchFamily="2" charset="-122"/>
                </a:endParaRPr>
              </a:p>
            </p:txBody>
          </p:sp>
          <p:sp>
            <p:nvSpPr>
              <p:cNvPr id="77" name="Rectangle 72"/>
              <p:cNvSpPr>
                <a:spLocks noChangeArrowheads="1"/>
              </p:cNvSpPr>
              <p:nvPr/>
            </p:nvSpPr>
            <p:spPr bwMode="auto">
              <a:xfrm>
                <a:off x="3614" y="2815"/>
                <a:ext cx="289" cy="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8" name="Rectangle 73"/>
              <p:cNvSpPr>
                <a:spLocks noChangeArrowheads="1"/>
              </p:cNvSpPr>
              <p:nvPr/>
            </p:nvSpPr>
            <p:spPr bwMode="auto">
              <a:xfrm>
                <a:off x="3766" y="2823"/>
                <a:ext cx="19"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en-US" altLang="zh-CN" sz="800" b="0" u="none">
                    <a:solidFill>
                      <a:srgbClr val="000000"/>
                    </a:solidFill>
                    <a:latin typeface="Times New Roman" panose="02020603050405020304" pitchFamily="18" charset="0"/>
                    <a:ea typeface="宋体" panose="02010600030101010101" pitchFamily="2" charset="-122"/>
                  </a:rPr>
                  <a:t>/</a:t>
                </a:r>
                <a:endParaRPr lang="en-US" altLang="zh-CN" sz="1800" u="none">
                  <a:latin typeface="Times New Roman" panose="02020603050405020304" pitchFamily="18" charset="0"/>
                  <a:ea typeface="宋体" panose="02010600030101010101" pitchFamily="2" charset="-122"/>
                </a:endParaRPr>
              </a:p>
            </p:txBody>
          </p:sp>
          <p:sp>
            <p:nvSpPr>
              <p:cNvPr id="79" name="Freeform 74"/>
              <p:cNvSpPr>
                <a:spLocks/>
              </p:cNvSpPr>
              <p:nvPr/>
            </p:nvSpPr>
            <p:spPr bwMode="auto">
              <a:xfrm>
                <a:off x="1287" y="1785"/>
                <a:ext cx="2818" cy="119"/>
              </a:xfrm>
              <a:custGeom>
                <a:avLst/>
                <a:gdLst>
                  <a:gd name="T0" fmla="*/ 0 w 2818"/>
                  <a:gd name="T1" fmla="*/ 119 h 119"/>
                  <a:gd name="T2" fmla="*/ 0 w 2818"/>
                  <a:gd name="T3" fmla="*/ 0 h 119"/>
                  <a:gd name="T4" fmla="*/ 2818 w 2818"/>
                  <a:gd name="T5" fmla="*/ 0 h 119"/>
                  <a:gd name="T6" fmla="*/ 2818 w 2818"/>
                  <a:gd name="T7" fmla="*/ 72 h 119"/>
                </a:gdLst>
                <a:ahLst/>
                <a:cxnLst>
                  <a:cxn ang="0">
                    <a:pos x="T0" y="T1"/>
                  </a:cxn>
                  <a:cxn ang="0">
                    <a:pos x="T2" y="T3"/>
                  </a:cxn>
                  <a:cxn ang="0">
                    <a:pos x="T4" y="T5"/>
                  </a:cxn>
                  <a:cxn ang="0">
                    <a:pos x="T6" y="T7"/>
                  </a:cxn>
                </a:cxnLst>
                <a:rect l="0" t="0" r="r" b="b"/>
                <a:pathLst>
                  <a:path w="2818" h="119">
                    <a:moveTo>
                      <a:pt x="0" y="119"/>
                    </a:moveTo>
                    <a:lnTo>
                      <a:pt x="0" y="0"/>
                    </a:lnTo>
                    <a:lnTo>
                      <a:pt x="2818" y="0"/>
                    </a:lnTo>
                    <a:lnTo>
                      <a:pt x="2818" y="72"/>
                    </a:lnTo>
                  </a:path>
                </a:pathLst>
              </a:custGeom>
              <a:noFill/>
              <a:ln w="23813" cap="rnd">
                <a:solidFill>
                  <a:srgbClr val="1B2F4E"/>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 name="Rectangle 75"/>
              <p:cNvSpPr>
                <a:spLocks noChangeArrowheads="1"/>
              </p:cNvSpPr>
              <p:nvPr/>
            </p:nvSpPr>
            <p:spPr bwMode="auto">
              <a:xfrm>
                <a:off x="2525" y="1741"/>
                <a:ext cx="289" cy="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 name="Rectangle 76"/>
              <p:cNvSpPr>
                <a:spLocks noChangeArrowheads="1"/>
              </p:cNvSpPr>
              <p:nvPr/>
            </p:nvSpPr>
            <p:spPr bwMode="auto">
              <a:xfrm>
                <a:off x="2514" y="1751"/>
                <a:ext cx="13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zh-CN" altLang="en-US" sz="800" b="0" u="none">
                    <a:solidFill>
                      <a:srgbClr val="000000"/>
                    </a:solidFill>
                    <a:latin typeface="宋体" panose="02010600030101010101" pitchFamily="2" charset="-122"/>
                    <a:ea typeface="宋体" panose="02010600030101010101" pitchFamily="2" charset="-122"/>
                  </a:rPr>
                  <a:t>产生</a:t>
                </a:r>
                <a:endParaRPr lang="zh-CN" altLang="en-US" sz="800" u="none">
                  <a:latin typeface="Times New Roman" panose="02020603050405020304" pitchFamily="18" charset="0"/>
                  <a:ea typeface="宋体" panose="02010600030101010101" pitchFamily="2" charset="-122"/>
                </a:endParaRPr>
              </a:p>
            </p:txBody>
          </p:sp>
          <p:sp>
            <p:nvSpPr>
              <p:cNvPr id="82" name="Rectangle 77"/>
              <p:cNvSpPr>
                <a:spLocks noChangeArrowheads="1"/>
              </p:cNvSpPr>
              <p:nvPr/>
            </p:nvSpPr>
            <p:spPr bwMode="auto">
              <a:xfrm>
                <a:off x="2679" y="1746"/>
                <a:ext cx="19"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en-US" altLang="zh-CN" sz="800" b="0" u="none">
                    <a:solidFill>
                      <a:srgbClr val="000000"/>
                    </a:solidFill>
                    <a:latin typeface="Times New Roman" panose="02020603050405020304" pitchFamily="18" charset="0"/>
                    <a:ea typeface="宋体" panose="02010600030101010101" pitchFamily="2" charset="-122"/>
                  </a:rPr>
                  <a:t>/</a:t>
                </a:r>
                <a:endParaRPr lang="en-US" altLang="zh-CN" sz="1800" u="none">
                  <a:latin typeface="Times New Roman" panose="02020603050405020304" pitchFamily="18" charset="0"/>
                  <a:ea typeface="宋体" panose="02010600030101010101" pitchFamily="2" charset="-122"/>
                </a:endParaRPr>
              </a:p>
            </p:txBody>
          </p:sp>
          <p:sp>
            <p:nvSpPr>
              <p:cNvPr id="83" name="Rectangle 78"/>
              <p:cNvSpPr>
                <a:spLocks noChangeArrowheads="1"/>
              </p:cNvSpPr>
              <p:nvPr/>
            </p:nvSpPr>
            <p:spPr bwMode="auto">
              <a:xfrm>
                <a:off x="2666" y="1751"/>
                <a:ext cx="13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zh-CN" altLang="en-US" sz="800" b="0" u="none">
                    <a:solidFill>
                      <a:srgbClr val="000000"/>
                    </a:solidFill>
                    <a:latin typeface="宋体" panose="02010600030101010101" pitchFamily="2" charset="-122"/>
                    <a:ea typeface="宋体" panose="02010600030101010101" pitchFamily="2" charset="-122"/>
                  </a:rPr>
                  <a:t>记录</a:t>
                </a:r>
                <a:endParaRPr lang="zh-CN" altLang="en-US" sz="800" u="none">
                  <a:latin typeface="宋体" panose="02010600030101010101" pitchFamily="2" charset="-122"/>
                  <a:ea typeface="宋体" panose="02010600030101010101" pitchFamily="2" charset="-122"/>
                </a:endParaRPr>
              </a:p>
            </p:txBody>
          </p:sp>
          <p:sp>
            <p:nvSpPr>
              <p:cNvPr id="84" name="Freeform 79"/>
              <p:cNvSpPr>
                <a:spLocks/>
              </p:cNvSpPr>
              <p:nvPr/>
            </p:nvSpPr>
            <p:spPr bwMode="auto">
              <a:xfrm>
                <a:off x="3197" y="2143"/>
                <a:ext cx="908" cy="573"/>
              </a:xfrm>
              <a:custGeom>
                <a:avLst/>
                <a:gdLst>
                  <a:gd name="T0" fmla="*/ 0 w 908"/>
                  <a:gd name="T1" fmla="*/ 573 h 573"/>
                  <a:gd name="T2" fmla="*/ 0 w 908"/>
                  <a:gd name="T3" fmla="*/ 287 h 573"/>
                  <a:gd name="T4" fmla="*/ 908 w 908"/>
                  <a:gd name="T5" fmla="*/ 287 h 573"/>
                  <a:gd name="T6" fmla="*/ 908 w 908"/>
                  <a:gd name="T7" fmla="*/ 0 h 573"/>
                </a:gdLst>
                <a:ahLst/>
                <a:cxnLst>
                  <a:cxn ang="0">
                    <a:pos x="T0" y="T1"/>
                  </a:cxn>
                  <a:cxn ang="0">
                    <a:pos x="T2" y="T3"/>
                  </a:cxn>
                  <a:cxn ang="0">
                    <a:pos x="T4" y="T5"/>
                  </a:cxn>
                  <a:cxn ang="0">
                    <a:pos x="T6" y="T7"/>
                  </a:cxn>
                </a:cxnLst>
                <a:rect l="0" t="0" r="r" b="b"/>
                <a:pathLst>
                  <a:path w="908" h="573">
                    <a:moveTo>
                      <a:pt x="0" y="573"/>
                    </a:moveTo>
                    <a:lnTo>
                      <a:pt x="0" y="287"/>
                    </a:lnTo>
                    <a:lnTo>
                      <a:pt x="908" y="287"/>
                    </a:lnTo>
                    <a:lnTo>
                      <a:pt x="908" y="0"/>
                    </a:lnTo>
                  </a:path>
                </a:pathLst>
              </a:custGeom>
              <a:noFill/>
              <a:ln w="23813" cap="rnd">
                <a:solidFill>
                  <a:srgbClr val="1B2F4E"/>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5" name="Rectangle 80"/>
              <p:cNvSpPr>
                <a:spLocks noChangeArrowheads="1"/>
              </p:cNvSpPr>
              <p:nvPr/>
            </p:nvSpPr>
            <p:spPr bwMode="auto">
              <a:xfrm>
                <a:off x="3504" y="2385"/>
                <a:ext cx="289" cy="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6" name="Rectangle 81"/>
              <p:cNvSpPr>
                <a:spLocks noChangeArrowheads="1"/>
              </p:cNvSpPr>
              <p:nvPr/>
            </p:nvSpPr>
            <p:spPr bwMode="auto">
              <a:xfrm>
                <a:off x="3494" y="2398"/>
                <a:ext cx="134"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zh-CN" altLang="en-US" sz="800" b="0" u="none">
                    <a:solidFill>
                      <a:srgbClr val="000000"/>
                    </a:solidFill>
                    <a:latin typeface="宋体" panose="02010600030101010101" pitchFamily="2" charset="-122"/>
                    <a:ea typeface="宋体" panose="02010600030101010101" pitchFamily="2" charset="-122"/>
                  </a:rPr>
                  <a:t>产生</a:t>
                </a:r>
                <a:endParaRPr lang="zh-CN" altLang="en-US" sz="800" u="none">
                  <a:latin typeface="宋体" panose="02010600030101010101" pitchFamily="2" charset="-122"/>
                  <a:ea typeface="宋体" panose="02010600030101010101" pitchFamily="2" charset="-122"/>
                </a:endParaRPr>
              </a:p>
            </p:txBody>
          </p:sp>
          <p:sp>
            <p:nvSpPr>
              <p:cNvPr id="87" name="Rectangle 82"/>
              <p:cNvSpPr>
                <a:spLocks noChangeArrowheads="1"/>
              </p:cNvSpPr>
              <p:nvPr/>
            </p:nvSpPr>
            <p:spPr bwMode="auto">
              <a:xfrm>
                <a:off x="3655" y="2393"/>
                <a:ext cx="19"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en-US" altLang="zh-CN" sz="800" b="0" u="none">
                    <a:solidFill>
                      <a:srgbClr val="000000"/>
                    </a:solidFill>
                    <a:latin typeface="Times New Roman" panose="02020603050405020304" pitchFamily="18" charset="0"/>
                    <a:ea typeface="宋体" panose="02010600030101010101" pitchFamily="2" charset="-122"/>
                  </a:rPr>
                  <a:t>/</a:t>
                </a:r>
                <a:endParaRPr lang="en-US" altLang="zh-CN" sz="1800" u="none">
                  <a:latin typeface="Times New Roman" panose="02020603050405020304" pitchFamily="18" charset="0"/>
                  <a:ea typeface="宋体" panose="02010600030101010101" pitchFamily="2" charset="-122"/>
                </a:endParaRPr>
              </a:p>
            </p:txBody>
          </p:sp>
          <p:sp>
            <p:nvSpPr>
              <p:cNvPr id="88" name="Rectangle 83"/>
              <p:cNvSpPr>
                <a:spLocks noChangeArrowheads="1"/>
              </p:cNvSpPr>
              <p:nvPr/>
            </p:nvSpPr>
            <p:spPr bwMode="auto">
              <a:xfrm>
                <a:off x="3645" y="2398"/>
                <a:ext cx="135"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zh-CN" altLang="en-US" sz="800" b="0" u="none">
                    <a:solidFill>
                      <a:srgbClr val="000000"/>
                    </a:solidFill>
                    <a:latin typeface="宋体" panose="02010600030101010101" pitchFamily="2" charset="-122"/>
                    <a:ea typeface="宋体" panose="02010600030101010101" pitchFamily="2" charset="-122"/>
                  </a:rPr>
                  <a:t>记录</a:t>
                </a:r>
                <a:endParaRPr lang="zh-CN" altLang="en-US" sz="800" u="none">
                  <a:latin typeface="宋体" panose="02010600030101010101" pitchFamily="2" charset="-122"/>
                  <a:ea typeface="宋体" panose="02010600030101010101" pitchFamily="2" charset="-122"/>
                </a:endParaRPr>
              </a:p>
            </p:txBody>
          </p:sp>
          <p:sp>
            <p:nvSpPr>
              <p:cNvPr id="89" name="Freeform 84"/>
              <p:cNvSpPr>
                <a:spLocks/>
              </p:cNvSpPr>
              <p:nvPr/>
            </p:nvSpPr>
            <p:spPr bwMode="auto">
              <a:xfrm>
                <a:off x="2385" y="2000"/>
                <a:ext cx="1385" cy="860"/>
              </a:xfrm>
              <a:custGeom>
                <a:avLst/>
                <a:gdLst>
                  <a:gd name="T0" fmla="*/ 0 w 4384"/>
                  <a:gd name="T1" fmla="*/ 2721 h 2721"/>
                  <a:gd name="T2" fmla="*/ 242 w 4384"/>
                  <a:gd name="T3" fmla="*/ 2721 h 2721"/>
                  <a:gd name="T4" fmla="*/ 242 w 4384"/>
                  <a:gd name="T5" fmla="*/ 1058 h 2721"/>
                  <a:gd name="T6" fmla="*/ 2520 w 4384"/>
                  <a:gd name="T7" fmla="*/ 1058 h 2721"/>
                  <a:gd name="T8" fmla="*/ 2570 w 4384"/>
                  <a:gd name="T9" fmla="*/ 1007 h 2721"/>
                  <a:gd name="T10" fmla="*/ 2620 w 4384"/>
                  <a:gd name="T11" fmla="*/ 1058 h 2721"/>
                  <a:gd name="T12" fmla="*/ 2620 w 4384"/>
                  <a:gd name="T13" fmla="*/ 1058 h 2721"/>
                  <a:gd name="T14" fmla="*/ 3515 w 4384"/>
                  <a:gd name="T15" fmla="*/ 1058 h 2721"/>
                  <a:gd name="T16" fmla="*/ 3515 w 4384"/>
                  <a:gd name="T17" fmla="*/ 0 h 2721"/>
                  <a:gd name="T18" fmla="*/ 4384 w 4384"/>
                  <a:gd name="T19" fmla="*/ 0 h 2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84" h="2721">
                    <a:moveTo>
                      <a:pt x="0" y="2721"/>
                    </a:moveTo>
                    <a:lnTo>
                      <a:pt x="242" y="2721"/>
                    </a:lnTo>
                    <a:lnTo>
                      <a:pt x="242" y="1058"/>
                    </a:lnTo>
                    <a:lnTo>
                      <a:pt x="2520" y="1058"/>
                    </a:lnTo>
                    <a:cubicBezTo>
                      <a:pt x="2520" y="1030"/>
                      <a:pt x="2542" y="1007"/>
                      <a:pt x="2570" y="1007"/>
                    </a:cubicBezTo>
                    <a:cubicBezTo>
                      <a:pt x="2598" y="1007"/>
                      <a:pt x="2620" y="1030"/>
                      <a:pt x="2620" y="1058"/>
                    </a:cubicBezTo>
                    <a:cubicBezTo>
                      <a:pt x="2620" y="1058"/>
                      <a:pt x="2620" y="1058"/>
                      <a:pt x="2620" y="1058"/>
                    </a:cubicBezTo>
                    <a:lnTo>
                      <a:pt x="3515" y="1058"/>
                    </a:lnTo>
                    <a:lnTo>
                      <a:pt x="3515" y="0"/>
                    </a:lnTo>
                    <a:lnTo>
                      <a:pt x="4384" y="0"/>
                    </a:lnTo>
                  </a:path>
                </a:pathLst>
              </a:custGeom>
              <a:noFill/>
              <a:ln w="23813" cap="rnd">
                <a:solidFill>
                  <a:srgbClr val="1B2F4E"/>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0" name="Rectangle 85"/>
              <p:cNvSpPr>
                <a:spLocks noChangeArrowheads="1"/>
              </p:cNvSpPr>
              <p:nvPr/>
            </p:nvSpPr>
            <p:spPr bwMode="auto">
              <a:xfrm>
                <a:off x="2836" y="2290"/>
                <a:ext cx="288" cy="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 name="Rectangle 86"/>
              <p:cNvSpPr>
                <a:spLocks noChangeArrowheads="1"/>
              </p:cNvSpPr>
              <p:nvPr/>
            </p:nvSpPr>
            <p:spPr bwMode="auto">
              <a:xfrm>
                <a:off x="2823" y="2302"/>
                <a:ext cx="134"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zh-CN" altLang="en-US" sz="800" b="0" u="none">
                    <a:solidFill>
                      <a:srgbClr val="000000"/>
                    </a:solidFill>
                    <a:latin typeface="宋体" panose="02010600030101010101" pitchFamily="2" charset="-122"/>
                    <a:ea typeface="宋体" panose="02010600030101010101" pitchFamily="2" charset="-122"/>
                  </a:rPr>
                  <a:t>产生</a:t>
                </a:r>
                <a:endParaRPr lang="zh-CN" altLang="en-US" sz="800" u="none">
                  <a:latin typeface="宋体" panose="02010600030101010101" pitchFamily="2" charset="-122"/>
                  <a:ea typeface="宋体" panose="02010600030101010101" pitchFamily="2" charset="-122"/>
                </a:endParaRPr>
              </a:p>
            </p:txBody>
          </p:sp>
          <p:sp>
            <p:nvSpPr>
              <p:cNvPr id="92" name="Rectangle 87"/>
              <p:cNvSpPr>
                <a:spLocks noChangeArrowheads="1"/>
              </p:cNvSpPr>
              <p:nvPr/>
            </p:nvSpPr>
            <p:spPr bwMode="auto">
              <a:xfrm>
                <a:off x="2987" y="2297"/>
                <a:ext cx="19"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en-US" altLang="zh-CN" sz="800" b="0" u="none">
                    <a:solidFill>
                      <a:srgbClr val="000000"/>
                    </a:solidFill>
                    <a:latin typeface="Times New Roman" panose="02020603050405020304" pitchFamily="18" charset="0"/>
                    <a:ea typeface="宋体" panose="02010600030101010101" pitchFamily="2" charset="-122"/>
                  </a:rPr>
                  <a:t>/</a:t>
                </a:r>
                <a:endParaRPr lang="en-US" altLang="zh-CN" sz="1800" u="none">
                  <a:latin typeface="Times New Roman" panose="02020603050405020304" pitchFamily="18" charset="0"/>
                  <a:ea typeface="宋体" panose="02010600030101010101" pitchFamily="2" charset="-122"/>
                </a:endParaRPr>
              </a:p>
            </p:txBody>
          </p:sp>
          <p:sp>
            <p:nvSpPr>
              <p:cNvPr id="93" name="Rectangle 88"/>
              <p:cNvSpPr>
                <a:spLocks noChangeArrowheads="1"/>
              </p:cNvSpPr>
              <p:nvPr/>
            </p:nvSpPr>
            <p:spPr bwMode="auto">
              <a:xfrm>
                <a:off x="2980" y="2302"/>
                <a:ext cx="134"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zh-CN" altLang="en-US" sz="800" b="0" u="none">
                    <a:solidFill>
                      <a:srgbClr val="000000"/>
                    </a:solidFill>
                    <a:latin typeface="宋体" panose="02010600030101010101" pitchFamily="2" charset="-122"/>
                    <a:ea typeface="宋体" panose="02010600030101010101" pitchFamily="2" charset="-122"/>
                  </a:rPr>
                  <a:t>记录</a:t>
                </a:r>
                <a:endParaRPr lang="zh-CN" altLang="en-US" sz="800" u="none">
                  <a:latin typeface="宋体" panose="02010600030101010101" pitchFamily="2" charset="-122"/>
                  <a:ea typeface="宋体" panose="02010600030101010101" pitchFamily="2" charset="-122"/>
                </a:endParaRPr>
              </a:p>
            </p:txBody>
          </p:sp>
          <p:sp>
            <p:nvSpPr>
              <p:cNvPr id="94" name="Freeform 89"/>
              <p:cNvSpPr>
                <a:spLocks/>
              </p:cNvSpPr>
              <p:nvPr/>
            </p:nvSpPr>
            <p:spPr bwMode="auto">
              <a:xfrm>
                <a:off x="2949" y="2000"/>
                <a:ext cx="1806" cy="2149"/>
              </a:xfrm>
              <a:custGeom>
                <a:avLst/>
                <a:gdLst>
                  <a:gd name="T0" fmla="*/ 0 w 1806"/>
                  <a:gd name="T1" fmla="*/ 2006 h 2149"/>
                  <a:gd name="T2" fmla="*/ 0 w 1806"/>
                  <a:gd name="T3" fmla="*/ 2149 h 2149"/>
                  <a:gd name="T4" fmla="*/ 1806 w 1806"/>
                  <a:gd name="T5" fmla="*/ 2149 h 2149"/>
                  <a:gd name="T6" fmla="*/ 1806 w 1806"/>
                  <a:gd name="T7" fmla="*/ 0 h 2149"/>
                  <a:gd name="T8" fmla="*/ 1490 w 1806"/>
                  <a:gd name="T9" fmla="*/ 0 h 2149"/>
                </a:gdLst>
                <a:ahLst/>
                <a:cxnLst>
                  <a:cxn ang="0">
                    <a:pos x="T0" y="T1"/>
                  </a:cxn>
                  <a:cxn ang="0">
                    <a:pos x="T2" y="T3"/>
                  </a:cxn>
                  <a:cxn ang="0">
                    <a:pos x="T4" y="T5"/>
                  </a:cxn>
                  <a:cxn ang="0">
                    <a:pos x="T6" y="T7"/>
                  </a:cxn>
                  <a:cxn ang="0">
                    <a:pos x="T8" y="T9"/>
                  </a:cxn>
                </a:cxnLst>
                <a:rect l="0" t="0" r="r" b="b"/>
                <a:pathLst>
                  <a:path w="1806" h="2149">
                    <a:moveTo>
                      <a:pt x="0" y="2006"/>
                    </a:moveTo>
                    <a:lnTo>
                      <a:pt x="0" y="2149"/>
                    </a:lnTo>
                    <a:lnTo>
                      <a:pt x="1806" y="2149"/>
                    </a:lnTo>
                    <a:lnTo>
                      <a:pt x="1806" y="0"/>
                    </a:lnTo>
                    <a:lnTo>
                      <a:pt x="1490" y="0"/>
                    </a:lnTo>
                  </a:path>
                </a:pathLst>
              </a:custGeom>
              <a:noFill/>
              <a:ln w="23813" cap="rnd">
                <a:solidFill>
                  <a:srgbClr val="1B2F4E"/>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 name="Rectangle 90"/>
              <p:cNvSpPr>
                <a:spLocks noChangeArrowheads="1"/>
              </p:cNvSpPr>
              <p:nvPr/>
            </p:nvSpPr>
            <p:spPr bwMode="auto">
              <a:xfrm>
                <a:off x="4608" y="3847"/>
                <a:ext cx="288" cy="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6" name="Rectangle 91"/>
              <p:cNvSpPr>
                <a:spLocks noChangeArrowheads="1"/>
              </p:cNvSpPr>
              <p:nvPr/>
            </p:nvSpPr>
            <p:spPr bwMode="auto">
              <a:xfrm>
                <a:off x="4597" y="3859"/>
                <a:ext cx="134"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zh-CN" altLang="en-US" sz="800" b="0" u="none">
                    <a:solidFill>
                      <a:srgbClr val="000000"/>
                    </a:solidFill>
                    <a:latin typeface="宋体" panose="02010600030101010101" pitchFamily="2" charset="-122"/>
                    <a:ea typeface="宋体" panose="02010600030101010101" pitchFamily="2" charset="-122"/>
                  </a:rPr>
                  <a:t>产生</a:t>
                </a:r>
                <a:endParaRPr lang="zh-CN" altLang="en-US" sz="800" u="none">
                  <a:latin typeface="宋体" panose="02010600030101010101" pitchFamily="2" charset="-122"/>
                  <a:ea typeface="宋体" panose="02010600030101010101" pitchFamily="2" charset="-122"/>
                </a:endParaRPr>
              </a:p>
            </p:txBody>
          </p:sp>
          <p:sp>
            <p:nvSpPr>
              <p:cNvPr id="97" name="Rectangle 92"/>
              <p:cNvSpPr>
                <a:spLocks noChangeArrowheads="1"/>
              </p:cNvSpPr>
              <p:nvPr/>
            </p:nvSpPr>
            <p:spPr bwMode="auto">
              <a:xfrm>
                <a:off x="4763" y="3854"/>
                <a:ext cx="19"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en-US" altLang="zh-CN" sz="800" b="0" u="none">
                    <a:solidFill>
                      <a:srgbClr val="000000"/>
                    </a:solidFill>
                    <a:latin typeface="Times New Roman" panose="02020603050405020304" pitchFamily="18" charset="0"/>
                    <a:ea typeface="宋体" panose="02010600030101010101" pitchFamily="2" charset="-122"/>
                  </a:rPr>
                  <a:t>/</a:t>
                </a:r>
                <a:endParaRPr lang="en-US" altLang="zh-CN" sz="1800" u="none">
                  <a:latin typeface="Times New Roman" panose="02020603050405020304" pitchFamily="18" charset="0"/>
                  <a:ea typeface="宋体" panose="02010600030101010101" pitchFamily="2" charset="-122"/>
                </a:endParaRPr>
              </a:p>
            </p:txBody>
          </p:sp>
          <p:sp>
            <p:nvSpPr>
              <p:cNvPr id="98" name="Rectangle 93"/>
              <p:cNvSpPr>
                <a:spLocks noChangeArrowheads="1"/>
              </p:cNvSpPr>
              <p:nvPr/>
            </p:nvSpPr>
            <p:spPr bwMode="auto">
              <a:xfrm>
                <a:off x="4749" y="3859"/>
                <a:ext cx="134"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buFontTx/>
                  <a:buNone/>
                </a:pPr>
                <a:r>
                  <a:rPr lang="zh-CN" altLang="en-US" sz="800" b="0" u="none">
                    <a:solidFill>
                      <a:srgbClr val="000000"/>
                    </a:solidFill>
                    <a:latin typeface="宋体" panose="02010600030101010101" pitchFamily="2" charset="-122"/>
                    <a:ea typeface="宋体" panose="02010600030101010101" pitchFamily="2" charset="-122"/>
                  </a:rPr>
                  <a:t>记录</a:t>
                </a:r>
                <a:endParaRPr lang="zh-CN" altLang="en-US" sz="800" u="none">
                  <a:latin typeface="宋体" panose="02010600030101010101" pitchFamily="2" charset="-122"/>
                  <a:ea typeface="宋体" panose="02010600030101010101" pitchFamily="2" charset="-122"/>
                </a:endParaRPr>
              </a:p>
            </p:txBody>
          </p:sp>
          <p:sp>
            <p:nvSpPr>
              <p:cNvPr id="99" name="Line 94"/>
              <p:cNvSpPr>
                <a:spLocks noChangeShapeType="1"/>
              </p:cNvSpPr>
              <p:nvPr/>
            </p:nvSpPr>
            <p:spPr bwMode="auto">
              <a:xfrm>
                <a:off x="1610" y="2069"/>
                <a:ext cx="27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66FF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Line 95"/>
              <p:cNvSpPr>
                <a:spLocks noChangeShapeType="1"/>
              </p:cNvSpPr>
              <p:nvPr/>
            </p:nvSpPr>
            <p:spPr bwMode="auto">
              <a:xfrm>
                <a:off x="1610" y="2024"/>
                <a:ext cx="3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Text Box 96"/>
              <p:cNvSpPr txBox="1">
                <a:spLocks noChangeArrowheads="1"/>
              </p:cNvSpPr>
              <p:nvPr/>
            </p:nvSpPr>
            <p:spPr bwMode="auto">
              <a:xfrm>
                <a:off x="1593" y="1884"/>
                <a:ext cx="424" cy="133"/>
              </a:xfrm>
              <a:prstGeom prst="rect">
                <a:avLst/>
              </a:prstGeom>
              <a:noFill/>
              <a:ln>
                <a:noFill/>
              </a:ln>
              <a:effectLst/>
              <a:extLst>
                <a:ext uri="{909E8E84-426E-40DD-AFC4-6F175D3DCCD1}">
                  <a14:hiddenFill xmlns:a14="http://schemas.microsoft.com/office/drawing/2010/main">
                    <a:gradFill rotWithShape="1">
                      <a:gsLst>
                        <a:gs pos="0">
                          <a:srgbClr val="CCFFFF">
                            <a:alpha val="30000"/>
                          </a:srgbClr>
                        </a:gs>
                        <a:gs pos="100000">
                          <a:srgbClr val="CCFFFF">
                            <a:gamma/>
                            <a:shade val="46275"/>
                            <a:invGamma/>
                            <a:alpha val="70000"/>
                          </a:srgbClr>
                        </a:gs>
                      </a:gsLst>
                      <a:lin ang="5400000" scaled="1"/>
                    </a:gradFill>
                  </a14:hiddenFill>
                </a:ext>
                <a:ext uri="{91240B29-F687-4F45-9708-019B960494DF}">
                  <a14:hiddenLine xmlns:a14="http://schemas.microsoft.com/office/drawing/2010/main" w="9525" algn="ctr">
                    <a:solidFill>
                      <a:srgbClr val="66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zh-CN" altLang="en-US" sz="800" b="0" u="none">
                    <a:latin typeface="宋体" panose="02010600030101010101" pitchFamily="2" charset="-122"/>
                    <a:ea typeface="宋体" panose="02010600030101010101" pitchFamily="2" charset="-122"/>
                  </a:rPr>
                  <a:t>计划</a:t>
                </a:r>
                <a:r>
                  <a:rPr lang="en-US" altLang="zh-CN" sz="800" b="0" u="none">
                    <a:latin typeface="宋体" panose="02010600030101010101" pitchFamily="2" charset="-122"/>
                    <a:ea typeface="宋体" panose="02010600030101010101" pitchFamily="2" charset="-122"/>
                  </a:rPr>
                  <a:t>/</a:t>
                </a:r>
                <a:r>
                  <a:rPr lang="zh-CN" altLang="en-US" sz="800" b="0" u="none">
                    <a:latin typeface="宋体" panose="02010600030101010101" pitchFamily="2" charset="-122"/>
                    <a:ea typeface="宋体" panose="02010600030101010101" pitchFamily="2" charset="-122"/>
                  </a:rPr>
                  <a:t>预算</a:t>
                </a:r>
              </a:p>
            </p:txBody>
          </p:sp>
        </p:grpSp>
        <p:sp>
          <p:nvSpPr>
            <p:cNvPr id="9" name="Text Box 97"/>
            <p:cNvSpPr txBox="1">
              <a:spLocks noChangeArrowheads="1"/>
            </p:cNvSpPr>
            <p:nvPr/>
          </p:nvSpPr>
          <p:spPr bwMode="auto">
            <a:xfrm>
              <a:off x="4240" y="1071"/>
              <a:ext cx="1429" cy="2610"/>
            </a:xfrm>
            <a:prstGeom prst="rect">
              <a:avLst/>
            </a:prstGeom>
            <a:noFill/>
            <a:ln>
              <a:noFill/>
            </a:ln>
            <a:effectLst/>
            <a:extLst>
              <a:ext uri="{909E8E84-426E-40DD-AFC4-6F175D3DCCD1}">
                <a14:hiddenFill xmlns:a14="http://schemas.microsoft.com/office/drawing/2010/main">
                  <a:gradFill rotWithShape="1">
                    <a:gsLst>
                      <a:gs pos="0">
                        <a:srgbClr val="CCFFFF">
                          <a:alpha val="30000"/>
                        </a:srgbClr>
                      </a:gs>
                      <a:gs pos="100000">
                        <a:srgbClr val="CCFFFF">
                          <a:gamma/>
                          <a:shade val="46275"/>
                          <a:invGamma/>
                          <a:alpha val="70000"/>
                        </a:srgbClr>
                      </a:gs>
                    </a:gsLst>
                    <a:lin ang="5400000" scaled="1"/>
                  </a:gradFill>
                </a14:hiddenFill>
              </a:ext>
              <a:ext uri="{91240B29-F687-4F45-9708-019B960494DF}">
                <a14:hiddenLine xmlns:a14="http://schemas.microsoft.com/office/drawing/2010/main" w="9525" algn="ctr">
                  <a:solidFill>
                    <a:srgbClr val="66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80000"/>
                </a:lnSpc>
                <a:spcBef>
                  <a:spcPct val="50000"/>
                </a:spcBef>
                <a:buFontTx/>
                <a:buNone/>
              </a:pPr>
              <a:r>
                <a:rPr lang="zh-CN" altLang="en-US" sz="1800" u="none">
                  <a:latin typeface="宋体" panose="02010600030101010101" pitchFamily="2" charset="-122"/>
                  <a:ea typeface="宋体" panose="02010600030101010101" pitchFamily="2" charset="-122"/>
                </a:rPr>
                <a:t>其它参考：</a:t>
              </a:r>
              <a:r>
                <a:rPr lang="zh-CN" altLang="en-US" sz="1400" u="none">
                  <a:latin typeface="宋体" panose="02010600030101010101" pitchFamily="2" charset="-122"/>
                  <a:ea typeface="宋体" panose="02010600030101010101" pitchFamily="2" charset="-122"/>
                </a:rPr>
                <a:t> </a:t>
              </a:r>
            </a:p>
            <a:p>
              <a:pPr>
                <a:lnSpc>
                  <a:spcPct val="180000"/>
                </a:lnSpc>
                <a:spcBef>
                  <a:spcPct val="50000"/>
                </a:spcBef>
                <a:buFontTx/>
                <a:buChar char="•"/>
              </a:pPr>
              <a:r>
                <a:rPr lang="en-US" altLang="zh-CN" sz="1200" u="none">
                  <a:latin typeface="宋体" panose="02010600030101010101" pitchFamily="2" charset="-122"/>
                  <a:ea typeface="宋体" panose="02010600030101010101" pitchFamily="2" charset="-122"/>
                </a:rPr>
                <a:t>IBSS</a:t>
              </a:r>
              <a:r>
                <a:rPr lang="zh-CN" altLang="en-US" sz="1200" u="none">
                  <a:latin typeface="宋体" panose="02010600030101010101" pitchFamily="2" charset="-122"/>
                  <a:ea typeface="宋体" panose="02010600030101010101" pitchFamily="2" charset="-122"/>
                </a:rPr>
                <a:t>设计规范；</a:t>
              </a:r>
            </a:p>
            <a:p>
              <a:pPr>
                <a:lnSpc>
                  <a:spcPct val="180000"/>
                </a:lnSpc>
                <a:spcBef>
                  <a:spcPct val="50000"/>
                </a:spcBef>
                <a:buFontTx/>
                <a:buChar char="•"/>
              </a:pPr>
              <a:r>
                <a:rPr lang="en-US" altLang="zh-CN" sz="1200" u="none">
                  <a:latin typeface="宋体" panose="02010600030101010101" pitchFamily="2" charset="-122"/>
                  <a:ea typeface="宋体" panose="02010600030101010101" pitchFamily="2" charset="-122"/>
                </a:rPr>
                <a:t>CTG-BM 1.0;</a:t>
              </a:r>
            </a:p>
            <a:p>
              <a:pPr>
                <a:lnSpc>
                  <a:spcPct val="180000"/>
                </a:lnSpc>
                <a:spcBef>
                  <a:spcPct val="50000"/>
                </a:spcBef>
                <a:buFontTx/>
                <a:buChar char="•"/>
              </a:pPr>
              <a:r>
                <a:rPr lang="zh-CN" altLang="en-US" sz="1200" u="none">
                  <a:latin typeface="宋体" panose="02010600030101010101" pitchFamily="2" charset="-122"/>
                  <a:ea typeface="宋体" panose="02010600030101010101" pitchFamily="2" charset="-122"/>
                </a:rPr>
                <a:t>综合结算设计规 范</a:t>
              </a:r>
              <a:r>
                <a:rPr lang="en-US" altLang="zh-CN" sz="1200" u="none">
                  <a:latin typeface="宋体" panose="02010600030101010101" pitchFamily="2" charset="-122"/>
                  <a:ea typeface="宋体" panose="02010600030101010101" pitchFamily="2" charset="-122"/>
                </a:rPr>
                <a:t>2.0;</a:t>
              </a:r>
            </a:p>
            <a:p>
              <a:pPr>
                <a:lnSpc>
                  <a:spcPct val="180000"/>
                </a:lnSpc>
                <a:spcBef>
                  <a:spcPct val="50000"/>
                </a:spcBef>
                <a:buFontTx/>
                <a:buChar char="•"/>
              </a:pPr>
              <a:r>
                <a:rPr lang="zh-CN" altLang="en-US" sz="1200" u="none">
                  <a:latin typeface="宋体" panose="02010600030101010101" pitchFamily="2" charset="-122"/>
                  <a:ea typeface="宋体" panose="02010600030101010101" pitchFamily="2" charset="-122"/>
                </a:rPr>
                <a:t>其它电信业务管理规范；</a:t>
              </a:r>
            </a:p>
            <a:p>
              <a:pPr>
                <a:lnSpc>
                  <a:spcPct val="180000"/>
                </a:lnSpc>
                <a:spcBef>
                  <a:spcPct val="50000"/>
                </a:spcBef>
                <a:buFontTx/>
                <a:buChar char="•"/>
              </a:pPr>
              <a:r>
                <a:rPr lang="zh-CN" altLang="en-US" sz="1200" u="none">
                  <a:latin typeface="宋体" panose="02010600030101010101" pitchFamily="2" charset="-122"/>
                  <a:ea typeface="宋体" panose="02010600030101010101" pitchFamily="2" charset="-122"/>
                </a:rPr>
                <a:t>财务指标管理体系；</a:t>
              </a:r>
            </a:p>
            <a:p>
              <a:pPr>
                <a:lnSpc>
                  <a:spcPct val="180000"/>
                </a:lnSpc>
                <a:spcBef>
                  <a:spcPct val="50000"/>
                </a:spcBef>
                <a:buFontTx/>
                <a:buChar char="•"/>
              </a:pPr>
              <a:r>
                <a:rPr lang="en-US" altLang="zh-CN" sz="1200" u="none">
                  <a:latin typeface="宋体" panose="02010600030101010101" pitchFamily="2" charset="-122"/>
                  <a:ea typeface="宋体" panose="02010600030101010101" pitchFamily="2" charset="-122"/>
                </a:rPr>
                <a:t>eTOM</a:t>
              </a:r>
              <a:r>
                <a:rPr lang="zh-CN" altLang="en-US" sz="1200" u="none">
                  <a:latin typeface="宋体" panose="02010600030101010101" pitchFamily="2" charset="-122"/>
                  <a:ea typeface="宋体" panose="02010600030101010101" pitchFamily="2" charset="-122"/>
                </a:rPr>
                <a:t>框架；</a:t>
              </a:r>
            </a:p>
            <a:p>
              <a:pPr>
                <a:spcBef>
                  <a:spcPct val="50000"/>
                </a:spcBef>
                <a:buFontTx/>
                <a:buNone/>
              </a:pPr>
              <a:endParaRPr lang="zh-CN" altLang="en-US" sz="1200" u="none">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val="5909044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10224858-FE86-47DA-A818-5C890E98EF40}" type="slidenum">
              <a:rPr lang="zh-CN" altLang="en-US" smtClean="0"/>
              <a:pPr/>
              <a:t>27</a:t>
            </a:fld>
            <a:endParaRPr lang="en-US" altLang="zh-CN"/>
          </a:p>
        </p:txBody>
      </p:sp>
      <p:sp>
        <p:nvSpPr>
          <p:cNvPr id="3" name="灯片编号占位符 3"/>
          <p:cNvSpPr txBox="1">
            <a:spLocks/>
          </p:cNvSpPr>
          <p:nvPr/>
        </p:nvSpPr>
        <p:spPr>
          <a:xfrm>
            <a:off x="4064000" y="6613899"/>
            <a:ext cx="2133600" cy="244101"/>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597DCBD1-AF0C-497B-8950-5AD18561277E}" type="slidenum">
              <a:rPr lang="zh-CN" altLang="en-US" smtClean="0"/>
              <a:pPr/>
              <a:t>27</a:t>
            </a:fld>
            <a:endParaRPr lang="en-US" altLang="zh-CN"/>
          </a:p>
        </p:txBody>
      </p:sp>
      <p:sp>
        <p:nvSpPr>
          <p:cNvPr id="4" name="灯片编号占位符 3"/>
          <p:cNvSpPr txBox="1">
            <a:spLocks/>
          </p:cNvSpPr>
          <p:nvPr/>
        </p:nvSpPr>
        <p:spPr>
          <a:xfrm>
            <a:off x="4102100" y="64103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EEDDA91A-64EA-41CD-97CE-4F1683D1041E}" type="slidenum">
              <a:rPr lang="zh-CN" altLang="en-US" smtClean="0"/>
              <a:pPr/>
              <a:t>27</a:t>
            </a:fld>
            <a:endParaRPr lang="en-US" altLang="zh-CN"/>
          </a:p>
        </p:txBody>
      </p:sp>
      <p:sp>
        <p:nvSpPr>
          <p:cNvPr id="6" name="Rectangle 2"/>
          <p:cNvSpPr>
            <a:spLocks noGrp="1" noChangeArrowheads="1"/>
          </p:cNvSpPr>
          <p:nvPr>
            <p:ph type="title"/>
          </p:nvPr>
        </p:nvSpPr>
        <p:spPr>
          <a:xfrm>
            <a:off x="609600" y="-114300"/>
            <a:ext cx="9144000" cy="765175"/>
          </a:xfrm>
        </p:spPr>
        <p:txBody>
          <a:bodyPr/>
          <a:lstStyle/>
          <a:p>
            <a:r>
              <a:rPr lang="en-US" altLang="zh-CN"/>
              <a:t>EDM3.0</a:t>
            </a:r>
            <a:r>
              <a:rPr lang="zh-CN" altLang="en-US"/>
              <a:t>目标和工作思路</a:t>
            </a:r>
          </a:p>
        </p:txBody>
      </p:sp>
      <p:sp>
        <p:nvSpPr>
          <p:cNvPr id="7" name="Rectangle 3"/>
          <p:cNvSpPr txBox="1">
            <a:spLocks noChangeArrowheads="1"/>
          </p:cNvSpPr>
          <p:nvPr/>
        </p:nvSpPr>
        <p:spPr>
          <a:xfrm>
            <a:off x="531813" y="4154487"/>
            <a:ext cx="8074025" cy="1079500"/>
          </a:xfrm>
          <a:prstGeom prst="rect">
            <a:avLst/>
          </a:prstGeom>
        </p:spPr>
        <p:txBody>
          <a:bodyPr/>
          <a:lstStyle>
            <a:lvl1pPr marL="171450" indent="-171450" algn="l" defTabSz="685165" rtl="0" eaLnBrk="1" latinLnBrk="0" hangingPunct="1">
              <a:lnSpc>
                <a:spcPct val="150000"/>
              </a:lnSpc>
              <a:spcBef>
                <a:spcPts val="750"/>
              </a:spcBef>
              <a:buClr>
                <a:srgbClr val="FF9829"/>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400" kern="1200" dirty="0" smtClean="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165" rtl="0" eaLnBrk="1" latinLnBrk="0" hangingPunct="1">
              <a:lnSpc>
                <a:spcPct val="150000"/>
              </a:lnSpc>
              <a:spcBef>
                <a:spcPts val="375"/>
              </a:spcBef>
              <a:buClr>
                <a:srgbClr val="FF9829"/>
              </a:buClr>
              <a:buFont typeface="Wingdings" panose="05000000000000000000" pitchFamily="2" charset="2"/>
              <a:buChar char="l"/>
              <a:defRPr lang="en-US" altLang="en-US" sz="1800" kern="1200" dirty="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90000"/>
              </a:lnSpc>
            </a:pPr>
            <a:r>
              <a:rPr lang="zh-CN" altLang="en-US" sz="1500" b="1" dirty="0" smtClean="0">
                <a:solidFill>
                  <a:srgbClr val="4F81BD"/>
                </a:solidFill>
                <a:latin typeface="楷体_GB2312" pitchFamily="49" charset="-122"/>
                <a:ea typeface="楷体_GB2312" pitchFamily="49" charset="-122"/>
              </a:rPr>
              <a:t>以</a:t>
            </a:r>
            <a:r>
              <a:rPr lang="en-US" altLang="zh-CN" sz="1500" b="1" dirty="0" smtClean="0">
                <a:solidFill>
                  <a:srgbClr val="4F81BD"/>
                </a:solidFill>
                <a:latin typeface="楷体_GB2312" pitchFamily="49" charset="-122"/>
                <a:ea typeface="楷体_GB2312" pitchFamily="49" charset="-122"/>
              </a:rPr>
              <a:t>EDM</a:t>
            </a:r>
            <a:r>
              <a:rPr lang="zh-CN" altLang="en-US" sz="1500" b="1" dirty="0" smtClean="0">
                <a:solidFill>
                  <a:srgbClr val="4F81BD"/>
                </a:solidFill>
                <a:latin typeface="楷体_GB2312" pitchFamily="49" charset="-122"/>
                <a:ea typeface="楷体_GB2312" pitchFamily="49" charset="-122"/>
              </a:rPr>
              <a:t>为蓝本，继承相关概念和实体，参考各省的融合模型，从实际应用角度，细化和调整部分实体和属性</a:t>
            </a:r>
          </a:p>
          <a:p>
            <a:pPr>
              <a:lnSpc>
                <a:spcPct val="90000"/>
              </a:lnSpc>
            </a:pPr>
            <a:r>
              <a:rPr lang="zh-CN" altLang="en-US" sz="1500" b="1" dirty="0" smtClean="0">
                <a:solidFill>
                  <a:srgbClr val="4F81BD"/>
                </a:solidFill>
                <a:latin typeface="楷体_GB2312" pitchFamily="49" charset="-122"/>
                <a:ea typeface="楷体_GB2312" pitchFamily="49" charset="-122"/>
              </a:rPr>
              <a:t>结合</a:t>
            </a:r>
            <a:r>
              <a:rPr lang="en-US" altLang="zh-CN" sz="1500" b="1" dirty="0" smtClean="0">
                <a:solidFill>
                  <a:srgbClr val="4F81BD"/>
                </a:solidFill>
                <a:latin typeface="楷体_GB2312" pitchFamily="49" charset="-122"/>
                <a:ea typeface="楷体_GB2312" pitchFamily="49" charset="-122"/>
              </a:rPr>
              <a:t>CRM</a:t>
            </a:r>
            <a:r>
              <a:rPr lang="zh-CN" altLang="en-US" sz="1500" b="1" dirty="0" smtClean="0">
                <a:solidFill>
                  <a:srgbClr val="4F81BD"/>
                </a:solidFill>
                <a:latin typeface="楷体_GB2312" pitchFamily="49" charset="-122"/>
                <a:ea typeface="楷体_GB2312" pitchFamily="49" charset="-122"/>
              </a:rPr>
              <a:t>与计费系统需求和不同系统特征，实现不同层面模型的融合</a:t>
            </a:r>
            <a:endParaRPr lang="zh-CN" altLang="en-US" sz="1500" b="1" dirty="0">
              <a:solidFill>
                <a:srgbClr val="4F81BD"/>
              </a:solidFill>
              <a:latin typeface="楷体_GB2312" pitchFamily="49" charset="-122"/>
              <a:ea typeface="楷体_GB2312" pitchFamily="49" charset="-122"/>
            </a:endParaRPr>
          </a:p>
        </p:txBody>
      </p:sp>
      <p:sp>
        <p:nvSpPr>
          <p:cNvPr id="8" name="Rectangle 4"/>
          <p:cNvSpPr>
            <a:spLocks noChangeArrowheads="1"/>
          </p:cNvSpPr>
          <p:nvPr/>
        </p:nvSpPr>
        <p:spPr bwMode="auto">
          <a:xfrm>
            <a:off x="477838" y="1908175"/>
            <a:ext cx="2519362" cy="461962"/>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 name="Text Box 5"/>
          <p:cNvSpPr txBox="1">
            <a:spLocks noChangeArrowheads="1"/>
          </p:cNvSpPr>
          <p:nvPr/>
        </p:nvSpPr>
        <p:spPr bwMode="auto">
          <a:xfrm>
            <a:off x="503238" y="1927225"/>
            <a:ext cx="2519362" cy="463550"/>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buFontTx/>
              <a:buNone/>
            </a:pPr>
            <a:r>
              <a:rPr kumimoji="1" lang="zh-CN" altLang="en-US" sz="1600" u="none">
                <a:latin typeface="宋体" panose="02010600030101010101" pitchFamily="2" charset="-122"/>
                <a:ea typeface="宋体" panose="02010600030101010101" pitchFamily="2" charset="-122"/>
              </a:rPr>
              <a:t>企业数据模型</a:t>
            </a:r>
            <a:r>
              <a:rPr kumimoji="1" lang="en-US" altLang="zh-CN" sz="1600" u="none">
                <a:latin typeface="宋体" panose="02010600030101010101" pitchFamily="2" charset="-122"/>
                <a:ea typeface="宋体" panose="02010600030101010101" pitchFamily="2" charset="-122"/>
              </a:rPr>
              <a:t>2.0</a:t>
            </a:r>
          </a:p>
        </p:txBody>
      </p:sp>
      <p:sp>
        <p:nvSpPr>
          <p:cNvPr id="10" name="Text Box 6"/>
          <p:cNvSpPr txBox="1">
            <a:spLocks noChangeArrowheads="1"/>
          </p:cNvSpPr>
          <p:nvPr/>
        </p:nvSpPr>
        <p:spPr bwMode="auto">
          <a:xfrm>
            <a:off x="3186113" y="3314700"/>
            <a:ext cx="1450975" cy="942975"/>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buFontTx/>
              <a:buNone/>
            </a:pPr>
            <a:r>
              <a:rPr kumimoji="1" lang="zh-CN" altLang="en-US" sz="1400" b="0" u="none">
                <a:ea typeface="宋体" panose="02010600030101010101" pitchFamily="2" charset="-122"/>
              </a:rPr>
              <a:t>江苏、福建、重庆、安徽、广东、湖北、陕西等省的融合模型</a:t>
            </a:r>
          </a:p>
        </p:txBody>
      </p:sp>
      <p:sp>
        <p:nvSpPr>
          <p:cNvPr id="11" name="Text Box 7"/>
          <p:cNvSpPr txBox="1">
            <a:spLocks noChangeArrowheads="1"/>
          </p:cNvSpPr>
          <p:nvPr/>
        </p:nvSpPr>
        <p:spPr bwMode="auto">
          <a:xfrm>
            <a:off x="4564063" y="3424237"/>
            <a:ext cx="895350" cy="304800"/>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buFontTx/>
              <a:buNone/>
            </a:pPr>
            <a:r>
              <a:rPr kumimoji="1" lang="zh-CN" altLang="en-US" sz="1400" b="0" u="none">
                <a:ea typeface="宋体" panose="02010600030101010101" pitchFamily="2" charset="-122"/>
              </a:rPr>
              <a:t>厂商建议</a:t>
            </a:r>
          </a:p>
        </p:txBody>
      </p:sp>
      <p:sp>
        <p:nvSpPr>
          <p:cNvPr id="12" name="Line 8"/>
          <p:cNvSpPr>
            <a:spLocks noChangeShapeType="1"/>
          </p:cNvSpPr>
          <p:nvPr/>
        </p:nvSpPr>
        <p:spPr bwMode="auto">
          <a:xfrm>
            <a:off x="3463925" y="2797175"/>
            <a:ext cx="2532063" cy="1587"/>
          </a:xfrm>
          <a:prstGeom prst="line">
            <a:avLst/>
          </a:prstGeom>
          <a:noFill/>
          <a:ln w="381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 name="Rectangle 9"/>
          <p:cNvSpPr>
            <a:spLocks noChangeArrowheads="1"/>
          </p:cNvSpPr>
          <p:nvPr/>
        </p:nvSpPr>
        <p:spPr bwMode="auto">
          <a:xfrm>
            <a:off x="6278563" y="2243137"/>
            <a:ext cx="2338387" cy="922338"/>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 name="Text Box 10"/>
          <p:cNvSpPr txBox="1">
            <a:spLocks noChangeArrowheads="1"/>
          </p:cNvSpPr>
          <p:nvPr/>
        </p:nvSpPr>
        <p:spPr bwMode="auto">
          <a:xfrm>
            <a:off x="6742113" y="3173412"/>
            <a:ext cx="2792412" cy="922338"/>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FontTx/>
              <a:buNone/>
            </a:pPr>
            <a:r>
              <a:rPr kumimoji="1" lang="zh-CN" altLang="en-US" sz="1600" u="none">
                <a:latin typeface="宋体" panose="02010600030101010101" pitchFamily="2" charset="-122"/>
                <a:ea typeface="宋体" panose="02010600030101010101" pitchFamily="2" charset="-122"/>
              </a:rPr>
              <a:t>企业数据模型</a:t>
            </a:r>
            <a:r>
              <a:rPr kumimoji="1" lang="en-US" altLang="zh-CN" sz="1600" u="none">
                <a:latin typeface="宋体" panose="02010600030101010101" pitchFamily="2" charset="-122"/>
                <a:ea typeface="宋体" panose="02010600030101010101" pitchFamily="2" charset="-122"/>
              </a:rPr>
              <a:t>3.0</a:t>
            </a:r>
          </a:p>
        </p:txBody>
      </p:sp>
      <p:sp>
        <p:nvSpPr>
          <p:cNvPr id="15" name="AutoShape 11"/>
          <p:cNvSpPr>
            <a:spLocks noChangeArrowheads="1"/>
          </p:cNvSpPr>
          <p:nvPr/>
        </p:nvSpPr>
        <p:spPr bwMode="auto">
          <a:xfrm>
            <a:off x="4379913" y="2243137"/>
            <a:ext cx="596900" cy="508000"/>
          </a:xfrm>
          <a:prstGeom prst="downArrow">
            <a:avLst>
              <a:gd name="adj1" fmla="val 50000"/>
              <a:gd name="adj2" fmla="val 25000"/>
            </a:avLst>
          </a:prstGeom>
          <a:solidFill>
            <a:srgbClr val="3366FF"/>
          </a:solidFill>
          <a:ln w="9525">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 name="AutoShape 12"/>
          <p:cNvSpPr>
            <a:spLocks noChangeArrowheads="1"/>
          </p:cNvSpPr>
          <p:nvPr/>
        </p:nvSpPr>
        <p:spPr bwMode="auto">
          <a:xfrm>
            <a:off x="3540125" y="2846387"/>
            <a:ext cx="576263" cy="506413"/>
          </a:xfrm>
          <a:prstGeom prst="upArrow">
            <a:avLst>
              <a:gd name="adj1" fmla="val 50000"/>
              <a:gd name="adj2" fmla="val 25000"/>
            </a:avLst>
          </a:prstGeom>
          <a:solidFill>
            <a:srgbClr val="3366FF"/>
          </a:solidFill>
          <a:ln w="9525">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 name="Text Box 13"/>
          <p:cNvSpPr txBox="1">
            <a:spLocks noChangeArrowheads="1"/>
          </p:cNvSpPr>
          <p:nvPr/>
        </p:nvSpPr>
        <p:spPr bwMode="auto">
          <a:xfrm>
            <a:off x="3665538" y="1968500"/>
            <a:ext cx="2317750" cy="304800"/>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buFontTx/>
              <a:buNone/>
            </a:pPr>
            <a:r>
              <a:rPr kumimoji="1" lang="zh-CN" altLang="en-US" sz="1400" b="0" u="none" dirty="0">
                <a:ea typeface="宋体" panose="02010600030101010101" pitchFamily="2" charset="-122"/>
              </a:rPr>
              <a:t>市场部等相关业务管理规范</a:t>
            </a:r>
          </a:p>
        </p:txBody>
      </p:sp>
      <p:sp>
        <p:nvSpPr>
          <p:cNvPr id="18" name="AutoShape 14"/>
          <p:cNvSpPr>
            <a:spLocks noChangeArrowheads="1"/>
          </p:cNvSpPr>
          <p:nvPr/>
        </p:nvSpPr>
        <p:spPr bwMode="auto">
          <a:xfrm>
            <a:off x="4637088" y="2846387"/>
            <a:ext cx="576262" cy="506413"/>
          </a:xfrm>
          <a:prstGeom prst="upArrow">
            <a:avLst>
              <a:gd name="adj1" fmla="val 50000"/>
              <a:gd name="adj2" fmla="val 25000"/>
            </a:avLst>
          </a:prstGeom>
          <a:solidFill>
            <a:srgbClr val="3366FF"/>
          </a:solidFill>
          <a:ln w="9525">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 name="Rectangle 15"/>
          <p:cNvSpPr>
            <a:spLocks noChangeArrowheads="1"/>
          </p:cNvSpPr>
          <p:nvPr/>
        </p:nvSpPr>
        <p:spPr bwMode="auto">
          <a:xfrm>
            <a:off x="503238" y="3108325"/>
            <a:ext cx="2519362" cy="461962"/>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 name="Rectangle 16"/>
          <p:cNvSpPr>
            <a:spLocks noChangeArrowheads="1"/>
          </p:cNvSpPr>
          <p:nvPr/>
        </p:nvSpPr>
        <p:spPr bwMode="auto">
          <a:xfrm>
            <a:off x="477838" y="2555875"/>
            <a:ext cx="2519362" cy="461962"/>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 name="Text Box 17"/>
          <p:cNvSpPr txBox="1">
            <a:spLocks noChangeArrowheads="1"/>
          </p:cNvSpPr>
          <p:nvPr/>
        </p:nvSpPr>
        <p:spPr bwMode="auto">
          <a:xfrm>
            <a:off x="503238" y="2520950"/>
            <a:ext cx="2519362" cy="461962"/>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buFontTx/>
              <a:buNone/>
            </a:pPr>
            <a:r>
              <a:rPr kumimoji="1" lang="en-US" altLang="zh-CN" sz="1600" u="none">
                <a:latin typeface="宋体" panose="02010600030101010101" pitchFamily="2" charset="-122"/>
                <a:ea typeface="宋体" panose="02010600030101010101" pitchFamily="2" charset="-122"/>
              </a:rPr>
              <a:t>CRM</a:t>
            </a:r>
            <a:r>
              <a:rPr kumimoji="1" lang="zh-CN" altLang="en-US" sz="1600" u="none">
                <a:latin typeface="宋体" panose="02010600030101010101" pitchFamily="2" charset="-122"/>
                <a:ea typeface="宋体" panose="02010600030101010101" pitchFamily="2" charset="-122"/>
              </a:rPr>
              <a:t>数据模型规范</a:t>
            </a:r>
          </a:p>
        </p:txBody>
      </p:sp>
      <p:sp>
        <p:nvSpPr>
          <p:cNvPr id="22" name="Text Box 18"/>
          <p:cNvSpPr txBox="1">
            <a:spLocks noChangeArrowheads="1"/>
          </p:cNvSpPr>
          <p:nvPr/>
        </p:nvSpPr>
        <p:spPr bwMode="auto">
          <a:xfrm>
            <a:off x="503238" y="3073400"/>
            <a:ext cx="2519362" cy="463550"/>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buFontTx/>
              <a:buNone/>
            </a:pPr>
            <a:r>
              <a:rPr kumimoji="1" lang="zh-CN" altLang="en-US" sz="1600" u="none">
                <a:latin typeface="宋体" panose="02010600030101010101" pitchFamily="2" charset="-122"/>
                <a:ea typeface="宋体" panose="02010600030101010101" pitchFamily="2" charset="-122"/>
              </a:rPr>
              <a:t>计费数据模型规范</a:t>
            </a:r>
          </a:p>
        </p:txBody>
      </p:sp>
      <p:sp>
        <p:nvSpPr>
          <p:cNvPr id="23" name="Rectangle 19"/>
          <p:cNvSpPr>
            <a:spLocks noChangeArrowheads="1"/>
          </p:cNvSpPr>
          <p:nvPr/>
        </p:nvSpPr>
        <p:spPr bwMode="auto">
          <a:xfrm>
            <a:off x="209550" y="350838"/>
            <a:ext cx="8699500" cy="165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70000"/>
              </a:spcBef>
              <a:spcAft>
                <a:spcPct val="10000"/>
              </a:spcAft>
              <a:buClr>
                <a:schemeClr val="accent1"/>
              </a:buClr>
              <a:buSzPct val="50000"/>
              <a:buFont typeface="Monotype Sorts" charset="2"/>
              <a:buNone/>
            </a:pPr>
            <a:r>
              <a:rPr lang="zh-CN" altLang="en-US" sz="1600" u="none" dirty="0">
                <a:latin typeface="楷体_GB2312" pitchFamily="49" charset="-122"/>
                <a:ea typeface="楷体_GB2312" pitchFamily="49" charset="-122"/>
              </a:rPr>
              <a:t>主要目标：</a:t>
            </a:r>
          </a:p>
          <a:p>
            <a:pPr lvl="1" eaLnBrk="0" hangingPunct="0">
              <a:lnSpc>
                <a:spcPct val="90000"/>
              </a:lnSpc>
              <a:spcBef>
                <a:spcPct val="70000"/>
              </a:spcBef>
              <a:spcAft>
                <a:spcPct val="10000"/>
              </a:spcAft>
              <a:buClr>
                <a:schemeClr val="accent1"/>
              </a:buClr>
              <a:buSzPct val="50000"/>
              <a:buFont typeface="Monotype Sorts" charset="2"/>
              <a:buChar char="n"/>
            </a:pPr>
            <a:r>
              <a:rPr lang="zh-CN" altLang="en-US" sz="1600" u="none" dirty="0">
                <a:latin typeface="楷体_GB2312" pitchFamily="49" charset="-122"/>
                <a:ea typeface="楷体_GB2312" pitchFamily="49" charset="-122"/>
              </a:rPr>
              <a:t>指导</a:t>
            </a:r>
            <a:r>
              <a:rPr lang="en-US" altLang="zh-CN" sz="1600" u="none" dirty="0">
                <a:latin typeface="楷体_GB2312" pitchFamily="49" charset="-122"/>
                <a:ea typeface="楷体_GB2312" pitchFamily="49" charset="-122"/>
              </a:rPr>
              <a:t>CRM</a:t>
            </a:r>
            <a:r>
              <a:rPr lang="zh-CN" altLang="en-US" sz="1600" u="none" dirty="0">
                <a:latin typeface="楷体_GB2312" pitchFamily="49" charset="-122"/>
                <a:ea typeface="楷体_GB2312" pitchFamily="49" charset="-122"/>
              </a:rPr>
              <a:t>和计费的融合：</a:t>
            </a:r>
            <a:r>
              <a:rPr lang="en-US" altLang="zh-CN" sz="1600" u="none" dirty="0">
                <a:latin typeface="楷体_GB2312" pitchFamily="49" charset="-122"/>
                <a:ea typeface="楷体_GB2312" pitchFamily="49" charset="-122"/>
              </a:rPr>
              <a:t>CRM</a:t>
            </a:r>
            <a:r>
              <a:rPr lang="zh-CN" altLang="en-US" sz="1600" u="none" dirty="0">
                <a:latin typeface="楷体_GB2312" pitchFamily="49" charset="-122"/>
                <a:ea typeface="楷体_GB2312" pitchFamily="49" charset="-122"/>
              </a:rPr>
              <a:t>和计费的融合应以</a:t>
            </a:r>
            <a:r>
              <a:rPr lang="en-US" altLang="zh-CN" sz="1600" u="none" dirty="0">
                <a:latin typeface="楷体_GB2312" pitchFamily="49" charset="-122"/>
                <a:ea typeface="楷体_GB2312" pitchFamily="49" charset="-122"/>
              </a:rPr>
              <a:t>EDM3.0</a:t>
            </a:r>
            <a:r>
              <a:rPr lang="zh-CN" altLang="en-US" sz="1600" u="none" dirty="0">
                <a:latin typeface="楷体_GB2312" pitchFamily="49" charset="-122"/>
                <a:ea typeface="楷体_GB2312" pitchFamily="49" charset="-122"/>
              </a:rPr>
              <a:t>中</a:t>
            </a:r>
            <a:r>
              <a:rPr lang="en-US" altLang="zh-CN" sz="1600" u="none" dirty="0">
                <a:latin typeface="楷体_GB2312" pitchFamily="49" charset="-122"/>
                <a:ea typeface="楷体_GB2312" pitchFamily="49" charset="-122"/>
              </a:rPr>
              <a:t>BSS</a:t>
            </a:r>
            <a:r>
              <a:rPr lang="zh-CN" altLang="en-US" sz="1600" u="none" dirty="0">
                <a:latin typeface="楷体_GB2312" pitchFamily="49" charset="-122"/>
                <a:ea typeface="楷体_GB2312" pitchFamily="49" charset="-122"/>
              </a:rPr>
              <a:t>相关的数据模型为演进目标</a:t>
            </a:r>
          </a:p>
          <a:p>
            <a:pPr lvl="1" eaLnBrk="0" hangingPunct="0">
              <a:lnSpc>
                <a:spcPct val="90000"/>
              </a:lnSpc>
              <a:spcBef>
                <a:spcPct val="70000"/>
              </a:spcBef>
              <a:spcAft>
                <a:spcPct val="10000"/>
              </a:spcAft>
              <a:buClr>
                <a:schemeClr val="accent1"/>
              </a:buClr>
              <a:buSzPct val="50000"/>
              <a:buFont typeface="Monotype Sorts" charset="2"/>
              <a:buChar char="n"/>
            </a:pPr>
            <a:r>
              <a:rPr lang="zh-CN" altLang="en-US" sz="1600" u="none" dirty="0">
                <a:latin typeface="楷体_GB2312" pitchFamily="49" charset="-122"/>
                <a:ea typeface="楷体_GB2312" pitchFamily="49" charset="-122"/>
              </a:rPr>
              <a:t>约束</a:t>
            </a:r>
            <a:r>
              <a:rPr lang="en-US" altLang="zh-CN" sz="1600" u="none" dirty="0">
                <a:latin typeface="楷体_GB2312" pitchFamily="49" charset="-122"/>
                <a:ea typeface="楷体_GB2312" pitchFamily="49" charset="-122"/>
              </a:rPr>
              <a:t>ODS</a:t>
            </a:r>
            <a:r>
              <a:rPr lang="zh-CN" altLang="en-US" sz="1600" u="none" dirty="0">
                <a:latin typeface="楷体_GB2312" pitchFamily="49" charset="-122"/>
                <a:ea typeface="楷体_GB2312" pitchFamily="49" charset="-122"/>
              </a:rPr>
              <a:t>建设：</a:t>
            </a:r>
            <a:r>
              <a:rPr lang="en-US" altLang="zh-CN" sz="1600" u="none" dirty="0">
                <a:latin typeface="楷体_GB2312" pitchFamily="49" charset="-122"/>
                <a:ea typeface="楷体_GB2312" pitchFamily="49" charset="-122"/>
              </a:rPr>
              <a:t>ODS</a:t>
            </a:r>
            <a:r>
              <a:rPr lang="zh-CN" altLang="en-US" sz="1600" u="none" dirty="0">
                <a:latin typeface="楷体_GB2312" pitchFamily="49" charset="-122"/>
                <a:ea typeface="楷体_GB2312" pitchFamily="49" charset="-122"/>
              </a:rPr>
              <a:t>统一层的逻辑模型</a:t>
            </a:r>
            <a:r>
              <a:rPr lang="en-US" altLang="zh-CN" sz="1600" u="none" dirty="0">
                <a:latin typeface="楷体_GB2312" pitchFamily="49" charset="-122"/>
                <a:ea typeface="楷体_GB2312" pitchFamily="49" charset="-122"/>
              </a:rPr>
              <a:t>BSS</a:t>
            </a:r>
            <a:r>
              <a:rPr lang="zh-CN" altLang="en-US" sz="1600" u="none" dirty="0">
                <a:latin typeface="楷体_GB2312" pitchFamily="49" charset="-122"/>
                <a:ea typeface="楷体_GB2312" pitchFamily="49" charset="-122"/>
              </a:rPr>
              <a:t>部分直接使用</a:t>
            </a:r>
            <a:r>
              <a:rPr lang="en-US" altLang="zh-CN" sz="1600" u="none" dirty="0">
                <a:latin typeface="楷体_GB2312" pitchFamily="49" charset="-122"/>
                <a:ea typeface="楷体_GB2312" pitchFamily="49" charset="-122"/>
              </a:rPr>
              <a:t>EDM3.0</a:t>
            </a:r>
            <a:r>
              <a:rPr lang="zh-CN" altLang="en-US" sz="1600" u="none" dirty="0">
                <a:latin typeface="楷体_GB2312" pitchFamily="49" charset="-122"/>
                <a:ea typeface="楷体_GB2312" pitchFamily="49" charset="-122"/>
              </a:rPr>
              <a:t>相关的数据模型</a:t>
            </a:r>
          </a:p>
          <a:p>
            <a:pPr lvl="1" eaLnBrk="0" hangingPunct="0">
              <a:lnSpc>
                <a:spcPct val="90000"/>
              </a:lnSpc>
              <a:spcBef>
                <a:spcPct val="70000"/>
              </a:spcBef>
              <a:spcAft>
                <a:spcPct val="10000"/>
              </a:spcAft>
              <a:buClr>
                <a:schemeClr val="accent1"/>
              </a:buClr>
              <a:buSzPct val="50000"/>
              <a:buFont typeface="Monotype Sorts" charset="2"/>
              <a:buChar char="n"/>
            </a:pPr>
            <a:r>
              <a:rPr lang="zh-CN" altLang="en-US" sz="1600" u="none" dirty="0">
                <a:latin typeface="楷体_GB2312" pitchFamily="49" charset="-122"/>
                <a:ea typeface="楷体_GB2312" pitchFamily="49" charset="-122"/>
              </a:rPr>
              <a:t>指导</a:t>
            </a:r>
            <a:r>
              <a:rPr lang="en-US" altLang="zh-CN" sz="1600" u="none" dirty="0">
                <a:latin typeface="楷体_GB2312" pitchFamily="49" charset="-122"/>
                <a:ea typeface="楷体_GB2312" pitchFamily="49" charset="-122"/>
              </a:rPr>
              <a:t>CRM</a:t>
            </a:r>
            <a:r>
              <a:rPr lang="zh-CN" altLang="en-US" sz="1600" u="none" dirty="0">
                <a:latin typeface="楷体_GB2312" pitchFamily="49" charset="-122"/>
                <a:ea typeface="楷体_GB2312" pitchFamily="49" charset="-122"/>
              </a:rPr>
              <a:t>的升级改造：各省尤其是较早上线省份的升级需要遵循</a:t>
            </a:r>
            <a:r>
              <a:rPr lang="en-US" altLang="zh-CN" sz="1600" u="none" dirty="0">
                <a:latin typeface="楷体_GB2312" pitchFamily="49" charset="-122"/>
                <a:ea typeface="楷体_GB2312" pitchFamily="49" charset="-122"/>
              </a:rPr>
              <a:t>EDM3.0</a:t>
            </a:r>
            <a:r>
              <a:rPr lang="zh-CN" altLang="en-US" sz="1600" u="none" dirty="0">
                <a:latin typeface="楷体_GB2312" pitchFamily="49" charset="-122"/>
                <a:ea typeface="楷体_GB2312" pitchFamily="49" charset="-122"/>
              </a:rPr>
              <a:t>模型</a:t>
            </a:r>
          </a:p>
        </p:txBody>
      </p:sp>
      <p:sp>
        <p:nvSpPr>
          <p:cNvPr id="24" name="Text Box 20"/>
          <p:cNvSpPr txBox="1">
            <a:spLocks noChangeArrowheads="1"/>
          </p:cNvSpPr>
          <p:nvPr/>
        </p:nvSpPr>
        <p:spPr bwMode="auto">
          <a:xfrm>
            <a:off x="5502275" y="3451225"/>
            <a:ext cx="1250950" cy="304800"/>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buFontTx/>
              <a:buNone/>
            </a:pPr>
            <a:r>
              <a:rPr kumimoji="1" lang="zh-CN" altLang="en-US" sz="1400" b="0" u="none">
                <a:ea typeface="宋体" panose="02010600030101010101" pitchFamily="2" charset="-122"/>
              </a:rPr>
              <a:t>竞争对手对比</a:t>
            </a:r>
          </a:p>
        </p:txBody>
      </p:sp>
      <p:sp>
        <p:nvSpPr>
          <p:cNvPr id="25" name="AutoShape 21"/>
          <p:cNvSpPr>
            <a:spLocks noChangeArrowheads="1"/>
          </p:cNvSpPr>
          <p:nvPr/>
        </p:nvSpPr>
        <p:spPr bwMode="auto">
          <a:xfrm>
            <a:off x="5575300" y="2873375"/>
            <a:ext cx="576263" cy="506412"/>
          </a:xfrm>
          <a:prstGeom prst="upArrow">
            <a:avLst>
              <a:gd name="adj1" fmla="val 50000"/>
              <a:gd name="adj2" fmla="val 25000"/>
            </a:avLst>
          </a:prstGeom>
          <a:solidFill>
            <a:srgbClr val="3366FF"/>
          </a:solidFill>
          <a:ln w="9525">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8313849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10224858-FE86-47DA-A818-5C890E98EF40}" type="slidenum">
              <a:rPr lang="zh-CN" altLang="en-US" smtClean="0"/>
              <a:pPr/>
              <a:t>28</a:t>
            </a:fld>
            <a:endParaRPr lang="en-US" altLang="zh-CN"/>
          </a:p>
        </p:txBody>
      </p:sp>
      <p:sp>
        <p:nvSpPr>
          <p:cNvPr id="3" name="灯片编号占位符 3"/>
          <p:cNvSpPr txBox="1">
            <a:spLocks/>
          </p:cNvSpPr>
          <p:nvPr/>
        </p:nvSpPr>
        <p:spPr>
          <a:xfrm>
            <a:off x="4064000" y="6613899"/>
            <a:ext cx="2133600" cy="244101"/>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597DCBD1-AF0C-497B-8950-5AD18561277E}" type="slidenum">
              <a:rPr lang="zh-CN" altLang="en-US" smtClean="0"/>
              <a:pPr/>
              <a:t>28</a:t>
            </a:fld>
            <a:endParaRPr lang="en-US" altLang="zh-CN"/>
          </a:p>
        </p:txBody>
      </p:sp>
      <p:sp>
        <p:nvSpPr>
          <p:cNvPr id="4"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FC0C7D74-4C54-4576-9CAE-42EF25A22768}" type="slidenum">
              <a:rPr lang="zh-CN" altLang="en-US" smtClean="0"/>
              <a:pPr/>
              <a:t>28</a:t>
            </a:fld>
            <a:endParaRPr lang="en-US" altLang="zh-CN"/>
          </a:p>
        </p:txBody>
      </p:sp>
      <p:sp>
        <p:nvSpPr>
          <p:cNvPr id="6" name="Rectangle 2"/>
          <p:cNvSpPr>
            <a:spLocks noGrp="1" noChangeArrowheads="1"/>
          </p:cNvSpPr>
          <p:nvPr>
            <p:ph type="title"/>
          </p:nvPr>
        </p:nvSpPr>
        <p:spPr>
          <a:xfrm>
            <a:off x="558800" y="61912"/>
            <a:ext cx="9144000" cy="765175"/>
          </a:xfrm>
        </p:spPr>
        <p:txBody>
          <a:bodyPr/>
          <a:lstStyle/>
          <a:p>
            <a:r>
              <a:rPr lang="en-US" altLang="zh-CN" sz="2000" dirty="0"/>
              <a:t>EDM3.0</a:t>
            </a:r>
            <a:r>
              <a:rPr lang="zh-CN" altLang="en-US" sz="2000" dirty="0"/>
              <a:t>对于</a:t>
            </a:r>
            <a:r>
              <a:rPr lang="en-US" altLang="zh-CN" sz="2000" dirty="0"/>
              <a:t>CRM</a:t>
            </a:r>
            <a:r>
              <a:rPr lang="zh-CN" altLang="en-US" sz="2000" dirty="0"/>
              <a:t>与计费系统融合时的设计原则</a:t>
            </a:r>
          </a:p>
        </p:txBody>
      </p:sp>
      <p:sp>
        <p:nvSpPr>
          <p:cNvPr id="7" name="Rectangle 3"/>
          <p:cNvSpPr>
            <a:spLocks noChangeArrowheads="1"/>
          </p:cNvSpPr>
          <p:nvPr/>
        </p:nvSpPr>
        <p:spPr bwMode="auto">
          <a:xfrm>
            <a:off x="3779839" y="800100"/>
            <a:ext cx="5006975" cy="534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20000"/>
              </a:spcBef>
              <a:buClr>
                <a:srgbClr val="CC0000"/>
              </a:buClr>
              <a:buSzPct val="80000"/>
              <a:buBlip>
                <a:blip r:embed="rId3"/>
              </a:buBlip>
              <a:defRPr sz="2000" b="1">
                <a:solidFill>
                  <a:schemeClr val="accent2"/>
                </a:solidFill>
                <a:latin typeface="Arial" panose="020B0604020202020204" pitchFamily="34" charset="0"/>
                <a:ea typeface="新宋体" panose="02010609030101010101" pitchFamily="49" charset="-122"/>
              </a:defRPr>
            </a:lvl1pPr>
            <a:lvl2pPr marL="742950" indent="-285750">
              <a:lnSpc>
                <a:spcPct val="120000"/>
              </a:lnSpc>
              <a:spcBef>
                <a:spcPct val="20000"/>
              </a:spcBef>
              <a:buSzPct val="70000"/>
              <a:buBlip>
                <a:blip r:embed="rId4"/>
              </a:buBlip>
              <a:defRPr sz="1600">
                <a:solidFill>
                  <a:schemeClr val="tx1"/>
                </a:solidFill>
                <a:latin typeface="Arial" panose="020B0604020202020204" pitchFamily="34" charset="0"/>
                <a:ea typeface="仿宋_GB2312" pitchFamily="49" charset="-122"/>
              </a:defRPr>
            </a:lvl2pPr>
            <a:lvl3pPr marL="1143000" indent="-228600">
              <a:lnSpc>
                <a:spcPct val="120000"/>
              </a:lnSpc>
              <a:spcBef>
                <a:spcPct val="20000"/>
              </a:spcBef>
              <a:buBlip>
                <a:blip r:embed="rId5"/>
              </a:buBlip>
              <a:defRPr sz="1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楷体_GB2312" pitchFamily="49" charset="-122"/>
              </a:defRPr>
            </a:lvl4pPr>
            <a:lvl5pPr marL="2057400" indent="-228600">
              <a:spcBef>
                <a:spcPct val="20000"/>
              </a:spcBef>
              <a:buChar char="»"/>
              <a:defRPr sz="2000">
                <a:solidFill>
                  <a:schemeClr val="tx1"/>
                </a:solidFill>
                <a:latin typeface="Arial" panose="020B0604020202020204" pitchFamily="34" charset="0"/>
                <a:ea typeface="楷体_GB2312" pitchFamily="49"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楷体_GB2312" pitchFamily="49"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楷体_GB2312" pitchFamily="49"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楷体_GB2312" pitchFamily="49"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楷体_GB2312" pitchFamily="49" charset="-122"/>
              </a:defRPr>
            </a:lvl9pPr>
          </a:lstStyle>
          <a:p>
            <a:pPr>
              <a:lnSpc>
                <a:spcPct val="90000"/>
              </a:lnSpc>
              <a:buClrTx/>
              <a:buSzTx/>
              <a:buFontTx/>
              <a:buChar char="•"/>
            </a:pPr>
            <a:r>
              <a:rPr lang="zh-CN" altLang="en-US" sz="1200" u="none" dirty="0">
                <a:latin typeface="楷体_GB2312" pitchFamily="49" charset="-122"/>
                <a:ea typeface="楷体_GB2312" pitchFamily="49" charset="-122"/>
              </a:rPr>
              <a:t>参与人主题域</a:t>
            </a:r>
          </a:p>
          <a:p>
            <a:pPr lvl="1">
              <a:lnSpc>
                <a:spcPct val="90000"/>
              </a:lnSpc>
              <a:buSzTx/>
              <a:buFontTx/>
              <a:buChar char="–"/>
            </a:pPr>
            <a:r>
              <a:rPr lang="zh-CN" altLang="en-US" sz="1200" b="0" u="none" dirty="0">
                <a:latin typeface="楷体_GB2312" pitchFamily="49" charset="-122"/>
                <a:ea typeface="楷体_GB2312" pitchFamily="49" charset="-122"/>
              </a:rPr>
              <a:t>客户相关实体、关系以</a:t>
            </a:r>
            <a:r>
              <a:rPr lang="en-US" altLang="zh-CN" sz="1200" b="0" u="none" dirty="0">
                <a:latin typeface="楷体_GB2312" pitchFamily="49" charset="-122"/>
                <a:ea typeface="楷体_GB2312" pitchFamily="49" charset="-122"/>
              </a:rPr>
              <a:t>CRM</a:t>
            </a:r>
            <a:r>
              <a:rPr lang="zh-CN" altLang="en-US" sz="1200" b="0" u="none" dirty="0">
                <a:latin typeface="楷体_GB2312" pitchFamily="49" charset="-122"/>
                <a:ea typeface="楷体_GB2312" pitchFamily="49" charset="-122"/>
              </a:rPr>
              <a:t>为准，结合计费的需求，细化和完善客户相关模型</a:t>
            </a:r>
          </a:p>
          <a:p>
            <a:pPr lvl="1">
              <a:lnSpc>
                <a:spcPct val="90000"/>
              </a:lnSpc>
              <a:buSzTx/>
              <a:buFontTx/>
              <a:buChar char="–"/>
            </a:pPr>
            <a:r>
              <a:rPr lang="zh-CN" altLang="en-US" sz="1200" b="0" u="none" dirty="0">
                <a:latin typeface="楷体_GB2312" pitchFamily="49" charset="-122"/>
                <a:ea typeface="楷体_GB2312" pitchFamily="49" charset="-122"/>
              </a:rPr>
              <a:t>合作伙伴、竞争对手等实体、关系等，以</a:t>
            </a:r>
            <a:r>
              <a:rPr lang="en-US" altLang="zh-CN" sz="1200" b="0" u="none" dirty="0">
                <a:latin typeface="楷体_GB2312" pitchFamily="49" charset="-122"/>
                <a:ea typeface="楷体_GB2312" pitchFamily="49" charset="-122"/>
              </a:rPr>
              <a:t>CRM</a:t>
            </a:r>
            <a:r>
              <a:rPr lang="zh-CN" altLang="en-US" sz="1200" b="0" u="none" dirty="0">
                <a:latin typeface="楷体_GB2312" pitchFamily="49" charset="-122"/>
                <a:ea typeface="楷体_GB2312" pitchFamily="49" charset="-122"/>
              </a:rPr>
              <a:t>为准</a:t>
            </a:r>
          </a:p>
          <a:p>
            <a:pPr>
              <a:lnSpc>
                <a:spcPct val="90000"/>
              </a:lnSpc>
              <a:buClrTx/>
              <a:buSzTx/>
              <a:buFontTx/>
              <a:buChar char="•"/>
            </a:pPr>
            <a:r>
              <a:rPr lang="zh-CN" altLang="en-US" sz="1200" u="none" dirty="0">
                <a:latin typeface="楷体_GB2312" pitchFamily="49" charset="-122"/>
                <a:ea typeface="楷体_GB2312" pitchFamily="49" charset="-122"/>
              </a:rPr>
              <a:t>帐务主题域</a:t>
            </a:r>
          </a:p>
          <a:p>
            <a:pPr lvl="1">
              <a:lnSpc>
                <a:spcPct val="90000"/>
              </a:lnSpc>
              <a:buSzTx/>
              <a:buFontTx/>
              <a:buChar char="–"/>
            </a:pPr>
            <a:r>
              <a:rPr lang="zh-CN" altLang="en-US" sz="1200" b="0" u="none" dirty="0">
                <a:latin typeface="楷体_GB2312" pitchFamily="49" charset="-122"/>
                <a:ea typeface="楷体_GB2312" pitchFamily="49" charset="-122"/>
              </a:rPr>
              <a:t>帐务关系定制相关实体，</a:t>
            </a:r>
            <a:r>
              <a:rPr lang="en-US" altLang="zh-CN" sz="1200" b="0" u="none" dirty="0">
                <a:latin typeface="楷体_GB2312" pitchFamily="49" charset="-122"/>
                <a:ea typeface="楷体_GB2312" pitchFamily="49" charset="-122"/>
              </a:rPr>
              <a:t>CRM</a:t>
            </a:r>
            <a:r>
              <a:rPr lang="zh-CN" altLang="en-US" sz="1200" b="0" u="none" dirty="0">
                <a:latin typeface="楷体_GB2312" pitchFamily="49" charset="-122"/>
                <a:ea typeface="楷体_GB2312" pitchFamily="49" charset="-122"/>
              </a:rPr>
              <a:t>与计费融合</a:t>
            </a:r>
          </a:p>
          <a:p>
            <a:pPr lvl="1">
              <a:lnSpc>
                <a:spcPct val="90000"/>
              </a:lnSpc>
              <a:buSzTx/>
              <a:buFontTx/>
              <a:buChar char="–"/>
            </a:pPr>
            <a:r>
              <a:rPr lang="zh-CN" altLang="en-US" sz="1200" b="0" u="none" dirty="0">
                <a:latin typeface="楷体_GB2312" pitchFamily="49" charset="-122"/>
                <a:ea typeface="楷体_GB2312" pitchFamily="49" charset="-122"/>
              </a:rPr>
              <a:t>定价相关的实体、关系以计费模型为准，基本保持不变</a:t>
            </a:r>
          </a:p>
          <a:p>
            <a:pPr lvl="1">
              <a:lnSpc>
                <a:spcPct val="90000"/>
              </a:lnSpc>
              <a:buSzTx/>
              <a:buFontTx/>
              <a:buChar char="–"/>
            </a:pPr>
            <a:r>
              <a:rPr lang="zh-CN" altLang="en-US" sz="1200" b="0" u="none" dirty="0">
                <a:latin typeface="楷体_GB2312" pitchFamily="49" charset="-122"/>
                <a:ea typeface="楷体_GB2312" pitchFamily="49" charset="-122"/>
              </a:rPr>
              <a:t>账目、余额等实体、关系以计费模型为准，基本保持不变</a:t>
            </a:r>
          </a:p>
          <a:p>
            <a:pPr>
              <a:lnSpc>
                <a:spcPct val="90000"/>
              </a:lnSpc>
              <a:buClrTx/>
              <a:buSzTx/>
              <a:buFontTx/>
              <a:buChar char="•"/>
            </a:pPr>
            <a:r>
              <a:rPr lang="zh-CN" altLang="en-US" sz="1200" u="none" dirty="0">
                <a:latin typeface="楷体_GB2312" pitchFamily="49" charset="-122"/>
                <a:ea typeface="楷体_GB2312" pitchFamily="49" charset="-122"/>
              </a:rPr>
              <a:t>产品主题域</a:t>
            </a:r>
          </a:p>
          <a:p>
            <a:pPr lvl="1">
              <a:lnSpc>
                <a:spcPct val="90000"/>
              </a:lnSpc>
              <a:buSzTx/>
              <a:buFontTx/>
              <a:buChar char="–"/>
            </a:pPr>
            <a:r>
              <a:rPr lang="zh-CN" altLang="en-US" sz="1200" b="0" u="none" dirty="0">
                <a:latin typeface="楷体_GB2312" pitchFamily="49" charset="-122"/>
                <a:ea typeface="楷体_GB2312" pitchFamily="49" charset="-122"/>
              </a:rPr>
              <a:t>统一</a:t>
            </a:r>
            <a:r>
              <a:rPr lang="en-US" altLang="zh-CN" sz="1200" b="0" u="none" dirty="0">
                <a:latin typeface="楷体_GB2312" pitchFamily="49" charset="-122"/>
                <a:ea typeface="楷体_GB2312" pitchFamily="49" charset="-122"/>
              </a:rPr>
              <a:t>CRM</a:t>
            </a:r>
            <a:r>
              <a:rPr lang="zh-CN" altLang="en-US" sz="1200" b="0" u="none" dirty="0">
                <a:latin typeface="楷体_GB2312" pitchFamily="49" charset="-122"/>
                <a:ea typeface="楷体_GB2312" pitchFamily="49" charset="-122"/>
              </a:rPr>
              <a:t>与计费的产品、销售品概念，统一</a:t>
            </a:r>
            <a:r>
              <a:rPr lang="en-US" altLang="zh-CN" sz="1200" b="0" u="none" dirty="0">
                <a:latin typeface="楷体_GB2312" pitchFamily="49" charset="-122"/>
                <a:ea typeface="楷体_GB2312" pitchFamily="49" charset="-122"/>
              </a:rPr>
              <a:t>CRM</a:t>
            </a:r>
            <a:r>
              <a:rPr lang="zh-CN" altLang="en-US" sz="1200" b="0" u="none" dirty="0">
                <a:latin typeface="楷体_GB2312" pitchFamily="49" charset="-122"/>
                <a:ea typeface="楷体_GB2312" pitchFamily="49" charset="-122"/>
              </a:rPr>
              <a:t>与计费产品、销售品粒度</a:t>
            </a:r>
          </a:p>
          <a:p>
            <a:pPr lvl="1">
              <a:lnSpc>
                <a:spcPct val="90000"/>
              </a:lnSpc>
              <a:buSzTx/>
              <a:buFontTx/>
              <a:buChar char="–"/>
            </a:pPr>
            <a:r>
              <a:rPr lang="zh-CN" altLang="en-US" sz="1200" b="0" u="none" dirty="0">
                <a:latin typeface="楷体_GB2312" pitchFamily="49" charset="-122"/>
                <a:ea typeface="楷体_GB2312" pitchFamily="49" charset="-122"/>
              </a:rPr>
              <a:t>产品域</a:t>
            </a:r>
            <a:r>
              <a:rPr lang="en-US" altLang="zh-CN" sz="1200" b="0" u="none" dirty="0">
                <a:latin typeface="楷体_GB2312" pitchFamily="49" charset="-122"/>
                <a:ea typeface="楷体_GB2312" pitchFamily="49" charset="-122"/>
              </a:rPr>
              <a:t>CRM</a:t>
            </a:r>
            <a:r>
              <a:rPr lang="zh-CN" altLang="en-US" sz="1200" b="0" u="none" dirty="0">
                <a:latin typeface="楷体_GB2312" pitchFamily="49" charset="-122"/>
                <a:ea typeface="楷体_GB2312" pitchFamily="49" charset="-122"/>
              </a:rPr>
              <a:t>与计费的数据模型融合</a:t>
            </a:r>
          </a:p>
          <a:p>
            <a:pPr>
              <a:lnSpc>
                <a:spcPct val="90000"/>
              </a:lnSpc>
              <a:buClrTx/>
              <a:buSzTx/>
              <a:buFontTx/>
              <a:buChar char="•"/>
            </a:pPr>
            <a:r>
              <a:rPr lang="zh-CN" altLang="en-US" sz="1200" u="none" dirty="0">
                <a:latin typeface="楷体_GB2312" pitchFamily="49" charset="-122"/>
                <a:ea typeface="楷体_GB2312" pitchFamily="49" charset="-122"/>
              </a:rPr>
              <a:t>地域主题域</a:t>
            </a:r>
          </a:p>
          <a:p>
            <a:pPr lvl="1">
              <a:lnSpc>
                <a:spcPct val="90000"/>
              </a:lnSpc>
              <a:buSzTx/>
              <a:buFontTx/>
              <a:buChar char="–"/>
            </a:pPr>
            <a:r>
              <a:rPr lang="zh-CN" altLang="en-US" sz="1200" b="0" u="none" dirty="0">
                <a:latin typeface="楷体_GB2312" pitchFamily="49" charset="-122"/>
                <a:ea typeface="楷体_GB2312" pitchFamily="49" charset="-122"/>
              </a:rPr>
              <a:t>细分各自地域划分需求，明确实体概念</a:t>
            </a:r>
          </a:p>
          <a:p>
            <a:pPr lvl="1">
              <a:lnSpc>
                <a:spcPct val="90000"/>
              </a:lnSpc>
              <a:buSzTx/>
              <a:buFontTx/>
              <a:buChar char="–"/>
            </a:pPr>
            <a:r>
              <a:rPr lang="zh-CN" altLang="en-US" sz="1200" b="0" u="none" dirty="0">
                <a:latin typeface="楷体_GB2312" pitchFamily="49" charset="-122"/>
                <a:ea typeface="楷体_GB2312" pitchFamily="49" charset="-122"/>
              </a:rPr>
              <a:t>模型层面交叉部分实现融合</a:t>
            </a:r>
          </a:p>
          <a:p>
            <a:pPr>
              <a:lnSpc>
                <a:spcPct val="90000"/>
              </a:lnSpc>
              <a:buClrTx/>
              <a:buSzTx/>
              <a:buFontTx/>
              <a:buChar char="•"/>
            </a:pPr>
            <a:r>
              <a:rPr lang="zh-CN" altLang="en-US" sz="1200" u="none" dirty="0">
                <a:latin typeface="楷体_GB2312" pitchFamily="49" charset="-122"/>
                <a:ea typeface="楷体_GB2312" pitchFamily="49" charset="-122"/>
              </a:rPr>
              <a:t>事件主题域</a:t>
            </a:r>
          </a:p>
          <a:p>
            <a:pPr lvl="1">
              <a:lnSpc>
                <a:spcPct val="90000"/>
              </a:lnSpc>
              <a:buSzTx/>
              <a:buFontTx/>
              <a:buChar char="–"/>
            </a:pPr>
            <a:r>
              <a:rPr lang="en-US" altLang="zh-CN" sz="1200" b="0" u="none" dirty="0">
                <a:latin typeface="楷体_GB2312" pitchFamily="49" charset="-122"/>
                <a:ea typeface="楷体_GB2312" pitchFamily="49" charset="-122"/>
              </a:rPr>
              <a:t>CRM</a:t>
            </a:r>
            <a:r>
              <a:rPr lang="zh-CN" altLang="en-US" sz="1200" b="0" u="none" dirty="0">
                <a:latin typeface="楷体_GB2312" pitchFamily="49" charset="-122"/>
                <a:ea typeface="楷体_GB2312" pitchFamily="49" charset="-122"/>
              </a:rPr>
              <a:t>关心客户交互过程，计费关心计费内部业务事件和使用记录</a:t>
            </a:r>
          </a:p>
          <a:p>
            <a:pPr lvl="1">
              <a:lnSpc>
                <a:spcPct val="90000"/>
              </a:lnSpc>
              <a:buSzTx/>
              <a:buFontTx/>
              <a:buChar char="–"/>
            </a:pPr>
            <a:r>
              <a:rPr lang="zh-CN" altLang="en-US" sz="1200" b="0" u="none" dirty="0">
                <a:latin typeface="楷体_GB2312" pitchFamily="49" charset="-122"/>
                <a:ea typeface="楷体_GB2312" pitchFamily="49" charset="-122"/>
              </a:rPr>
              <a:t>重点考虑客户交互事件</a:t>
            </a:r>
          </a:p>
          <a:p>
            <a:pPr>
              <a:lnSpc>
                <a:spcPct val="90000"/>
              </a:lnSpc>
              <a:buClrTx/>
              <a:buSzTx/>
              <a:buFontTx/>
              <a:buChar char="•"/>
            </a:pPr>
            <a:r>
              <a:rPr lang="zh-CN" altLang="en-US" sz="1200" u="none" dirty="0">
                <a:latin typeface="楷体_GB2312" pitchFamily="49" charset="-122"/>
                <a:ea typeface="楷体_GB2312" pitchFamily="49" charset="-122"/>
              </a:rPr>
              <a:t>市场营销主题域</a:t>
            </a:r>
          </a:p>
          <a:p>
            <a:pPr lvl="1">
              <a:lnSpc>
                <a:spcPct val="90000"/>
              </a:lnSpc>
              <a:buSzTx/>
              <a:buFontTx/>
              <a:buChar char="–"/>
            </a:pPr>
            <a:r>
              <a:rPr lang="zh-CN" altLang="en-US" sz="1200" b="0" u="none" dirty="0">
                <a:latin typeface="楷体_GB2312" pitchFamily="49" charset="-122"/>
                <a:ea typeface="楷体_GB2312" pitchFamily="49" charset="-122"/>
              </a:rPr>
              <a:t>计费系统不直接涉及市场营销过程管理</a:t>
            </a:r>
          </a:p>
          <a:p>
            <a:pPr lvl="1">
              <a:lnSpc>
                <a:spcPct val="90000"/>
              </a:lnSpc>
              <a:buSzTx/>
              <a:buFontTx/>
              <a:buChar char="–"/>
            </a:pPr>
            <a:r>
              <a:rPr lang="zh-CN" altLang="en-US" sz="1200" b="0" u="none" dirty="0">
                <a:latin typeface="楷体_GB2312" pitchFamily="49" charset="-122"/>
                <a:ea typeface="楷体_GB2312" pitchFamily="49" charset="-122"/>
              </a:rPr>
              <a:t>重点考虑</a:t>
            </a:r>
            <a:r>
              <a:rPr lang="en-US" altLang="zh-CN" sz="1200" b="0" u="none" dirty="0">
                <a:latin typeface="楷体_GB2312" pitchFamily="49" charset="-122"/>
                <a:ea typeface="楷体_GB2312" pitchFamily="49" charset="-122"/>
              </a:rPr>
              <a:t>CRM</a:t>
            </a:r>
            <a:r>
              <a:rPr lang="zh-CN" altLang="en-US" sz="1200" b="0" u="none" dirty="0">
                <a:latin typeface="楷体_GB2312" pitchFamily="49" charset="-122"/>
                <a:ea typeface="楷体_GB2312" pitchFamily="49" charset="-122"/>
              </a:rPr>
              <a:t>业务需求</a:t>
            </a:r>
          </a:p>
        </p:txBody>
      </p:sp>
      <p:grpSp>
        <p:nvGrpSpPr>
          <p:cNvPr id="8" name="Group 4"/>
          <p:cNvGrpSpPr>
            <a:grpSpLocks/>
          </p:cNvGrpSpPr>
          <p:nvPr/>
        </p:nvGrpSpPr>
        <p:grpSpPr bwMode="auto">
          <a:xfrm>
            <a:off x="0" y="1565275"/>
            <a:ext cx="3816350" cy="2149475"/>
            <a:chOff x="21" y="1462"/>
            <a:chExt cx="2404" cy="1354"/>
          </a:xfrm>
        </p:grpSpPr>
        <p:sp>
          <p:nvSpPr>
            <p:cNvPr id="9" name="Oval 5"/>
            <p:cNvSpPr>
              <a:spLocks noChangeArrowheads="1"/>
            </p:cNvSpPr>
            <p:nvPr/>
          </p:nvSpPr>
          <p:spPr bwMode="auto">
            <a:xfrm>
              <a:off x="21" y="1462"/>
              <a:ext cx="2404" cy="1354"/>
            </a:xfrm>
            <a:prstGeom prst="ellipse">
              <a:avLst/>
            </a:prstGeom>
            <a:solidFill>
              <a:srgbClr val="99CCFF">
                <a:alpha val="70000"/>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0" hangingPunct="0">
                <a:buFontTx/>
                <a:buNone/>
              </a:pPr>
              <a:r>
                <a:rPr lang="zh-CN" altLang="en-US" sz="1400" u="none">
                  <a:ea typeface="宋体" panose="02010600030101010101" pitchFamily="2" charset="-122"/>
                </a:rPr>
                <a:t>企业级数据模型</a:t>
              </a:r>
            </a:p>
          </p:txBody>
        </p:sp>
        <p:sp>
          <p:nvSpPr>
            <p:cNvPr id="10" name="Oval 6"/>
            <p:cNvSpPr>
              <a:spLocks noChangeArrowheads="1"/>
            </p:cNvSpPr>
            <p:nvPr/>
          </p:nvSpPr>
          <p:spPr bwMode="auto">
            <a:xfrm>
              <a:off x="223" y="1861"/>
              <a:ext cx="1483" cy="911"/>
            </a:xfrm>
            <a:prstGeom prst="ellipse">
              <a:avLst/>
            </a:prstGeom>
            <a:solidFill>
              <a:srgbClr val="FF9900">
                <a:alpha val="53000"/>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buFontTx/>
                <a:buNone/>
              </a:pPr>
              <a:endParaRPr lang="zh-CN" altLang="en-US" sz="1000" b="0" u="none">
                <a:ea typeface="宋体" panose="02010600030101010101" pitchFamily="2" charset="-122"/>
              </a:endParaRPr>
            </a:p>
          </p:txBody>
        </p:sp>
        <p:sp>
          <p:nvSpPr>
            <p:cNvPr id="11" name="Oval 7"/>
            <p:cNvSpPr>
              <a:spLocks noChangeArrowheads="1"/>
            </p:cNvSpPr>
            <p:nvPr/>
          </p:nvSpPr>
          <p:spPr bwMode="auto">
            <a:xfrm>
              <a:off x="898" y="1814"/>
              <a:ext cx="1438" cy="913"/>
            </a:xfrm>
            <a:prstGeom prst="ellipse">
              <a:avLst/>
            </a:prstGeom>
            <a:solidFill>
              <a:srgbClr val="CC99FF">
                <a:alpha val="25999"/>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Text Box 8"/>
            <p:cNvSpPr txBox="1">
              <a:spLocks noChangeArrowheads="1"/>
            </p:cNvSpPr>
            <p:nvPr/>
          </p:nvSpPr>
          <p:spPr bwMode="auto">
            <a:xfrm>
              <a:off x="267" y="2186"/>
              <a:ext cx="646" cy="2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buFontTx/>
                <a:buNone/>
              </a:pPr>
              <a:r>
                <a:rPr lang="en-US" altLang="zh-CN" sz="1200" u="none">
                  <a:ea typeface="宋体" panose="02010600030101010101" pitchFamily="2" charset="-122"/>
                </a:rPr>
                <a:t>CRM</a:t>
              </a:r>
            </a:p>
            <a:p>
              <a:pPr algn="ctr" eaLnBrk="0" hangingPunct="0">
                <a:buFontTx/>
                <a:buNone/>
              </a:pPr>
              <a:r>
                <a:rPr lang="zh-CN" altLang="en-US" sz="1200" u="none">
                  <a:ea typeface="宋体" panose="02010600030101010101" pitchFamily="2" charset="-122"/>
                </a:rPr>
                <a:t>数据模型</a:t>
              </a:r>
            </a:p>
          </p:txBody>
        </p:sp>
        <p:sp>
          <p:nvSpPr>
            <p:cNvPr id="13" name="Text Box 9"/>
            <p:cNvSpPr txBox="1">
              <a:spLocks noChangeArrowheads="1"/>
            </p:cNvSpPr>
            <p:nvPr/>
          </p:nvSpPr>
          <p:spPr bwMode="auto">
            <a:xfrm>
              <a:off x="1819" y="2213"/>
              <a:ext cx="500" cy="2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buFontTx/>
                <a:buNone/>
              </a:pPr>
              <a:r>
                <a:rPr lang="zh-CN" altLang="en-US" sz="1200" u="none">
                  <a:ea typeface="宋体" panose="02010600030101010101" pitchFamily="2" charset="-122"/>
                </a:rPr>
                <a:t>计费</a:t>
              </a:r>
            </a:p>
            <a:p>
              <a:pPr algn="ctr" eaLnBrk="0" hangingPunct="0">
                <a:buFontTx/>
                <a:buNone/>
              </a:pPr>
              <a:r>
                <a:rPr lang="zh-CN" altLang="en-US" sz="1200" u="none">
                  <a:ea typeface="宋体" panose="02010600030101010101" pitchFamily="2" charset="-122"/>
                </a:rPr>
                <a:t>数据模型</a:t>
              </a:r>
            </a:p>
          </p:txBody>
        </p:sp>
        <p:sp>
          <p:nvSpPr>
            <p:cNvPr id="14" name="Text Box 10"/>
            <p:cNvSpPr txBox="1">
              <a:spLocks noChangeArrowheads="1"/>
            </p:cNvSpPr>
            <p:nvPr/>
          </p:nvSpPr>
          <p:spPr bwMode="auto">
            <a:xfrm>
              <a:off x="921" y="2051"/>
              <a:ext cx="756" cy="154"/>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buFontTx/>
                <a:buNone/>
              </a:pPr>
              <a:r>
                <a:rPr lang="zh-CN" altLang="en-US" sz="1000" b="0" u="none" dirty="0">
                  <a:solidFill>
                    <a:srgbClr val="FF0000"/>
                  </a:solidFill>
                  <a:ea typeface="宋体" panose="02010600030101010101" pitchFamily="2" charset="-122"/>
                </a:rPr>
                <a:t>数据模型交集部分</a:t>
              </a:r>
            </a:p>
          </p:txBody>
        </p:sp>
        <p:sp>
          <p:nvSpPr>
            <p:cNvPr id="15" name="AutoShape 11"/>
            <p:cNvSpPr>
              <a:spLocks noChangeArrowheads="1"/>
            </p:cNvSpPr>
            <p:nvPr/>
          </p:nvSpPr>
          <p:spPr bwMode="auto">
            <a:xfrm>
              <a:off x="987" y="1922"/>
              <a:ext cx="202" cy="112"/>
            </a:xfrm>
            <a:prstGeom prst="can">
              <a:avLst>
                <a:gd name="adj" fmla="val 25000"/>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buFontTx/>
                <a:buNone/>
              </a:pPr>
              <a:r>
                <a:rPr lang="zh-CN" altLang="en-US" sz="900" b="0" u="none">
                  <a:solidFill>
                    <a:schemeClr val="bg1"/>
                  </a:solidFill>
                  <a:ea typeface="宋体" panose="02010600030101010101" pitchFamily="2" charset="-122"/>
                </a:rPr>
                <a:t>参与人</a:t>
              </a:r>
            </a:p>
          </p:txBody>
        </p:sp>
        <p:sp>
          <p:nvSpPr>
            <p:cNvPr id="16" name="AutoShape 12"/>
            <p:cNvSpPr>
              <a:spLocks noChangeArrowheads="1"/>
            </p:cNvSpPr>
            <p:nvPr/>
          </p:nvSpPr>
          <p:spPr bwMode="auto">
            <a:xfrm>
              <a:off x="940" y="2239"/>
              <a:ext cx="202" cy="111"/>
            </a:xfrm>
            <a:prstGeom prst="can">
              <a:avLst>
                <a:gd name="adj" fmla="val 25000"/>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buFontTx/>
                <a:buNone/>
              </a:pPr>
              <a:r>
                <a:rPr lang="zh-CN" altLang="en-US" sz="900" b="0" u="none">
                  <a:solidFill>
                    <a:schemeClr val="bg1"/>
                  </a:solidFill>
                  <a:ea typeface="宋体" panose="02010600030101010101" pitchFamily="2" charset="-122"/>
                </a:rPr>
                <a:t>产品</a:t>
              </a:r>
            </a:p>
          </p:txBody>
        </p:sp>
        <p:sp>
          <p:nvSpPr>
            <p:cNvPr id="17" name="AutoShape 13"/>
            <p:cNvSpPr>
              <a:spLocks noChangeArrowheads="1"/>
            </p:cNvSpPr>
            <p:nvPr/>
          </p:nvSpPr>
          <p:spPr bwMode="auto">
            <a:xfrm>
              <a:off x="1302" y="2239"/>
              <a:ext cx="202" cy="111"/>
            </a:xfrm>
            <a:prstGeom prst="can">
              <a:avLst>
                <a:gd name="adj" fmla="val 25000"/>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buFontTx/>
                <a:buNone/>
              </a:pPr>
              <a:r>
                <a:rPr lang="zh-CN" altLang="en-US" sz="900" b="0" u="none">
                  <a:solidFill>
                    <a:schemeClr val="bg1"/>
                  </a:solidFill>
                  <a:ea typeface="宋体" panose="02010600030101010101" pitchFamily="2" charset="-122"/>
                </a:rPr>
                <a:t>帐务</a:t>
              </a:r>
            </a:p>
          </p:txBody>
        </p:sp>
        <p:sp>
          <p:nvSpPr>
            <p:cNvPr id="18" name="AutoShape 14"/>
            <p:cNvSpPr>
              <a:spLocks noChangeArrowheads="1"/>
            </p:cNvSpPr>
            <p:nvPr/>
          </p:nvSpPr>
          <p:spPr bwMode="auto">
            <a:xfrm>
              <a:off x="1189" y="2461"/>
              <a:ext cx="203" cy="111"/>
            </a:xfrm>
            <a:prstGeom prst="can">
              <a:avLst>
                <a:gd name="adj" fmla="val 25000"/>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buFontTx/>
                <a:buNone/>
              </a:pPr>
              <a:r>
                <a:rPr lang="zh-CN" altLang="en-US" sz="900" b="0" u="none">
                  <a:solidFill>
                    <a:schemeClr val="bg1"/>
                  </a:solidFill>
                  <a:ea typeface="宋体" panose="02010600030101010101" pitchFamily="2" charset="-122"/>
                </a:rPr>
                <a:t>地域</a:t>
              </a:r>
            </a:p>
          </p:txBody>
        </p:sp>
        <p:sp>
          <p:nvSpPr>
            <p:cNvPr id="19" name="AutoShape 15"/>
            <p:cNvSpPr>
              <a:spLocks noChangeArrowheads="1"/>
            </p:cNvSpPr>
            <p:nvPr/>
          </p:nvSpPr>
          <p:spPr bwMode="auto">
            <a:xfrm>
              <a:off x="1634" y="2239"/>
              <a:ext cx="202" cy="111"/>
            </a:xfrm>
            <a:prstGeom prst="can">
              <a:avLst>
                <a:gd name="adj" fmla="val 25000"/>
              </a:avLst>
            </a:prstGeom>
            <a:solidFill>
              <a:schemeClr val="accent2"/>
            </a:solidFill>
            <a:ln w="127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buFontTx/>
                <a:buNone/>
              </a:pPr>
              <a:r>
                <a:rPr lang="zh-CN" altLang="en-US" sz="900" b="0" u="none">
                  <a:solidFill>
                    <a:schemeClr val="bg1"/>
                  </a:solidFill>
                  <a:ea typeface="宋体" panose="02010600030101010101" pitchFamily="2" charset="-122"/>
                </a:rPr>
                <a:t>定价</a:t>
              </a:r>
            </a:p>
          </p:txBody>
        </p:sp>
        <p:sp>
          <p:nvSpPr>
            <p:cNvPr id="20" name="AutoShape 16"/>
            <p:cNvSpPr>
              <a:spLocks noChangeArrowheads="1"/>
            </p:cNvSpPr>
            <p:nvPr/>
          </p:nvSpPr>
          <p:spPr bwMode="auto">
            <a:xfrm>
              <a:off x="454" y="2460"/>
              <a:ext cx="248" cy="111"/>
            </a:xfrm>
            <a:prstGeom prst="can">
              <a:avLst>
                <a:gd name="adj" fmla="val 25000"/>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buFontTx/>
                <a:buNone/>
              </a:pPr>
              <a:r>
                <a:rPr lang="zh-CN" altLang="en-US" sz="900" b="0" u="none">
                  <a:solidFill>
                    <a:schemeClr val="bg1"/>
                  </a:solidFill>
                  <a:ea typeface="宋体" panose="02010600030101010101" pitchFamily="2" charset="-122"/>
                </a:rPr>
                <a:t>市场营销</a:t>
              </a:r>
            </a:p>
          </p:txBody>
        </p:sp>
        <p:sp>
          <p:nvSpPr>
            <p:cNvPr id="21" name="AutoShape 17"/>
            <p:cNvSpPr>
              <a:spLocks noChangeArrowheads="1"/>
            </p:cNvSpPr>
            <p:nvPr/>
          </p:nvSpPr>
          <p:spPr bwMode="auto">
            <a:xfrm>
              <a:off x="1228" y="2662"/>
              <a:ext cx="202" cy="111"/>
            </a:xfrm>
            <a:prstGeom prst="can">
              <a:avLst>
                <a:gd name="adj" fmla="val 25000"/>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buFontTx/>
                <a:buNone/>
              </a:pPr>
              <a:r>
                <a:rPr lang="zh-CN" altLang="en-US" sz="900" b="0" u="none">
                  <a:solidFill>
                    <a:schemeClr val="bg1"/>
                  </a:solidFill>
                  <a:ea typeface="宋体" panose="02010600030101010101" pitchFamily="2" charset="-122"/>
                </a:rPr>
                <a:t>事件</a:t>
              </a:r>
            </a:p>
          </p:txBody>
        </p:sp>
        <p:sp>
          <p:nvSpPr>
            <p:cNvPr id="22" name="AutoShape 18"/>
            <p:cNvSpPr>
              <a:spLocks noChangeArrowheads="1"/>
            </p:cNvSpPr>
            <p:nvPr/>
          </p:nvSpPr>
          <p:spPr bwMode="auto">
            <a:xfrm>
              <a:off x="470" y="1706"/>
              <a:ext cx="203" cy="111"/>
            </a:xfrm>
            <a:prstGeom prst="can">
              <a:avLst>
                <a:gd name="adj" fmla="val 25000"/>
              </a:avLst>
            </a:prstGeom>
            <a:solidFill>
              <a:srgbClr val="0000FF"/>
            </a:solid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buFontTx/>
                <a:buNone/>
              </a:pPr>
              <a:r>
                <a:rPr lang="zh-CN" altLang="en-US" sz="900" b="0" u="none">
                  <a:solidFill>
                    <a:schemeClr val="bg1"/>
                  </a:solidFill>
                  <a:ea typeface="宋体" panose="02010600030101010101" pitchFamily="2" charset="-122"/>
                </a:rPr>
                <a:t>资源</a:t>
              </a:r>
            </a:p>
          </p:txBody>
        </p:sp>
        <p:sp>
          <p:nvSpPr>
            <p:cNvPr id="23" name="AutoShape 19"/>
            <p:cNvSpPr>
              <a:spLocks noChangeArrowheads="1"/>
            </p:cNvSpPr>
            <p:nvPr/>
          </p:nvSpPr>
          <p:spPr bwMode="auto">
            <a:xfrm>
              <a:off x="1773" y="1684"/>
              <a:ext cx="203" cy="111"/>
            </a:xfrm>
            <a:prstGeom prst="can">
              <a:avLst>
                <a:gd name="adj" fmla="val 25000"/>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buFontTx/>
                <a:buNone/>
              </a:pPr>
              <a:r>
                <a:rPr lang="zh-CN" altLang="en-US" sz="900" b="0" u="none">
                  <a:solidFill>
                    <a:schemeClr val="bg1"/>
                  </a:solidFill>
                  <a:ea typeface="宋体" panose="02010600030101010101" pitchFamily="2" charset="-122"/>
                </a:rPr>
                <a:t>财务</a:t>
              </a:r>
            </a:p>
          </p:txBody>
        </p:sp>
      </p:grpSp>
    </p:spTree>
    <p:extLst>
      <p:ext uri="{BB962C8B-B14F-4D97-AF65-F5344CB8AC3E}">
        <p14:creationId xmlns:p14="http://schemas.microsoft.com/office/powerpoint/2010/main" val="10304562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10224858-FE86-47DA-A818-5C890E98EF40}" type="slidenum">
              <a:rPr lang="zh-CN" altLang="en-US" smtClean="0"/>
              <a:pPr/>
              <a:t>29</a:t>
            </a:fld>
            <a:endParaRPr lang="en-US" altLang="zh-CN"/>
          </a:p>
        </p:txBody>
      </p:sp>
      <p:sp>
        <p:nvSpPr>
          <p:cNvPr id="3" name="灯片编号占位符 3"/>
          <p:cNvSpPr txBox="1">
            <a:spLocks/>
          </p:cNvSpPr>
          <p:nvPr/>
        </p:nvSpPr>
        <p:spPr>
          <a:xfrm>
            <a:off x="4064000" y="6613899"/>
            <a:ext cx="2133600" cy="244101"/>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597DCBD1-AF0C-497B-8950-5AD18561277E}" type="slidenum">
              <a:rPr lang="zh-CN" altLang="en-US" smtClean="0"/>
              <a:pPr/>
              <a:t>29</a:t>
            </a:fld>
            <a:endParaRPr lang="en-US" altLang="zh-CN"/>
          </a:p>
        </p:txBody>
      </p:sp>
      <p:sp>
        <p:nvSpPr>
          <p:cNvPr id="4"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3A8ADAC9-C804-4FFF-8E5B-67FBA562CF29}" type="slidenum">
              <a:rPr lang="zh-CN" altLang="en-US" smtClean="0"/>
              <a:pPr/>
              <a:t>29</a:t>
            </a:fld>
            <a:endParaRPr lang="en-US" altLang="zh-CN"/>
          </a:p>
        </p:txBody>
      </p:sp>
      <p:sp>
        <p:nvSpPr>
          <p:cNvPr id="6" name="Rectangle 2"/>
          <p:cNvSpPr>
            <a:spLocks noGrp="1" noChangeArrowheads="1"/>
          </p:cNvSpPr>
          <p:nvPr>
            <p:ph type="title"/>
          </p:nvPr>
        </p:nvSpPr>
        <p:spPr>
          <a:xfrm>
            <a:off x="501474" y="-53522"/>
            <a:ext cx="9144000" cy="765175"/>
          </a:xfrm>
        </p:spPr>
        <p:txBody>
          <a:bodyPr/>
          <a:lstStyle/>
          <a:p>
            <a:r>
              <a:rPr lang="zh-CN" altLang="en-US" dirty="0"/>
              <a:t>自顶向下逐层分解的方法</a:t>
            </a:r>
          </a:p>
        </p:txBody>
      </p:sp>
      <p:grpSp>
        <p:nvGrpSpPr>
          <p:cNvPr id="7" name="Group 3"/>
          <p:cNvGrpSpPr>
            <a:grpSpLocks/>
          </p:cNvGrpSpPr>
          <p:nvPr/>
        </p:nvGrpSpPr>
        <p:grpSpPr bwMode="auto">
          <a:xfrm>
            <a:off x="46037" y="800927"/>
            <a:ext cx="9097963" cy="4101273"/>
            <a:chOff x="48" y="864"/>
            <a:chExt cx="5616" cy="3072"/>
          </a:xfrm>
        </p:grpSpPr>
        <p:grpSp>
          <p:nvGrpSpPr>
            <p:cNvPr id="8" name="Group 4"/>
            <p:cNvGrpSpPr>
              <a:grpSpLocks/>
            </p:cNvGrpSpPr>
            <p:nvPr/>
          </p:nvGrpSpPr>
          <p:grpSpPr bwMode="auto">
            <a:xfrm>
              <a:off x="48" y="1002"/>
              <a:ext cx="4259" cy="2316"/>
              <a:chOff x="48" y="1002"/>
              <a:chExt cx="4259" cy="2316"/>
            </a:xfrm>
          </p:grpSpPr>
          <p:graphicFrame>
            <p:nvGraphicFramePr>
              <p:cNvPr id="12" name="Object 5"/>
              <p:cNvGraphicFramePr>
                <a:graphicFrameLocks noChangeAspect="1"/>
              </p:cNvGraphicFramePr>
              <p:nvPr/>
            </p:nvGraphicFramePr>
            <p:xfrm>
              <a:off x="48" y="1002"/>
              <a:ext cx="4259" cy="2316"/>
            </p:xfrm>
            <a:graphic>
              <a:graphicData uri="http://schemas.openxmlformats.org/presentationml/2006/ole">
                <mc:AlternateContent xmlns:mc="http://schemas.openxmlformats.org/markup-compatibility/2006">
                  <mc:Choice xmlns:v="urn:schemas-microsoft-com:vml" Requires="v">
                    <p:oleObj spid="_x0000_s5140" name="位图图像" r:id="rId4" imgW="6761905" imgH="3677163" progId="Paint.Picture">
                      <p:embed/>
                    </p:oleObj>
                  </mc:Choice>
                  <mc:Fallback>
                    <p:oleObj name="位图图像" r:id="rId4" imgW="6761905" imgH="3677163" progId="Paint.Picture">
                      <p:embed/>
                      <p:pic>
                        <p:nvPicPr>
                          <p:cNvPr id="6861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 y="1002"/>
                            <a:ext cx="4259" cy="2316"/>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6"/>
              <p:cNvSpPr>
                <a:spLocks noChangeArrowheads="1"/>
              </p:cNvSpPr>
              <p:nvPr/>
            </p:nvSpPr>
            <p:spPr bwMode="auto">
              <a:xfrm>
                <a:off x="2064" y="1017"/>
                <a:ext cx="384" cy="135"/>
              </a:xfrm>
              <a:prstGeom prst="rect">
                <a:avLst/>
              </a:prstGeom>
              <a:solidFill>
                <a:schemeClr val="bg1"/>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827" tIns="44077" rIns="91827" bIns="44077" anchor="ctr"/>
              <a:lstStyle>
                <a:lvl1pPr defTabSz="933450">
                  <a:defRPr>
                    <a:solidFill>
                      <a:schemeClr val="tx1"/>
                    </a:solidFill>
                    <a:latin typeface="Arial" panose="020B0604020202020204" pitchFamily="34" charset="0"/>
                    <a:ea typeface="宋体" panose="02010600030101010101" pitchFamily="2" charset="-122"/>
                  </a:defRPr>
                </a:lvl1pPr>
                <a:lvl2pPr marL="466725" defTabSz="933450">
                  <a:defRPr>
                    <a:solidFill>
                      <a:schemeClr val="tx1"/>
                    </a:solidFill>
                    <a:latin typeface="Arial" panose="020B0604020202020204" pitchFamily="34" charset="0"/>
                    <a:ea typeface="宋体" panose="02010600030101010101" pitchFamily="2" charset="-122"/>
                  </a:defRPr>
                </a:lvl2pPr>
                <a:lvl3pPr marL="933450" defTabSz="933450">
                  <a:defRPr>
                    <a:solidFill>
                      <a:schemeClr val="tx1"/>
                    </a:solidFill>
                    <a:latin typeface="Arial" panose="020B0604020202020204" pitchFamily="34" charset="0"/>
                    <a:ea typeface="宋体" panose="02010600030101010101" pitchFamily="2" charset="-122"/>
                  </a:defRPr>
                </a:lvl3pPr>
                <a:lvl4pPr marL="1400175" defTabSz="933450">
                  <a:defRPr>
                    <a:solidFill>
                      <a:schemeClr val="tx1"/>
                    </a:solidFill>
                    <a:latin typeface="Arial" panose="020B0604020202020204" pitchFamily="34" charset="0"/>
                    <a:ea typeface="宋体" panose="02010600030101010101" pitchFamily="2" charset="-122"/>
                  </a:defRPr>
                </a:lvl4pPr>
                <a:lvl5pPr marL="1865313" defTabSz="933450">
                  <a:defRPr>
                    <a:solidFill>
                      <a:schemeClr val="tx1"/>
                    </a:solidFill>
                    <a:latin typeface="Arial" panose="020B0604020202020204" pitchFamily="34" charset="0"/>
                    <a:ea typeface="宋体" panose="02010600030101010101" pitchFamily="2" charset="-122"/>
                  </a:defRPr>
                </a:lvl5pPr>
                <a:lvl6pPr marL="23225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7797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2369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6941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spcBef>
                    <a:spcPct val="20000"/>
                  </a:spcBef>
                  <a:buClr>
                    <a:srgbClr val="990000"/>
                  </a:buClr>
                  <a:buSzPct val="40000"/>
                  <a:buFont typeface="Wingdings" panose="05000000000000000000" pitchFamily="2" charset="2"/>
                  <a:buNone/>
                </a:pPr>
                <a:r>
                  <a:rPr lang="zh-CN" altLang="en-US" sz="1000" b="0" u="none">
                    <a:latin typeface="宋体" panose="02010600030101010101" pitchFamily="2" charset="-122"/>
                  </a:rPr>
                  <a:t>数据模型</a:t>
                </a:r>
              </a:p>
            </p:txBody>
          </p:sp>
          <p:sp>
            <p:nvSpPr>
              <p:cNvPr id="14" name="Rectangle 7"/>
              <p:cNvSpPr>
                <a:spLocks noChangeArrowheads="1"/>
              </p:cNvSpPr>
              <p:nvPr/>
            </p:nvSpPr>
            <p:spPr bwMode="auto">
              <a:xfrm>
                <a:off x="1248" y="1911"/>
                <a:ext cx="384" cy="135"/>
              </a:xfrm>
              <a:prstGeom prst="rect">
                <a:avLst/>
              </a:prstGeom>
              <a:solidFill>
                <a:schemeClr val="bg1"/>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827" tIns="44077" rIns="91827" bIns="44077" anchor="ctr"/>
              <a:lstStyle>
                <a:lvl1pPr defTabSz="933450">
                  <a:defRPr>
                    <a:solidFill>
                      <a:schemeClr val="tx1"/>
                    </a:solidFill>
                    <a:latin typeface="Arial" panose="020B0604020202020204" pitchFamily="34" charset="0"/>
                    <a:ea typeface="宋体" panose="02010600030101010101" pitchFamily="2" charset="-122"/>
                  </a:defRPr>
                </a:lvl1pPr>
                <a:lvl2pPr marL="466725" defTabSz="933450">
                  <a:defRPr>
                    <a:solidFill>
                      <a:schemeClr val="tx1"/>
                    </a:solidFill>
                    <a:latin typeface="Arial" panose="020B0604020202020204" pitchFamily="34" charset="0"/>
                    <a:ea typeface="宋体" panose="02010600030101010101" pitchFamily="2" charset="-122"/>
                  </a:defRPr>
                </a:lvl2pPr>
                <a:lvl3pPr marL="933450" defTabSz="933450">
                  <a:defRPr>
                    <a:solidFill>
                      <a:schemeClr val="tx1"/>
                    </a:solidFill>
                    <a:latin typeface="Arial" panose="020B0604020202020204" pitchFamily="34" charset="0"/>
                    <a:ea typeface="宋体" panose="02010600030101010101" pitchFamily="2" charset="-122"/>
                  </a:defRPr>
                </a:lvl3pPr>
                <a:lvl4pPr marL="1400175" defTabSz="933450">
                  <a:defRPr>
                    <a:solidFill>
                      <a:schemeClr val="tx1"/>
                    </a:solidFill>
                    <a:latin typeface="Arial" panose="020B0604020202020204" pitchFamily="34" charset="0"/>
                    <a:ea typeface="宋体" panose="02010600030101010101" pitchFamily="2" charset="-122"/>
                  </a:defRPr>
                </a:lvl4pPr>
                <a:lvl5pPr marL="1865313" defTabSz="933450">
                  <a:defRPr>
                    <a:solidFill>
                      <a:schemeClr val="tx1"/>
                    </a:solidFill>
                    <a:latin typeface="Arial" panose="020B0604020202020204" pitchFamily="34" charset="0"/>
                    <a:ea typeface="宋体" panose="02010600030101010101" pitchFamily="2" charset="-122"/>
                  </a:defRPr>
                </a:lvl5pPr>
                <a:lvl6pPr marL="23225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7797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2369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6941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spcBef>
                    <a:spcPct val="20000"/>
                  </a:spcBef>
                  <a:buClr>
                    <a:srgbClr val="990000"/>
                  </a:buClr>
                  <a:buSzPct val="40000"/>
                  <a:buFont typeface="Wingdings" panose="05000000000000000000" pitchFamily="2" charset="2"/>
                  <a:buNone/>
                </a:pPr>
                <a:r>
                  <a:rPr lang="zh-CN" altLang="en-US" sz="1000" b="0" u="none">
                    <a:latin typeface="宋体" panose="02010600030101010101" pitchFamily="2" charset="-122"/>
                  </a:rPr>
                  <a:t>主题域</a:t>
                </a:r>
                <a:r>
                  <a:rPr lang="en-US" altLang="zh-CN" sz="1000" b="0" u="none">
                    <a:latin typeface="宋体" panose="02010600030101010101" pitchFamily="2" charset="-122"/>
                  </a:rPr>
                  <a:t>1</a:t>
                </a:r>
              </a:p>
            </p:txBody>
          </p:sp>
          <p:sp>
            <p:nvSpPr>
              <p:cNvPr id="15" name="Rectangle 8"/>
              <p:cNvSpPr>
                <a:spLocks noChangeArrowheads="1"/>
              </p:cNvSpPr>
              <p:nvPr/>
            </p:nvSpPr>
            <p:spPr bwMode="auto">
              <a:xfrm>
                <a:off x="2784" y="1920"/>
                <a:ext cx="384" cy="135"/>
              </a:xfrm>
              <a:prstGeom prst="rect">
                <a:avLst/>
              </a:prstGeom>
              <a:solidFill>
                <a:schemeClr val="bg1"/>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827" tIns="44077" rIns="91827" bIns="44077" anchor="ctr"/>
              <a:lstStyle>
                <a:lvl1pPr defTabSz="933450">
                  <a:defRPr>
                    <a:solidFill>
                      <a:schemeClr val="tx1"/>
                    </a:solidFill>
                    <a:latin typeface="Arial" panose="020B0604020202020204" pitchFamily="34" charset="0"/>
                    <a:ea typeface="宋体" panose="02010600030101010101" pitchFamily="2" charset="-122"/>
                  </a:defRPr>
                </a:lvl1pPr>
                <a:lvl2pPr marL="466725" defTabSz="933450">
                  <a:defRPr>
                    <a:solidFill>
                      <a:schemeClr val="tx1"/>
                    </a:solidFill>
                    <a:latin typeface="Arial" panose="020B0604020202020204" pitchFamily="34" charset="0"/>
                    <a:ea typeface="宋体" panose="02010600030101010101" pitchFamily="2" charset="-122"/>
                  </a:defRPr>
                </a:lvl2pPr>
                <a:lvl3pPr marL="933450" defTabSz="933450">
                  <a:defRPr>
                    <a:solidFill>
                      <a:schemeClr val="tx1"/>
                    </a:solidFill>
                    <a:latin typeface="Arial" panose="020B0604020202020204" pitchFamily="34" charset="0"/>
                    <a:ea typeface="宋体" panose="02010600030101010101" pitchFamily="2" charset="-122"/>
                  </a:defRPr>
                </a:lvl3pPr>
                <a:lvl4pPr marL="1400175" defTabSz="933450">
                  <a:defRPr>
                    <a:solidFill>
                      <a:schemeClr val="tx1"/>
                    </a:solidFill>
                    <a:latin typeface="Arial" panose="020B0604020202020204" pitchFamily="34" charset="0"/>
                    <a:ea typeface="宋体" panose="02010600030101010101" pitchFamily="2" charset="-122"/>
                  </a:defRPr>
                </a:lvl4pPr>
                <a:lvl5pPr marL="1865313" defTabSz="933450">
                  <a:defRPr>
                    <a:solidFill>
                      <a:schemeClr val="tx1"/>
                    </a:solidFill>
                    <a:latin typeface="Arial" panose="020B0604020202020204" pitchFamily="34" charset="0"/>
                    <a:ea typeface="宋体" panose="02010600030101010101" pitchFamily="2" charset="-122"/>
                  </a:defRPr>
                </a:lvl5pPr>
                <a:lvl6pPr marL="23225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7797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2369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6941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spcBef>
                    <a:spcPct val="20000"/>
                  </a:spcBef>
                  <a:buClr>
                    <a:srgbClr val="990000"/>
                  </a:buClr>
                  <a:buSzPct val="40000"/>
                  <a:buFont typeface="Wingdings" panose="05000000000000000000" pitchFamily="2" charset="2"/>
                  <a:buNone/>
                </a:pPr>
                <a:r>
                  <a:rPr lang="zh-CN" altLang="en-US" sz="1000" b="0" u="none">
                    <a:latin typeface="宋体" panose="02010600030101010101" pitchFamily="2" charset="-122"/>
                  </a:rPr>
                  <a:t>主题域</a:t>
                </a:r>
                <a:r>
                  <a:rPr lang="en-US" altLang="zh-CN" sz="1000" b="0" u="none">
                    <a:latin typeface="宋体" panose="02010600030101010101" pitchFamily="2" charset="-122"/>
                  </a:rPr>
                  <a:t>2</a:t>
                </a:r>
              </a:p>
            </p:txBody>
          </p:sp>
          <p:sp>
            <p:nvSpPr>
              <p:cNvPr id="16" name="Rectangle 9"/>
              <p:cNvSpPr>
                <a:spLocks noChangeArrowheads="1"/>
              </p:cNvSpPr>
              <p:nvPr/>
            </p:nvSpPr>
            <p:spPr bwMode="auto">
              <a:xfrm>
                <a:off x="864" y="2718"/>
                <a:ext cx="384" cy="135"/>
              </a:xfrm>
              <a:prstGeom prst="rect">
                <a:avLst/>
              </a:prstGeom>
              <a:solidFill>
                <a:schemeClr val="bg1"/>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827" tIns="44077" rIns="91827" bIns="44077" anchor="ctr"/>
              <a:lstStyle>
                <a:lvl1pPr defTabSz="933450">
                  <a:defRPr>
                    <a:solidFill>
                      <a:schemeClr val="tx1"/>
                    </a:solidFill>
                    <a:latin typeface="Arial" panose="020B0604020202020204" pitchFamily="34" charset="0"/>
                    <a:ea typeface="宋体" panose="02010600030101010101" pitchFamily="2" charset="-122"/>
                  </a:defRPr>
                </a:lvl1pPr>
                <a:lvl2pPr marL="466725" defTabSz="933450">
                  <a:defRPr>
                    <a:solidFill>
                      <a:schemeClr val="tx1"/>
                    </a:solidFill>
                    <a:latin typeface="Arial" panose="020B0604020202020204" pitchFamily="34" charset="0"/>
                    <a:ea typeface="宋体" panose="02010600030101010101" pitchFamily="2" charset="-122"/>
                  </a:defRPr>
                </a:lvl2pPr>
                <a:lvl3pPr marL="933450" defTabSz="933450">
                  <a:defRPr>
                    <a:solidFill>
                      <a:schemeClr val="tx1"/>
                    </a:solidFill>
                    <a:latin typeface="Arial" panose="020B0604020202020204" pitchFamily="34" charset="0"/>
                    <a:ea typeface="宋体" panose="02010600030101010101" pitchFamily="2" charset="-122"/>
                  </a:defRPr>
                </a:lvl3pPr>
                <a:lvl4pPr marL="1400175" defTabSz="933450">
                  <a:defRPr>
                    <a:solidFill>
                      <a:schemeClr val="tx1"/>
                    </a:solidFill>
                    <a:latin typeface="Arial" panose="020B0604020202020204" pitchFamily="34" charset="0"/>
                    <a:ea typeface="宋体" panose="02010600030101010101" pitchFamily="2" charset="-122"/>
                  </a:defRPr>
                </a:lvl4pPr>
                <a:lvl5pPr marL="1865313" defTabSz="933450">
                  <a:defRPr>
                    <a:solidFill>
                      <a:schemeClr val="tx1"/>
                    </a:solidFill>
                    <a:latin typeface="Arial" panose="020B0604020202020204" pitchFamily="34" charset="0"/>
                    <a:ea typeface="宋体" panose="02010600030101010101" pitchFamily="2" charset="-122"/>
                  </a:defRPr>
                </a:lvl5pPr>
                <a:lvl6pPr marL="23225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7797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2369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6941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spcBef>
                    <a:spcPct val="20000"/>
                  </a:spcBef>
                  <a:buClr>
                    <a:srgbClr val="990000"/>
                  </a:buClr>
                  <a:buSzPct val="40000"/>
                  <a:buFont typeface="Wingdings" panose="05000000000000000000" pitchFamily="2" charset="2"/>
                  <a:buNone/>
                </a:pPr>
                <a:r>
                  <a:rPr lang="zh-CN" altLang="en-US" sz="1000" b="0" u="none">
                    <a:latin typeface="宋体" panose="02010600030101010101" pitchFamily="2" charset="-122"/>
                  </a:rPr>
                  <a:t>层面</a:t>
                </a:r>
                <a:r>
                  <a:rPr lang="en-US" altLang="zh-CN" sz="1000" b="0" u="none">
                    <a:latin typeface="宋体" panose="02010600030101010101" pitchFamily="2" charset="-122"/>
                  </a:rPr>
                  <a:t>1</a:t>
                </a:r>
              </a:p>
            </p:txBody>
          </p:sp>
          <p:sp>
            <p:nvSpPr>
              <p:cNvPr id="17" name="Rectangle 10"/>
              <p:cNvSpPr>
                <a:spLocks noChangeArrowheads="1"/>
              </p:cNvSpPr>
              <p:nvPr/>
            </p:nvSpPr>
            <p:spPr bwMode="auto">
              <a:xfrm>
                <a:off x="2304" y="2688"/>
                <a:ext cx="384" cy="135"/>
              </a:xfrm>
              <a:prstGeom prst="rect">
                <a:avLst/>
              </a:prstGeom>
              <a:solidFill>
                <a:schemeClr val="bg1"/>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827" tIns="44077" rIns="91827" bIns="44077" anchor="ctr"/>
              <a:lstStyle>
                <a:lvl1pPr defTabSz="933450">
                  <a:defRPr>
                    <a:solidFill>
                      <a:schemeClr val="tx1"/>
                    </a:solidFill>
                    <a:latin typeface="Arial" panose="020B0604020202020204" pitchFamily="34" charset="0"/>
                    <a:ea typeface="宋体" panose="02010600030101010101" pitchFamily="2" charset="-122"/>
                  </a:defRPr>
                </a:lvl1pPr>
                <a:lvl2pPr marL="466725" defTabSz="933450">
                  <a:defRPr>
                    <a:solidFill>
                      <a:schemeClr val="tx1"/>
                    </a:solidFill>
                    <a:latin typeface="Arial" panose="020B0604020202020204" pitchFamily="34" charset="0"/>
                    <a:ea typeface="宋体" panose="02010600030101010101" pitchFamily="2" charset="-122"/>
                  </a:defRPr>
                </a:lvl2pPr>
                <a:lvl3pPr marL="933450" defTabSz="933450">
                  <a:defRPr>
                    <a:solidFill>
                      <a:schemeClr val="tx1"/>
                    </a:solidFill>
                    <a:latin typeface="Arial" panose="020B0604020202020204" pitchFamily="34" charset="0"/>
                    <a:ea typeface="宋体" panose="02010600030101010101" pitchFamily="2" charset="-122"/>
                  </a:defRPr>
                </a:lvl3pPr>
                <a:lvl4pPr marL="1400175" defTabSz="933450">
                  <a:defRPr>
                    <a:solidFill>
                      <a:schemeClr val="tx1"/>
                    </a:solidFill>
                    <a:latin typeface="Arial" panose="020B0604020202020204" pitchFamily="34" charset="0"/>
                    <a:ea typeface="宋体" panose="02010600030101010101" pitchFamily="2" charset="-122"/>
                  </a:defRPr>
                </a:lvl4pPr>
                <a:lvl5pPr marL="1865313" defTabSz="933450">
                  <a:defRPr>
                    <a:solidFill>
                      <a:schemeClr val="tx1"/>
                    </a:solidFill>
                    <a:latin typeface="Arial" panose="020B0604020202020204" pitchFamily="34" charset="0"/>
                    <a:ea typeface="宋体" panose="02010600030101010101" pitchFamily="2" charset="-122"/>
                  </a:defRPr>
                </a:lvl5pPr>
                <a:lvl6pPr marL="23225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7797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2369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6941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spcBef>
                    <a:spcPct val="20000"/>
                  </a:spcBef>
                  <a:buClr>
                    <a:srgbClr val="990000"/>
                  </a:buClr>
                  <a:buSzPct val="40000"/>
                  <a:buFont typeface="Wingdings" panose="05000000000000000000" pitchFamily="2" charset="2"/>
                  <a:buNone/>
                </a:pPr>
                <a:r>
                  <a:rPr lang="zh-CN" altLang="en-US" sz="1000" b="0" u="none">
                    <a:latin typeface="宋体" panose="02010600030101010101" pitchFamily="2" charset="-122"/>
                  </a:rPr>
                  <a:t>层面</a:t>
                </a:r>
                <a:r>
                  <a:rPr lang="en-US" altLang="zh-CN" sz="1000" b="0" u="none">
                    <a:latin typeface="宋体" panose="02010600030101010101" pitchFamily="2" charset="-122"/>
                  </a:rPr>
                  <a:t>2</a:t>
                </a:r>
              </a:p>
            </p:txBody>
          </p:sp>
          <p:sp>
            <p:nvSpPr>
              <p:cNvPr id="18" name="Rectangle 11"/>
              <p:cNvSpPr>
                <a:spLocks noChangeArrowheads="1"/>
              </p:cNvSpPr>
              <p:nvPr/>
            </p:nvSpPr>
            <p:spPr bwMode="auto">
              <a:xfrm>
                <a:off x="3744" y="2697"/>
                <a:ext cx="384" cy="135"/>
              </a:xfrm>
              <a:prstGeom prst="rect">
                <a:avLst/>
              </a:prstGeom>
              <a:solidFill>
                <a:schemeClr val="bg1"/>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827" tIns="44077" rIns="91827" bIns="44077" anchor="ctr"/>
              <a:lstStyle>
                <a:lvl1pPr defTabSz="933450">
                  <a:defRPr>
                    <a:solidFill>
                      <a:schemeClr val="tx1"/>
                    </a:solidFill>
                    <a:latin typeface="Arial" panose="020B0604020202020204" pitchFamily="34" charset="0"/>
                    <a:ea typeface="宋体" panose="02010600030101010101" pitchFamily="2" charset="-122"/>
                  </a:defRPr>
                </a:lvl1pPr>
                <a:lvl2pPr marL="466725" defTabSz="933450">
                  <a:defRPr>
                    <a:solidFill>
                      <a:schemeClr val="tx1"/>
                    </a:solidFill>
                    <a:latin typeface="Arial" panose="020B0604020202020204" pitchFamily="34" charset="0"/>
                    <a:ea typeface="宋体" panose="02010600030101010101" pitchFamily="2" charset="-122"/>
                  </a:defRPr>
                </a:lvl2pPr>
                <a:lvl3pPr marL="933450" defTabSz="933450">
                  <a:defRPr>
                    <a:solidFill>
                      <a:schemeClr val="tx1"/>
                    </a:solidFill>
                    <a:latin typeface="Arial" panose="020B0604020202020204" pitchFamily="34" charset="0"/>
                    <a:ea typeface="宋体" panose="02010600030101010101" pitchFamily="2" charset="-122"/>
                  </a:defRPr>
                </a:lvl3pPr>
                <a:lvl4pPr marL="1400175" defTabSz="933450">
                  <a:defRPr>
                    <a:solidFill>
                      <a:schemeClr val="tx1"/>
                    </a:solidFill>
                    <a:latin typeface="Arial" panose="020B0604020202020204" pitchFamily="34" charset="0"/>
                    <a:ea typeface="宋体" panose="02010600030101010101" pitchFamily="2" charset="-122"/>
                  </a:defRPr>
                </a:lvl4pPr>
                <a:lvl5pPr marL="1865313" defTabSz="933450">
                  <a:defRPr>
                    <a:solidFill>
                      <a:schemeClr val="tx1"/>
                    </a:solidFill>
                    <a:latin typeface="Arial" panose="020B0604020202020204" pitchFamily="34" charset="0"/>
                    <a:ea typeface="宋体" panose="02010600030101010101" pitchFamily="2" charset="-122"/>
                  </a:defRPr>
                </a:lvl5pPr>
                <a:lvl6pPr marL="23225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7797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2369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6941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spcBef>
                    <a:spcPct val="20000"/>
                  </a:spcBef>
                  <a:buClr>
                    <a:srgbClr val="990000"/>
                  </a:buClr>
                  <a:buSzPct val="40000"/>
                  <a:buFont typeface="Wingdings" panose="05000000000000000000" pitchFamily="2" charset="2"/>
                  <a:buNone/>
                </a:pPr>
                <a:r>
                  <a:rPr lang="zh-CN" altLang="en-US" sz="1000" b="0" u="none">
                    <a:latin typeface="宋体" panose="02010600030101010101" pitchFamily="2" charset="-122"/>
                  </a:rPr>
                  <a:t>层面</a:t>
                </a:r>
                <a:r>
                  <a:rPr lang="en-US" altLang="zh-CN" sz="1000" b="0" u="none">
                    <a:latin typeface="宋体" panose="02010600030101010101" pitchFamily="2" charset="-122"/>
                  </a:rPr>
                  <a:t>3</a:t>
                </a:r>
              </a:p>
            </p:txBody>
          </p:sp>
        </p:grpSp>
        <p:sp>
          <p:nvSpPr>
            <p:cNvPr id="9" name="AutoShape 12"/>
            <p:cNvSpPr>
              <a:spLocks noChangeArrowheads="1"/>
            </p:cNvSpPr>
            <p:nvPr/>
          </p:nvSpPr>
          <p:spPr bwMode="auto">
            <a:xfrm>
              <a:off x="2736" y="864"/>
              <a:ext cx="2160" cy="624"/>
            </a:xfrm>
            <a:prstGeom prst="wedgeRectCallout">
              <a:avLst>
                <a:gd name="adj1" fmla="val -75000"/>
                <a:gd name="adj2" fmla="val 53847"/>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3296" tIns="46648" rIns="93296" bIns="46648" anchor="ctr"/>
            <a:lstStyle>
              <a:lvl1pPr defTabSz="933450">
                <a:defRPr>
                  <a:solidFill>
                    <a:schemeClr val="tx1"/>
                  </a:solidFill>
                  <a:latin typeface="Arial" panose="020B0604020202020204" pitchFamily="34" charset="0"/>
                  <a:ea typeface="宋体" panose="02010600030101010101" pitchFamily="2" charset="-122"/>
                </a:defRPr>
              </a:lvl1pPr>
              <a:lvl2pPr marL="466725" defTabSz="933450">
                <a:defRPr>
                  <a:solidFill>
                    <a:schemeClr val="tx1"/>
                  </a:solidFill>
                  <a:latin typeface="Arial" panose="020B0604020202020204" pitchFamily="34" charset="0"/>
                  <a:ea typeface="宋体" panose="02010600030101010101" pitchFamily="2" charset="-122"/>
                </a:defRPr>
              </a:lvl2pPr>
              <a:lvl3pPr marL="933450" defTabSz="933450">
                <a:defRPr>
                  <a:solidFill>
                    <a:schemeClr val="tx1"/>
                  </a:solidFill>
                  <a:latin typeface="Arial" panose="020B0604020202020204" pitchFamily="34" charset="0"/>
                  <a:ea typeface="宋体" panose="02010600030101010101" pitchFamily="2" charset="-122"/>
                </a:defRPr>
              </a:lvl3pPr>
              <a:lvl4pPr marL="1400175" defTabSz="933450">
                <a:defRPr>
                  <a:solidFill>
                    <a:schemeClr val="tx1"/>
                  </a:solidFill>
                  <a:latin typeface="Arial" panose="020B0604020202020204" pitchFamily="34" charset="0"/>
                  <a:ea typeface="宋体" panose="02010600030101010101" pitchFamily="2" charset="-122"/>
                </a:defRPr>
              </a:lvl4pPr>
              <a:lvl5pPr marL="1865313" defTabSz="933450">
                <a:defRPr>
                  <a:solidFill>
                    <a:schemeClr val="tx1"/>
                  </a:solidFill>
                  <a:latin typeface="Arial" panose="020B0604020202020204" pitchFamily="34" charset="0"/>
                  <a:ea typeface="宋体" panose="02010600030101010101" pitchFamily="2" charset="-122"/>
                </a:defRPr>
              </a:lvl5pPr>
              <a:lvl6pPr marL="23225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7797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2369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6941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1400" b="0" u="none">
                  <a:effectLst>
                    <a:outerShdw blurRad="38100" dist="38100" dir="2700000" algn="tl">
                      <a:srgbClr val="FFFFFF"/>
                    </a:outerShdw>
                  </a:effectLst>
                  <a:latin typeface="Times New Roman" panose="02020603050405020304" pitchFamily="18" charset="0"/>
                </a:rPr>
                <a:t>主题域是模型针对的业务的某一关注领域或关注点，同一个域内的实体具有高内聚性，不同域的实体之间具有低耦合性。域的引入有助于建立模型框架的整体视图</a:t>
              </a:r>
              <a:r>
                <a:rPr kumimoji="1" lang="zh-CN" altLang="en-US" sz="1400" u="none">
                  <a:effectLst>
                    <a:outerShdw blurRad="38100" dist="38100" dir="2700000" algn="tl">
                      <a:srgbClr val="FFFFFF"/>
                    </a:outerShdw>
                  </a:effectLst>
                  <a:latin typeface="Times New Roman" panose="02020603050405020304" pitchFamily="18" charset="0"/>
                </a:rPr>
                <a:t> </a:t>
              </a:r>
            </a:p>
          </p:txBody>
        </p:sp>
        <p:sp>
          <p:nvSpPr>
            <p:cNvPr id="10" name="AutoShape 13"/>
            <p:cNvSpPr>
              <a:spLocks noChangeArrowheads="1"/>
            </p:cNvSpPr>
            <p:nvPr/>
          </p:nvSpPr>
          <p:spPr bwMode="auto">
            <a:xfrm>
              <a:off x="3984" y="3312"/>
              <a:ext cx="1680" cy="624"/>
            </a:xfrm>
            <a:prstGeom prst="wedgeRectCallout">
              <a:avLst>
                <a:gd name="adj1" fmla="val -94644"/>
                <a:gd name="adj2" fmla="val -95833"/>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3296" tIns="46648" rIns="93296" bIns="46648" anchor="ctr"/>
            <a:lstStyle>
              <a:lvl1pPr defTabSz="933450">
                <a:defRPr>
                  <a:solidFill>
                    <a:schemeClr val="tx1"/>
                  </a:solidFill>
                  <a:latin typeface="Arial" panose="020B0604020202020204" pitchFamily="34" charset="0"/>
                  <a:ea typeface="宋体" panose="02010600030101010101" pitchFamily="2" charset="-122"/>
                </a:defRPr>
              </a:lvl1pPr>
              <a:lvl2pPr marL="466725" defTabSz="933450">
                <a:defRPr>
                  <a:solidFill>
                    <a:schemeClr val="tx1"/>
                  </a:solidFill>
                  <a:latin typeface="Arial" panose="020B0604020202020204" pitchFamily="34" charset="0"/>
                  <a:ea typeface="宋体" panose="02010600030101010101" pitchFamily="2" charset="-122"/>
                </a:defRPr>
              </a:lvl2pPr>
              <a:lvl3pPr marL="933450" defTabSz="933450">
                <a:defRPr>
                  <a:solidFill>
                    <a:schemeClr val="tx1"/>
                  </a:solidFill>
                  <a:latin typeface="Arial" panose="020B0604020202020204" pitchFamily="34" charset="0"/>
                  <a:ea typeface="宋体" panose="02010600030101010101" pitchFamily="2" charset="-122"/>
                </a:defRPr>
              </a:lvl3pPr>
              <a:lvl4pPr marL="1400175" defTabSz="933450">
                <a:defRPr>
                  <a:solidFill>
                    <a:schemeClr val="tx1"/>
                  </a:solidFill>
                  <a:latin typeface="Arial" panose="020B0604020202020204" pitchFamily="34" charset="0"/>
                  <a:ea typeface="宋体" panose="02010600030101010101" pitchFamily="2" charset="-122"/>
                </a:defRPr>
              </a:lvl4pPr>
              <a:lvl5pPr marL="1865313" defTabSz="933450">
                <a:defRPr>
                  <a:solidFill>
                    <a:schemeClr val="tx1"/>
                  </a:solidFill>
                  <a:latin typeface="Arial" panose="020B0604020202020204" pitchFamily="34" charset="0"/>
                  <a:ea typeface="宋体" panose="02010600030101010101" pitchFamily="2" charset="-122"/>
                </a:defRPr>
              </a:lvl5pPr>
              <a:lvl6pPr marL="23225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7797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2369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6941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1400" b="0" u="none">
                  <a:effectLst>
                    <a:outerShdw blurRad="38100" dist="38100" dir="2700000" algn="tl">
                      <a:srgbClr val="FFFFFF"/>
                    </a:outerShdw>
                  </a:effectLst>
                  <a:latin typeface="Times New Roman" panose="02020603050405020304" pitchFamily="18" charset="0"/>
                </a:rPr>
                <a:t>业务实体是业务中的概念的抽象，对应到面向对象模型中的类。是分层框架中的最小单元。 </a:t>
              </a:r>
            </a:p>
          </p:txBody>
        </p:sp>
        <p:sp>
          <p:nvSpPr>
            <p:cNvPr id="11" name="AutoShape 14"/>
            <p:cNvSpPr>
              <a:spLocks noChangeArrowheads="1"/>
            </p:cNvSpPr>
            <p:nvPr/>
          </p:nvSpPr>
          <p:spPr bwMode="auto">
            <a:xfrm>
              <a:off x="3264" y="1968"/>
              <a:ext cx="2304" cy="768"/>
            </a:xfrm>
            <a:prstGeom prst="wedgeRectCallout">
              <a:avLst>
                <a:gd name="adj1" fmla="val -75042"/>
                <a:gd name="adj2" fmla="val 5208"/>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3296" tIns="46648" rIns="93296" bIns="46648" anchor="ctr"/>
            <a:lstStyle>
              <a:lvl1pPr defTabSz="933450">
                <a:defRPr>
                  <a:solidFill>
                    <a:schemeClr val="tx1"/>
                  </a:solidFill>
                  <a:latin typeface="Arial" panose="020B0604020202020204" pitchFamily="34" charset="0"/>
                  <a:ea typeface="宋体" panose="02010600030101010101" pitchFamily="2" charset="-122"/>
                </a:defRPr>
              </a:lvl1pPr>
              <a:lvl2pPr marL="466725" defTabSz="933450">
                <a:defRPr>
                  <a:solidFill>
                    <a:schemeClr val="tx1"/>
                  </a:solidFill>
                  <a:latin typeface="Arial" panose="020B0604020202020204" pitchFamily="34" charset="0"/>
                  <a:ea typeface="宋体" panose="02010600030101010101" pitchFamily="2" charset="-122"/>
                </a:defRPr>
              </a:lvl2pPr>
              <a:lvl3pPr marL="933450" defTabSz="933450">
                <a:defRPr>
                  <a:solidFill>
                    <a:schemeClr val="tx1"/>
                  </a:solidFill>
                  <a:latin typeface="Arial" panose="020B0604020202020204" pitchFamily="34" charset="0"/>
                  <a:ea typeface="宋体" panose="02010600030101010101" pitchFamily="2" charset="-122"/>
                </a:defRPr>
              </a:lvl3pPr>
              <a:lvl4pPr marL="1400175" defTabSz="933450">
                <a:defRPr>
                  <a:solidFill>
                    <a:schemeClr val="tx1"/>
                  </a:solidFill>
                  <a:latin typeface="Arial" panose="020B0604020202020204" pitchFamily="34" charset="0"/>
                  <a:ea typeface="宋体" panose="02010600030101010101" pitchFamily="2" charset="-122"/>
                </a:defRPr>
              </a:lvl4pPr>
              <a:lvl5pPr marL="1865313" defTabSz="933450">
                <a:defRPr>
                  <a:solidFill>
                    <a:schemeClr val="tx1"/>
                  </a:solidFill>
                  <a:latin typeface="Arial" panose="020B0604020202020204" pitchFamily="34" charset="0"/>
                  <a:ea typeface="宋体" panose="02010600030101010101" pitchFamily="2" charset="-122"/>
                </a:defRPr>
              </a:lvl5pPr>
              <a:lvl6pPr marL="23225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7797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2369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694113" defTabSz="9334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1400" b="0" u="none">
                  <a:effectLst>
                    <a:outerShdw blurRad="38100" dist="38100" dir="2700000" algn="tl">
                      <a:srgbClr val="FFFFFF"/>
                    </a:outerShdw>
                  </a:effectLst>
                  <a:latin typeface="Times New Roman" panose="02020603050405020304" pitchFamily="18" charset="0"/>
                </a:rPr>
                <a:t>层面是一组具有良好定义的实体的集合。层面内的实体之间具有非常高的内聚性，不同层面间的业务实体的耦合性相对较低。一个层面一般表示业务中的某个核心关键概念。 </a:t>
              </a:r>
            </a:p>
          </p:txBody>
        </p:sp>
      </p:grpSp>
    </p:spTree>
    <p:extLst>
      <p:ext uri="{BB962C8B-B14F-4D97-AF65-F5344CB8AC3E}">
        <p14:creationId xmlns:p14="http://schemas.microsoft.com/office/powerpoint/2010/main" val="667120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10224858-FE86-47DA-A818-5C890E98EF40}" type="slidenum">
              <a:rPr lang="zh-CN" altLang="en-US" smtClean="0"/>
              <a:pPr/>
              <a:t>3</a:t>
            </a:fld>
            <a:endParaRPr lang="en-US" altLang="zh-CN"/>
          </a:p>
        </p:txBody>
      </p:sp>
      <p:sp>
        <p:nvSpPr>
          <p:cNvPr id="8"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52BCF670-296C-42B0-8D06-168D03393527}" type="slidenum">
              <a:rPr lang="zh-CN" altLang="en-US" smtClean="0"/>
              <a:pPr/>
              <a:t>3</a:t>
            </a:fld>
            <a:endParaRPr lang="en-US" altLang="zh-CN"/>
          </a:p>
        </p:txBody>
      </p:sp>
      <p:sp>
        <p:nvSpPr>
          <p:cNvPr id="9" name="Rectangle 2"/>
          <p:cNvSpPr>
            <a:spLocks noGrp="1" noChangeArrowheads="1"/>
          </p:cNvSpPr>
          <p:nvPr>
            <p:ph type="title"/>
          </p:nvPr>
        </p:nvSpPr>
        <p:spPr>
          <a:xfrm>
            <a:off x="830317" y="163348"/>
            <a:ext cx="2858814" cy="765175"/>
          </a:xfrm>
        </p:spPr>
        <p:txBody>
          <a:bodyPr/>
          <a:lstStyle/>
          <a:p>
            <a:r>
              <a:rPr lang="zh-CN" altLang="en-US" dirty="0"/>
              <a:t>电信业务简介</a:t>
            </a:r>
          </a:p>
        </p:txBody>
      </p:sp>
      <p:sp>
        <p:nvSpPr>
          <p:cNvPr id="10" name="Rectangle 3"/>
          <p:cNvSpPr txBox="1">
            <a:spLocks noChangeArrowheads="1"/>
          </p:cNvSpPr>
          <p:nvPr/>
        </p:nvSpPr>
        <p:spPr>
          <a:xfrm>
            <a:off x="468313" y="981075"/>
            <a:ext cx="8207375" cy="3517353"/>
          </a:xfrm>
          <a:prstGeom prst="rect">
            <a:avLst/>
          </a:prstGeom>
        </p:spPr>
        <p:txBody>
          <a:bodyPr/>
          <a:lstStyle>
            <a:lvl1pPr marL="171450" indent="-171450" algn="l" defTabSz="685165" rtl="0" eaLnBrk="1" latinLnBrk="0" hangingPunct="1">
              <a:lnSpc>
                <a:spcPct val="150000"/>
              </a:lnSpc>
              <a:spcBef>
                <a:spcPts val="750"/>
              </a:spcBef>
              <a:buClr>
                <a:srgbClr val="FF9829"/>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400" kern="1200" dirty="0" smtClean="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165" rtl="0" eaLnBrk="1" latinLnBrk="0" hangingPunct="1">
              <a:lnSpc>
                <a:spcPct val="150000"/>
              </a:lnSpc>
              <a:spcBef>
                <a:spcPts val="375"/>
              </a:spcBef>
              <a:buClr>
                <a:srgbClr val="FF9829"/>
              </a:buClr>
              <a:buFont typeface="Wingdings" panose="05000000000000000000" pitchFamily="2" charset="2"/>
              <a:buChar char="l"/>
              <a:defRPr lang="en-US" altLang="en-US" sz="1800" kern="1200" dirty="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sz="1400" dirty="0" smtClean="0"/>
              <a:t>        电信是一个综合信息服务商。作为一个服务商，那它存在的最直接的意义就是为用户提供服务。电信将自己的产品通过一定的资费进行包装提供给用户进行使用。这里的产品主要分接入产品和功能产品</a:t>
            </a:r>
            <a:r>
              <a:rPr lang="en-US" altLang="zh-CN" sz="1400" dirty="0" smtClean="0"/>
              <a:t>2</a:t>
            </a:r>
            <a:r>
              <a:rPr lang="zh-CN" altLang="en-US" sz="1400" dirty="0" smtClean="0"/>
              <a:t>种。接入产品也就是主产品有：固定电话、小灵通、宽带、手机等以实物存在的产品。功能产品也就是我们常说的附属产品，是依附于主产品而存在的，如彩铃、来显等。还有更复杂的就是组合产品也可以理解为套餐，套餐主要就是将一个或者多个主产品组合起来，然后融合上一定的资费推销给用户使用，如我的</a:t>
            </a:r>
            <a:r>
              <a:rPr lang="en-US" altLang="zh-CN" sz="1400" dirty="0" smtClean="0"/>
              <a:t>E</a:t>
            </a:r>
            <a:r>
              <a:rPr lang="zh-CN" altLang="en-US" sz="1400" dirty="0" smtClean="0"/>
              <a:t>家、商务领航 天翼 等。</a:t>
            </a:r>
          </a:p>
          <a:p>
            <a:r>
              <a:rPr lang="zh-CN" altLang="en-US" sz="1400" dirty="0" smtClean="0"/>
              <a:t>电信业务比较复杂，该从何处入手去了解它。</a:t>
            </a:r>
          </a:p>
          <a:p>
            <a:pPr>
              <a:buFontTx/>
              <a:buNone/>
            </a:pPr>
            <a:r>
              <a:rPr lang="zh-CN" altLang="en-US" sz="1400" dirty="0" smtClean="0"/>
              <a:t>        我认为要了解电信业务，首先得对电信系统有个全面的理解，了解电信主要的业务点的实现过程。如果单从某个业务点去了解，那只是冰山一角。只有先对总体有一个概念，才能做到各个业务点上的遍地开花。</a:t>
            </a:r>
            <a:endParaRPr lang="zh-CN" altLang="en-US" dirty="0"/>
          </a:p>
        </p:txBody>
      </p:sp>
    </p:spTree>
    <p:extLst>
      <p:ext uri="{BB962C8B-B14F-4D97-AF65-F5344CB8AC3E}">
        <p14:creationId xmlns:p14="http://schemas.microsoft.com/office/powerpoint/2010/main" val="14609001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58800" y="-79375"/>
            <a:ext cx="9144000" cy="765175"/>
          </a:xfrm>
        </p:spPr>
        <p:txBody>
          <a:bodyPr/>
          <a:lstStyle/>
          <a:p>
            <a:r>
              <a:rPr lang="zh-CN" altLang="en-US" dirty="0"/>
              <a:t>模型框架</a:t>
            </a:r>
            <a:endParaRPr lang="en-US" altLang="zh-CN" dirty="0"/>
          </a:p>
        </p:txBody>
      </p:sp>
      <p:grpSp>
        <p:nvGrpSpPr>
          <p:cNvPr id="19" name="组合 18"/>
          <p:cNvGrpSpPr/>
          <p:nvPr/>
        </p:nvGrpSpPr>
        <p:grpSpPr>
          <a:xfrm>
            <a:off x="250825" y="546101"/>
            <a:ext cx="8466138" cy="4432300"/>
            <a:chOff x="250825" y="968375"/>
            <a:chExt cx="8466138" cy="5686425"/>
          </a:xfrm>
        </p:grpSpPr>
        <p:pic>
          <p:nvPicPr>
            <p:cNvPr id="2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850" y="968375"/>
              <a:ext cx="2216150" cy="3276600"/>
            </a:xfrm>
            <a:prstGeom prst="rect">
              <a:avLst/>
            </a:prstGeom>
            <a:noFill/>
            <a:extLst>
              <a:ext uri="{909E8E84-426E-40DD-AFC4-6F175D3DCCD1}">
                <a14:hiddenFill xmlns:a14="http://schemas.microsoft.com/office/drawing/2010/main">
                  <a:solidFill>
                    <a:srgbClr val="FFFFFF"/>
                  </a:solidFill>
                </a14:hiddenFill>
              </a:ext>
            </a:extLst>
          </p:spPr>
        </p:pic>
        <p:sp>
          <p:nvSpPr>
            <p:cNvPr id="21" name="AutoShape 4"/>
            <p:cNvSpPr>
              <a:spLocks noChangeArrowheads="1"/>
            </p:cNvSpPr>
            <p:nvPr/>
          </p:nvSpPr>
          <p:spPr bwMode="auto">
            <a:xfrm>
              <a:off x="3541713" y="2017713"/>
              <a:ext cx="976312" cy="485775"/>
            </a:xfrm>
            <a:prstGeom prst="rightArrow">
              <a:avLst>
                <a:gd name="adj1" fmla="val 50000"/>
                <a:gd name="adj2" fmla="val 50245"/>
              </a:avLst>
            </a:prstGeom>
            <a:solidFill>
              <a:srgbClr val="FF3300">
                <a:alpha val="70000"/>
              </a:srgbClr>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20000"/>
                </a:spcBef>
                <a:buClr>
                  <a:srgbClr val="990000"/>
                </a:buClr>
                <a:buSzPct val="40000"/>
                <a:buFont typeface="Wingdings" panose="05000000000000000000" pitchFamily="2" charset="2"/>
                <a:buNone/>
              </a:pPr>
              <a:r>
                <a:rPr lang="zh-CN" altLang="en-US" sz="1800" u="none">
                  <a:latin typeface="宋体" panose="02010600030101010101" pitchFamily="2" charset="-122"/>
                  <a:ea typeface="宋体" panose="02010600030101010101" pitchFamily="2" charset="-122"/>
                </a:rPr>
                <a:t>分解</a:t>
              </a:r>
            </a:p>
          </p:txBody>
        </p:sp>
        <p:pic>
          <p:nvPicPr>
            <p:cNvPr id="2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6500" y="974725"/>
              <a:ext cx="3281363" cy="3306763"/>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6"/>
            <p:cNvGrpSpPr>
              <a:grpSpLocks/>
            </p:cNvGrpSpPr>
            <p:nvPr/>
          </p:nvGrpSpPr>
          <p:grpSpPr bwMode="auto">
            <a:xfrm>
              <a:off x="3930650" y="3729038"/>
              <a:ext cx="976313" cy="485775"/>
              <a:chOff x="2476" y="2349"/>
              <a:chExt cx="615" cy="306"/>
            </a:xfrm>
          </p:grpSpPr>
          <p:sp>
            <p:nvSpPr>
              <p:cNvPr id="30" name="AutoShape 7"/>
              <p:cNvSpPr>
                <a:spLocks noChangeArrowheads="1"/>
              </p:cNvSpPr>
              <p:nvPr/>
            </p:nvSpPr>
            <p:spPr bwMode="auto">
              <a:xfrm rot="8361923">
                <a:off x="2476" y="2349"/>
                <a:ext cx="615" cy="306"/>
              </a:xfrm>
              <a:prstGeom prst="rightArrow">
                <a:avLst>
                  <a:gd name="adj1" fmla="val 50000"/>
                  <a:gd name="adj2" fmla="val 50245"/>
                </a:avLst>
              </a:prstGeom>
              <a:solidFill>
                <a:srgbClr val="FF3300">
                  <a:alpha val="70000"/>
                </a:srgbClr>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p>
                <a:pPr algn="ctr" eaLnBrk="0" hangingPunct="0">
                  <a:spcBef>
                    <a:spcPct val="20000"/>
                  </a:spcBef>
                  <a:buClr>
                    <a:srgbClr val="990000"/>
                  </a:buClr>
                  <a:buSzPct val="40000"/>
                  <a:buFont typeface="Wingdings" panose="05000000000000000000" pitchFamily="2" charset="2"/>
                  <a:buNone/>
                </a:pPr>
                <a:endParaRPr lang="zh-CN" altLang="en-US" sz="1800" u="none">
                  <a:latin typeface="宋体" panose="02010600030101010101" pitchFamily="2" charset="-122"/>
                  <a:ea typeface="宋体" panose="02010600030101010101" pitchFamily="2" charset="-122"/>
                </a:endParaRPr>
              </a:p>
            </p:txBody>
          </p:sp>
          <p:sp>
            <p:nvSpPr>
              <p:cNvPr id="31" name="Rectangle 8"/>
              <p:cNvSpPr>
                <a:spLocks noChangeArrowheads="1"/>
              </p:cNvSpPr>
              <p:nvPr/>
            </p:nvSpPr>
            <p:spPr bwMode="auto">
              <a:xfrm>
                <a:off x="2487" y="2377"/>
                <a:ext cx="576" cy="219"/>
              </a:xfrm>
              <a:prstGeom prst="rect">
                <a:avLst/>
              </a:prstGeom>
              <a:noFill/>
              <a:ln>
                <a:noFill/>
              </a:ln>
              <a:effectLst/>
              <a:extLst>
                <a:ext uri="{909E8E84-426E-40DD-AFC4-6F175D3DCCD1}">
                  <a14:hiddenFill xmlns:a14="http://schemas.microsoft.com/office/drawing/2010/main">
                    <a:solidFill>
                      <a:srgbClr val="FF3300">
                        <a:alpha val="70000"/>
                      </a:srgbClr>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20000"/>
                  </a:spcBef>
                  <a:buClr>
                    <a:srgbClr val="990000"/>
                  </a:buClr>
                  <a:buSzPct val="40000"/>
                  <a:buFont typeface="Wingdings" panose="05000000000000000000" pitchFamily="2" charset="2"/>
                  <a:buNone/>
                </a:pPr>
                <a:r>
                  <a:rPr lang="zh-CN" altLang="en-US" sz="1800" u="none">
                    <a:latin typeface="宋体" panose="02010600030101010101" pitchFamily="2" charset="-122"/>
                    <a:ea typeface="宋体" panose="02010600030101010101" pitchFamily="2" charset="-122"/>
                  </a:rPr>
                  <a:t>分解</a:t>
                </a:r>
              </a:p>
            </p:txBody>
          </p:sp>
        </p:grpSp>
        <p:pic>
          <p:nvPicPr>
            <p:cNvPr id="24"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4500563"/>
              <a:ext cx="2563813" cy="141763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2725" y="4781550"/>
              <a:ext cx="2535238" cy="187325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65425" y="4445000"/>
              <a:ext cx="2208213" cy="187325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63963" y="4816475"/>
              <a:ext cx="3187700" cy="176212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92675" y="4467225"/>
              <a:ext cx="2824163" cy="15621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81713" y="4978400"/>
              <a:ext cx="263525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0956809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10224858-FE86-47DA-A818-5C890E98EF40}" type="slidenum">
              <a:rPr lang="zh-CN" altLang="en-US" smtClean="0"/>
              <a:pPr/>
              <a:t>31</a:t>
            </a:fld>
            <a:endParaRPr lang="en-US" altLang="zh-CN"/>
          </a:p>
        </p:txBody>
      </p:sp>
      <p:sp>
        <p:nvSpPr>
          <p:cNvPr id="3" name="灯片编号占位符 3"/>
          <p:cNvSpPr txBox="1">
            <a:spLocks/>
          </p:cNvSpPr>
          <p:nvPr/>
        </p:nvSpPr>
        <p:spPr>
          <a:xfrm>
            <a:off x="4064000" y="6613899"/>
            <a:ext cx="2133600" cy="244101"/>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597DCBD1-AF0C-497B-8950-5AD18561277E}" type="slidenum">
              <a:rPr lang="zh-CN" altLang="en-US" smtClean="0"/>
              <a:pPr/>
              <a:t>31</a:t>
            </a:fld>
            <a:endParaRPr lang="en-US" altLang="zh-CN"/>
          </a:p>
        </p:txBody>
      </p:sp>
      <p:sp>
        <p:nvSpPr>
          <p:cNvPr id="4"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17C474D4-C456-47F1-9E22-793F84333BA6}" type="slidenum">
              <a:rPr lang="zh-CN" altLang="en-US" smtClean="0"/>
              <a:pPr/>
              <a:t>31</a:t>
            </a:fld>
            <a:endParaRPr lang="en-US" altLang="zh-CN"/>
          </a:p>
        </p:txBody>
      </p:sp>
      <p:sp>
        <p:nvSpPr>
          <p:cNvPr id="6" name="Rectangle 2"/>
          <p:cNvSpPr>
            <a:spLocks noGrp="1" noChangeArrowheads="1"/>
          </p:cNvSpPr>
          <p:nvPr>
            <p:ph type="title"/>
          </p:nvPr>
        </p:nvSpPr>
        <p:spPr>
          <a:xfrm>
            <a:off x="558800" y="-73025"/>
            <a:ext cx="9144000" cy="765175"/>
          </a:xfrm>
        </p:spPr>
        <p:txBody>
          <a:bodyPr/>
          <a:lstStyle/>
          <a:p>
            <a:r>
              <a:rPr lang="zh-CN" altLang="en-US" dirty="0">
                <a:ea typeface="黑体" panose="02010609060101010101" pitchFamily="49" charset="-122"/>
              </a:rPr>
              <a:t>云南电信</a:t>
            </a:r>
            <a:r>
              <a:rPr lang="en-US" altLang="zh-CN" dirty="0">
                <a:ea typeface="黑体" panose="02010609060101010101" pitchFamily="49" charset="-122"/>
              </a:rPr>
              <a:t>EDW</a:t>
            </a:r>
            <a:r>
              <a:rPr lang="zh-CN" altLang="en-US" dirty="0">
                <a:ea typeface="黑体" panose="02010609060101010101" pitchFamily="49" charset="-122"/>
              </a:rPr>
              <a:t>系统</a:t>
            </a:r>
            <a:r>
              <a:rPr lang="en-US" altLang="zh-CN" dirty="0">
                <a:ea typeface="黑体" panose="02010609060101010101" pitchFamily="49" charset="-122"/>
              </a:rPr>
              <a:t>ETL</a:t>
            </a:r>
            <a:r>
              <a:rPr lang="zh-CN" altLang="en-US" dirty="0">
                <a:ea typeface="黑体" panose="02010609060101010101" pitchFamily="49" charset="-122"/>
              </a:rPr>
              <a:t>流程介绍</a:t>
            </a:r>
          </a:p>
        </p:txBody>
      </p:sp>
      <p:sp>
        <p:nvSpPr>
          <p:cNvPr id="7" name="Rectangle 3"/>
          <p:cNvSpPr txBox="1">
            <a:spLocks noChangeArrowheads="1"/>
          </p:cNvSpPr>
          <p:nvPr/>
        </p:nvSpPr>
        <p:spPr>
          <a:xfrm>
            <a:off x="455612" y="516125"/>
            <a:ext cx="8472488" cy="4284475"/>
          </a:xfrm>
          <a:prstGeom prst="rect">
            <a:avLst/>
          </a:prstGeom>
        </p:spPr>
        <p:txBody>
          <a:bodyPr/>
          <a:lstStyle>
            <a:lvl1pPr marL="171450" indent="-171450" algn="l" defTabSz="685165" rtl="0" eaLnBrk="1" latinLnBrk="0" hangingPunct="1">
              <a:lnSpc>
                <a:spcPct val="150000"/>
              </a:lnSpc>
              <a:spcBef>
                <a:spcPts val="750"/>
              </a:spcBef>
              <a:buClr>
                <a:srgbClr val="FF9829"/>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400" kern="1200" dirty="0" smtClean="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165" rtl="0" eaLnBrk="1" latinLnBrk="0" hangingPunct="1">
              <a:lnSpc>
                <a:spcPct val="150000"/>
              </a:lnSpc>
              <a:spcBef>
                <a:spcPts val="375"/>
              </a:spcBef>
              <a:buClr>
                <a:srgbClr val="FF9829"/>
              </a:buClr>
              <a:buFont typeface="Wingdings" panose="05000000000000000000" pitchFamily="2" charset="2"/>
              <a:buChar char="l"/>
              <a:defRPr lang="en-US" altLang="en-US" sz="1800" kern="1200" dirty="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en-US" altLang="zh-CN" sz="1200" dirty="0" smtClean="0"/>
              <a:t>ETL:</a:t>
            </a:r>
          </a:p>
          <a:p>
            <a:pPr lvl="1"/>
            <a:r>
              <a:rPr lang="en-US" altLang="zh-CN" sz="1200" b="1" dirty="0" smtClean="0"/>
              <a:t>ETL</a:t>
            </a:r>
            <a:r>
              <a:rPr lang="zh-CN" altLang="en-US" sz="1200" b="1" dirty="0" smtClean="0"/>
              <a:t>（</a:t>
            </a:r>
            <a:r>
              <a:rPr lang="en-US" altLang="zh-CN" sz="1200" b="1" dirty="0" smtClean="0"/>
              <a:t>Extraction-Transformation-Loading</a:t>
            </a:r>
            <a:r>
              <a:rPr lang="zh-CN" altLang="en-US" sz="1200" dirty="0" smtClean="0"/>
              <a:t> </a:t>
            </a:r>
            <a:r>
              <a:rPr lang="zh-CN" altLang="en-US" sz="1200" b="1" dirty="0" smtClean="0"/>
              <a:t>）</a:t>
            </a:r>
            <a:r>
              <a:rPr lang="en-US" altLang="zh-CN" sz="1200" b="1" dirty="0" smtClean="0"/>
              <a:t>—</a:t>
            </a:r>
            <a:r>
              <a:rPr lang="zh-CN" altLang="en-US" sz="1200" b="1" dirty="0" smtClean="0"/>
              <a:t>用户从数据源抽取出所需数据，经过数据清洗、转换</a:t>
            </a:r>
            <a:r>
              <a:rPr lang="en-US" altLang="zh-CN" sz="1200" b="1" dirty="0" smtClean="0"/>
              <a:t>,</a:t>
            </a:r>
            <a:r>
              <a:rPr lang="zh-CN" altLang="en-US" sz="1200" b="1" dirty="0" smtClean="0"/>
              <a:t>最终按照预先定义好的数据仓库模型，将数据加载到数据仓库中去。</a:t>
            </a:r>
          </a:p>
          <a:p>
            <a:r>
              <a:rPr lang="zh-CN" altLang="en-US" sz="1200" dirty="0" smtClean="0"/>
              <a:t>元数据</a:t>
            </a:r>
          </a:p>
          <a:p>
            <a:pPr lvl="1"/>
            <a:r>
              <a:rPr lang="zh-CN" altLang="en-US" sz="1200" b="1" dirty="0" smtClean="0"/>
              <a:t>关于数据的数据，是指在数据仓库建设过程中所产生的有关数据源定义、目标定义、转换规则等相关的关键数据。同时元数据还包含关于数据含义的商业信息。</a:t>
            </a:r>
          </a:p>
          <a:p>
            <a:r>
              <a:rPr lang="zh-CN" altLang="en-US" sz="1200" dirty="0" smtClean="0"/>
              <a:t>粒度</a:t>
            </a:r>
          </a:p>
          <a:p>
            <a:pPr lvl="1"/>
            <a:r>
              <a:rPr lang="zh-CN" altLang="en-US" sz="1200" b="1" dirty="0" smtClean="0"/>
              <a:t>是指数据仓库的数据单位中保存数据细化或综合程度的级别，粒度问题是数据仓库的一个最重要概念。粒度的具体划分将直接影响到数据仓库中的数据量以及查询质量。数据仓库的数据单位中保存数据的细化或综合程度的级别。细化程度越高，粒度级就越小；相反，细化程度越低，粒度级就越大。</a:t>
            </a:r>
          </a:p>
          <a:p>
            <a:r>
              <a:rPr lang="zh-CN" altLang="en-US" sz="1200" dirty="0" smtClean="0"/>
              <a:t>分割</a:t>
            </a:r>
          </a:p>
          <a:p>
            <a:pPr lvl="1"/>
            <a:r>
              <a:rPr lang="zh-CN" altLang="en-US" sz="1200" b="1" dirty="0" smtClean="0"/>
              <a:t>指将数据分散到各自的物理单元中去，以便能分别独立处理，提高数据处理效率。分割后的数据单元称为分片（区）。任何给定的数据单元属于且仅属于一个分割。经分系统至仓库层开始都进行了数据分割。</a:t>
            </a:r>
            <a:endParaRPr lang="zh-CN" altLang="en-US" sz="1200" b="1" dirty="0"/>
          </a:p>
        </p:txBody>
      </p:sp>
    </p:spTree>
    <p:extLst>
      <p:ext uri="{BB962C8B-B14F-4D97-AF65-F5344CB8AC3E}">
        <p14:creationId xmlns:p14="http://schemas.microsoft.com/office/powerpoint/2010/main" val="27560010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71500" y="0"/>
            <a:ext cx="9144000" cy="765175"/>
          </a:xfrm>
        </p:spPr>
        <p:txBody>
          <a:bodyPr/>
          <a:lstStyle/>
          <a:p>
            <a:r>
              <a:rPr lang="zh-CN" altLang="en-US" dirty="0" smtClean="0">
                <a:ea typeface="黑体" panose="02010609060101010101" pitchFamily="49" charset="-122"/>
              </a:rPr>
              <a:t>目前</a:t>
            </a:r>
            <a:r>
              <a:rPr lang="en-US" altLang="zh-CN" dirty="0" smtClean="0">
                <a:ea typeface="黑体" panose="02010609060101010101" pitchFamily="49" charset="-122"/>
              </a:rPr>
              <a:t>EDA</a:t>
            </a:r>
            <a:r>
              <a:rPr lang="zh-CN" altLang="en-US" dirty="0" smtClean="0">
                <a:ea typeface="黑体" panose="02010609060101010101" pitchFamily="49" charset="-122"/>
              </a:rPr>
              <a:t>数据流</a:t>
            </a:r>
            <a:r>
              <a:rPr lang="zh-CN" altLang="en-US" dirty="0">
                <a:ea typeface="黑体" panose="02010609060101010101" pitchFamily="49" charset="-122"/>
              </a:rPr>
              <a:t>概况</a:t>
            </a:r>
          </a:p>
        </p:txBody>
      </p:sp>
      <p:pic>
        <p:nvPicPr>
          <p:cNvPr id="7" name="对象 5"/>
          <p:cNvPicPr>
            <a:picLocks noChangeArrowheads="1"/>
          </p:cNvPicPr>
          <p:nvPr/>
        </p:nvPicPr>
        <p:blipFill>
          <a:blip r:embed="rId3">
            <a:extLst>
              <a:ext uri="{28A0092B-C50C-407E-A947-70E740481C1C}">
                <a14:useLocalDpi xmlns:a14="http://schemas.microsoft.com/office/drawing/2010/main" val="0"/>
              </a:ext>
            </a:extLst>
          </a:blip>
          <a:srcRect r="-24" b="-204"/>
          <a:stretch>
            <a:fillRect/>
          </a:stretch>
        </p:blipFill>
        <p:spPr>
          <a:xfrm>
            <a:off x="203201" y="546100"/>
            <a:ext cx="8801100" cy="4318000"/>
          </a:xfrm>
          <a:prstGeom prst="rect">
            <a:avLst/>
          </a:prstGeom>
          <a:noFill/>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634488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58800" y="-73024"/>
            <a:ext cx="9144000" cy="765175"/>
          </a:xfrm>
        </p:spPr>
        <p:txBody>
          <a:bodyPr/>
          <a:lstStyle/>
          <a:p>
            <a:r>
              <a:rPr lang="zh-CN" altLang="en-US" dirty="0" smtClean="0">
                <a:ea typeface="黑体" panose="02010609060101010101" pitchFamily="49" charset="-122"/>
              </a:rPr>
              <a:t>目前</a:t>
            </a:r>
            <a:r>
              <a:rPr lang="en-US" altLang="zh-CN" dirty="0" smtClean="0">
                <a:ea typeface="黑体" panose="02010609060101010101" pitchFamily="49" charset="-122"/>
              </a:rPr>
              <a:t>EDA</a:t>
            </a:r>
            <a:r>
              <a:rPr lang="zh-CN" altLang="en-US" dirty="0" smtClean="0">
                <a:ea typeface="黑体" panose="02010609060101010101" pitchFamily="49" charset="-122"/>
              </a:rPr>
              <a:t>系统</a:t>
            </a:r>
            <a:r>
              <a:rPr lang="zh-CN" altLang="en-US" dirty="0">
                <a:ea typeface="黑体" panose="02010609060101010101" pitchFamily="49" charset="-122"/>
              </a:rPr>
              <a:t>的数据分层</a:t>
            </a:r>
          </a:p>
        </p:txBody>
      </p:sp>
      <p:sp>
        <p:nvSpPr>
          <p:cNvPr id="7" name="Rectangle 3"/>
          <p:cNvSpPr txBox="1">
            <a:spLocks noChangeArrowheads="1"/>
          </p:cNvSpPr>
          <p:nvPr/>
        </p:nvSpPr>
        <p:spPr>
          <a:xfrm>
            <a:off x="455612" y="309563"/>
            <a:ext cx="8207375" cy="4618037"/>
          </a:xfrm>
          <a:prstGeom prst="rect">
            <a:avLst/>
          </a:prstGeom>
        </p:spPr>
        <p:txBody>
          <a:bodyPr/>
          <a:lstStyle>
            <a:lvl1pPr marL="171450" indent="-171450" algn="l" defTabSz="685165" rtl="0" eaLnBrk="1" latinLnBrk="0" hangingPunct="1">
              <a:lnSpc>
                <a:spcPct val="150000"/>
              </a:lnSpc>
              <a:spcBef>
                <a:spcPts val="750"/>
              </a:spcBef>
              <a:buClr>
                <a:srgbClr val="FF9829"/>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400" kern="1200" dirty="0" smtClean="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165" rtl="0" eaLnBrk="1" latinLnBrk="0" hangingPunct="1">
              <a:lnSpc>
                <a:spcPct val="150000"/>
              </a:lnSpc>
              <a:spcBef>
                <a:spcPts val="375"/>
              </a:spcBef>
              <a:buClr>
                <a:srgbClr val="FF9829"/>
              </a:buClr>
              <a:buFont typeface="Wingdings" panose="05000000000000000000" pitchFamily="2" charset="2"/>
              <a:buChar char="l"/>
              <a:defRPr lang="en-US" altLang="en-US" sz="1800" kern="1200" dirty="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10000"/>
              </a:lnSpc>
              <a:buFontTx/>
              <a:buNone/>
            </a:pPr>
            <a:endParaRPr lang="zh-CN" altLang="en-US" sz="1200" dirty="0" smtClean="0"/>
          </a:p>
          <a:p>
            <a:r>
              <a:rPr lang="zh-CN" altLang="en-US" sz="1400" b="1" dirty="0" smtClean="0">
                <a:solidFill>
                  <a:srgbClr val="4F81BD"/>
                </a:solidFill>
              </a:rPr>
              <a:t>接口层：</a:t>
            </a:r>
          </a:p>
          <a:p>
            <a:pPr lvl="1"/>
            <a:r>
              <a:rPr lang="zh-CN" altLang="en-US" sz="1200" b="1" dirty="0" smtClean="0"/>
              <a:t>将源系统数据抽取过来存放于我们的接口当中。通常，这个过程不需要做转换，直接导入接口以保持和源系统数据的一致性。</a:t>
            </a:r>
          </a:p>
          <a:p>
            <a:pPr>
              <a:buFontTx/>
              <a:buNone/>
            </a:pPr>
            <a:r>
              <a:rPr lang="zh-CN" altLang="en-US" sz="1200" dirty="0" smtClean="0"/>
              <a:t>       抽取导入方式分：</a:t>
            </a:r>
            <a:r>
              <a:rPr lang="en-US" altLang="zh-CN" sz="1200" dirty="0" smtClean="0"/>
              <a:t>1</a:t>
            </a:r>
            <a:r>
              <a:rPr lang="zh-CN" altLang="en-US" sz="1200" dirty="0" smtClean="0"/>
              <a:t>、增量抽取导入，由于一些时间和空间的原因，我们会才用日增月</a:t>
            </a:r>
          </a:p>
          <a:p>
            <a:pPr>
              <a:buFontTx/>
              <a:buNone/>
            </a:pPr>
            <a:r>
              <a:rPr lang="zh-CN" altLang="en-US" sz="1200" dirty="0" smtClean="0"/>
              <a:t>                          全的方式进行源数据的抽取以及导入（例如：为了保证报表生成</a:t>
            </a:r>
          </a:p>
          <a:p>
            <a:pPr>
              <a:buFontTx/>
              <a:buNone/>
            </a:pPr>
            <a:r>
              <a:rPr lang="zh-CN" altLang="en-US" sz="1200" dirty="0" smtClean="0"/>
              <a:t>                          的及时性，经分系统每天都会抽取当日的话单进行统计。在当天</a:t>
            </a:r>
          </a:p>
          <a:p>
            <a:pPr>
              <a:buFontTx/>
              <a:buNone/>
            </a:pPr>
            <a:r>
              <a:rPr lang="zh-CN" altLang="en-US" sz="1200" dirty="0" smtClean="0"/>
              <a:t>                          日报全部生成后，晚上会重新抽取以及刷新一个星期的话单，在</a:t>
            </a:r>
          </a:p>
          <a:p>
            <a:pPr>
              <a:buFontTx/>
              <a:buNone/>
            </a:pPr>
            <a:r>
              <a:rPr lang="zh-CN" altLang="en-US" sz="1200" dirty="0" smtClean="0"/>
              <a:t>                          每个月底会全量抽取并且刷新一个月的话单以保证数据正确性）。</a:t>
            </a:r>
          </a:p>
          <a:p>
            <a:pPr>
              <a:buFontTx/>
              <a:buNone/>
            </a:pPr>
            <a:r>
              <a:rPr lang="zh-CN" altLang="en-US" sz="1200" dirty="0" smtClean="0"/>
              <a:t>                       </a:t>
            </a:r>
            <a:r>
              <a:rPr lang="en-US" altLang="zh-CN" sz="1200" dirty="0" smtClean="0"/>
              <a:t>2</a:t>
            </a:r>
            <a:r>
              <a:rPr lang="zh-CN" altLang="en-US" sz="1200" dirty="0" smtClean="0"/>
              <a:t>、全量抽取导入，每天全量抽取源系统数据加载到接口层。</a:t>
            </a:r>
          </a:p>
          <a:p>
            <a:r>
              <a:rPr lang="zh-CN" altLang="en-US" sz="1400" b="1" dirty="0">
                <a:solidFill>
                  <a:srgbClr val="4F81BD"/>
                </a:solidFill>
              </a:rPr>
              <a:t>原子层：</a:t>
            </a:r>
          </a:p>
          <a:p>
            <a:pPr lvl="1"/>
            <a:r>
              <a:rPr lang="zh-CN" altLang="en-US" sz="1200" b="1" dirty="0" smtClean="0"/>
              <a:t>将接口层的细节数据按照一定的方式加载</a:t>
            </a:r>
            <a:r>
              <a:rPr lang="zh-CN" altLang="en-US" sz="1200" b="1" dirty="0" smtClean="0"/>
              <a:t>到</a:t>
            </a:r>
            <a:r>
              <a:rPr lang="zh-CN" altLang="en-US" sz="1200" b="1" dirty="0"/>
              <a:t>原子</a:t>
            </a:r>
            <a:r>
              <a:rPr lang="zh-CN" altLang="en-US" sz="1200" b="1" dirty="0" smtClean="0"/>
              <a:t>层</a:t>
            </a:r>
            <a:r>
              <a:rPr lang="zh-CN" altLang="en-US" sz="1200" b="1" dirty="0" smtClean="0"/>
              <a:t>，通常会做一些轻微的清洗、聚合和转换。如计费时长的折算、维度的转换等等。</a:t>
            </a:r>
          </a:p>
          <a:p>
            <a:endParaRPr lang="zh-CN" altLang="en-US" sz="1200" dirty="0"/>
          </a:p>
        </p:txBody>
      </p:sp>
    </p:spTree>
    <p:extLst>
      <p:ext uri="{BB962C8B-B14F-4D97-AF65-F5344CB8AC3E}">
        <p14:creationId xmlns:p14="http://schemas.microsoft.com/office/powerpoint/2010/main" val="19931070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20700" y="0"/>
            <a:ext cx="9144000" cy="765175"/>
          </a:xfrm>
        </p:spPr>
        <p:txBody>
          <a:bodyPr/>
          <a:lstStyle/>
          <a:p>
            <a:r>
              <a:rPr lang="zh-CN" altLang="en-US" dirty="0" smtClean="0">
                <a:ea typeface="黑体" panose="02010609060101010101" pitchFamily="49" charset="-122"/>
              </a:rPr>
              <a:t>目前</a:t>
            </a:r>
            <a:r>
              <a:rPr lang="en-US" altLang="zh-CN" dirty="0" smtClean="0">
                <a:ea typeface="黑体" panose="02010609060101010101" pitchFamily="49" charset="-122"/>
              </a:rPr>
              <a:t>EDA</a:t>
            </a:r>
            <a:r>
              <a:rPr lang="zh-CN" altLang="en-US" dirty="0" smtClean="0">
                <a:ea typeface="黑体" panose="02010609060101010101" pitchFamily="49" charset="-122"/>
              </a:rPr>
              <a:t>系统</a:t>
            </a:r>
            <a:r>
              <a:rPr lang="zh-CN" altLang="en-US" dirty="0">
                <a:ea typeface="黑体" panose="02010609060101010101" pitchFamily="49" charset="-122"/>
              </a:rPr>
              <a:t>的数据分层</a:t>
            </a:r>
          </a:p>
        </p:txBody>
      </p:sp>
      <p:sp>
        <p:nvSpPr>
          <p:cNvPr id="7" name="Rectangle 3"/>
          <p:cNvSpPr txBox="1">
            <a:spLocks noChangeArrowheads="1"/>
          </p:cNvSpPr>
          <p:nvPr/>
        </p:nvSpPr>
        <p:spPr>
          <a:xfrm>
            <a:off x="354013" y="765175"/>
            <a:ext cx="8207375" cy="3495675"/>
          </a:xfrm>
          <a:prstGeom prst="rect">
            <a:avLst/>
          </a:prstGeom>
        </p:spPr>
        <p:txBody>
          <a:bodyPr/>
          <a:lstStyle>
            <a:lvl1pPr marL="171450" indent="-171450" algn="l" defTabSz="685165" rtl="0" eaLnBrk="1" latinLnBrk="0" hangingPunct="1">
              <a:lnSpc>
                <a:spcPct val="150000"/>
              </a:lnSpc>
              <a:spcBef>
                <a:spcPts val="750"/>
              </a:spcBef>
              <a:buClr>
                <a:srgbClr val="FF9829"/>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400" kern="1200" dirty="0" smtClean="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165" rtl="0" eaLnBrk="1" latinLnBrk="0" hangingPunct="1">
              <a:lnSpc>
                <a:spcPct val="150000"/>
              </a:lnSpc>
              <a:spcBef>
                <a:spcPts val="375"/>
              </a:spcBef>
              <a:buClr>
                <a:srgbClr val="FF9829"/>
              </a:buClr>
              <a:buFont typeface="Wingdings" panose="05000000000000000000" pitchFamily="2" charset="2"/>
              <a:buChar char="l"/>
              <a:defRPr lang="en-US" altLang="en-US" sz="1800" kern="1200" dirty="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sz="1600" b="1" dirty="0">
                <a:solidFill>
                  <a:srgbClr val="4F81BD"/>
                </a:solidFill>
                <a:ea typeface="仿宋_GB2312" pitchFamily="49" charset="-122"/>
              </a:rPr>
              <a:t>宽表</a:t>
            </a:r>
            <a:r>
              <a:rPr lang="zh-CN" altLang="en-US" sz="1600" b="1" dirty="0" smtClean="0">
                <a:solidFill>
                  <a:srgbClr val="4F81BD"/>
                </a:solidFill>
                <a:ea typeface="仿宋_GB2312" pitchFamily="49" charset="-122"/>
              </a:rPr>
              <a:t>层：</a:t>
            </a:r>
            <a:endParaRPr lang="zh-CN" altLang="en-US" sz="1600" b="1" dirty="0" smtClean="0">
              <a:solidFill>
                <a:srgbClr val="4F81BD"/>
              </a:solidFill>
            </a:endParaRPr>
          </a:p>
          <a:p>
            <a:pPr lvl="1"/>
            <a:r>
              <a:rPr lang="zh-CN" altLang="en-US" b="1" dirty="0" smtClean="0"/>
              <a:t>从</a:t>
            </a:r>
            <a:r>
              <a:rPr lang="zh-CN" altLang="en-US" b="1" dirty="0"/>
              <a:t>原子</a:t>
            </a:r>
            <a:r>
              <a:rPr lang="zh-CN" altLang="en-US" b="1" dirty="0" smtClean="0"/>
              <a:t>层</a:t>
            </a:r>
            <a:r>
              <a:rPr lang="zh-CN" altLang="en-US" b="1" dirty="0" smtClean="0"/>
              <a:t>基本数据中提取出来，经过比较详细的聚合以及比较复杂的转换生成数据，其支撑的维度较细节级数据多得多。</a:t>
            </a:r>
          </a:p>
          <a:p>
            <a:endParaRPr lang="zh-CN" altLang="en-US" sz="1600" dirty="0" smtClean="0">
              <a:ea typeface="仿宋_GB2312" pitchFamily="49" charset="-122"/>
            </a:endParaRPr>
          </a:p>
          <a:p>
            <a:r>
              <a:rPr lang="zh-CN" altLang="en-US" sz="1600" b="1" dirty="0" smtClean="0">
                <a:solidFill>
                  <a:srgbClr val="4F81BD"/>
                </a:solidFill>
                <a:ea typeface="仿宋_GB2312" pitchFamily="49" charset="-122"/>
              </a:rPr>
              <a:t>报表层：</a:t>
            </a:r>
            <a:endParaRPr lang="zh-CN" altLang="en-US" sz="1600" b="1" dirty="0" smtClean="0">
              <a:solidFill>
                <a:srgbClr val="4F81BD"/>
              </a:solidFill>
            </a:endParaRPr>
          </a:p>
          <a:p>
            <a:pPr lvl="1"/>
            <a:r>
              <a:rPr lang="zh-CN" altLang="en-US" b="1" dirty="0" smtClean="0"/>
              <a:t>将基础数据按照一定的业务规则，通过一定的算法进行转换并加载到应用层。这一层的数据十分精炼，数据量较细节数据要小很多，粒度更加细致。通常是直接面向支撑和应用，是一种准决策数据。</a:t>
            </a:r>
          </a:p>
          <a:p>
            <a:endParaRPr lang="zh-CN" altLang="en-US" sz="1600" dirty="0">
              <a:ea typeface="仿宋_GB2312" pitchFamily="49" charset="-122"/>
            </a:endParaRPr>
          </a:p>
        </p:txBody>
      </p:sp>
    </p:spTree>
    <p:extLst>
      <p:ext uri="{BB962C8B-B14F-4D97-AF65-F5344CB8AC3E}">
        <p14:creationId xmlns:p14="http://schemas.microsoft.com/office/powerpoint/2010/main" val="34496529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10224858-FE86-47DA-A818-5C890E98EF40}" type="slidenum">
              <a:rPr lang="zh-CN" altLang="en-US" smtClean="0"/>
              <a:pPr/>
              <a:t>35</a:t>
            </a:fld>
            <a:endParaRPr lang="en-US" altLang="zh-CN"/>
          </a:p>
        </p:txBody>
      </p:sp>
      <p:sp>
        <p:nvSpPr>
          <p:cNvPr id="3" name="灯片编号占位符 3"/>
          <p:cNvSpPr txBox="1">
            <a:spLocks/>
          </p:cNvSpPr>
          <p:nvPr/>
        </p:nvSpPr>
        <p:spPr>
          <a:xfrm>
            <a:off x="4064000" y="6613899"/>
            <a:ext cx="2133600" cy="244101"/>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597DCBD1-AF0C-497B-8950-5AD18561277E}" type="slidenum">
              <a:rPr lang="zh-CN" altLang="en-US" smtClean="0"/>
              <a:pPr/>
              <a:t>35</a:t>
            </a:fld>
            <a:endParaRPr lang="en-US" altLang="zh-CN"/>
          </a:p>
        </p:txBody>
      </p:sp>
      <p:grpSp>
        <p:nvGrpSpPr>
          <p:cNvPr id="2" name="组合 1"/>
          <p:cNvGrpSpPr/>
          <p:nvPr/>
        </p:nvGrpSpPr>
        <p:grpSpPr>
          <a:xfrm>
            <a:off x="517085" y="774700"/>
            <a:ext cx="8251356" cy="4013200"/>
            <a:chOff x="517085" y="351971"/>
            <a:chExt cx="8251356" cy="5471231"/>
          </a:xfrm>
        </p:grpSpPr>
        <p:sp>
          <p:nvSpPr>
            <p:cNvPr id="4" name="矩形 3"/>
            <p:cNvSpPr/>
            <p:nvPr/>
          </p:nvSpPr>
          <p:spPr>
            <a:xfrm>
              <a:off x="638123" y="4349825"/>
              <a:ext cx="7985182" cy="356431"/>
            </a:xfrm>
            <a:prstGeom prst="rect">
              <a:avLst/>
            </a:prstGeom>
            <a:solidFill>
              <a:schemeClr val="bg1">
                <a:lumMod val="95000"/>
              </a:schemeClr>
            </a:solidFill>
            <a:ln>
              <a:solidFill>
                <a:schemeClr val="bg1">
                  <a:lumMod val="50000"/>
                </a:schemeClr>
              </a:solidFill>
            </a:ln>
          </p:spPr>
          <p:txBody>
            <a:bodyPr rtlCol="0" anchor="ctr"/>
            <a:lstStyle/>
            <a:p>
              <a:pPr algn="ctr" defTabSz="1218565" fontAlgn="base">
                <a:spcBef>
                  <a:spcPct val="0"/>
                </a:spcBef>
                <a:spcAft>
                  <a:spcPct val="0"/>
                </a:spcAft>
              </a:pPr>
              <a:endParaRPr lang="zh-CN" altLang="en-US" kern="0" dirty="0">
                <a:latin typeface="微软雅黑" panose="020B0503020204020204" pitchFamily="34" charset="-122"/>
                <a:ea typeface="微软雅黑" panose="020B0503020204020204" pitchFamily="34" charset="-122"/>
              </a:endParaRPr>
            </a:p>
          </p:txBody>
        </p:sp>
        <p:sp>
          <p:nvSpPr>
            <p:cNvPr id="6" name="上箭头 5"/>
            <p:cNvSpPr/>
            <p:nvPr/>
          </p:nvSpPr>
          <p:spPr>
            <a:xfrm>
              <a:off x="638900" y="830325"/>
              <a:ext cx="8049771" cy="235146"/>
            </a:xfrm>
            <a:prstGeom prst="upArrow">
              <a:avLst/>
            </a:prstGeom>
            <a:solidFill>
              <a:srgbClr val="FF9900"/>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zh-CN" altLang="en-US" dirty="0" smtClean="0">
                  <a:solidFill>
                    <a:prstClr val="white"/>
                  </a:solidFill>
                  <a:latin typeface="微软雅黑" panose="020B0503020204020204" pitchFamily="34" charset="-122"/>
                  <a:ea typeface="微软雅黑" panose="020B0503020204020204" pitchFamily="34" charset="-122"/>
                </a:rPr>
                <a:t>对外提供数据</a:t>
              </a: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616355" y="3703955"/>
              <a:ext cx="7985182" cy="356431"/>
            </a:xfrm>
            <a:prstGeom prst="rect">
              <a:avLst/>
            </a:prstGeom>
            <a:solidFill>
              <a:schemeClr val="bg1">
                <a:lumMod val="95000"/>
              </a:schemeClr>
            </a:solidFill>
            <a:ln>
              <a:solidFill>
                <a:schemeClr val="bg1">
                  <a:lumMod val="50000"/>
                </a:schemeClr>
              </a:solidFill>
            </a:ln>
          </p:spPr>
          <p:txBody>
            <a:bodyPr rtlCol="0" anchor="ctr"/>
            <a:lstStyle/>
            <a:p>
              <a:pPr algn="ctr" defTabSz="1218565" fontAlgn="base">
                <a:spcBef>
                  <a:spcPct val="0"/>
                </a:spcBef>
                <a:spcAft>
                  <a:spcPct val="0"/>
                </a:spcAft>
              </a:pPr>
              <a:endParaRPr lang="zh-CN" altLang="en-US" kern="0" dirty="0">
                <a:latin typeface="微软雅黑" panose="020B0503020204020204" pitchFamily="34" charset="-122"/>
                <a:ea typeface="微软雅黑" panose="020B0503020204020204" pitchFamily="34" charset="-122"/>
              </a:endParaRPr>
            </a:p>
          </p:txBody>
        </p:sp>
        <p:sp>
          <p:nvSpPr>
            <p:cNvPr id="8" name="圆角矩形 7"/>
            <p:cNvSpPr/>
            <p:nvPr/>
          </p:nvSpPr>
          <p:spPr>
            <a:xfrm>
              <a:off x="524791" y="820988"/>
              <a:ext cx="8214390" cy="4036395"/>
            </a:xfrm>
            <a:prstGeom prst="roundRect">
              <a:avLst>
                <a:gd name="adj" fmla="val 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82608" y="1601479"/>
              <a:ext cx="1262521" cy="523220"/>
            </a:xfrm>
            <a:prstGeom prst="roundRect">
              <a:avLst>
                <a:gd name="adj" fmla="val 0"/>
              </a:avLst>
            </a:prstGeom>
            <a:solidFill>
              <a:schemeClr val="accent1">
                <a:lumMod val="75000"/>
              </a:schemeClr>
            </a:solidFill>
            <a:ln>
              <a:noFill/>
            </a:ln>
          </p:spPr>
          <p:txBody>
            <a:bodyPr wrap="square">
              <a:spAutoFit/>
            </a:bodyPr>
            <a:lstStyle/>
            <a:p>
              <a:pPr fontAlgn="base">
                <a:spcBef>
                  <a:spcPct val="0"/>
                </a:spcBef>
                <a:spcAft>
                  <a:spcPct val="0"/>
                </a:spcAft>
                <a:defRPr/>
              </a:pPr>
              <a:r>
                <a:rPr lang="zh-CN" altLang="en-US" sz="1400" b="1" kern="0" dirty="0" smtClean="0">
                  <a:solidFill>
                    <a:srgbClr val="FF0000"/>
                  </a:solidFill>
                  <a:latin typeface="微软雅黑" panose="020B0503020204020204" pitchFamily="34" charset="-122"/>
                  <a:ea typeface="微软雅黑" panose="020B0503020204020204" pitchFamily="34" charset="-122"/>
                </a:rPr>
                <a:t>数据能力开放</a:t>
              </a:r>
              <a:endParaRPr lang="en-US" altLang="zh-CN" sz="1400" b="1" kern="0" dirty="0" smtClean="0">
                <a:solidFill>
                  <a:srgbClr val="FF0000"/>
                </a:solidFill>
                <a:latin typeface="微软雅黑" panose="020B0503020204020204" pitchFamily="34" charset="-122"/>
                <a:ea typeface="微软雅黑" panose="020B0503020204020204" pitchFamily="34" charset="-122"/>
              </a:endParaRPr>
            </a:p>
            <a:p>
              <a:pPr fontAlgn="base">
                <a:spcBef>
                  <a:spcPct val="0"/>
                </a:spcBef>
                <a:spcAft>
                  <a:spcPct val="0"/>
                </a:spcAft>
                <a:defRPr/>
              </a:pPr>
              <a:endParaRPr lang="en-US" altLang="zh-CN" sz="1400" b="1" kern="0" dirty="0" smtClean="0">
                <a:solidFill>
                  <a:srgbClr val="FF0000"/>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517085" y="351971"/>
              <a:ext cx="8251356" cy="440727"/>
            </a:xfrm>
            <a:prstGeom prst="roundRect">
              <a:avLst>
                <a:gd name="adj" fmla="val 0"/>
              </a:avLst>
            </a:prstGeom>
            <a:solidFill>
              <a:schemeClr val="accent1">
                <a:lumMod val="75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smtClean="0">
                  <a:solidFill>
                    <a:srgbClr val="FF0000"/>
                  </a:solidFill>
                  <a:latin typeface="微软雅黑" pitchFamily="34" charset="-122"/>
                  <a:ea typeface="微软雅黑" pitchFamily="34" charset="-122"/>
                </a:rPr>
                <a:t>各业务系统及各类模型库</a:t>
              </a:r>
              <a:endParaRPr lang="zh-CN" altLang="en-US" dirty="0">
                <a:solidFill>
                  <a:srgbClr val="FF0000"/>
                </a:solidFill>
                <a:latin typeface="微软雅黑" pitchFamily="34" charset="-122"/>
                <a:ea typeface="微软雅黑" pitchFamily="34" charset="-122"/>
              </a:endParaRPr>
            </a:p>
          </p:txBody>
        </p:sp>
        <p:sp>
          <p:nvSpPr>
            <p:cNvPr id="11" name="矩形 10"/>
            <p:cNvSpPr/>
            <p:nvPr/>
          </p:nvSpPr>
          <p:spPr>
            <a:xfrm>
              <a:off x="7192768" y="5241741"/>
              <a:ext cx="1146590" cy="126515"/>
            </a:xfrm>
            <a:prstGeom prst="rect">
              <a:avLst/>
            </a:prstGeom>
            <a:solidFill>
              <a:srgbClr val="0CB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ltLang="zh-CN" sz="1200" dirty="0" smtClean="0">
                  <a:solidFill>
                    <a:schemeClr val="lt1"/>
                  </a:solidFill>
                  <a:latin typeface="微软雅黑" pitchFamily="34" charset="-122"/>
                  <a:ea typeface="微软雅黑" pitchFamily="34" charset="-122"/>
                </a:rPr>
                <a:t>DPI</a:t>
              </a:r>
              <a:r>
                <a:rPr lang="zh-CN" altLang="en-US" sz="1200" dirty="0" smtClean="0">
                  <a:solidFill>
                    <a:schemeClr val="lt1"/>
                  </a:solidFill>
                  <a:latin typeface="微软雅黑" pitchFamily="34" charset="-122"/>
                  <a:ea typeface="微软雅黑" pitchFamily="34" charset="-122"/>
                </a:rPr>
                <a:t>数据</a:t>
              </a:r>
              <a:endParaRPr lang="zh-CN" altLang="en-US" sz="1200" dirty="0">
                <a:solidFill>
                  <a:schemeClr val="lt1"/>
                </a:solidFill>
                <a:latin typeface="微软雅黑" pitchFamily="34" charset="-122"/>
                <a:ea typeface="微软雅黑" pitchFamily="34" charset="-122"/>
              </a:endParaRPr>
            </a:p>
          </p:txBody>
        </p:sp>
        <p:sp>
          <p:nvSpPr>
            <p:cNvPr id="12" name="矩形 11"/>
            <p:cNvSpPr/>
            <p:nvPr/>
          </p:nvSpPr>
          <p:spPr>
            <a:xfrm>
              <a:off x="7192768" y="5414475"/>
              <a:ext cx="1146590" cy="126515"/>
            </a:xfrm>
            <a:prstGeom prst="rect">
              <a:avLst/>
            </a:prstGeom>
            <a:solidFill>
              <a:srgbClr val="0CB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1200" dirty="0" smtClean="0">
                  <a:solidFill>
                    <a:schemeClr val="lt1"/>
                  </a:solidFill>
                  <a:latin typeface="微软雅黑" pitchFamily="34" charset="-122"/>
                  <a:ea typeface="微软雅黑" pitchFamily="34" charset="-122"/>
                </a:rPr>
                <a:t>信令数据</a:t>
              </a:r>
              <a:endParaRPr lang="zh-CN" altLang="en-US" sz="1200" dirty="0">
                <a:solidFill>
                  <a:schemeClr val="lt1"/>
                </a:solidFill>
                <a:latin typeface="微软雅黑" pitchFamily="34" charset="-122"/>
                <a:ea typeface="微软雅黑" pitchFamily="34" charset="-122"/>
              </a:endParaRPr>
            </a:p>
          </p:txBody>
        </p:sp>
        <p:sp>
          <p:nvSpPr>
            <p:cNvPr id="13" name="上箭头 12"/>
            <p:cNvSpPr/>
            <p:nvPr/>
          </p:nvSpPr>
          <p:spPr>
            <a:xfrm>
              <a:off x="611410" y="4757593"/>
              <a:ext cx="8113985" cy="230259"/>
            </a:xfrm>
            <a:prstGeom prst="upArrow">
              <a:avLst/>
            </a:prstGeom>
            <a:solidFill>
              <a:srgbClr val="FF9900"/>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zh-CN" dirty="0" smtClean="0">
                  <a:solidFill>
                    <a:prstClr val="white"/>
                  </a:solidFill>
                  <a:latin typeface="微软雅黑" panose="020B0503020204020204" pitchFamily="34" charset="-122"/>
                  <a:ea typeface="微软雅黑" panose="020B0503020204020204" pitchFamily="34" charset="-122"/>
                </a:rPr>
                <a:t>ETL</a:t>
              </a:r>
              <a:r>
                <a:rPr lang="zh-CN" altLang="en-US" dirty="0" smtClean="0">
                  <a:solidFill>
                    <a:prstClr val="white"/>
                  </a:solidFill>
                  <a:latin typeface="微软雅黑" panose="020B0503020204020204" pitchFamily="34" charset="-122"/>
                  <a:ea typeface="微软雅黑" panose="020B0503020204020204" pitchFamily="34" charset="-122"/>
                </a:rPr>
                <a:t>多方式</a:t>
              </a:r>
              <a:r>
                <a:rPr lang="en-US" altLang="zh-CN" dirty="0" smtClean="0">
                  <a:solidFill>
                    <a:prstClr val="white"/>
                  </a:solidFill>
                  <a:latin typeface="微软雅黑" panose="020B0503020204020204" pitchFamily="34" charset="-122"/>
                  <a:ea typeface="微软雅黑" panose="020B0503020204020204" pitchFamily="34" charset="-122"/>
                </a:rPr>
                <a:t>J</a:t>
              </a:r>
              <a:r>
                <a:rPr lang="zh-CN" altLang="en-US" dirty="0" smtClean="0">
                  <a:solidFill>
                    <a:prstClr val="white"/>
                  </a:solidFill>
                  <a:latin typeface="微软雅黑" panose="020B0503020204020204" pitchFamily="34" charset="-122"/>
                  <a:ea typeface="微软雅黑" panose="020B0503020204020204" pitchFamily="34" charset="-122"/>
                </a:rPr>
                <a:t>接口采集</a:t>
              </a: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7014248" y="4985297"/>
              <a:ext cx="1666415" cy="830945"/>
            </a:xfrm>
            <a:prstGeom prst="roundRect">
              <a:avLst>
                <a:gd name="adj" fmla="val 5095"/>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400" b="1" dirty="0" smtClean="0">
                  <a:solidFill>
                    <a:srgbClr val="FF0000"/>
                  </a:solidFill>
                  <a:latin typeface="微软雅黑" pitchFamily="34" charset="-122"/>
                  <a:ea typeface="微软雅黑" pitchFamily="34" charset="-122"/>
                </a:rPr>
                <a:t>非结构话数据</a:t>
              </a:r>
              <a:endParaRPr lang="zh-CN" altLang="en-US" sz="1400" b="1" dirty="0">
                <a:solidFill>
                  <a:srgbClr val="FF0000"/>
                </a:solidFill>
                <a:latin typeface="微软雅黑" pitchFamily="34" charset="-122"/>
                <a:ea typeface="微软雅黑" pitchFamily="34" charset="-122"/>
              </a:endParaRPr>
            </a:p>
          </p:txBody>
        </p:sp>
        <p:sp>
          <p:nvSpPr>
            <p:cNvPr id="15" name="矩形 14"/>
            <p:cNvSpPr/>
            <p:nvPr/>
          </p:nvSpPr>
          <p:spPr>
            <a:xfrm>
              <a:off x="7192768" y="5618936"/>
              <a:ext cx="1155333" cy="131553"/>
            </a:xfrm>
            <a:prstGeom prst="rect">
              <a:avLst/>
            </a:prstGeom>
            <a:solidFill>
              <a:srgbClr val="0CB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1200" dirty="0" smtClean="0">
                  <a:solidFill>
                    <a:schemeClr val="lt1"/>
                  </a:solidFill>
                  <a:latin typeface="微软雅黑" pitchFamily="34" charset="-122"/>
                  <a:ea typeface="微软雅黑" pitchFamily="34" charset="-122"/>
                </a:rPr>
                <a:t>其他外部数据</a:t>
              </a:r>
              <a:endParaRPr lang="zh-CN" altLang="en-US" sz="1200" dirty="0">
                <a:solidFill>
                  <a:schemeClr val="lt1"/>
                </a:solidFill>
                <a:latin typeface="微软雅黑" pitchFamily="34" charset="-122"/>
                <a:ea typeface="微软雅黑" pitchFamily="34" charset="-122"/>
              </a:endParaRPr>
            </a:p>
          </p:txBody>
        </p:sp>
        <p:sp>
          <p:nvSpPr>
            <p:cNvPr id="16" name="圆角矩形 15"/>
            <p:cNvSpPr/>
            <p:nvPr/>
          </p:nvSpPr>
          <p:spPr>
            <a:xfrm>
              <a:off x="941414" y="4985297"/>
              <a:ext cx="5894315" cy="837905"/>
            </a:xfrm>
            <a:prstGeom prst="roundRect">
              <a:avLst>
                <a:gd name="adj" fmla="val 5095"/>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400" b="1" dirty="0" smtClean="0">
                  <a:solidFill>
                    <a:srgbClr val="FF0000"/>
                  </a:solidFill>
                  <a:latin typeface="微软雅黑" pitchFamily="34" charset="-122"/>
                  <a:ea typeface="微软雅黑" pitchFamily="34" charset="-122"/>
                </a:rPr>
                <a:t>结构话数据</a:t>
              </a:r>
              <a:endParaRPr lang="zh-CN" altLang="en-US" sz="1400" b="1" dirty="0">
                <a:solidFill>
                  <a:srgbClr val="FF0000"/>
                </a:solidFill>
                <a:latin typeface="微软雅黑" pitchFamily="34" charset="-122"/>
                <a:ea typeface="微软雅黑" pitchFamily="34" charset="-122"/>
              </a:endParaRPr>
            </a:p>
          </p:txBody>
        </p:sp>
        <p:sp>
          <p:nvSpPr>
            <p:cNvPr id="17" name="矩形 16"/>
            <p:cNvSpPr/>
            <p:nvPr/>
          </p:nvSpPr>
          <p:spPr>
            <a:xfrm>
              <a:off x="1055054" y="5415870"/>
              <a:ext cx="1146590" cy="126515"/>
            </a:xfrm>
            <a:prstGeom prst="rect">
              <a:avLst/>
            </a:prstGeom>
            <a:solidFill>
              <a:srgbClr val="0CB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1200" dirty="0" smtClean="0">
                  <a:solidFill>
                    <a:schemeClr val="lt1"/>
                  </a:solidFill>
                  <a:latin typeface="微软雅黑" pitchFamily="34" charset="-122"/>
                  <a:ea typeface="微软雅黑" pitchFamily="34" charset="-122"/>
                </a:rPr>
                <a:t>结算</a:t>
              </a:r>
              <a:endParaRPr lang="zh-CN" altLang="en-US" sz="1200" dirty="0">
                <a:solidFill>
                  <a:schemeClr val="lt1"/>
                </a:solidFill>
                <a:latin typeface="微软雅黑" pitchFamily="34" charset="-122"/>
                <a:ea typeface="微软雅黑" pitchFamily="34" charset="-122"/>
              </a:endParaRPr>
            </a:p>
          </p:txBody>
        </p:sp>
        <p:sp>
          <p:nvSpPr>
            <p:cNvPr id="18" name="矩形 17"/>
            <p:cNvSpPr/>
            <p:nvPr/>
          </p:nvSpPr>
          <p:spPr>
            <a:xfrm>
              <a:off x="1055054" y="5598007"/>
              <a:ext cx="1140754" cy="131553"/>
            </a:xfrm>
            <a:prstGeom prst="rect">
              <a:avLst/>
            </a:prstGeom>
            <a:solidFill>
              <a:srgbClr val="0CB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1200" dirty="0">
                  <a:solidFill>
                    <a:schemeClr val="lt1"/>
                  </a:solidFill>
                  <a:latin typeface="微软雅黑" pitchFamily="34" charset="-122"/>
                  <a:ea typeface="微软雅黑" pitchFamily="34" charset="-122"/>
                </a:rPr>
                <a:t>综服</a:t>
              </a:r>
            </a:p>
          </p:txBody>
        </p:sp>
        <p:sp>
          <p:nvSpPr>
            <p:cNvPr id="19" name="矩形 18"/>
            <p:cNvSpPr/>
            <p:nvPr/>
          </p:nvSpPr>
          <p:spPr>
            <a:xfrm>
              <a:off x="2546792" y="5241741"/>
              <a:ext cx="1146590" cy="126515"/>
            </a:xfrm>
            <a:prstGeom prst="rect">
              <a:avLst/>
            </a:prstGeom>
            <a:solidFill>
              <a:srgbClr val="0CB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ltLang="zh-CN" sz="1200" dirty="0" smtClean="0">
                  <a:solidFill>
                    <a:schemeClr val="lt1"/>
                  </a:solidFill>
                  <a:latin typeface="微软雅黑" pitchFamily="34" charset="-122"/>
                  <a:ea typeface="微软雅黑" pitchFamily="34" charset="-122"/>
                </a:rPr>
                <a:t>CRM</a:t>
              </a:r>
              <a:endParaRPr lang="zh-CN" altLang="en-US" sz="1200" dirty="0">
                <a:solidFill>
                  <a:schemeClr val="lt1"/>
                </a:solidFill>
                <a:latin typeface="微软雅黑" pitchFamily="34" charset="-122"/>
                <a:ea typeface="微软雅黑" pitchFamily="34" charset="-122"/>
              </a:endParaRPr>
            </a:p>
          </p:txBody>
        </p:sp>
        <p:sp>
          <p:nvSpPr>
            <p:cNvPr id="20" name="矩形 19"/>
            <p:cNvSpPr/>
            <p:nvPr/>
          </p:nvSpPr>
          <p:spPr>
            <a:xfrm>
              <a:off x="2546792" y="5414475"/>
              <a:ext cx="1146590" cy="126515"/>
            </a:xfrm>
            <a:prstGeom prst="rect">
              <a:avLst/>
            </a:prstGeom>
            <a:solidFill>
              <a:srgbClr val="0CB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1200" dirty="0" smtClean="0">
                  <a:solidFill>
                    <a:schemeClr val="lt1"/>
                  </a:solidFill>
                  <a:latin typeface="微软雅黑" pitchFamily="34" charset="-122"/>
                  <a:ea typeface="微软雅黑" pitchFamily="34" charset="-122"/>
                </a:rPr>
                <a:t>网、掌、短厅</a:t>
              </a:r>
              <a:endParaRPr lang="zh-CN" altLang="en-US" sz="1200" dirty="0">
                <a:solidFill>
                  <a:schemeClr val="lt1"/>
                </a:solidFill>
                <a:latin typeface="微软雅黑" pitchFamily="34" charset="-122"/>
                <a:ea typeface="微软雅黑" pitchFamily="34" charset="-122"/>
              </a:endParaRPr>
            </a:p>
          </p:txBody>
        </p:sp>
        <p:sp>
          <p:nvSpPr>
            <p:cNvPr id="21" name="矩形 20"/>
            <p:cNvSpPr/>
            <p:nvPr/>
          </p:nvSpPr>
          <p:spPr>
            <a:xfrm>
              <a:off x="2546792" y="5617406"/>
              <a:ext cx="1155333" cy="131553"/>
            </a:xfrm>
            <a:prstGeom prst="rect">
              <a:avLst/>
            </a:prstGeom>
            <a:solidFill>
              <a:srgbClr val="0CB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1200" dirty="0">
                  <a:solidFill>
                    <a:schemeClr val="lt1"/>
                  </a:solidFill>
                  <a:latin typeface="微软雅黑" pitchFamily="34" charset="-122"/>
                  <a:ea typeface="微软雅黑" pitchFamily="34" charset="-122"/>
                </a:rPr>
                <a:t>积分</a:t>
              </a:r>
            </a:p>
          </p:txBody>
        </p:sp>
        <p:sp>
          <p:nvSpPr>
            <p:cNvPr id="22" name="矩形 21"/>
            <p:cNvSpPr/>
            <p:nvPr/>
          </p:nvSpPr>
          <p:spPr>
            <a:xfrm>
              <a:off x="5548027" y="5241741"/>
              <a:ext cx="1146590" cy="126515"/>
            </a:xfrm>
            <a:prstGeom prst="rect">
              <a:avLst/>
            </a:prstGeom>
            <a:solidFill>
              <a:srgbClr val="0CB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ltLang="zh-CN" sz="1200" dirty="0" smtClean="0">
                  <a:solidFill>
                    <a:schemeClr val="lt1"/>
                  </a:solidFill>
                  <a:latin typeface="微软雅黑" pitchFamily="34" charset="-122"/>
                  <a:ea typeface="微软雅黑" pitchFamily="34" charset="-122"/>
                </a:rPr>
                <a:t>MSS</a:t>
              </a:r>
              <a:endParaRPr lang="zh-CN" altLang="en-US" sz="1200" dirty="0">
                <a:solidFill>
                  <a:schemeClr val="lt1"/>
                </a:solidFill>
                <a:latin typeface="微软雅黑" pitchFamily="34" charset="-122"/>
                <a:ea typeface="微软雅黑" pitchFamily="34" charset="-122"/>
              </a:endParaRPr>
            </a:p>
          </p:txBody>
        </p:sp>
        <p:sp>
          <p:nvSpPr>
            <p:cNvPr id="23" name="矩形 22"/>
            <p:cNvSpPr/>
            <p:nvPr/>
          </p:nvSpPr>
          <p:spPr>
            <a:xfrm>
              <a:off x="5548027" y="5414475"/>
              <a:ext cx="1146590" cy="126515"/>
            </a:xfrm>
            <a:prstGeom prst="rect">
              <a:avLst/>
            </a:prstGeom>
            <a:solidFill>
              <a:srgbClr val="0CB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1200" dirty="0" smtClean="0">
                  <a:solidFill>
                    <a:schemeClr val="lt1"/>
                  </a:solidFill>
                  <a:latin typeface="微软雅黑" pitchFamily="34" charset="-122"/>
                  <a:ea typeface="微软雅黑" pitchFamily="34" charset="-122"/>
                </a:rPr>
                <a:t>应收稽核</a:t>
              </a:r>
              <a:endParaRPr lang="zh-CN" altLang="en-US" sz="1200" dirty="0">
                <a:solidFill>
                  <a:schemeClr val="lt1"/>
                </a:solidFill>
                <a:latin typeface="微软雅黑" pitchFamily="34" charset="-122"/>
                <a:ea typeface="微软雅黑" pitchFamily="34" charset="-122"/>
              </a:endParaRPr>
            </a:p>
          </p:txBody>
        </p:sp>
        <p:sp>
          <p:nvSpPr>
            <p:cNvPr id="24" name="矩形 23"/>
            <p:cNvSpPr/>
            <p:nvPr/>
          </p:nvSpPr>
          <p:spPr>
            <a:xfrm>
              <a:off x="5548027" y="5618936"/>
              <a:ext cx="1155333" cy="131553"/>
            </a:xfrm>
            <a:prstGeom prst="rect">
              <a:avLst/>
            </a:prstGeom>
            <a:solidFill>
              <a:srgbClr val="0CB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1200" dirty="0" smtClean="0">
                  <a:solidFill>
                    <a:schemeClr val="lt1"/>
                  </a:solidFill>
                  <a:latin typeface="微软雅黑" pitchFamily="34" charset="-122"/>
                  <a:ea typeface="微软雅黑" pitchFamily="34" charset="-122"/>
                </a:rPr>
                <a:t>集团下发</a:t>
              </a:r>
              <a:endParaRPr lang="zh-CN" altLang="en-US" sz="1200" dirty="0">
                <a:solidFill>
                  <a:schemeClr val="lt1"/>
                </a:solidFill>
                <a:latin typeface="微软雅黑" pitchFamily="34" charset="-122"/>
                <a:ea typeface="微软雅黑" pitchFamily="34" charset="-122"/>
              </a:endParaRPr>
            </a:p>
          </p:txBody>
        </p:sp>
        <p:sp>
          <p:nvSpPr>
            <p:cNvPr id="25" name="矩形 24"/>
            <p:cNvSpPr/>
            <p:nvPr/>
          </p:nvSpPr>
          <p:spPr>
            <a:xfrm>
              <a:off x="4093220" y="5242807"/>
              <a:ext cx="1146590" cy="126515"/>
            </a:xfrm>
            <a:prstGeom prst="rect">
              <a:avLst/>
            </a:prstGeom>
            <a:solidFill>
              <a:srgbClr val="0CB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1200" dirty="0" smtClean="0">
                  <a:solidFill>
                    <a:schemeClr val="lt1"/>
                  </a:solidFill>
                  <a:latin typeface="微软雅黑" pitchFamily="34" charset="-122"/>
                  <a:ea typeface="微软雅黑" pitchFamily="34" charset="-122"/>
                </a:rPr>
                <a:t>资源</a:t>
              </a:r>
              <a:endParaRPr lang="zh-CN" altLang="en-US" sz="1200" dirty="0">
                <a:solidFill>
                  <a:schemeClr val="lt1"/>
                </a:solidFill>
                <a:latin typeface="微软雅黑" pitchFamily="34" charset="-122"/>
                <a:ea typeface="微软雅黑" pitchFamily="34" charset="-122"/>
              </a:endParaRPr>
            </a:p>
          </p:txBody>
        </p:sp>
        <p:sp>
          <p:nvSpPr>
            <p:cNvPr id="26" name="矩形 25"/>
            <p:cNvSpPr/>
            <p:nvPr/>
          </p:nvSpPr>
          <p:spPr>
            <a:xfrm>
              <a:off x="4093220" y="5414475"/>
              <a:ext cx="1146590" cy="126515"/>
            </a:xfrm>
            <a:prstGeom prst="rect">
              <a:avLst/>
            </a:prstGeom>
            <a:solidFill>
              <a:srgbClr val="0CB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1200" dirty="0" smtClean="0">
                  <a:latin typeface="微软雅黑" pitchFamily="34" charset="-122"/>
                  <a:ea typeface="微软雅黑" pitchFamily="34" charset="-122"/>
                </a:rPr>
                <a:t>综调</a:t>
              </a:r>
              <a:endParaRPr lang="zh-CN" altLang="en-US" sz="1200" dirty="0">
                <a:latin typeface="微软雅黑" pitchFamily="34" charset="-122"/>
                <a:ea typeface="微软雅黑" pitchFamily="34" charset="-122"/>
              </a:endParaRPr>
            </a:p>
          </p:txBody>
        </p:sp>
        <p:sp>
          <p:nvSpPr>
            <p:cNvPr id="27" name="矩形 26"/>
            <p:cNvSpPr/>
            <p:nvPr/>
          </p:nvSpPr>
          <p:spPr>
            <a:xfrm>
              <a:off x="4093220" y="5618936"/>
              <a:ext cx="1155333" cy="131553"/>
            </a:xfrm>
            <a:prstGeom prst="rect">
              <a:avLst/>
            </a:prstGeom>
            <a:solidFill>
              <a:srgbClr val="0CB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1200" dirty="0">
                  <a:solidFill>
                    <a:schemeClr val="lt1"/>
                  </a:solidFill>
                  <a:latin typeface="微软雅黑" pitchFamily="34" charset="-122"/>
                  <a:ea typeface="微软雅黑" pitchFamily="34" charset="-122"/>
                </a:rPr>
                <a:t>服开</a:t>
              </a:r>
            </a:p>
          </p:txBody>
        </p:sp>
        <p:sp>
          <p:nvSpPr>
            <p:cNvPr id="28" name="矩形 27"/>
            <p:cNvSpPr/>
            <p:nvPr/>
          </p:nvSpPr>
          <p:spPr>
            <a:xfrm>
              <a:off x="531716" y="1081118"/>
              <a:ext cx="8075796" cy="461026"/>
            </a:xfrm>
            <a:prstGeom prst="rect">
              <a:avLst/>
            </a:prstGeom>
            <a:solidFill>
              <a:srgbClr val="0070C0"/>
            </a:solidFill>
            <a:ln w="25400" cap="flat" cmpd="sng" algn="ctr">
              <a:noFill/>
              <a:prstDash val="solid"/>
            </a:ln>
            <a:effectLst/>
          </p:spPr>
          <p:txBody>
            <a:bodyPr lIns="36000" tIns="36000" rIns="36000" bIns="36000" rtlCol="0" anchor="ctr"/>
            <a:lstStyle/>
            <a:p>
              <a:pPr marR="0" lvl="0" indent="0" algn="ctr" defTabSz="457200" fontAlgn="auto">
                <a:lnSpc>
                  <a:spcPct val="100000"/>
                </a:lnSpc>
                <a:spcBef>
                  <a:spcPts val="0"/>
                </a:spcBef>
                <a:spcAft>
                  <a:spcPts val="0"/>
                </a:spcAft>
                <a:buClrTx/>
                <a:buSzTx/>
                <a:buFontTx/>
                <a:buNone/>
                <a:tabLst/>
                <a:defRPr/>
              </a:pPr>
              <a:r>
                <a:rPr lang="zh-CN" altLang="en-US" sz="2000" kern="0" dirty="0" smtClean="0">
                  <a:solidFill>
                    <a:srgbClr val="FF0000"/>
                  </a:solidFill>
                  <a:latin typeface="微软雅黑" pitchFamily="34" charset="-122"/>
                  <a:ea typeface="微软雅黑" pitchFamily="34" charset="-122"/>
                </a:rPr>
                <a:t>统一能力开放平台</a:t>
              </a:r>
              <a:endParaRPr lang="zh-CN" altLang="en-US" sz="2000" kern="0" dirty="0">
                <a:solidFill>
                  <a:srgbClr val="FF0000"/>
                </a:solidFill>
                <a:latin typeface="微软雅黑" pitchFamily="34" charset="-122"/>
                <a:ea typeface="微软雅黑" pitchFamily="34" charset="-122"/>
              </a:endParaRPr>
            </a:p>
          </p:txBody>
        </p:sp>
        <p:sp>
          <p:nvSpPr>
            <p:cNvPr id="29" name="圆角矩形 28"/>
            <p:cNvSpPr/>
            <p:nvPr/>
          </p:nvSpPr>
          <p:spPr>
            <a:xfrm>
              <a:off x="524791" y="4999511"/>
              <a:ext cx="359899" cy="738664"/>
            </a:xfrm>
            <a:prstGeom prst="roundRect">
              <a:avLst>
                <a:gd name="adj" fmla="val 0"/>
              </a:avLst>
            </a:prstGeom>
            <a:solidFill>
              <a:schemeClr val="accent1">
                <a:lumMod val="75000"/>
              </a:schemeClr>
            </a:solidFill>
            <a:ln>
              <a:noFill/>
            </a:ln>
          </p:spPr>
          <p:txBody>
            <a:bodyPr wrap="square">
              <a:spAutoFit/>
            </a:bodyPr>
            <a:lstStyle/>
            <a:p>
              <a:pPr fontAlgn="base">
                <a:spcBef>
                  <a:spcPct val="0"/>
                </a:spcBef>
                <a:spcAft>
                  <a:spcPct val="0"/>
                </a:spcAft>
                <a:defRPr/>
              </a:pPr>
              <a:r>
                <a:rPr lang="zh-CN" altLang="en-US" sz="1400" b="1" kern="0" dirty="0" smtClean="0">
                  <a:solidFill>
                    <a:srgbClr val="FF0000"/>
                  </a:solidFill>
                  <a:latin typeface="微软雅黑" panose="020B0503020204020204" pitchFamily="34" charset="-122"/>
                  <a:ea typeface="微软雅黑" panose="020B0503020204020204" pitchFamily="34" charset="-122"/>
                </a:rPr>
                <a:t>数</a:t>
              </a:r>
              <a:endParaRPr lang="en-US" altLang="zh-CN" sz="1400" b="1" kern="0" dirty="0" smtClean="0">
                <a:solidFill>
                  <a:srgbClr val="FF0000"/>
                </a:solidFill>
                <a:latin typeface="微软雅黑" panose="020B0503020204020204" pitchFamily="34" charset="-122"/>
                <a:ea typeface="微软雅黑" panose="020B0503020204020204" pitchFamily="34" charset="-122"/>
              </a:endParaRPr>
            </a:p>
            <a:p>
              <a:pPr fontAlgn="base">
                <a:spcBef>
                  <a:spcPct val="0"/>
                </a:spcBef>
                <a:spcAft>
                  <a:spcPct val="0"/>
                </a:spcAft>
                <a:defRPr/>
              </a:pPr>
              <a:r>
                <a:rPr lang="zh-CN" altLang="en-US" sz="1400" b="1" kern="0" dirty="0" smtClean="0">
                  <a:solidFill>
                    <a:srgbClr val="FF0000"/>
                  </a:solidFill>
                  <a:latin typeface="微软雅黑" panose="020B0503020204020204" pitchFamily="34" charset="-122"/>
                  <a:ea typeface="微软雅黑" panose="020B0503020204020204" pitchFamily="34" charset="-122"/>
                </a:rPr>
                <a:t>据</a:t>
              </a:r>
              <a:endParaRPr lang="en-US" altLang="zh-CN" sz="1400" b="1" kern="0" dirty="0" smtClean="0">
                <a:solidFill>
                  <a:srgbClr val="FF0000"/>
                </a:solidFill>
                <a:latin typeface="微软雅黑" panose="020B0503020204020204" pitchFamily="34" charset="-122"/>
                <a:ea typeface="微软雅黑" panose="020B0503020204020204" pitchFamily="34" charset="-122"/>
              </a:endParaRPr>
            </a:p>
            <a:p>
              <a:pPr fontAlgn="base">
                <a:spcBef>
                  <a:spcPct val="0"/>
                </a:spcBef>
                <a:spcAft>
                  <a:spcPct val="0"/>
                </a:spcAft>
                <a:defRPr/>
              </a:pPr>
              <a:r>
                <a:rPr lang="zh-CN" altLang="en-US" sz="1400" b="1" kern="0" dirty="0" smtClean="0">
                  <a:solidFill>
                    <a:srgbClr val="FF0000"/>
                  </a:solidFill>
                  <a:latin typeface="微软雅黑" panose="020B0503020204020204" pitchFamily="34" charset="-122"/>
                  <a:ea typeface="微软雅黑" panose="020B0503020204020204" pitchFamily="34" charset="-122"/>
                </a:rPr>
                <a:t>源</a:t>
              </a:r>
            </a:p>
          </p:txBody>
        </p:sp>
        <p:sp>
          <p:nvSpPr>
            <p:cNvPr id="30" name="矩形 29"/>
            <p:cNvSpPr/>
            <p:nvPr/>
          </p:nvSpPr>
          <p:spPr>
            <a:xfrm>
              <a:off x="6791141" y="845689"/>
              <a:ext cx="1791115" cy="265386"/>
            </a:xfrm>
            <a:prstGeom prst="rect">
              <a:avLst/>
            </a:prstGeom>
            <a:solidFill>
              <a:srgbClr val="0CB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defRPr/>
              </a:pPr>
              <a:r>
                <a:rPr lang="zh-CN" altLang="en-US" sz="1200" dirty="0" smtClean="0">
                  <a:solidFill>
                    <a:schemeClr val="lt1"/>
                  </a:solidFill>
                  <a:latin typeface="微软雅黑" pitchFamily="34" charset="-122"/>
                  <a:ea typeface="微软雅黑" pitchFamily="34" charset="-122"/>
                </a:rPr>
                <a:t>大数据资产安全防控</a:t>
              </a:r>
              <a:endParaRPr lang="zh-CN" altLang="en-US" sz="1200" dirty="0">
                <a:solidFill>
                  <a:schemeClr val="lt1"/>
                </a:solidFill>
                <a:latin typeface="微软雅黑" pitchFamily="34" charset="-122"/>
                <a:ea typeface="微软雅黑" pitchFamily="34" charset="-122"/>
              </a:endParaRPr>
            </a:p>
          </p:txBody>
        </p:sp>
        <p:sp>
          <p:nvSpPr>
            <p:cNvPr id="31" name="矩形 30"/>
            <p:cNvSpPr/>
            <p:nvPr/>
          </p:nvSpPr>
          <p:spPr>
            <a:xfrm>
              <a:off x="5999969" y="3803528"/>
              <a:ext cx="852886" cy="265386"/>
            </a:xfrm>
            <a:prstGeom prst="rect">
              <a:avLst/>
            </a:prstGeom>
            <a:solidFill>
              <a:schemeClr val="accent1">
                <a:lumMod val="75000"/>
              </a:schemeClr>
            </a:solidFill>
            <a:ln w="25400" cap="flat" cmpd="sng" algn="ctr">
              <a:noFill/>
              <a:prstDash val="solid"/>
            </a:ln>
            <a:effectLst/>
          </p:spPr>
          <p:txBody>
            <a:bodyPr lIns="36000" tIns="36000" rIns="36000" bIns="36000" rtlCol="0" anchor="ctr"/>
            <a:lstStyle/>
            <a:p>
              <a:pPr lvl="0" algn="ctr" defTabSz="457200">
                <a:defRPr/>
              </a:pPr>
              <a:r>
                <a:rPr lang="zh-CN" altLang="en-US" sz="1200" kern="0" noProof="0" dirty="0" smtClean="0">
                  <a:solidFill>
                    <a:prstClr val="white"/>
                  </a:solidFill>
                  <a:latin typeface="微软雅黑" pitchFamily="34" charset="-122"/>
                  <a:ea typeface="微软雅黑" pitchFamily="34" charset="-122"/>
                </a:rPr>
                <a:t>开通</a:t>
              </a:r>
              <a:r>
                <a:rPr kumimoji="0" lang="zh-CN" altLang="en-US" sz="12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rPr>
                <a:t>域</a:t>
              </a:r>
              <a:endParaRPr kumimoji="0" lang="zh-CN" altLang="en-US" sz="1200" b="0"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32" name="矩形 31"/>
            <p:cNvSpPr/>
            <p:nvPr/>
          </p:nvSpPr>
          <p:spPr>
            <a:xfrm>
              <a:off x="6900619" y="3803529"/>
              <a:ext cx="821500" cy="265385"/>
            </a:xfrm>
            <a:prstGeom prst="rect">
              <a:avLst/>
            </a:prstGeom>
            <a:solidFill>
              <a:schemeClr val="accent1">
                <a:lumMod val="75000"/>
              </a:schemeClr>
            </a:solidFill>
            <a:ln w="25400" cap="flat" cmpd="sng" algn="ctr">
              <a:noFill/>
              <a:prstDash val="solid"/>
            </a:ln>
            <a:effectLst/>
          </p:spPr>
          <p:txBody>
            <a:bodyPr lIns="36000" tIns="36000" rIns="36000" bIns="36000" rtlCol="0" anchor="ctr"/>
            <a:lstStyle/>
            <a:p>
              <a:pPr lvl="0" algn="ctr" defTabSz="457200">
                <a:defRPr/>
              </a:pPr>
              <a:r>
                <a:rPr lang="zh-CN" altLang="en-US" sz="1200" kern="0" dirty="0" smtClean="0">
                  <a:solidFill>
                    <a:prstClr val="white"/>
                  </a:solidFill>
                  <a:latin typeface="微软雅黑" pitchFamily="34" charset="-122"/>
                  <a:ea typeface="微软雅黑" pitchFamily="34" charset="-122"/>
                </a:rPr>
                <a:t>使用</a:t>
              </a:r>
              <a:r>
                <a:rPr kumimoji="0" lang="zh-CN" altLang="en-US" sz="12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rPr>
                <a:t>域</a:t>
              </a:r>
              <a:endParaRPr kumimoji="0" lang="zh-CN" altLang="en-US" sz="1200" b="0"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33" name="矩形 32"/>
            <p:cNvSpPr/>
            <p:nvPr/>
          </p:nvSpPr>
          <p:spPr>
            <a:xfrm>
              <a:off x="7746497" y="3789015"/>
              <a:ext cx="821500" cy="265385"/>
            </a:xfrm>
            <a:prstGeom prst="rect">
              <a:avLst/>
            </a:prstGeom>
            <a:solidFill>
              <a:schemeClr val="accent1">
                <a:lumMod val="75000"/>
              </a:schemeClr>
            </a:solidFill>
            <a:ln w="25400" cap="flat" cmpd="sng" algn="ctr">
              <a:noFill/>
              <a:prstDash val="solid"/>
            </a:ln>
            <a:effectLst/>
          </p:spPr>
          <p:txBody>
            <a:bodyPr lIns="36000" tIns="36000" rIns="36000" bIns="36000" rtlCol="0" anchor="ctr"/>
            <a:lstStyle/>
            <a:p>
              <a:pPr lvl="0" algn="ctr" defTabSz="457200">
                <a:defRPr/>
              </a:pPr>
              <a:r>
                <a:rPr kumimoji="0" lang="zh-CN" altLang="en-US" sz="12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rPr>
                <a:t>资源域</a:t>
              </a:r>
              <a:endParaRPr kumimoji="0" lang="zh-CN" altLang="en-US" sz="1200" b="0"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34" name="矩形 33"/>
            <p:cNvSpPr/>
            <p:nvPr/>
          </p:nvSpPr>
          <p:spPr>
            <a:xfrm>
              <a:off x="2429154" y="3799126"/>
              <a:ext cx="821500" cy="265385"/>
            </a:xfrm>
            <a:prstGeom prst="rect">
              <a:avLst/>
            </a:prstGeom>
            <a:solidFill>
              <a:schemeClr val="accent1">
                <a:lumMod val="75000"/>
              </a:schemeClr>
            </a:solidFill>
            <a:ln w="25400" cap="flat" cmpd="sng" algn="ctr">
              <a:noFill/>
              <a:prstDash val="solid"/>
            </a:ln>
            <a:effectLst/>
          </p:spPr>
          <p:txBody>
            <a:bodyPr lIns="36000" tIns="36000" rIns="36000" bIns="36000" rtlCol="0" anchor="ctr"/>
            <a:lstStyle/>
            <a:p>
              <a:pPr lvl="0" algn="ctr" defTabSz="457200">
                <a:defRPr/>
              </a:pPr>
              <a:r>
                <a:rPr kumimoji="0" lang="zh-CN" altLang="en-US" sz="12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rPr>
                <a:t>账务域</a:t>
              </a:r>
              <a:endParaRPr kumimoji="0" lang="zh-CN" altLang="en-US" sz="1200" b="0"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35" name="矩形 34"/>
            <p:cNvSpPr/>
            <p:nvPr/>
          </p:nvSpPr>
          <p:spPr>
            <a:xfrm>
              <a:off x="1528392" y="3799125"/>
              <a:ext cx="852886" cy="265386"/>
            </a:xfrm>
            <a:prstGeom prst="rect">
              <a:avLst/>
            </a:prstGeom>
            <a:solidFill>
              <a:schemeClr val="accent1">
                <a:lumMod val="75000"/>
              </a:schemeClr>
            </a:solidFill>
            <a:ln w="25400" cap="flat" cmpd="sng" algn="ctr">
              <a:noFill/>
              <a:prstDash val="solid"/>
            </a:ln>
            <a:effectLst/>
          </p:spPr>
          <p:txBody>
            <a:bodyPr lIns="36000" tIns="36000" rIns="36000" bIns="36000" rtlCol="0" anchor="ctr"/>
            <a:lstStyle/>
            <a:p>
              <a:pPr lvl="0" algn="ctr" defTabSz="457200">
                <a:defRPr/>
              </a:pPr>
              <a:r>
                <a:rPr kumimoji="0" lang="zh-CN" altLang="en-US" sz="12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rPr>
                <a:t>用户域</a:t>
              </a:r>
              <a:endParaRPr kumimoji="0" lang="zh-CN" altLang="en-US" sz="1200" b="0"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36" name="矩形 35"/>
            <p:cNvSpPr/>
            <p:nvPr/>
          </p:nvSpPr>
          <p:spPr>
            <a:xfrm>
              <a:off x="644074" y="4376075"/>
              <a:ext cx="816079" cy="307777"/>
            </a:xfrm>
            <a:prstGeom prst="rect">
              <a:avLst/>
            </a:prstGeom>
            <a:solidFill>
              <a:srgbClr val="00B0F0"/>
            </a:solidFill>
            <a:ln>
              <a:noFill/>
            </a:ln>
          </p:spPr>
          <p:txBody>
            <a:bodyPr wrap="square">
              <a:spAutoFit/>
            </a:bodyPr>
            <a:lstStyle/>
            <a:p>
              <a:pPr defTabSz="914400" fontAlgn="base">
                <a:spcBef>
                  <a:spcPct val="0"/>
                </a:spcBef>
                <a:spcAft>
                  <a:spcPct val="0"/>
                </a:spcAft>
                <a:defRPr/>
              </a:pPr>
              <a:r>
                <a:rPr lang="zh-CN" altLang="en-US" sz="1400" b="1" kern="0" dirty="0">
                  <a:latin typeface="微软雅黑" panose="020B0503020204020204" pitchFamily="34" charset="-122"/>
                  <a:ea typeface="微软雅黑" panose="020B0503020204020204" pitchFamily="34" charset="-122"/>
                </a:rPr>
                <a:t>接口</a:t>
              </a:r>
              <a:r>
                <a:rPr lang="zh-CN" altLang="en-US" sz="1400" b="1" kern="0" dirty="0" smtClean="0">
                  <a:latin typeface="微软雅黑" panose="020B0503020204020204" pitchFamily="34" charset="-122"/>
                  <a:ea typeface="微软雅黑" panose="020B0503020204020204" pitchFamily="34" charset="-122"/>
                </a:rPr>
                <a:t>层</a:t>
              </a:r>
              <a:endParaRPr lang="zh-CN" altLang="en-US" sz="1400" b="1" kern="0" dirty="0">
                <a:latin typeface="微软雅黑" panose="020B0503020204020204" pitchFamily="34" charset="-122"/>
                <a:ea typeface="微软雅黑" panose="020B0503020204020204" pitchFamily="34" charset="-122"/>
              </a:endParaRPr>
            </a:p>
          </p:txBody>
        </p:sp>
        <p:sp>
          <p:nvSpPr>
            <p:cNvPr id="37" name="上箭头 36"/>
            <p:cNvSpPr/>
            <p:nvPr/>
          </p:nvSpPr>
          <p:spPr>
            <a:xfrm>
              <a:off x="638900" y="4088784"/>
              <a:ext cx="8049771" cy="235146"/>
            </a:xfrm>
            <a:prstGeom prst="upArrow">
              <a:avLst/>
            </a:prstGeom>
            <a:solidFill>
              <a:srgbClr val="FF9900"/>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zh-CN" altLang="en-US" dirty="0" smtClean="0">
                  <a:solidFill>
                    <a:prstClr val="white"/>
                  </a:solidFill>
                  <a:latin typeface="微软雅黑" panose="020B0503020204020204" pitchFamily="34" charset="-122"/>
                  <a:ea typeface="微软雅黑" panose="020B0503020204020204" pitchFamily="34" charset="-122"/>
                </a:rPr>
                <a:t>数据清洗过滤</a:t>
              </a: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38" name="矩形 37"/>
            <p:cNvSpPr/>
            <p:nvPr/>
          </p:nvSpPr>
          <p:spPr>
            <a:xfrm>
              <a:off x="2447433" y="4391727"/>
              <a:ext cx="846137" cy="271018"/>
            </a:xfrm>
            <a:prstGeom prst="rect">
              <a:avLst/>
            </a:prstGeom>
            <a:solidFill>
              <a:schemeClr val="accent1">
                <a:lumMod val="75000"/>
              </a:schemeClr>
            </a:solidFill>
            <a:ln w="25400" cap="flat" cmpd="sng" algn="ctr">
              <a:noFill/>
              <a:prstDash val="solid"/>
            </a:ln>
            <a:effectLst/>
          </p:spPr>
          <p:txBody>
            <a:bodyPr lIns="36000" tIns="36000" rIns="36000" bIns="36000" rtlCol="0" anchor="ctr"/>
            <a:lstStyle/>
            <a:p>
              <a:pPr lvl="0" algn="ctr" defTabSz="457200">
                <a:defRPr/>
              </a:pPr>
              <a:r>
                <a:rPr lang="zh-CN" altLang="en-US" sz="1200" kern="0" noProof="0" dirty="0" smtClean="0">
                  <a:solidFill>
                    <a:prstClr val="white"/>
                  </a:solidFill>
                  <a:latin typeface="微软雅黑" pitchFamily="34" charset="-122"/>
                  <a:ea typeface="微软雅黑" pitchFamily="34" charset="-122"/>
                </a:rPr>
                <a:t>日接口</a:t>
              </a:r>
              <a:endParaRPr kumimoji="0" lang="zh-CN" altLang="en-US" sz="1200" b="0"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39" name="矩形 38"/>
            <p:cNvSpPr/>
            <p:nvPr/>
          </p:nvSpPr>
          <p:spPr>
            <a:xfrm>
              <a:off x="3448919" y="4391727"/>
              <a:ext cx="846137" cy="271018"/>
            </a:xfrm>
            <a:prstGeom prst="rect">
              <a:avLst/>
            </a:prstGeom>
            <a:solidFill>
              <a:schemeClr val="accent1">
                <a:lumMod val="75000"/>
              </a:schemeClr>
            </a:solidFill>
            <a:ln w="25400" cap="flat" cmpd="sng" algn="ctr">
              <a:noFill/>
              <a:prstDash val="solid"/>
            </a:ln>
            <a:effectLst/>
          </p:spPr>
          <p:txBody>
            <a:bodyPr lIns="36000" tIns="36000" rIns="36000" bIns="36000" rtlCol="0" anchor="ctr"/>
            <a:lstStyle/>
            <a:p>
              <a:pPr lvl="0" algn="ctr" defTabSz="457200">
                <a:defRPr/>
              </a:pPr>
              <a:r>
                <a:rPr lang="zh-CN" altLang="en-US" sz="1200" kern="0" noProof="0" dirty="0" smtClean="0">
                  <a:solidFill>
                    <a:prstClr val="white"/>
                  </a:solidFill>
                  <a:latin typeface="微软雅黑" pitchFamily="34" charset="-122"/>
                  <a:ea typeface="微软雅黑" pitchFamily="34" charset="-122"/>
                </a:rPr>
                <a:t>月接口</a:t>
              </a:r>
              <a:endParaRPr kumimoji="0" lang="zh-CN" altLang="en-US" sz="1200" b="0"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40" name="矩形 39"/>
            <p:cNvSpPr/>
            <p:nvPr/>
          </p:nvSpPr>
          <p:spPr>
            <a:xfrm>
              <a:off x="4457662" y="4384469"/>
              <a:ext cx="2075566" cy="263730"/>
            </a:xfrm>
            <a:prstGeom prst="rect">
              <a:avLst/>
            </a:prstGeom>
            <a:solidFill>
              <a:schemeClr val="accent1">
                <a:lumMod val="75000"/>
              </a:schemeClr>
            </a:solidFill>
            <a:ln w="25400" cap="flat" cmpd="sng" algn="ctr">
              <a:noFill/>
              <a:prstDash val="solid"/>
            </a:ln>
            <a:effectLst/>
          </p:spPr>
          <p:txBody>
            <a:bodyPr lIns="36000" tIns="36000" rIns="36000" bIns="36000" rtlCol="0" anchor="ctr"/>
            <a:lstStyle/>
            <a:p>
              <a:pPr lvl="0" algn="ctr" defTabSz="457200">
                <a:defRPr/>
              </a:pPr>
              <a:r>
                <a:rPr lang="zh-CN" altLang="en-US" sz="1200" kern="0" noProof="0" dirty="0" smtClean="0">
                  <a:solidFill>
                    <a:prstClr val="white"/>
                  </a:solidFill>
                  <a:latin typeface="微软雅黑" pitchFamily="34" charset="-122"/>
                  <a:ea typeface="微软雅黑" pitchFamily="34" charset="-122"/>
                </a:rPr>
                <a:t>准实时接口</a:t>
              </a:r>
              <a:endParaRPr kumimoji="0" lang="zh-CN" altLang="en-US" sz="1200" b="0"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41" name="矩形 40"/>
            <p:cNvSpPr/>
            <p:nvPr/>
          </p:nvSpPr>
          <p:spPr>
            <a:xfrm>
              <a:off x="622306" y="3730205"/>
              <a:ext cx="816079" cy="307777"/>
            </a:xfrm>
            <a:prstGeom prst="rect">
              <a:avLst/>
            </a:prstGeom>
            <a:solidFill>
              <a:schemeClr val="accent1">
                <a:lumMod val="75000"/>
              </a:schemeClr>
            </a:solidFill>
            <a:ln>
              <a:noFill/>
            </a:ln>
          </p:spPr>
          <p:txBody>
            <a:bodyPr wrap="square">
              <a:spAutoFit/>
            </a:bodyPr>
            <a:lstStyle/>
            <a:p>
              <a:pPr fontAlgn="base">
                <a:spcBef>
                  <a:spcPct val="0"/>
                </a:spcBef>
                <a:spcAft>
                  <a:spcPct val="0"/>
                </a:spcAft>
                <a:defRPr/>
              </a:pPr>
              <a:r>
                <a:rPr lang="zh-CN" altLang="en-US" sz="1400" b="1" kern="0" dirty="0" smtClean="0">
                  <a:solidFill>
                    <a:srgbClr val="FF0000"/>
                  </a:solidFill>
                  <a:latin typeface="微软雅黑" panose="020B0503020204020204" pitchFamily="34" charset="-122"/>
                  <a:ea typeface="微软雅黑" panose="020B0503020204020204" pitchFamily="34" charset="-122"/>
                </a:rPr>
                <a:t>原子层</a:t>
              </a:r>
              <a:endParaRPr lang="zh-CN" altLang="en-US" sz="1400" b="1" kern="0" dirty="0">
                <a:solidFill>
                  <a:srgbClr val="FF0000"/>
                </a:solidFill>
                <a:latin typeface="微软雅黑" panose="020B0503020204020204" pitchFamily="34" charset="-122"/>
                <a:ea typeface="微软雅黑" panose="020B0503020204020204" pitchFamily="34" charset="-122"/>
              </a:endParaRPr>
            </a:p>
          </p:txBody>
        </p:sp>
        <p:sp>
          <p:nvSpPr>
            <p:cNvPr id="42" name="矩形 41"/>
            <p:cNvSpPr/>
            <p:nvPr/>
          </p:nvSpPr>
          <p:spPr>
            <a:xfrm>
              <a:off x="5103551" y="3796641"/>
              <a:ext cx="846137" cy="271018"/>
            </a:xfrm>
            <a:prstGeom prst="rect">
              <a:avLst/>
            </a:prstGeom>
            <a:solidFill>
              <a:schemeClr val="accent1">
                <a:lumMod val="75000"/>
              </a:schemeClr>
            </a:solidFill>
            <a:ln w="25400" cap="flat" cmpd="sng" algn="ctr">
              <a:noFill/>
              <a:prstDash val="solid"/>
            </a:ln>
            <a:effectLst/>
          </p:spPr>
          <p:txBody>
            <a:bodyPr lIns="36000" tIns="36000" rIns="36000" bIns="36000" rtlCol="0" anchor="ctr"/>
            <a:lstStyle/>
            <a:p>
              <a:pPr lvl="0" algn="ctr" defTabSz="457200">
                <a:defRPr/>
              </a:pPr>
              <a:r>
                <a:rPr lang="zh-CN" altLang="en-US" sz="1200" kern="0" dirty="0">
                  <a:solidFill>
                    <a:prstClr val="white"/>
                  </a:solidFill>
                  <a:latin typeface="微软雅黑" pitchFamily="34" charset="-122"/>
                  <a:ea typeface="微软雅黑" pitchFamily="34" charset="-122"/>
                </a:rPr>
                <a:t>服务</a:t>
              </a:r>
              <a:r>
                <a:rPr kumimoji="0" lang="zh-CN" altLang="en-US" sz="12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rPr>
                <a:t>域</a:t>
              </a:r>
              <a:endParaRPr kumimoji="0" lang="zh-CN" altLang="en-US" sz="1200" b="0"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43" name="矩形 42"/>
            <p:cNvSpPr/>
            <p:nvPr/>
          </p:nvSpPr>
          <p:spPr>
            <a:xfrm>
              <a:off x="4203672" y="3811156"/>
              <a:ext cx="846137" cy="271018"/>
            </a:xfrm>
            <a:prstGeom prst="rect">
              <a:avLst/>
            </a:prstGeom>
            <a:solidFill>
              <a:schemeClr val="accent1">
                <a:lumMod val="75000"/>
              </a:schemeClr>
            </a:solidFill>
            <a:ln w="25400" cap="flat" cmpd="sng" algn="ctr">
              <a:noFill/>
              <a:prstDash val="solid"/>
            </a:ln>
            <a:effectLst/>
          </p:spPr>
          <p:txBody>
            <a:bodyPr lIns="36000" tIns="36000" rIns="36000" bIns="36000" rtlCol="0" anchor="ctr"/>
            <a:lstStyle/>
            <a:p>
              <a:pPr lvl="0" algn="ctr" defTabSz="457200">
                <a:defRPr/>
              </a:pPr>
              <a:r>
                <a:rPr lang="zh-CN" altLang="en-US" sz="1200" kern="0" noProof="0" dirty="0" smtClean="0">
                  <a:solidFill>
                    <a:prstClr val="white"/>
                  </a:solidFill>
                  <a:latin typeface="微软雅黑" pitchFamily="34" charset="-122"/>
                  <a:ea typeface="微软雅黑" pitchFamily="34" charset="-122"/>
                </a:rPr>
                <a:t>销售品</a:t>
              </a:r>
              <a:r>
                <a:rPr kumimoji="0" lang="zh-CN" altLang="en-US" sz="12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rPr>
                <a:t>域</a:t>
              </a:r>
              <a:endParaRPr kumimoji="0" lang="zh-CN" altLang="en-US" sz="1200" b="0"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44" name="矩形 43"/>
            <p:cNvSpPr/>
            <p:nvPr/>
          </p:nvSpPr>
          <p:spPr bwMode="auto">
            <a:xfrm>
              <a:off x="567871" y="2122715"/>
              <a:ext cx="6226629" cy="1404274"/>
            </a:xfrm>
            <a:prstGeom prst="rect">
              <a:avLst/>
            </a:prstGeom>
            <a:solidFill>
              <a:schemeClr val="bg1">
                <a:lumMod val="95000"/>
              </a:schemeClr>
            </a:solidFill>
            <a:ln>
              <a:solidFill>
                <a:schemeClr val="bg1">
                  <a:lumMod val="50000"/>
                </a:schemeClr>
              </a:solidFill>
            </a:ln>
          </p:spPr>
          <p:txBody>
            <a:bodyPr rtlCol="0" anchor="ctr"/>
            <a:lstStyle/>
            <a:p>
              <a:pPr algn="ctr" defTabSz="1218565" fontAlgn="base">
                <a:spcBef>
                  <a:spcPct val="0"/>
                </a:spcBef>
                <a:spcAft>
                  <a:spcPct val="0"/>
                </a:spcAft>
              </a:pPr>
              <a:endParaRPr lang="zh-CN" altLang="en-US" kern="0" dirty="0">
                <a:latin typeface="微软雅黑" panose="020B0503020204020204" pitchFamily="34" charset="-122"/>
                <a:ea typeface="微软雅黑" panose="020B0503020204020204" pitchFamily="34" charset="-122"/>
              </a:endParaRPr>
            </a:p>
          </p:txBody>
        </p:sp>
        <p:sp>
          <p:nvSpPr>
            <p:cNvPr id="45" name="矩形 44"/>
            <p:cNvSpPr/>
            <p:nvPr/>
          </p:nvSpPr>
          <p:spPr bwMode="auto">
            <a:xfrm>
              <a:off x="1402886" y="3039731"/>
              <a:ext cx="1067976" cy="313627"/>
            </a:xfrm>
            <a:prstGeom prst="rect">
              <a:avLst/>
            </a:prstGeom>
            <a:solidFill>
              <a:srgbClr val="0070C0"/>
            </a:solidFill>
            <a:ln w="25400" cap="flat" cmpd="sng" algn="ctr">
              <a:noFill/>
              <a:prstDash val="solid"/>
            </a:ln>
            <a:effectLst/>
          </p:spPr>
          <p:txBody>
            <a:bodyPr lIns="36000" tIns="36000" rIns="36000" bIns="36000" rtlCol="0" anchor="ctr"/>
            <a:lstStyle/>
            <a:p>
              <a:pPr algn="ctr" defTabSz="457200">
                <a:defRPr/>
              </a:pPr>
              <a:r>
                <a:rPr lang="zh-CN" altLang="en-US" sz="1200" kern="0" dirty="0" smtClean="0">
                  <a:solidFill>
                    <a:prstClr val="white"/>
                  </a:solidFill>
                  <a:latin typeface="微软雅黑" pitchFamily="34" charset="-122"/>
                  <a:ea typeface="微软雅黑" pitchFamily="34" charset="-122"/>
                </a:rPr>
                <a:t>基础</a:t>
              </a:r>
              <a:r>
                <a:rPr lang="zh-CN" altLang="en-US" sz="1200" kern="0" dirty="0">
                  <a:solidFill>
                    <a:prstClr val="white"/>
                  </a:solidFill>
                  <a:latin typeface="微软雅黑" pitchFamily="34" charset="-122"/>
                  <a:ea typeface="微软雅黑" pitchFamily="34" charset="-122"/>
                </a:rPr>
                <a:t>宽表</a:t>
              </a:r>
            </a:p>
          </p:txBody>
        </p:sp>
        <p:sp>
          <p:nvSpPr>
            <p:cNvPr id="46" name="矩形 45"/>
            <p:cNvSpPr/>
            <p:nvPr/>
          </p:nvSpPr>
          <p:spPr bwMode="auto">
            <a:xfrm>
              <a:off x="4060906" y="3040831"/>
              <a:ext cx="1183909" cy="313627"/>
            </a:xfrm>
            <a:prstGeom prst="rect">
              <a:avLst/>
            </a:prstGeom>
            <a:solidFill>
              <a:srgbClr val="0070C0"/>
            </a:solidFill>
            <a:ln w="25400" cap="flat" cmpd="sng" algn="ctr">
              <a:noFill/>
              <a:prstDash val="solid"/>
            </a:ln>
            <a:effectLst/>
          </p:spPr>
          <p:txBody>
            <a:bodyPr lIns="36000" tIns="36000" rIns="36000" bIns="36000" rtlCol="0" anchor="ctr"/>
            <a:lstStyle/>
            <a:p>
              <a:pPr algn="ctr" defTabSz="457200">
                <a:defRPr/>
              </a:pPr>
              <a:r>
                <a:rPr lang="zh-CN" altLang="en-US" sz="1200" kern="0" dirty="0">
                  <a:solidFill>
                    <a:prstClr val="white"/>
                  </a:solidFill>
                  <a:latin typeface="微软雅黑" pitchFamily="34" charset="-122"/>
                  <a:ea typeface="微软雅黑" pitchFamily="34" charset="-122"/>
                </a:rPr>
                <a:t>属性、明细表</a:t>
              </a:r>
            </a:p>
          </p:txBody>
        </p:sp>
        <p:sp>
          <p:nvSpPr>
            <p:cNvPr id="47" name="矩形 46"/>
            <p:cNvSpPr/>
            <p:nvPr/>
          </p:nvSpPr>
          <p:spPr bwMode="auto">
            <a:xfrm>
              <a:off x="5498910" y="3040831"/>
              <a:ext cx="884274" cy="313627"/>
            </a:xfrm>
            <a:prstGeom prst="rect">
              <a:avLst/>
            </a:prstGeom>
            <a:solidFill>
              <a:srgbClr val="0070C0"/>
            </a:solidFill>
            <a:ln w="25400" cap="flat" cmpd="sng" algn="ctr">
              <a:noFill/>
              <a:prstDash val="solid"/>
            </a:ln>
            <a:effectLst/>
          </p:spPr>
          <p:txBody>
            <a:bodyPr lIns="36000" tIns="36000" rIns="36000" bIns="36000" rtlCol="0" anchor="ctr"/>
            <a:lstStyle/>
            <a:p>
              <a:pPr algn="ctr" defTabSz="457200">
                <a:defRPr/>
              </a:pPr>
              <a:r>
                <a:rPr lang="zh-CN" altLang="en-US" sz="1200" kern="0" dirty="0">
                  <a:solidFill>
                    <a:prstClr val="white"/>
                  </a:solidFill>
                  <a:latin typeface="微软雅黑" pitchFamily="34" charset="-122"/>
                  <a:ea typeface="微软雅黑" pitchFamily="34" charset="-122"/>
                </a:rPr>
                <a:t>静态维表</a:t>
              </a:r>
            </a:p>
          </p:txBody>
        </p:sp>
        <p:sp>
          <p:nvSpPr>
            <p:cNvPr id="48" name="矩形 47"/>
            <p:cNvSpPr/>
            <p:nvPr/>
          </p:nvSpPr>
          <p:spPr bwMode="auto">
            <a:xfrm>
              <a:off x="4190911" y="2615923"/>
              <a:ext cx="2189656" cy="307635"/>
            </a:xfrm>
            <a:prstGeom prst="rect">
              <a:avLst/>
            </a:prstGeom>
            <a:solidFill>
              <a:srgbClr val="0070C0"/>
            </a:solidFill>
            <a:ln w="25400" cap="flat" cmpd="sng" algn="ctr">
              <a:noFill/>
              <a:prstDash val="solid"/>
            </a:ln>
            <a:effectLst/>
          </p:spPr>
          <p:txBody>
            <a:bodyPr lIns="36000" tIns="36000" rIns="36000" bIns="36000" rtlCol="0" anchor="ctr"/>
            <a:lstStyle/>
            <a:p>
              <a:pPr algn="ctr" defTabSz="457200">
                <a:defRPr/>
              </a:pPr>
              <a:r>
                <a:rPr lang="zh-CN" altLang="en-US" sz="1200" kern="0" dirty="0">
                  <a:solidFill>
                    <a:prstClr val="white"/>
                  </a:solidFill>
                  <a:latin typeface="微软雅黑" pitchFamily="34" charset="-122"/>
                  <a:ea typeface="微软雅黑" pitchFamily="34" charset="-122"/>
                </a:rPr>
                <a:t>管理视角横表</a:t>
              </a:r>
            </a:p>
          </p:txBody>
        </p:sp>
        <p:sp>
          <p:nvSpPr>
            <p:cNvPr id="49" name="矩形 48"/>
            <p:cNvSpPr/>
            <p:nvPr/>
          </p:nvSpPr>
          <p:spPr bwMode="auto">
            <a:xfrm>
              <a:off x="1589770" y="2625313"/>
              <a:ext cx="2450966" cy="313627"/>
            </a:xfrm>
            <a:prstGeom prst="rect">
              <a:avLst/>
            </a:prstGeom>
            <a:solidFill>
              <a:srgbClr val="0070C0"/>
            </a:solidFill>
            <a:ln w="25400" cap="flat" cmpd="sng" algn="ctr">
              <a:noFill/>
              <a:prstDash val="solid"/>
            </a:ln>
            <a:effectLst/>
          </p:spPr>
          <p:txBody>
            <a:bodyPr lIns="36000" tIns="36000" rIns="36000" bIns="36000" rtlCol="0" anchor="ctr"/>
            <a:lstStyle/>
            <a:p>
              <a:pPr algn="ctr" defTabSz="457200">
                <a:defRPr/>
              </a:pPr>
              <a:r>
                <a:rPr lang="zh-CN" altLang="en-US" sz="1200" kern="0" dirty="0">
                  <a:solidFill>
                    <a:prstClr val="white"/>
                  </a:solidFill>
                  <a:latin typeface="微软雅黑" pitchFamily="34" charset="-122"/>
                  <a:ea typeface="微软雅黑" pitchFamily="34" charset="-122"/>
                </a:rPr>
                <a:t>客户视角横表</a:t>
              </a:r>
            </a:p>
          </p:txBody>
        </p:sp>
        <p:sp>
          <p:nvSpPr>
            <p:cNvPr id="50" name="矩形 49"/>
            <p:cNvSpPr/>
            <p:nvPr/>
          </p:nvSpPr>
          <p:spPr bwMode="auto">
            <a:xfrm>
              <a:off x="1415782" y="2197678"/>
              <a:ext cx="4991149" cy="313627"/>
            </a:xfrm>
            <a:prstGeom prst="rect">
              <a:avLst/>
            </a:prstGeom>
            <a:solidFill>
              <a:srgbClr val="0070C0"/>
            </a:solidFill>
            <a:ln w="25400" cap="flat" cmpd="sng" algn="ctr">
              <a:noFill/>
              <a:prstDash val="solid"/>
            </a:ln>
            <a:effectLst/>
          </p:spPr>
          <p:txBody>
            <a:bodyPr lIns="36000" tIns="36000" rIns="36000" bIns="36000" rtlCol="0" anchor="ctr"/>
            <a:lstStyle/>
            <a:p>
              <a:pPr algn="ctr" defTabSz="457200">
                <a:defRPr/>
              </a:pPr>
              <a:r>
                <a:rPr lang="zh-CN" altLang="en-US" sz="1200" kern="0" dirty="0" smtClean="0">
                  <a:solidFill>
                    <a:prstClr val="white"/>
                  </a:solidFill>
                  <a:latin typeface="微软雅黑" pitchFamily="34" charset="-122"/>
                  <a:ea typeface="微软雅黑" pitchFamily="34" charset="-122"/>
                </a:rPr>
                <a:t>基础</a:t>
              </a:r>
              <a:r>
                <a:rPr lang="zh-CN" altLang="en-US" sz="1200" kern="0" dirty="0">
                  <a:solidFill>
                    <a:prstClr val="white"/>
                  </a:solidFill>
                  <a:latin typeface="微软雅黑" pitchFamily="34" charset="-122"/>
                  <a:ea typeface="微软雅黑" pitchFamily="34" charset="-122"/>
                </a:rPr>
                <a:t>指标</a:t>
              </a:r>
              <a:r>
                <a:rPr lang="zh-CN" altLang="en-US" sz="1200" kern="0" dirty="0" smtClean="0">
                  <a:solidFill>
                    <a:prstClr val="white"/>
                  </a:solidFill>
                  <a:latin typeface="微软雅黑" pitchFamily="34" charset="-122"/>
                  <a:ea typeface="微软雅黑" pitchFamily="34" charset="-122"/>
                </a:rPr>
                <a:t>集市   （多维度、细粒度）</a:t>
              </a:r>
              <a:endParaRPr lang="zh-CN" altLang="en-US" sz="1200" kern="0" dirty="0">
                <a:solidFill>
                  <a:prstClr val="white"/>
                </a:solidFill>
                <a:latin typeface="微软雅黑" pitchFamily="34" charset="-122"/>
                <a:ea typeface="微软雅黑" pitchFamily="34" charset="-122"/>
              </a:endParaRPr>
            </a:p>
          </p:txBody>
        </p:sp>
        <p:sp>
          <p:nvSpPr>
            <p:cNvPr id="51" name="矩形 50"/>
            <p:cNvSpPr/>
            <p:nvPr/>
          </p:nvSpPr>
          <p:spPr bwMode="auto">
            <a:xfrm>
              <a:off x="7100237" y="2107189"/>
              <a:ext cx="1189234" cy="1350840"/>
            </a:xfrm>
            <a:prstGeom prst="rect">
              <a:avLst/>
            </a:prstGeom>
            <a:solidFill>
              <a:schemeClr val="bg1">
                <a:lumMod val="95000"/>
              </a:schemeClr>
            </a:solidFill>
            <a:ln>
              <a:solidFill>
                <a:schemeClr val="bg1">
                  <a:lumMod val="50000"/>
                </a:schemeClr>
              </a:solidFill>
            </a:ln>
          </p:spPr>
          <p:txBody>
            <a:bodyPr rtlCol="0" anchor="t"/>
            <a:lstStyle/>
            <a:p>
              <a:pPr algn="ctr" defTabSz="1218565" fontAlgn="base">
                <a:spcBef>
                  <a:spcPct val="0"/>
                </a:spcBef>
                <a:spcAft>
                  <a:spcPct val="0"/>
                </a:spcAft>
              </a:pPr>
              <a:r>
                <a:rPr lang="zh-CN" altLang="en-US" sz="1400" b="1" kern="0" dirty="0">
                  <a:solidFill>
                    <a:srgbClr val="FF0000"/>
                  </a:solidFill>
                  <a:latin typeface="微软雅黑" panose="020B0503020204020204" pitchFamily="34" charset="-122"/>
                  <a:ea typeface="微软雅黑" panose="020B0503020204020204" pitchFamily="34" charset="-122"/>
                </a:rPr>
                <a:t>数据挖掘</a:t>
              </a:r>
              <a:endParaRPr lang="en-US" altLang="zh-CN" sz="1400" b="1" kern="0" dirty="0">
                <a:solidFill>
                  <a:srgbClr val="FF0000"/>
                </a:solidFill>
                <a:latin typeface="微软雅黑" panose="020B0503020204020204" pitchFamily="34" charset="-122"/>
                <a:ea typeface="微软雅黑" panose="020B0503020204020204" pitchFamily="34" charset="-122"/>
              </a:endParaRPr>
            </a:p>
          </p:txBody>
        </p:sp>
        <p:sp>
          <p:nvSpPr>
            <p:cNvPr id="52" name="矩形 51"/>
            <p:cNvSpPr/>
            <p:nvPr/>
          </p:nvSpPr>
          <p:spPr bwMode="auto">
            <a:xfrm>
              <a:off x="7316529" y="2537452"/>
              <a:ext cx="750550" cy="313627"/>
            </a:xfrm>
            <a:prstGeom prst="rect">
              <a:avLst/>
            </a:prstGeom>
            <a:solidFill>
              <a:srgbClr val="0070C0"/>
            </a:solidFill>
            <a:ln w="25400" cap="flat" cmpd="sng" algn="ctr">
              <a:noFill/>
              <a:prstDash val="solid"/>
            </a:ln>
            <a:effectLst/>
          </p:spPr>
          <p:txBody>
            <a:bodyPr lIns="36000" tIns="36000" rIns="36000" bIns="36000" rtlCol="0" anchor="ctr"/>
            <a:lstStyle/>
            <a:p>
              <a:pPr algn="ctr" defTabSz="457200">
                <a:defRPr/>
              </a:pPr>
              <a:r>
                <a:rPr lang="zh-CN" altLang="en-US" sz="1200" kern="0" dirty="0" smtClean="0">
                  <a:solidFill>
                    <a:prstClr val="white"/>
                  </a:solidFill>
                  <a:latin typeface="微软雅黑" pitchFamily="34" charset="-122"/>
                  <a:ea typeface="微软雅黑" pitchFamily="34" charset="-122"/>
                </a:rPr>
                <a:t>应用</a:t>
              </a:r>
              <a:r>
                <a:rPr lang="zh-CN" altLang="en-US" sz="1200" kern="0" dirty="0">
                  <a:solidFill>
                    <a:prstClr val="white"/>
                  </a:solidFill>
                  <a:latin typeface="微软雅黑" pitchFamily="34" charset="-122"/>
                  <a:ea typeface="微软雅黑" pitchFamily="34" charset="-122"/>
                </a:rPr>
                <a:t>标签</a:t>
              </a:r>
            </a:p>
          </p:txBody>
        </p:sp>
        <p:sp>
          <p:nvSpPr>
            <p:cNvPr id="53" name="矩形 52"/>
            <p:cNvSpPr/>
            <p:nvPr/>
          </p:nvSpPr>
          <p:spPr bwMode="auto">
            <a:xfrm>
              <a:off x="2745911" y="3040831"/>
              <a:ext cx="1039515" cy="313627"/>
            </a:xfrm>
            <a:prstGeom prst="rect">
              <a:avLst/>
            </a:prstGeom>
            <a:solidFill>
              <a:srgbClr val="0070C0"/>
            </a:solidFill>
            <a:ln w="25400" cap="flat" cmpd="sng" algn="ctr">
              <a:noFill/>
              <a:prstDash val="solid"/>
            </a:ln>
            <a:effectLst/>
          </p:spPr>
          <p:txBody>
            <a:bodyPr lIns="36000" tIns="36000" rIns="36000" bIns="36000" rtlCol="0" anchor="ctr"/>
            <a:lstStyle/>
            <a:p>
              <a:pPr algn="ctr" defTabSz="457200">
                <a:defRPr/>
              </a:pPr>
              <a:r>
                <a:rPr lang="zh-CN" altLang="en-US" sz="1200" kern="0" dirty="0">
                  <a:solidFill>
                    <a:prstClr val="white"/>
                  </a:solidFill>
                  <a:latin typeface="微软雅黑" pitchFamily="34" charset="-122"/>
                  <a:ea typeface="微软雅黑" pitchFamily="34" charset="-122"/>
                </a:rPr>
                <a:t>基础</a:t>
              </a:r>
              <a:r>
                <a:rPr lang="zh-CN" altLang="en-US" sz="1200" kern="0" dirty="0" smtClean="0">
                  <a:solidFill>
                    <a:prstClr val="white"/>
                  </a:solidFill>
                  <a:latin typeface="微软雅黑" pitchFamily="34" charset="-122"/>
                  <a:ea typeface="微软雅黑" pitchFamily="34" charset="-122"/>
                </a:rPr>
                <a:t>标签</a:t>
              </a:r>
              <a:r>
                <a:rPr lang="zh-CN" altLang="en-US" sz="1200" kern="0" dirty="0">
                  <a:solidFill>
                    <a:prstClr val="white"/>
                  </a:solidFill>
                  <a:latin typeface="微软雅黑" pitchFamily="34" charset="-122"/>
                  <a:ea typeface="微软雅黑" pitchFamily="34" charset="-122"/>
                </a:rPr>
                <a:t>表</a:t>
              </a:r>
            </a:p>
          </p:txBody>
        </p:sp>
        <p:sp>
          <p:nvSpPr>
            <p:cNvPr id="54" name="矩形 53"/>
            <p:cNvSpPr/>
            <p:nvPr/>
          </p:nvSpPr>
          <p:spPr bwMode="auto">
            <a:xfrm>
              <a:off x="7341774" y="3023071"/>
              <a:ext cx="750550" cy="313627"/>
            </a:xfrm>
            <a:prstGeom prst="rect">
              <a:avLst/>
            </a:prstGeom>
            <a:solidFill>
              <a:srgbClr val="0070C0"/>
            </a:solidFill>
            <a:ln w="25400" cap="flat" cmpd="sng" algn="ctr">
              <a:noFill/>
              <a:prstDash val="solid"/>
            </a:ln>
            <a:effectLst/>
          </p:spPr>
          <p:txBody>
            <a:bodyPr lIns="36000" tIns="36000" rIns="36000" bIns="36000" rtlCol="0" anchor="ctr"/>
            <a:lstStyle/>
            <a:p>
              <a:pPr algn="ctr" defTabSz="457200">
                <a:defRPr/>
              </a:pPr>
              <a:r>
                <a:rPr lang="zh-CN" altLang="en-US" sz="1200" kern="0" dirty="0" smtClean="0">
                  <a:solidFill>
                    <a:prstClr val="white"/>
                  </a:solidFill>
                  <a:latin typeface="微软雅黑" pitchFamily="34" charset="-122"/>
                  <a:ea typeface="微软雅黑" pitchFamily="34" charset="-122"/>
                </a:rPr>
                <a:t>挖掘模型</a:t>
              </a:r>
              <a:endParaRPr lang="zh-CN" altLang="en-US" sz="1200" kern="0" dirty="0">
                <a:solidFill>
                  <a:prstClr val="white"/>
                </a:solidFill>
                <a:latin typeface="微软雅黑" pitchFamily="34" charset="-122"/>
                <a:ea typeface="微软雅黑" pitchFamily="34" charset="-122"/>
              </a:endParaRPr>
            </a:p>
          </p:txBody>
        </p:sp>
        <p:sp>
          <p:nvSpPr>
            <p:cNvPr id="55" name="上箭头 54"/>
            <p:cNvSpPr/>
            <p:nvPr/>
          </p:nvSpPr>
          <p:spPr>
            <a:xfrm>
              <a:off x="638900" y="3457428"/>
              <a:ext cx="8049771" cy="235146"/>
            </a:xfrm>
            <a:prstGeom prst="upArrow">
              <a:avLst/>
            </a:prstGeom>
            <a:solidFill>
              <a:srgbClr val="FF9900"/>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zh-CN" altLang="en-US" dirty="0" smtClean="0">
                  <a:solidFill>
                    <a:prstClr val="white"/>
                  </a:solidFill>
                  <a:latin typeface="微软雅黑" panose="020B0503020204020204" pitchFamily="34" charset="-122"/>
                  <a:ea typeface="微软雅黑" panose="020B0503020204020204" pitchFamily="34" charset="-122"/>
                </a:rPr>
                <a:t>数据加工整合汇总</a:t>
              </a: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56" name="矩形 55"/>
            <p:cNvSpPr/>
            <p:nvPr/>
          </p:nvSpPr>
          <p:spPr>
            <a:xfrm>
              <a:off x="629563" y="2663405"/>
              <a:ext cx="816079" cy="307777"/>
            </a:xfrm>
            <a:prstGeom prst="rect">
              <a:avLst/>
            </a:prstGeom>
            <a:solidFill>
              <a:schemeClr val="accent1">
                <a:lumMod val="75000"/>
              </a:schemeClr>
            </a:solidFill>
            <a:ln>
              <a:noFill/>
            </a:ln>
          </p:spPr>
          <p:txBody>
            <a:bodyPr wrap="square">
              <a:spAutoFit/>
            </a:bodyPr>
            <a:lstStyle/>
            <a:p>
              <a:pPr fontAlgn="base">
                <a:spcBef>
                  <a:spcPct val="0"/>
                </a:spcBef>
                <a:spcAft>
                  <a:spcPct val="0"/>
                </a:spcAft>
                <a:defRPr/>
              </a:pPr>
              <a:r>
                <a:rPr lang="zh-CN" altLang="en-US" sz="1400" b="1" kern="0" dirty="0" smtClean="0">
                  <a:solidFill>
                    <a:srgbClr val="FF0000"/>
                  </a:solidFill>
                  <a:latin typeface="微软雅黑" panose="020B0503020204020204" pitchFamily="34" charset="-122"/>
                  <a:ea typeface="微软雅黑" panose="020B0503020204020204" pitchFamily="34" charset="-122"/>
                </a:rPr>
                <a:t>整合层</a:t>
              </a:r>
            </a:p>
          </p:txBody>
        </p:sp>
        <p:sp>
          <p:nvSpPr>
            <p:cNvPr id="57" name="右箭头 56"/>
            <p:cNvSpPr/>
            <p:nvPr/>
          </p:nvSpPr>
          <p:spPr>
            <a:xfrm flipH="1">
              <a:off x="6769269" y="2356871"/>
              <a:ext cx="275049" cy="250892"/>
            </a:xfrm>
            <a:prstGeom prst="rightArrow">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58" name="右箭头 57"/>
            <p:cNvSpPr/>
            <p:nvPr/>
          </p:nvSpPr>
          <p:spPr>
            <a:xfrm>
              <a:off x="6797796" y="2865786"/>
              <a:ext cx="275049" cy="250892"/>
            </a:xfrm>
            <a:prstGeom prst="rightArrow">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59" name="矩形 58"/>
            <p:cNvSpPr/>
            <p:nvPr/>
          </p:nvSpPr>
          <p:spPr>
            <a:xfrm>
              <a:off x="1993233" y="1602520"/>
              <a:ext cx="6586523" cy="476651"/>
            </a:xfrm>
            <a:prstGeom prst="rect">
              <a:avLst/>
            </a:prstGeom>
            <a:solidFill>
              <a:schemeClr val="bg1">
                <a:lumMod val="95000"/>
              </a:schemeClr>
            </a:solidFill>
            <a:ln>
              <a:solidFill>
                <a:schemeClr val="bg1">
                  <a:lumMod val="50000"/>
                </a:schemeClr>
              </a:solidFill>
            </a:ln>
          </p:spPr>
          <p:txBody>
            <a:bodyPr rtlCol="0" anchor="ctr"/>
            <a:lstStyle/>
            <a:p>
              <a:pPr algn="ctr" defTabSz="1218565" fontAlgn="base">
                <a:spcBef>
                  <a:spcPct val="0"/>
                </a:spcBef>
                <a:spcAft>
                  <a:spcPct val="0"/>
                </a:spcAft>
              </a:pPr>
              <a:endParaRPr lang="zh-CN" altLang="en-US" kern="0">
                <a:latin typeface="微软雅黑" panose="020B0503020204020204" pitchFamily="34" charset="-122"/>
                <a:ea typeface="微软雅黑" panose="020B0503020204020204" pitchFamily="34" charset="-122"/>
              </a:endParaRPr>
            </a:p>
          </p:txBody>
        </p:sp>
        <p:sp>
          <p:nvSpPr>
            <p:cNvPr id="60" name="矩形 59"/>
            <p:cNvSpPr/>
            <p:nvPr/>
          </p:nvSpPr>
          <p:spPr bwMode="auto">
            <a:xfrm>
              <a:off x="2917811" y="1703656"/>
              <a:ext cx="1220558" cy="259400"/>
            </a:xfrm>
            <a:prstGeom prst="rect">
              <a:avLst/>
            </a:prstGeom>
            <a:solidFill>
              <a:srgbClr val="0070C0"/>
            </a:solidFill>
            <a:ln w="25400" cap="flat" cmpd="sng" algn="ctr">
              <a:noFill/>
              <a:prstDash val="solid"/>
            </a:ln>
            <a:effectLst/>
          </p:spPr>
          <p:txBody>
            <a:bodyPr lIns="36000" tIns="36000" rIns="36000" bIns="36000" rtlCol="0" anchor="ctr"/>
            <a:lstStyle/>
            <a:p>
              <a:pPr algn="ctr" defTabSz="457200">
                <a:defRPr/>
              </a:pPr>
              <a:r>
                <a:rPr lang="zh-CN" altLang="en-US" sz="1200" kern="0" dirty="0" smtClean="0">
                  <a:solidFill>
                    <a:prstClr val="white"/>
                  </a:solidFill>
                  <a:latin typeface="微软雅黑" pitchFamily="34" charset="-122"/>
                  <a:ea typeface="微软雅黑" pitchFamily="34" charset="-122"/>
                </a:rPr>
                <a:t>指标服务能力</a:t>
              </a:r>
            </a:p>
          </p:txBody>
        </p:sp>
        <p:sp>
          <p:nvSpPr>
            <p:cNvPr id="61" name="矩形 60"/>
            <p:cNvSpPr/>
            <p:nvPr/>
          </p:nvSpPr>
          <p:spPr bwMode="auto">
            <a:xfrm>
              <a:off x="4332952" y="1696399"/>
              <a:ext cx="1220558" cy="259400"/>
            </a:xfrm>
            <a:prstGeom prst="rect">
              <a:avLst/>
            </a:prstGeom>
            <a:solidFill>
              <a:srgbClr val="0070C0"/>
            </a:solidFill>
            <a:ln w="25400" cap="flat" cmpd="sng" algn="ctr">
              <a:noFill/>
              <a:prstDash val="solid"/>
            </a:ln>
            <a:effectLst/>
          </p:spPr>
          <p:txBody>
            <a:bodyPr lIns="36000" tIns="36000" rIns="36000" bIns="36000" rtlCol="0" anchor="ctr"/>
            <a:lstStyle/>
            <a:p>
              <a:pPr algn="ctr" defTabSz="457200">
                <a:defRPr/>
              </a:pPr>
              <a:r>
                <a:rPr lang="zh-CN" altLang="en-US" sz="1200" kern="0" dirty="0" smtClean="0">
                  <a:solidFill>
                    <a:prstClr val="white"/>
                  </a:solidFill>
                  <a:latin typeface="微软雅黑" pitchFamily="34" charset="-122"/>
                  <a:ea typeface="微软雅黑" pitchFamily="34" charset="-122"/>
                </a:rPr>
                <a:t>标签服务能力</a:t>
              </a:r>
              <a:endParaRPr lang="zh-CN" altLang="en-US" sz="1200" kern="0" dirty="0">
                <a:solidFill>
                  <a:prstClr val="white"/>
                </a:solidFill>
                <a:latin typeface="微软雅黑" pitchFamily="34" charset="-122"/>
                <a:ea typeface="微软雅黑" pitchFamily="34" charset="-122"/>
              </a:endParaRPr>
            </a:p>
          </p:txBody>
        </p:sp>
        <p:sp>
          <p:nvSpPr>
            <p:cNvPr id="62" name="矩形 61"/>
            <p:cNvSpPr/>
            <p:nvPr/>
          </p:nvSpPr>
          <p:spPr bwMode="auto">
            <a:xfrm>
              <a:off x="5748095" y="1687287"/>
              <a:ext cx="1293130" cy="232228"/>
            </a:xfrm>
            <a:prstGeom prst="rect">
              <a:avLst/>
            </a:prstGeom>
            <a:solidFill>
              <a:srgbClr val="0070C0"/>
            </a:solidFill>
            <a:ln w="25400" cap="flat" cmpd="sng" algn="ctr">
              <a:noFill/>
              <a:prstDash val="solid"/>
            </a:ln>
            <a:effectLst/>
          </p:spPr>
          <p:txBody>
            <a:bodyPr lIns="36000" tIns="36000" rIns="36000" bIns="36000" rtlCol="0" anchor="ctr"/>
            <a:lstStyle/>
            <a:p>
              <a:pPr algn="ctr" defTabSz="457200">
                <a:defRPr/>
              </a:pP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能力</a:t>
              </a:r>
              <a:endParaRPr lang="zh-CN" altLang="en-US" sz="1200" kern="0" dirty="0">
                <a:solidFill>
                  <a:prstClr val="white"/>
                </a:solidFill>
                <a:latin typeface="微软雅黑" pitchFamily="34" charset="-122"/>
                <a:ea typeface="微软雅黑" pitchFamily="34" charset="-122"/>
              </a:endParaRPr>
            </a:p>
          </p:txBody>
        </p:sp>
        <p:sp>
          <p:nvSpPr>
            <p:cNvPr id="63" name="矩形 62"/>
            <p:cNvSpPr/>
            <p:nvPr/>
          </p:nvSpPr>
          <p:spPr>
            <a:xfrm>
              <a:off x="6707376" y="4384469"/>
              <a:ext cx="846137" cy="271018"/>
            </a:xfrm>
            <a:prstGeom prst="rect">
              <a:avLst/>
            </a:prstGeom>
            <a:solidFill>
              <a:schemeClr val="accent1">
                <a:lumMod val="75000"/>
              </a:schemeClr>
            </a:solidFill>
            <a:ln w="25400" cap="flat" cmpd="sng" algn="ctr">
              <a:noFill/>
              <a:prstDash val="solid"/>
            </a:ln>
            <a:effectLst/>
          </p:spPr>
          <p:txBody>
            <a:bodyPr lIns="36000" tIns="36000" rIns="36000" bIns="36000" rtlCol="0" anchor="ctr"/>
            <a:lstStyle/>
            <a:p>
              <a:pPr lvl="0" algn="ctr" defTabSz="457200">
                <a:defRPr/>
              </a:pPr>
              <a:r>
                <a:rPr lang="zh-CN" altLang="en-US" sz="1200" kern="0" noProof="0" dirty="0" smtClean="0">
                  <a:solidFill>
                    <a:prstClr val="white"/>
                  </a:solidFill>
                  <a:latin typeface="微软雅黑" pitchFamily="34" charset="-122"/>
                  <a:ea typeface="微软雅黑" pitchFamily="34" charset="-122"/>
                </a:rPr>
                <a:t>小时接口</a:t>
              </a:r>
              <a:endParaRPr kumimoji="0" lang="zh-CN" altLang="en-US" sz="1200" b="0"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64" name="矩形 63"/>
            <p:cNvSpPr/>
            <p:nvPr/>
          </p:nvSpPr>
          <p:spPr>
            <a:xfrm>
              <a:off x="3311032" y="3803899"/>
              <a:ext cx="846137" cy="271018"/>
            </a:xfrm>
            <a:prstGeom prst="rect">
              <a:avLst/>
            </a:prstGeom>
            <a:solidFill>
              <a:schemeClr val="accent1">
                <a:lumMod val="75000"/>
              </a:schemeClr>
            </a:solidFill>
            <a:ln w="25400" cap="flat" cmpd="sng" algn="ctr">
              <a:noFill/>
              <a:prstDash val="solid"/>
            </a:ln>
            <a:effectLst/>
          </p:spPr>
          <p:txBody>
            <a:bodyPr lIns="36000" tIns="36000" rIns="36000" bIns="36000" rtlCol="0" anchor="ctr"/>
            <a:lstStyle/>
            <a:p>
              <a:pPr lvl="0" algn="ctr" defTabSz="457200">
                <a:defRPr/>
              </a:pPr>
              <a:r>
                <a:rPr lang="zh-CN" altLang="en-US" sz="1200" kern="0" dirty="0" smtClean="0">
                  <a:solidFill>
                    <a:prstClr val="white"/>
                  </a:solidFill>
                  <a:latin typeface="微软雅黑" pitchFamily="34" charset="-122"/>
                  <a:ea typeface="微软雅黑" pitchFamily="34" charset="-122"/>
                </a:rPr>
                <a:t>业务量域</a:t>
              </a:r>
              <a:endParaRPr kumimoji="0" lang="zh-CN" altLang="en-US" sz="1200" b="0"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65" name="矩形 64"/>
            <p:cNvSpPr/>
            <p:nvPr/>
          </p:nvSpPr>
          <p:spPr>
            <a:xfrm>
              <a:off x="644078" y="4390605"/>
              <a:ext cx="816079" cy="307777"/>
            </a:xfrm>
            <a:prstGeom prst="rect">
              <a:avLst/>
            </a:prstGeom>
            <a:solidFill>
              <a:schemeClr val="accent1">
                <a:lumMod val="75000"/>
              </a:schemeClr>
            </a:solidFill>
            <a:ln>
              <a:noFill/>
            </a:ln>
          </p:spPr>
          <p:txBody>
            <a:bodyPr wrap="square">
              <a:spAutoFit/>
            </a:bodyPr>
            <a:lstStyle/>
            <a:p>
              <a:pPr fontAlgn="base">
                <a:spcBef>
                  <a:spcPct val="0"/>
                </a:spcBef>
                <a:spcAft>
                  <a:spcPct val="0"/>
                </a:spcAft>
                <a:defRPr/>
              </a:pPr>
              <a:r>
                <a:rPr lang="zh-CN" altLang="en-US" sz="1400" b="1" kern="0" dirty="0" smtClean="0">
                  <a:solidFill>
                    <a:srgbClr val="FF0000"/>
                  </a:solidFill>
                  <a:latin typeface="微软雅黑" panose="020B0503020204020204" pitchFamily="34" charset="-122"/>
                  <a:ea typeface="微软雅黑" panose="020B0503020204020204" pitchFamily="34" charset="-122"/>
                </a:rPr>
                <a:t>接口层</a:t>
              </a:r>
              <a:endParaRPr lang="zh-CN" altLang="en-US" sz="1400" b="1" kern="0" dirty="0">
                <a:solidFill>
                  <a:srgbClr val="FF0000"/>
                </a:solidFill>
                <a:latin typeface="微软雅黑" panose="020B0503020204020204" pitchFamily="34" charset="-122"/>
                <a:ea typeface="微软雅黑" panose="020B0503020204020204" pitchFamily="34" charset="-122"/>
              </a:endParaRPr>
            </a:p>
          </p:txBody>
        </p:sp>
        <p:sp>
          <p:nvSpPr>
            <p:cNvPr id="66" name="矩形 65"/>
            <p:cNvSpPr/>
            <p:nvPr/>
          </p:nvSpPr>
          <p:spPr>
            <a:xfrm>
              <a:off x="1062314" y="5262900"/>
              <a:ext cx="1146590" cy="126515"/>
            </a:xfrm>
            <a:prstGeom prst="rect">
              <a:avLst/>
            </a:prstGeom>
            <a:solidFill>
              <a:srgbClr val="0CB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1200" dirty="0">
                  <a:solidFill>
                    <a:schemeClr val="lt1"/>
                  </a:solidFill>
                  <a:latin typeface="微软雅黑" pitchFamily="34" charset="-122"/>
                  <a:ea typeface="微软雅黑" pitchFamily="34" charset="-122"/>
                </a:rPr>
                <a:t>计费</a:t>
              </a:r>
            </a:p>
          </p:txBody>
        </p:sp>
      </p:grpSp>
      <p:sp>
        <p:nvSpPr>
          <p:cNvPr id="67" name="Rectangle 2"/>
          <p:cNvSpPr>
            <a:spLocks noGrp="1" noChangeArrowheads="1"/>
          </p:cNvSpPr>
          <p:nvPr>
            <p:ph type="title"/>
          </p:nvPr>
        </p:nvSpPr>
        <p:spPr>
          <a:xfrm>
            <a:off x="567871" y="-45499"/>
            <a:ext cx="8200570" cy="765175"/>
          </a:xfrm>
        </p:spPr>
        <p:txBody>
          <a:bodyPr/>
          <a:lstStyle/>
          <a:p>
            <a:r>
              <a:rPr lang="en-US" altLang="zh-CN" dirty="0" smtClean="0">
                <a:ea typeface="黑体" panose="02010609060101010101" pitchFamily="49" charset="-122"/>
              </a:rPr>
              <a:t>EDA</a:t>
            </a:r>
            <a:r>
              <a:rPr lang="zh-CN" altLang="en-US" dirty="0" smtClean="0">
                <a:ea typeface="黑体" panose="02010609060101010101" pitchFamily="49" charset="-122"/>
              </a:rPr>
              <a:t>系统</a:t>
            </a:r>
            <a:r>
              <a:rPr lang="zh-CN" altLang="en-US" dirty="0">
                <a:ea typeface="黑体" panose="02010609060101010101" pitchFamily="49" charset="-122"/>
              </a:rPr>
              <a:t>数据架构图</a:t>
            </a:r>
          </a:p>
        </p:txBody>
      </p:sp>
    </p:spTree>
    <p:extLst>
      <p:ext uri="{BB962C8B-B14F-4D97-AF65-F5344CB8AC3E}">
        <p14:creationId xmlns:p14="http://schemas.microsoft.com/office/powerpoint/2010/main" val="11832160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96900" y="-73025"/>
            <a:ext cx="9144000" cy="765175"/>
          </a:xfrm>
        </p:spPr>
        <p:txBody>
          <a:bodyPr/>
          <a:lstStyle/>
          <a:p>
            <a:r>
              <a:rPr lang="zh-CN" altLang="en-US">
                <a:ea typeface="黑体" panose="02010609060101010101" pitchFamily="49" charset="-122"/>
              </a:rPr>
              <a:t>数据分割介绍</a:t>
            </a:r>
          </a:p>
        </p:txBody>
      </p:sp>
      <p:sp>
        <p:nvSpPr>
          <p:cNvPr id="7" name="Rectangle 3"/>
          <p:cNvSpPr txBox="1">
            <a:spLocks noChangeArrowheads="1"/>
          </p:cNvSpPr>
          <p:nvPr/>
        </p:nvSpPr>
        <p:spPr>
          <a:xfrm>
            <a:off x="327025" y="476251"/>
            <a:ext cx="8207375" cy="4108450"/>
          </a:xfrm>
          <a:prstGeom prst="rect">
            <a:avLst/>
          </a:prstGeom>
        </p:spPr>
        <p:txBody>
          <a:bodyPr/>
          <a:lstStyle>
            <a:lvl1pPr marL="171450" indent="-171450" algn="l" defTabSz="685165" rtl="0" eaLnBrk="1" latinLnBrk="0" hangingPunct="1">
              <a:lnSpc>
                <a:spcPct val="150000"/>
              </a:lnSpc>
              <a:spcBef>
                <a:spcPts val="750"/>
              </a:spcBef>
              <a:buClr>
                <a:srgbClr val="FF9829"/>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400" kern="1200" dirty="0" smtClean="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165" rtl="0" eaLnBrk="1" latinLnBrk="0" hangingPunct="1">
              <a:lnSpc>
                <a:spcPct val="150000"/>
              </a:lnSpc>
              <a:spcBef>
                <a:spcPts val="375"/>
              </a:spcBef>
              <a:buClr>
                <a:srgbClr val="FF9829"/>
              </a:buClr>
              <a:buFont typeface="Wingdings" panose="05000000000000000000" pitchFamily="2" charset="2"/>
              <a:buChar char="l"/>
              <a:defRPr lang="en-US" altLang="en-US" sz="1800" kern="1200" dirty="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sz="1600" dirty="0" smtClean="0">
                <a:latin typeface="仿宋_GB2312" pitchFamily="49" charset="-122"/>
                <a:ea typeface="仿宋_GB2312" pitchFamily="49" charset="-122"/>
              </a:rPr>
              <a:t>数据分割经分系统的数据分割主要有</a:t>
            </a:r>
            <a:r>
              <a:rPr lang="en-US" altLang="zh-CN" sz="1600" dirty="0" smtClean="0">
                <a:latin typeface="仿宋_GB2312" pitchFamily="49" charset="-122"/>
                <a:ea typeface="仿宋_GB2312" pitchFamily="49" charset="-122"/>
              </a:rPr>
              <a:t>2</a:t>
            </a:r>
            <a:r>
              <a:rPr lang="zh-CN" altLang="en-US" sz="1600" dirty="0" smtClean="0">
                <a:latin typeface="仿宋_GB2312" pitchFamily="49" charset="-122"/>
                <a:ea typeface="仿宋_GB2312" pitchFamily="49" charset="-122"/>
              </a:rPr>
              <a:t>种方式，按地区分割和按时间分割。</a:t>
            </a:r>
          </a:p>
          <a:p>
            <a:pPr lvl="1"/>
            <a:r>
              <a:rPr lang="zh-CN" altLang="en-US" b="1" dirty="0" smtClean="0">
                <a:latin typeface="仿宋_GB2312" pitchFamily="49" charset="-122"/>
              </a:rPr>
              <a:t>按地区分割，就是将一个表按照</a:t>
            </a:r>
            <a:r>
              <a:rPr lang="en-US" altLang="zh-CN" b="1" dirty="0" smtClean="0">
                <a:latin typeface="仿宋_GB2312" pitchFamily="49" charset="-122"/>
              </a:rPr>
              <a:t>16</a:t>
            </a:r>
            <a:r>
              <a:rPr lang="zh-CN" altLang="en-US" b="1" dirty="0" smtClean="0">
                <a:latin typeface="仿宋_GB2312" pitchFamily="49" charset="-122"/>
              </a:rPr>
              <a:t>个本地网分割成</a:t>
            </a:r>
            <a:r>
              <a:rPr lang="en-US" altLang="zh-CN" b="1" dirty="0" smtClean="0">
                <a:latin typeface="仿宋_GB2312" pitchFamily="49" charset="-122"/>
              </a:rPr>
              <a:t>16</a:t>
            </a:r>
            <a:r>
              <a:rPr lang="zh-CN" altLang="en-US" b="1" dirty="0" smtClean="0">
                <a:latin typeface="仿宋_GB2312" pitchFamily="49" charset="-122"/>
              </a:rPr>
              <a:t>份数据存放在不同的存储块中以提高查询以及运行的效率。如：</a:t>
            </a:r>
            <a:r>
              <a:rPr lang="en-US" altLang="zh-CN" dirty="0"/>
              <a:t>PU_MODEL.TB_PRD_PRD_INST_201804 </a:t>
            </a:r>
            <a:r>
              <a:rPr lang="en-US" altLang="zh-CN" b="1" dirty="0" smtClean="0">
                <a:latin typeface="仿宋_GB2312" pitchFamily="49" charset="-122"/>
              </a:rPr>
              <a:t>(</a:t>
            </a:r>
            <a:r>
              <a:rPr lang="zh-CN" altLang="en-US" b="1" dirty="0" smtClean="0">
                <a:latin typeface="仿宋_GB2312" pitchFamily="49" charset="-122"/>
              </a:rPr>
              <a:t>主产品实例</a:t>
            </a:r>
            <a:r>
              <a:rPr lang="en-US" altLang="zh-CN" b="1" dirty="0" smtClean="0">
                <a:latin typeface="仿宋_GB2312" pitchFamily="49" charset="-122"/>
              </a:rPr>
              <a:t>)</a:t>
            </a:r>
            <a:r>
              <a:rPr lang="zh-CN" altLang="en-US" b="1" dirty="0" smtClean="0">
                <a:latin typeface="仿宋_GB2312" pitchFamily="49" charset="-122"/>
              </a:rPr>
              <a:t>有</a:t>
            </a:r>
            <a:r>
              <a:rPr lang="en-US" altLang="zh-CN" b="1" dirty="0" smtClean="0">
                <a:latin typeface="仿宋_GB2312" pitchFamily="49" charset="-122"/>
              </a:rPr>
              <a:t>5</a:t>
            </a:r>
            <a:r>
              <a:rPr lang="zh-CN" altLang="en-US" b="1" dirty="0" smtClean="0">
                <a:latin typeface="仿宋_GB2312" pitchFamily="49" charset="-122"/>
              </a:rPr>
              <a:t>千万的数据，用了分区后每个分区的数据量缩小了</a:t>
            </a:r>
            <a:r>
              <a:rPr lang="en-US" altLang="zh-CN" b="1" dirty="0" smtClean="0">
                <a:latin typeface="仿宋_GB2312" pitchFamily="49" charset="-122"/>
              </a:rPr>
              <a:t>10</a:t>
            </a:r>
            <a:r>
              <a:rPr lang="zh-CN" altLang="en-US" b="1" dirty="0" smtClean="0">
                <a:latin typeface="仿宋_GB2312" pitchFamily="49" charset="-122"/>
              </a:rPr>
              <a:t>多倍，执行效率也得到大大的提高。地区分区使用方式</a:t>
            </a:r>
            <a:r>
              <a:rPr lang="en-US" altLang="zh-CN" b="1" dirty="0" smtClean="0">
                <a:latin typeface="仿宋_GB2312" pitchFamily="49" charset="-122"/>
              </a:rPr>
              <a:t>: </a:t>
            </a:r>
            <a:r>
              <a:rPr lang="en-US" altLang="zh-CN" dirty="0"/>
              <a:t>PU_MODEL.TB_PRD_PRD_INST_201804 SUBPARTITION (P20180416_0871)</a:t>
            </a:r>
            <a:endParaRPr lang="en-US" altLang="zh-CN" b="1" dirty="0" smtClean="0">
              <a:latin typeface="仿宋_GB2312" pitchFamily="49" charset="-122"/>
            </a:endParaRPr>
          </a:p>
          <a:p>
            <a:pPr lvl="1">
              <a:buFontTx/>
              <a:buNone/>
            </a:pPr>
            <a:endParaRPr lang="en-US" altLang="zh-CN" b="1" dirty="0" smtClean="0">
              <a:latin typeface="仿宋_GB2312" pitchFamily="49" charset="-122"/>
            </a:endParaRPr>
          </a:p>
          <a:p>
            <a:pPr lvl="1"/>
            <a:r>
              <a:rPr lang="zh-CN" altLang="en-US" b="1" dirty="0" smtClean="0">
                <a:latin typeface="仿宋_GB2312" pitchFamily="49" charset="-122"/>
              </a:rPr>
              <a:t>按时间分割，将一个表按照月份或者日期分割成</a:t>
            </a:r>
            <a:r>
              <a:rPr lang="zh-CN" altLang="en-US" b="1" dirty="0">
                <a:latin typeface="仿宋_GB2312" pitchFamily="49" charset="-122"/>
              </a:rPr>
              <a:t>多</a:t>
            </a:r>
            <a:r>
              <a:rPr lang="zh-CN" altLang="en-US" b="1" dirty="0" smtClean="0">
                <a:latin typeface="仿宋_GB2312" pitchFamily="49" charset="-122"/>
              </a:rPr>
              <a:t>个分区以提高效率。</a:t>
            </a:r>
          </a:p>
          <a:p>
            <a:pPr lvl="1">
              <a:buFontTx/>
              <a:buNone/>
            </a:pPr>
            <a:r>
              <a:rPr lang="zh-CN" altLang="en-US" b="1" dirty="0" smtClean="0">
                <a:latin typeface="仿宋_GB2312" pitchFamily="49" charset="-122"/>
              </a:rPr>
              <a:t>	时间分区使用方式如：</a:t>
            </a:r>
            <a:r>
              <a:rPr lang="en-US" altLang="zh-CN" dirty="0"/>
              <a:t>SELECT * FROM PU_MODEL.TB_PRD_PRD_INST_201804 PARTITION (P20180416)</a:t>
            </a:r>
            <a:r>
              <a:rPr lang="en-US" altLang="zh-CN" b="1" dirty="0" smtClean="0">
                <a:latin typeface="仿宋_GB2312" pitchFamily="49" charset="-122"/>
              </a:rPr>
              <a:t>	</a:t>
            </a:r>
          </a:p>
          <a:p>
            <a:pPr lvl="1">
              <a:buFontTx/>
              <a:buNone/>
            </a:pPr>
            <a:endParaRPr lang="en-US" altLang="zh-CN" b="1" dirty="0">
              <a:latin typeface="仿宋_GB2312" pitchFamily="49" charset="-122"/>
            </a:endParaRPr>
          </a:p>
        </p:txBody>
      </p:sp>
    </p:spTree>
    <p:extLst>
      <p:ext uri="{BB962C8B-B14F-4D97-AF65-F5344CB8AC3E}">
        <p14:creationId xmlns:p14="http://schemas.microsoft.com/office/powerpoint/2010/main" val="24030434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33400" y="16249"/>
            <a:ext cx="9144000" cy="765175"/>
          </a:xfrm>
        </p:spPr>
        <p:txBody>
          <a:bodyPr/>
          <a:lstStyle/>
          <a:p>
            <a:r>
              <a:rPr lang="zh-CN" altLang="en-US" dirty="0">
                <a:ea typeface="黑体" panose="02010609060101010101" pitchFamily="49" charset="-122"/>
              </a:rPr>
              <a:t>具体的物理模型介绍</a:t>
            </a:r>
          </a:p>
        </p:txBody>
      </p:sp>
      <p:sp>
        <p:nvSpPr>
          <p:cNvPr id="7" name="Line 90"/>
          <p:cNvSpPr>
            <a:spLocks noChangeShapeType="1"/>
          </p:cNvSpPr>
          <p:nvPr/>
        </p:nvSpPr>
        <p:spPr bwMode="auto">
          <a:xfrm>
            <a:off x="7974013" y="4451724"/>
            <a:ext cx="268287" cy="654050"/>
          </a:xfrm>
          <a:prstGeom prst="line">
            <a:avLst/>
          </a:prstGeom>
          <a:noFill/>
          <a:ln w="63460">
            <a:solidFill>
              <a:srgbClr val="E1B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308"/>
          <p:cNvSpPr txBox="1">
            <a:spLocks noChangeArrowheads="1"/>
          </p:cNvSpPr>
          <p:nvPr/>
        </p:nvSpPr>
        <p:spPr>
          <a:xfrm>
            <a:off x="230188" y="736975"/>
            <a:ext cx="8207375" cy="4368800"/>
          </a:xfrm>
          <a:prstGeom prst="rect">
            <a:avLst/>
          </a:prstGeom>
        </p:spPr>
        <p:txBody>
          <a:bodyPr/>
          <a:lstStyle>
            <a:lvl1pPr marL="171450" indent="-171450" algn="l" defTabSz="685165" rtl="0" eaLnBrk="1" latinLnBrk="0" hangingPunct="1">
              <a:lnSpc>
                <a:spcPct val="150000"/>
              </a:lnSpc>
              <a:spcBef>
                <a:spcPts val="750"/>
              </a:spcBef>
              <a:buClr>
                <a:srgbClr val="FF9829"/>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400" kern="1200" dirty="0" smtClean="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165" rtl="0" eaLnBrk="1" latinLnBrk="0" hangingPunct="1">
              <a:lnSpc>
                <a:spcPct val="150000"/>
              </a:lnSpc>
              <a:spcBef>
                <a:spcPts val="375"/>
              </a:spcBef>
              <a:buClr>
                <a:srgbClr val="FF9829"/>
              </a:buClr>
              <a:buFont typeface="Wingdings" panose="05000000000000000000" pitchFamily="2" charset="2"/>
              <a:buChar char="l"/>
              <a:defRPr lang="en-US" altLang="en-US" sz="1800" kern="1200" dirty="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sz="1400" dirty="0">
                <a:latin typeface="仿宋_GB2312" pitchFamily="49" charset="-122"/>
                <a:ea typeface="仿宋_GB2312" pitchFamily="49" charset="-122"/>
              </a:rPr>
              <a:t>原子</a:t>
            </a:r>
            <a:r>
              <a:rPr lang="zh-CN" altLang="en-US" sz="1400" dirty="0" smtClean="0">
                <a:latin typeface="仿宋_GB2312" pitchFamily="49" charset="-122"/>
                <a:ea typeface="仿宋_GB2312" pitchFamily="49" charset="-122"/>
              </a:rPr>
              <a:t>层：</a:t>
            </a:r>
          </a:p>
          <a:p>
            <a:pPr lvl="1"/>
            <a:r>
              <a:rPr lang="zh-CN" altLang="en-US" sz="1400" b="1" dirty="0" smtClean="0">
                <a:latin typeface="仿宋_GB2312" pitchFamily="49" charset="-122"/>
              </a:rPr>
              <a:t>新经分系统的仓库模型都是按照</a:t>
            </a:r>
            <a:r>
              <a:rPr lang="en-US" altLang="zh-CN" sz="1400" b="1" dirty="0" smtClean="0">
                <a:latin typeface="仿宋_GB2312" pitchFamily="49" charset="-122"/>
              </a:rPr>
              <a:t>EDM3.0</a:t>
            </a:r>
            <a:r>
              <a:rPr lang="zh-CN" altLang="en-US" sz="1400" b="1" dirty="0" smtClean="0">
                <a:latin typeface="仿宋_GB2312" pitchFamily="49" charset="-122"/>
              </a:rPr>
              <a:t>的规范按照八大主题域（参与人、产品、账务、营销、事件、地域、资源、财务）进行设计、开发，目前经分系统主要涉及到的有参与人、产品、账务、事件，地域。</a:t>
            </a:r>
          </a:p>
          <a:p>
            <a:pPr>
              <a:buFontTx/>
              <a:buNone/>
            </a:pPr>
            <a:r>
              <a:rPr lang="zh-CN" altLang="en-US" sz="1400" dirty="0" smtClean="0">
                <a:latin typeface="仿宋_GB2312" pitchFamily="49" charset="-122"/>
                <a:ea typeface="仿宋_GB2312" pitchFamily="49" charset="-122"/>
              </a:rPr>
              <a:t>	</a:t>
            </a:r>
            <a:endParaRPr lang="en-US" altLang="zh-CN" sz="1200" dirty="0">
              <a:latin typeface="仿宋_GB2312" pitchFamily="49" charset="-122"/>
              <a:ea typeface="仿宋_GB2312" pitchFamily="49" charset="-122"/>
            </a:endParaRPr>
          </a:p>
        </p:txBody>
      </p:sp>
    </p:spTree>
    <p:extLst>
      <p:ext uri="{BB962C8B-B14F-4D97-AF65-F5344CB8AC3E}">
        <p14:creationId xmlns:p14="http://schemas.microsoft.com/office/powerpoint/2010/main" val="32568095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68313" y="-146424"/>
            <a:ext cx="9144000" cy="765175"/>
          </a:xfrm>
        </p:spPr>
        <p:txBody>
          <a:bodyPr/>
          <a:lstStyle/>
          <a:p>
            <a:r>
              <a:rPr lang="zh-CN" altLang="en-US" dirty="0">
                <a:ea typeface="黑体" panose="02010609060101010101" pitchFamily="49" charset="-122"/>
              </a:rPr>
              <a:t>物理模型介绍</a:t>
            </a:r>
          </a:p>
        </p:txBody>
      </p:sp>
      <p:sp>
        <p:nvSpPr>
          <p:cNvPr id="7" name="Line 3"/>
          <p:cNvSpPr>
            <a:spLocks noChangeShapeType="1"/>
          </p:cNvSpPr>
          <p:nvPr/>
        </p:nvSpPr>
        <p:spPr bwMode="auto">
          <a:xfrm>
            <a:off x="7440613" y="4695825"/>
            <a:ext cx="268287" cy="654050"/>
          </a:xfrm>
          <a:prstGeom prst="line">
            <a:avLst/>
          </a:prstGeom>
          <a:noFill/>
          <a:ln w="63460">
            <a:solidFill>
              <a:srgbClr val="E1B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4"/>
          <p:cNvSpPr txBox="1">
            <a:spLocks noChangeArrowheads="1"/>
          </p:cNvSpPr>
          <p:nvPr/>
        </p:nvSpPr>
        <p:spPr>
          <a:xfrm>
            <a:off x="0" y="618751"/>
            <a:ext cx="8255000" cy="4524749"/>
          </a:xfrm>
          <a:prstGeom prst="rect">
            <a:avLst/>
          </a:prstGeom>
        </p:spPr>
        <p:txBody>
          <a:bodyPr/>
          <a:lstStyle>
            <a:lvl1pPr marL="171450" indent="-171450" algn="l" defTabSz="685165" rtl="0" eaLnBrk="1" latinLnBrk="0" hangingPunct="1">
              <a:lnSpc>
                <a:spcPct val="150000"/>
              </a:lnSpc>
              <a:spcBef>
                <a:spcPts val="750"/>
              </a:spcBef>
              <a:buClr>
                <a:srgbClr val="FF9829"/>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400" kern="1200" dirty="0" smtClean="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165" rtl="0" eaLnBrk="1" latinLnBrk="0" hangingPunct="1">
              <a:lnSpc>
                <a:spcPct val="150000"/>
              </a:lnSpc>
              <a:spcBef>
                <a:spcPts val="375"/>
              </a:spcBef>
              <a:buClr>
                <a:srgbClr val="FF9829"/>
              </a:buClr>
              <a:buFont typeface="Wingdings" panose="05000000000000000000" pitchFamily="2" charset="2"/>
              <a:buChar char="l"/>
              <a:defRPr lang="en-US" altLang="en-US" sz="1800" kern="1200" dirty="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buNone/>
            </a:pPr>
            <a:r>
              <a:rPr lang="zh-CN" altLang="en-US" sz="1200" dirty="0" smtClean="0"/>
              <a:t>	</a:t>
            </a:r>
            <a:endParaRPr lang="en-US" altLang="zh-CN" sz="1200" dirty="0">
              <a:latin typeface="仿宋_GB2312" pitchFamily="49" charset="-122"/>
              <a:ea typeface="仿宋_GB2312" pitchFamily="49" charset="-122"/>
            </a:endParaRPr>
          </a:p>
        </p:txBody>
      </p:sp>
      <p:sp>
        <p:nvSpPr>
          <p:cNvPr id="2" name="矩形 1"/>
          <p:cNvSpPr/>
          <p:nvPr/>
        </p:nvSpPr>
        <p:spPr>
          <a:xfrm>
            <a:off x="131379" y="618750"/>
            <a:ext cx="8308428" cy="3539430"/>
          </a:xfrm>
          <a:prstGeom prst="rect">
            <a:avLst/>
          </a:prstGeom>
        </p:spPr>
        <p:txBody>
          <a:bodyPr wrap="square">
            <a:spAutoFit/>
          </a:bodyPr>
          <a:lstStyle/>
          <a:p>
            <a:r>
              <a:rPr lang="zh-CN" altLang="en-US" dirty="0"/>
              <a:t>参与人：   </a:t>
            </a:r>
          </a:p>
          <a:p>
            <a:r>
              <a:rPr lang="en-US" altLang="zh-CN" dirty="0"/>
              <a:t>PU_MODEL.TB_PTY_CUST_YYYYMM SUBPARTITION (P20180416_0871) (</a:t>
            </a:r>
            <a:r>
              <a:rPr lang="zh-CN" altLang="en-US" dirty="0"/>
              <a:t>客户</a:t>
            </a:r>
            <a:r>
              <a:rPr lang="en-US" altLang="zh-CN" dirty="0"/>
              <a:t>)</a:t>
            </a:r>
          </a:p>
          <a:p>
            <a:r>
              <a:rPr lang="en-US" altLang="zh-CN" dirty="0"/>
              <a:t>PU_MODEL.TB_PTY_CRM_STAFF(</a:t>
            </a:r>
            <a:r>
              <a:rPr lang="zh-CN" altLang="en-US" dirty="0"/>
              <a:t>员工</a:t>
            </a:r>
            <a:r>
              <a:rPr lang="en-US" altLang="zh-CN" dirty="0"/>
              <a:t>)</a:t>
            </a:r>
          </a:p>
          <a:p>
            <a:r>
              <a:rPr lang="zh-CN" altLang="en-US" dirty="0"/>
              <a:t>产品</a:t>
            </a:r>
            <a:r>
              <a:rPr lang="en-US" altLang="zh-CN" dirty="0"/>
              <a:t>:</a:t>
            </a:r>
          </a:p>
          <a:p>
            <a:r>
              <a:rPr lang="en-US" altLang="zh-CN" dirty="0"/>
              <a:t>PU_MODEL.TB_PRD_PRD_INST_YYYYMM(</a:t>
            </a:r>
            <a:r>
              <a:rPr lang="zh-CN" altLang="en-US" dirty="0"/>
              <a:t>主产品实例</a:t>
            </a:r>
            <a:r>
              <a:rPr lang="en-US" altLang="zh-CN" dirty="0"/>
              <a:t>)</a:t>
            </a:r>
          </a:p>
          <a:p>
            <a:r>
              <a:rPr lang="en-US" altLang="zh-CN" dirty="0"/>
              <a:t>PU_MODEL. TB_PRD_BIL_SERVICE_PRD_{</a:t>
            </a:r>
            <a:r>
              <a:rPr lang="en-US" altLang="zh-CN" dirty="0" err="1"/>
              <a:t>Month_No</a:t>
            </a:r>
            <a:r>
              <a:rPr lang="en-US" altLang="zh-CN" dirty="0"/>
              <a:t>}(</a:t>
            </a:r>
            <a:r>
              <a:rPr lang="zh-CN" altLang="en-US" dirty="0"/>
              <a:t>附属产品实例</a:t>
            </a:r>
            <a:r>
              <a:rPr lang="en-US" altLang="zh-CN" dirty="0"/>
              <a:t>)</a:t>
            </a:r>
          </a:p>
          <a:p>
            <a:r>
              <a:rPr lang="en-US" altLang="zh-CN" dirty="0"/>
              <a:t>PU_MODEL.TB_PRD_OFFER_INS(</a:t>
            </a:r>
            <a:r>
              <a:rPr lang="zh-CN" altLang="en-US" dirty="0"/>
              <a:t>销售品实例</a:t>
            </a:r>
            <a:r>
              <a:rPr lang="en-US" altLang="zh-CN" dirty="0"/>
              <a:t>)</a:t>
            </a:r>
          </a:p>
          <a:p>
            <a:r>
              <a:rPr lang="en-US" altLang="zh-CN" dirty="0"/>
              <a:t>PU_MODEL.TB_PRD_OFFER_INST_DETAIL(</a:t>
            </a:r>
            <a:r>
              <a:rPr lang="zh-CN" altLang="en-US" dirty="0"/>
              <a:t>销售品实例成员</a:t>
            </a:r>
            <a:r>
              <a:rPr lang="en-US" altLang="zh-CN" dirty="0"/>
              <a:t>)</a:t>
            </a:r>
          </a:p>
          <a:p>
            <a:r>
              <a:rPr lang="zh-CN" altLang="en-US" dirty="0" smtClean="0"/>
              <a:t>账</a:t>
            </a:r>
            <a:r>
              <a:rPr lang="zh-CN" altLang="en-US" dirty="0"/>
              <a:t>务： </a:t>
            </a:r>
          </a:p>
          <a:p>
            <a:r>
              <a:rPr lang="zh-CN" altLang="en-US" dirty="0"/>
              <a:t>PU_MODEL.TB_BIL_FIN_INCM_MON_YYYYMM(账目收入)</a:t>
            </a:r>
          </a:p>
          <a:p>
            <a:r>
              <a:rPr lang="zh-CN" altLang="en-US" dirty="0"/>
              <a:t>PU_MODEL.TB_BIL_INCM_MON_YYYYMM</a:t>
            </a:r>
          </a:p>
          <a:p>
            <a:r>
              <a:rPr lang="zh-CN" altLang="en-US" dirty="0"/>
              <a:t>PU_MODEL.TB_BIL_OWE_M_YYYYMM(欠费收入) </a:t>
            </a:r>
          </a:p>
          <a:p>
            <a:r>
              <a:rPr lang="zh-CN" altLang="en-US" dirty="0"/>
              <a:t>事件 ：    </a:t>
            </a:r>
          </a:p>
          <a:p>
            <a:r>
              <a:rPr lang="zh-CN" altLang="en-US" dirty="0"/>
              <a:t>PU_MODEL.TB_EVT_CALLING_M_YYYYMM        语音清单</a:t>
            </a:r>
          </a:p>
          <a:p>
            <a:r>
              <a:rPr lang="zh-CN" altLang="en-US" dirty="0"/>
              <a:t>PU_MODEL.TB_EVT_DATA_M_YYYYMM        数据清单</a:t>
            </a:r>
          </a:p>
          <a:p>
            <a:r>
              <a:rPr lang="zh-CN" altLang="en-US" dirty="0"/>
              <a:t>PU_MODEL.TB_EVT_SMS_M_YYYYMM        增值清单</a:t>
            </a:r>
          </a:p>
        </p:txBody>
      </p:sp>
    </p:spTree>
    <p:extLst>
      <p:ext uri="{BB962C8B-B14F-4D97-AF65-F5344CB8AC3E}">
        <p14:creationId xmlns:p14="http://schemas.microsoft.com/office/powerpoint/2010/main" val="6789252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58800" y="-19424"/>
            <a:ext cx="9144000" cy="765175"/>
          </a:xfrm>
        </p:spPr>
        <p:txBody>
          <a:bodyPr/>
          <a:lstStyle/>
          <a:p>
            <a:r>
              <a:rPr lang="zh-CN" altLang="en-US" dirty="0">
                <a:ea typeface="黑体" panose="02010609060101010101" pitchFamily="49" charset="-122"/>
              </a:rPr>
              <a:t>物理模型介绍</a:t>
            </a:r>
          </a:p>
        </p:txBody>
      </p:sp>
      <p:sp>
        <p:nvSpPr>
          <p:cNvPr id="7" name="Line 3"/>
          <p:cNvSpPr>
            <a:spLocks noChangeShapeType="1"/>
          </p:cNvSpPr>
          <p:nvPr/>
        </p:nvSpPr>
        <p:spPr bwMode="auto">
          <a:xfrm>
            <a:off x="7440613" y="4695825"/>
            <a:ext cx="268287" cy="654050"/>
          </a:xfrm>
          <a:prstGeom prst="line">
            <a:avLst/>
          </a:prstGeom>
          <a:noFill/>
          <a:ln w="63460">
            <a:solidFill>
              <a:srgbClr val="E1B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txBox="1">
            <a:spLocks noChangeArrowheads="1"/>
          </p:cNvSpPr>
          <p:nvPr/>
        </p:nvSpPr>
        <p:spPr>
          <a:xfrm>
            <a:off x="227013" y="565150"/>
            <a:ext cx="8207375" cy="4286250"/>
          </a:xfrm>
          <a:prstGeom prst="rect">
            <a:avLst/>
          </a:prstGeom>
        </p:spPr>
        <p:txBody>
          <a:bodyPr/>
          <a:lstStyle>
            <a:lvl1pPr marL="171450" indent="-171450" algn="l" defTabSz="685165" rtl="0" eaLnBrk="1" latinLnBrk="0" hangingPunct="1">
              <a:lnSpc>
                <a:spcPct val="150000"/>
              </a:lnSpc>
              <a:spcBef>
                <a:spcPts val="750"/>
              </a:spcBef>
              <a:buClr>
                <a:srgbClr val="FF9829"/>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400" kern="1200" dirty="0" smtClean="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165" rtl="0" eaLnBrk="1" latinLnBrk="0" hangingPunct="1">
              <a:lnSpc>
                <a:spcPct val="150000"/>
              </a:lnSpc>
              <a:spcBef>
                <a:spcPts val="375"/>
              </a:spcBef>
              <a:buClr>
                <a:srgbClr val="FF9829"/>
              </a:buClr>
              <a:buFont typeface="Wingdings" panose="05000000000000000000" pitchFamily="2" charset="2"/>
              <a:buChar char="l"/>
              <a:defRPr lang="en-US" altLang="en-US" sz="1800" kern="1200" dirty="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40000"/>
              </a:lnSpc>
            </a:pPr>
            <a:r>
              <a:rPr lang="zh-CN" altLang="en-US" sz="1200" dirty="0"/>
              <a:t>宽表</a:t>
            </a:r>
            <a:r>
              <a:rPr lang="zh-CN" altLang="en-US" sz="1200" dirty="0" smtClean="0"/>
              <a:t>层：</a:t>
            </a:r>
          </a:p>
          <a:p>
            <a:pPr lvl="1">
              <a:lnSpc>
                <a:spcPct val="140000"/>
              </a:lnSpc>
            </a:pPr>
            <a:r>
              <a:rPr lang="zh-CN" altLang="en-US" sz="1200" b="1" dirty="0" smtClean="0"/>
              <a:t>产品实例</a:t>
            </a:r>
          </a:p>
          <a:p>
            <a:pPr lvl="1">
              <a:lnSpc>
                <a:spcPct val="140000"/>
              </a:lnSpc>
              <a:buNone/>
            </a:pPr>
            <a:r>
              <a:rPr lang="zh-CN" altLang="en-US" sz="1200" b="1" dirty="0" smtClean="0"/>
              <a:t>    </a:t>
            </a:r>
            <a:r>
              <a:rPr lang="en-US" altLang="zh-CN" dirty="0"/>
              <a:t> </a:t>
            </a:r>
            <a:r>
              <a:rPr lang="en-US" altLang="zh-CN" sz="1200" dirty="0"/>
              <a:t>TBAS.WT_PROD_SERV_D_YYYYMM(</a:t>
            </a:r>
            <a:r>
              <a:rPr lang="zh-CN" altLang="en-US" sz="1200" dirty="0"/>
              <a:t>日</a:t>
            </a:r>
            <a:r>
              <a:rPr lang="en-US" altLang="zh-CN" sz="1200" dirty="0"/>
              <a:t>) </a:t>
            </a:r>
            <a:r>
              <a:rPr lang="zh-CN" altLang="en-US" sz="1200" dirty="0"/>
              <a:t> </a:t>
            </a:r>
            <a:endParaRPr lang="en-US" altLang="zh-CN" sz="1200" dirty="0"/>
          </a:p>
          <a:p>
            <a:pPr lvl="1">
              <a:lnSpc>
                <a:spcPct val="140000"/>
              </a:lnSpc>
              <a:buNone/>
            </a:pPr>
            <a:r>
              <a:rPr lang="en-US" altLang="zh-CN" sz="1200" dirty="0"/>
              <a:t>      </a:t>
            </a:r>
            <a:r>
              <a:rPr lang="en-US" altLang="zh-CN" sz="1200" dirty="0" smtClean="0"/>
              <a:t>TBAS.WT_PRD_SERV_MON_YYYYMM</a:t>
            </a:r>
            <a:r>
              <a:rPr lang="zh-CN" altLang="en-US" sz="1200" dirty="0"/>
              <a:t>（月）</a:t>
            </a:r>
            <a:endParaRPr lang="en-US" altLang="zh-CN" sz="1200" dirty="0"/>
          </a:p>
          <a:p>
            <a:pPr lvl="1">
              <a:lnSpc>
                <a:spcPct val="140000"/>
              </a:lnSpc>
              <a:buNone/>
            </a:pPr>
            <a:r>
              <a:rPr lang="zh-CN" altLang="en-US" sz="1200" b="1" dirty="0" smtClean="0"/>
              <a:t>账目收入类 </a:t>
            </a:r>
            <a:endParaRPr lang="en-US" altLang="zh-CN" sz="1200" b="1" dirty="0" smtClean="0"/>
          </a:p>
          <a:p>
            <a:pPr lvl="1">
              <a:lnSpc>
                <a:spcPct val="140000"/>
              </a:lnSpc>
              <a:buNone/>
            </a:pPr>
            <a:r>
              <a:rPr lang="en-US" altLang="zh-CN" sz="1200" dirty="0"/>
              <a:t>           TBAS.WT_SERV_INCOME_MON </a:t>
            </a:r>
            <a:endParaRPr lang="zh-CN" altLang="en-US" sz="1200" dirty="0"/>
          </a:p>
          <a:p>
            <a:pPr lvl="1">
              <a:lnSpc>
                <a:spcPct val="140000"/>
              </a:lnSpc>
            </a:pPr>
            <a:r>
              <a:rPr lang="zh-CN" altLang="en-US" sz="1200" b="1" dirty="0" smtClean="0"/>
              <a:t>话务量类</a:t>
            </a:r>
            <a:endParaRPr lang="en-US" altLang="zh-CN" sz="1200" b="1" dirty="0" smtClean="0"/>
          </a:p>
          <a:p>
            <a:pPr lvl="1">
              <a:lnSpc>
                <a:spcPct val="140000"/>
              </a:lnSpc>
            </a:pPr>
            <a:r>
              <a:rPr lang="en-US" altLang="zh-CN" sz="1200" b="1" dirty="0"/>
              <a:t>TBAS.EVT_PRD_BUSI_D_201605 ---</a:t>
            </a:r>
            <a:r>
              <a:rPr lang="zh-CN" altLang="en-US" sz="1200" b="1" dirty="0"/>
              <a:t>日业务量               </a:t>
            </a:r>
          </a:p>
          <a:p>
            <a:pPr lvl="1">
              <a:lnSpc>
                <a:spcPct val="140000"/>
              </a:lnSpc>
            </a:pPr>
            <a:r>
              <a:rPr lang="en-US" altLang="zh-CN" sz="1200" b="1" dirty="0"/>
              <a:t>TBAS.EVT_PRD_BUSI_M_201604  --</a:t>
            </a:r>
            <a:r>
              <a:rPr lang="zh-CN" altLang="en-US" sz="1200" b="1" dirty="0"/>
              <a:t>月业务量               </a:t>
            </a:r>
          </a:p>
          <a:p>
            <a:pPr lvl="1">
              <a:lnSpc>
                <a:spcPct val="140000"/>
              </a:lnSpc>
            </a:pPr>
            <a:r>
              <a:rPr lang="en-US" altLang="zh-CN" sz="1200" b="1" dirty="0"/>
              <a:t>TBAS.TBPRD_SERV_ACT_201605  --</a:t>
            </a:r>
            <a:r>
              <a:rPr lang="zh-CN" altLang="en-US" sz="1200" b="1" dirty="0"/>
              <a:t>日累计业务量           </a:t>
            </a:r>
          </a:p>
          <a:p>
            <a:pPr lvl="1">
              <a:lnSpc>
                <a:spcPct val="140000"/>
              </a:lnSpc>
            </a:pPr>
            <a:r>
              <a:rPr lang="en-US" altLang="zh-CN" sz="1200" b="1" dirty="0"/>
              <a:t>TBAS.WT_BEH_SERV_M_{</a:t>
            </a:r>
            <a:r>
              <a:rPr lang="en-US" altLang="zh-CN" sz="1200" b="1" dirty="0" err="1"/>
              <a:t>Month_No</a:t>
            </a:r>
            <a:r>
              <a:rPr lang="en-US" altLang="zh-CN" sz="1200" b="1" dirty="0"/>
              <a:t>} ----</a:t>
            </a:r>
            <a:r>
              <a:rPr lang="zh-CN" altLang="en-US" sz="1200" b="1" dirty="0"/>
              <a:t>日业务量汇总 </a:t>
            </a:r>
            <a:endParaRPr lang="zh-CN" altLang="en-US" sz="1200" b="1" dirty="0" smtClean="0"/>
          </a:p>
          <a:p>
            <a:pPr>
              <a:lnSpc>
                <a:spcPct val="140000"/>
              </a:lnSpc>
              <a:buFontTx/>
              <a:buNone/>
            </a:pPr>
            <a:r>
              <a:rPr lang="zh-CN" altLang="en-US" sz="1200" dirty="0" smtClean="0"/>
              <a:t>	   </a:t>
            </a:r>
            <a:endParaRPr lang="zh-CN" altLang="en-US" sz="1200" dirty="0"/>
          </a:p>
        </p:txBody>
      </p:sp>
    </p:spTree>
    <p:extLst>
      <p:ext uri="{BB962C8B-B14F-4D97-AF65-F5344CB8AC3E}">
        <p14:creationId xmlns:p14="http://schemas.microsoft.com/office/powerpoint/2010/main" val="35245848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10224858-FE86-47DA-A818-5C890E98EF40}" type="slidenum">
              <a:rPr lang="zh-CN" altLang="en-US" smtClean="0"/>
              <a:pPr/>
              <a:t>4</a:t>
            </a:fld>
            <a:endParaRPr lang="en-US" altLang="zh-CN"/>
          </a:p>
        </p:txBody>
      </p:sp>
      <p:sp>
        <p:nvSpPr>
          <p:cNvPr id="3" name="灯片编号占位符 3"/>
          <p:cNvSpPr txBox="1">
            <a:spLocks/>
          </p:cNvSpPr>
          <p:nvPr/>
        </p:nvSpPr>
        <p:spPr>
          <a:xfrm>
            <a:off x="3794972" y="6630420"/>
            <a:ext cx="1831128" cy="227580"/>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2D60EC49-A330-46A6-8914-B03521B29832}" type="slidenum">
              <a:rPr lang="zh-CN" altLang="en-US" smtClean="0"/>
              <a:pPr/>
              <a:t>4</a:t>
            </a:fld>
            <a:endParaRPr lang="en-US" altLang="zh-CN"/>
          </a:p>
        </p:txBody>
      </p:sp>
      <p:graphicFrame>
        <p:nvGraphicFramePr>
          <p:cNvPr id="4" name="Object 3"/>
          <p:cNvGraphicFramePr>
            <a:graphicFrameLocks noChangeAspect="1"/>
          </p:cNvGraphicFramePr>
          <p:nvPr>
            <p:extLst>
              <p:ext uri="{D42A27DB-BD31-4B8C-83A1-F6EECF244321}">
                <p14:modId xmlns:p14="http://schemas.microsoft.com/office/powerpoint/2010/main" val="424721953"/>
              </p:ext>
            </p:extLst>
          </p:nvPr>
        </p:nvGraphicFramePr>
        <p:xfrm>
          <a:off x="262759" y="765175"/>
          <a:ext cx="8471337" cy="4258770"/>
        </p:xfrm>
        <a:graphic>
          <a:graphicData uri="http://schemas.openxmlformats.org/presentationml/2006/ole">
            <mc:AlternateContent xmlns:mc="http://schemas.openxmlformats.org/markup-compatibility/2006">
              <mc:Choice xmlns:v="urn:schemas-microsoft-com:vml" Requires="v">
                <p:oleObj spid="_x0000_s1060" name="Visio" r:id="rId4" imgW="7666634" imgH="7360615" progId="Visio.Drawing.11">
                  <p:embed/>
                </p:oleObj>
              </mc:Choice>
              <mc:Fallback>
                <p:oleObj name="Visio" r:id="rId4" imgW="7666634" imgH="7360615" progId="Visio.Drawing.11">
                  <p:embed/>
                  <p:pic>
                    <p:nvPicPr>
                      <p:cNvPr id="5120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59" y="765175"/>
                        <a:ext cx="8471337" cy="4258770"/>
                      </a:xfrm>
                      <a:prstGeom prst="rect">
                        <a:avLst/>
                      </a:prstGeom>
                    </p:spPr>
                  </p:pic>
                </p:oleObj>
              </mc:Fallback>
            </mc:AlternateContent>
          </a:graphicData>
        </a:graphic>
      </p:graphicFrame>
      <p:sp>
        <p:nvSpPr>
          <p:cNvPr id="8" name="Rectangle 2"/>
          <p:cNvSpPr txBox="1">
            <a:spLocks noChangeArrowheads="1"/>
          </p:cNvSpPr>
          <p:nvPr/>
        </p:nvSpPr>
        <p:spPr>
          <a:xfrm>
            <a:off x="893380" y="0"/>
            <a:ext cx="5980386" cy="515007"/>
          </a:xfrm>
          <a:prstGeom prst="rect">
            <a:avLst/>
          </a:prstGeom>
        </p:spPr>
        <p:txBody>
          <a:bodyPr vert="horz" lIns="91396" tIns="45697" rIns="91396" bIns="45697" rtlCol="0" anchor="ctr">
            <a:normAutofit/>
          </a:bodyPr>
          <a:lstStyle>
            <a:lvl1pPr algn="l" defTabSz="685165" rtl="0" eaLnBrk="1" latinLnBrk="0" hangingPunct="1">
              <a:lnSpc>
                <a:spcPct val="90000"/>
              </a:lnSpc>
              <a:spcBef>
                <a:spcPct val="0"/>
              </a:spcBef>
              <a:buNone/>
              <a:defRPr sz="2000" b="1" kern="1200">
                <a:solidFill>
                  <a:srgbClr val="00A7E6"/>
                </a:solidFill>
                <a:latin typeface="微软雅黑" panose="020B0503020204020204" pitchFamily="34" charset="-122"/>
                <a:ea typeface="微软雅黑" panose="020B0503020204020204" pitchFamily="34" charset="-122"/>
                <a:cs typeface="+mj-cs"/>
              </a:defRPr>
            </a:lvl1pPr>
          </a:lstStyle>
          <a:p>
            <a:pPr algn="ctr"/>
            <a:r>
              <a:rPr lang="zh-CN" altLang="en-US" dirty="0" smtClean="0">
                <a:latin typeface="华文中宋" panose="02010600040101010101" pitchFamily="2" charset="-122"/>
              </a:rPr>
              <a:t>电信的业务流</a:t>
            </a:r>
            <a:endParaRPr lang="zh-CN" altLang="en-US" dirty="0">
              <a:latin typeface="华文中宋" panose="02010600040101010101" pitchFamily="2" charset="-122"/>
            </a:endParaRPr>
          </a:p>
        </p:txBody>
      </p:sp>
    </p:spTree>
    <p:extLst>
      <p:ext uri="{BB962C8B-B14F-4D97-AF65-F5344CB8AC3E}">
        <p14:creationId xmlns:p14="http://schemas.microsoft.com/office/powerpoint/2010/main" val="12690419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609600" y="0"/>
            <a:ext cx="9144000" cy="765175"/>
          </a:xfrm>
        </p:spPr>
        <p:txBody>
          <a:bodyPr/>
          <a:lstStyle/>
          <a:p>
            <a:r>
              <a:rPr lang="zh-CN" altLang="en-US"/>
              <a:t>物理模型介绍</a:t>
            </a:r>
          </a:p>
        </p:txBody>
      </p:sp>
      <p:sp>
        <p:nvSpPr>
          <p:cNvPr id="7" name="Rectangle 3"/>
          <p:cNvSpPr txBox="1">
            <a:spLocks noChangeArrowheads="1"/>
          </p:cNvSpPr>
          <p:nvPr/>
        </p:nvSpPr>
        <p:spPr>
          <a:xfrm>
            <a:off x="379413" y="854449"/>
            <a:ext cx="8207375" cy="3679451"/>
          </a:xfrm>
          <a:prstGeom prst="rect">
            <a:avLst/>
          </a:prstGeom>
        </p:spPr>
        <p:txBody>
          <a:bodyPr/>
          <a:lstStyle>
            <a:lvl1pPr marL="171450" indent="-171450" algn="l" defTabSz="685165" rtl="0" eaLnBrk="1" latinLnBrk="0" hangingPunct="1">
              <a:lnSpc>
                <a:spcPct val="150000"/>
              </a:lnSpc>
              <a:spcBef>
                <a:spcPts val="750"/>
              </a:spcBef>
              <a:buClr>
                <a:srgbClr val="FF9829"/>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400" kern="1200" dirty="0" smtClean="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165" rtl="0" eaLnBrk="1" latinLnBrk="0" hangingPunct="1">
              <a:lnSpc>
                <a:spcPct val="150000"/>
              </a:lnSpc>
              <a:spcBef>
                <a:spcPts val="375"/>
              </a:spcBef>
              <a:buClr>
                <a:srgbClr val="FF9829"/>
              </a:buClr>
              <a:buFont typeface="Wingdings" panose="05000000000000000000" pitchFamily="2" charset="2"/>
              <a:buChar char="l"/>
              <a:defRPr lang="en-US" altLang="en-US" sz="1800" kern="1200" dirty="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smtClean="0"/>
              <a:t>维表：</a:t>
            </a:r>
            <a:endParaRPr lang="en-US" altLang="zh-CN" dirty="0" smtClean="0"/>
          </a:p>
          <a:p>
            <a:r>
              <a:rPr lang="en-US" altLang="zh-CN" sz="1100" dirty="0"/>
              <a:t>SELECT * FROM </a:t>
            </a:r>
            <a:r>
              <a:rPr lang="en-US" altLang="zh-CN" sz="1100" dirty="0" smtClean="0"/>
              <a:t>PU_META.TPDIM_STD_AREA  ---</a:t>
            </a:r>
            <a:r>
              <a:rPr lang="zh-CN" altLang="en-US" sz="1100" dirty="0" smtClean="0"/>
              <a:t>地域</a:t>
            </a:r>
            <a:endParaRPr lang="zh-CN" altLang="en-US" sz="1100" dirty="0"/>
          </a:p>
          <a:p>
            <a:r>
              <a:rPr lang="en-US" altLang="zh-CN" sz="1100" dirty="0"/>
              <a:t>SELECT *  FROM </a:t>
            </a:r>
            <a:r>
              <a:rPr lang="en-US" altLang="zh-CN" sz="1100" dirty="0" smtClean="0"/>
              <a:t>PU_META.TPDIM_STD_PRODUCT_LEV ---</a:t>
            </a:r>
            <a:r>
              <a:rPr lang="zh-CN" altLang="en-US" sz="1100" dirty="0" smtClean="0"/>
              <a:t>产品</a:t>
            </a:r>
            <a:endParaRPr lang="zh-CN" altLang="en-US" sz="1100" dirty="0"/>
          </a:p>
          <a:p>
            <a:r>
              <a:rPr lang="en-US" altLang="zh-CN" sz="1100" dirty="0"/>
              <a:t>SELECT * FROM </a:t>
            </a:r>
            <a:r>
              <a:rPr lang="en-US" altLang="zh-CN" sz="1100" dirty="0" smtClean="0"/>
              <a:t>PU_META.TPDIM_EVENT_TYPE ---</a:t>
            </a:r>
            <a:r>
              <a:rPr lang="zh-CN" altLang="en-US" sz="1100" dirty="0" smtClean="0"/>
              <a:t>事件类型</a:t>
            </a:r>
            <a:endParaRPr lang="zh-CN" altLang="en-US" sz="1100" dirty="0"/>
          </a:p>
          <a:p>
            <a:r>
              <a:rPr lang="en-US" altLang="zh-CN" sz="1100" dirty="0"/>
              <a:t>SELECT * FROM </a:t>
            </a:r>
            <a:r>
              <a:rPr lang="en-US" altLang="zh-CN" sz="1100" dirty="0" smtClean="0"/>
              <a:t>PU_META.TPDIM_ACCT_ITEM_TYPE  --</a:t>
            </a:r>
            <a:r>
              <a:rPr lang="zh-CN" altLang="en-US" sz="1100" dirty="0" smtClean="0"/>
              <a:t>账目类型</a:t>
            </a:r>
            <a:endParaRPr lang="zh-CN" altLang="en-US" sz="1100" dirty="0"/>
          </a:p>
          <a:p>
            <a:r>
              <a:rPr lang="en-US" altLang="zh-CN" sz="1100" dirty="0"/>
              <a:t>SELECT * FROM </a:t>
            </a:r>
            <a:r>
              <a:rPr lang="en-US" altLang="zh-CN" sz="1100" dirty="0" smtClean="0"/>
              <a:t>PU_META.TPDIM_SERV_STATE  ---</a:t>
            </a:r>
            <a:r>
              <a:rPr lang="zh-CN" altLang="en-US" sz="1100" dirty="0" smtClean="0"/>
              <a:t>实例状态</a:t>
            </a:r>
            <a:endParaRPr lang="zh-CN" altLang="en-US" sz="1100" dirty="0"/>
          </a:p>
          <a:p>
            <a:r>
              <a:rPr lang="en-US" altLang="zh-CN" sz="1100" dirty="0"/>
              <a:t>SELECT * FROM </a:t>
            </a:r>
            <a:r>
              <a:rPr lang="en-US" altLang="zh-CN" sz="1100" dirty="0" smtClean="0"/>
              <a:t>PU_META.TPREL_PRODUCT  ---</a:t>
            </a:r>
            <a:r>
              <a:rPr lang="zh-CN" altLang="en-US" sz="1100" dirty="0" smtClean="0"/>
              <a:t>产品映射表</a:t>
            </a:r>
            <a:endParaRPr lang="en-US" altLang="zh-CN" sz="1100" dirty="0"/>
          </a:p>
          <a:p>
            <a:endParaRPr lang="en-US"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860741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635000" y="-139700"/>
            <a:ext cx="9144000" cy="765175"/>
          </a:xfrm>
        </p:spPr>
        <p:txBody>
          <a:bodyPr/>
          <a:lstStyle/>
          <a:p>
            <a:r>
              <a:rPr lang="en-US" altLang="zh-CN"/>
              <a:t>ETL</a:t>
            </a:r>
            <a:r>
              <a:rPr lang="zh-CN" altLang="en-US"/>
              <a:t>开发的一些要点</a:t>
            </a:r>
          </a:p>
        </p:txBody>
      </p:sp>
      <p:sp>
        <p:nvSpPr>
          <p:cNvPr id="7" name="Rectangle 3"/>
          <p:cNvSpPr txBox="1">
            <a:spLocks noChangeArrowheads="1"/>
          </p:cNvSpPr>
          <p:nvPr/>
        </p:nvSpPr>
        <p:spPr>
          <a:xfrm>
            <a:off x="176212" y="381001"/>
            <a:ext cx="8207375" cy="4406900"/>
          </a:xfrm>
          <a:prstGeom prst="rect">
            <a:avLst/>
          </a:prstGeom>
        </p:spPr>
        <p:txBody>
          <a:bodyPr/>
          <a:lstStyle>
            <a:lvl1pPr marL="171450" indent="-171450" algn="l" defTabSz="685165" rtl="0" eaLnBrk="1" latinLnBrk="0" hangingPunct="1">
              <a:lnSpc>
                <a:spcPct val="150000"/>
              </a:lnSpc>
              <a:spcBef>
                <a:spcPts val="750"/>
              </a:spcBef>
              <a:buClr>
                <a:srgbClr val="FF9829"/>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400" kern="1200" dirty="0" smtClean="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165" rtl="0" eaLnBrk="1" latinLnBrk="0" hangingPunct="1">
              <a:lnSpc>
                <a:spcPct val="150000"/>
              </a:lnSpc>
              <a:spcBef>
                <a:spcPts val="375"/>
              </a:spcBef>
              <a:buClr>
                <a:srgbClr val="FF9829"/>
              </a:buClr>
              <a:buFont typeface="Wingdings" panose="05000000000000000000" pitchFamily="2" charset="2"/>
              <a:buChar char="l"/>
              <a:defRPr lang="en-US" altLang="en-US" sz="1800" kern="1200" dirty="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en-US" altLang="zh-CN" sz="1400" dirty="0" smtClean="0"/>
              <a:t>ETL</a:t>
            </a:r>
            <a:r>
              <a:rPr lang="zh-CN" altLang="en-US" sz="1400" dirty="0" smtClean="0"/>
              <a:t>开发的一些关键步骤</a:t>
            </a:r>
          </a:p>
          <a:p>
            <a:pPr lvl="1"/>
            <a:r>
              <a:rPr lang="zh-CN" altLang="en-US" sz="1400" dirty="0" smtClean="0"/>
              <a:t>了解业务特点</a:t>
            </a:r>
          </a:p>
          <a:p>
            <a:pPr lvl="1"/>
            <a:r>
              <a:rPr lang="zh-CN" altLang="en-US" sz="1400" dirty="0" smtClean="0"/>
              <a:t>根据业务特点确立数据源</a:t>
            </a:r>
          </a:p>
          <a:p>
            <a:pPr lvl="1"/>
            <a:r>
              <a:rPr lang="zh-CN" altLang="en-US" sz="1400" dirty="0" smtClean="0"/>
              <a:t>确定数据关系</a:t>
            </a:r>
          </a:p>
          <a:p>
            <a:pPr lvl="1"/>
            <a:r>
              <a:rPr lang="zh-CN" altLang="en-US" sz="1400" dirty="0" smtClean="0"/>
              <a:t>开发程序</a:t>
            </a:r>
          </a:p>
          <a:p>
            <a:pPr lvl="1"/>
            <a:r>
              <a:rPr lang="zh-CN" altLang="en-US" sz="1400" dirty="0" smtClean="0"/>
              <a:t>结果校验</a:t>
            </a:r>
          </a:p>
          <a:p>
            <a:pPr lvl="2"/>
            <a:r>
              <a:rPr lang="zh-CN" altLang="en-US" dirty="0" smtClean="0">
                <a:ea typeface="仿宋_GB2312" pitchFamily="49" charset="-122"/>
              </a:rPr>
              <a:t>清单级程序开发：此类开发需要校验结果中的记录总量和数据源是否一致，如果不一致检查自己是否有过滤条件，这些条件是否满足业务的需要。或者检查表关联中是否出现了由笛卡尔积造成的数据翻倍问题。最后还需要比对分维度的细项值。</a:t>
            </a:r>
          </a:p>
          <a:p>
            <a:pPr lvl="2"/>
            <a:r>
              <a:rPr lang="zh-CN" altLang="en-US" dirty="0" smtClean="0">
                <a:ea typeface="仿宋_GB2312" pitchFamily="49" charset="-122"/>
              </a:rPr>
              <a:t>应用层程序开发：最重要的需要核对统计口径是否合适，是否满足业务要求。还需检查生成的数据是否合适、正常，这要求对数据具有一定的敏感性。</a:t>
            </a:r>
          </a:p>
          <a:p>
            <a:pPr lvl="2"/>
            <a:endParaRPr lang="zh-CN" altLang="en-US" dirty="0">
              <a:ea typeface="仿宋_GB2312" pitchFamily="49" charset="-122"/>
            </a:endParaRPr>
          </a:p>
        </p:txBody>
      </p:sp>
    </p:spTree>
    <p:extLst>
      <p:ext uri="{BB962C8B-B14F-4D97-AF65-F5344CB8AC3E}">
        <p14:creationId xmlns:p14="http://schemas.microsoft.com/office/powerpoint/2010/main" val="8589004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10224858-FE86-47DA-A818-5C890E98EF40}" type="slidenum">
              <a:rPr lang="zh-CN" altLang="en-US" smtClean="0"/>
              <a:pPr/>
              <a:t>42</a:t>
            </a:fld>
            <a:endParaRPr lang="en-US" altLang="zh-CN"/>
          </a:p>
        </p:txBody>
      </p:sp>
      <p:sp>
        <p:nvSpPr>
          <p:cNvPr id="3" name="灯片编号占位符 3"/>
          <p:cNvSpPr txBox="1">
            <a:spLocks/>
          </p:cNvSpPr>
          <p:nvPr/>
        </p:nvSpPr>
        <p:spPr>
          <a:xfrm>
            <a:off x="4064000" y="6613899"/>
            <a:ext cx="2133600" cy="244101"/>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597DCBD1-AF0C-497B-8950-5AD18561277E}" type="slidenum">
              <a:rPr lang="zh-CN" altLang="en-US" smtClean="0"/>
              <a:pPr/>
              <a:t>42</a:t>
            </a:fld>
            <a:endParaRPr lang="en-US" altLang="zh-CN"/>
          </a:p>
        </p:txBody>
      </p:sp>
      <p:sp>
        <p:nvSpPr>
          <p:cNvPr id="4" name="灯片编号占位符 3"/>
          <p:cNvSpPr txBox="1">
            <a:spLocks/>
          </p:cNvSpPr>
          <p:nvPr/>
        </p:nvSpPr>
        <p:spPr>
          <a:xfrm>
            <a:off x="40259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9E18C8A4-C74F-46EB-8D63-E6D10E605C42}" type="slidenum">
              <a:rPr lang="zh-CN" altLang="en-US" smtClean="0"/>
              <a:pPr/>
              <a:t>42</a:t>
            </a:fld>
            <a:endParaRPr lang="en-US" altLang="zh-CN"/>
          </a:p>
        </p:txBody>
      </p:sp>
      <p:sp>
        <p:nvSpPr>
          <p:cNvPr id="6" name="Rectangle 2"/>
          <p:cNvSpPr>
            <a:spLocks noGrp="1" noChangeArrowheads="1"/>
          </p:cNvSpPr>
          <p:nvPr>
            <p:ph type="title"/>
          </p:nvPr>
        </p:nvSpPr>
        <p:spPr>
          <a:xfrm>
            <a:off x="533400" y="0"/>
            <a:ext cx="9144000" cy="765175"/>
          </a:xfrm>
        </p:spPr>
        <p:txBody>
          <a:bodyPr/>
          <a:lstStyle/>
          <a:p>
            <a:r>
              <a:rPr lang="en-US" altLang="zh-CN"/>
              <a:t>ETL</a:t>
            </a:r>
            <a:r>
              <a:rPr lang="zh-CN" altLang="en-US"/>
              <a:t>开发遇到的一些问题与想法</a:t>
            </a:r>
          </a:p>
        </p:txBody>
      </p:sp>
      <p:sp>
        <p:nvSpPr>
          <p:cNvPr id="7" name="Rectangle 3"/>
          <p:cNvSpPr txBox="1">
            <a:spLocks noChangeArrowheads="1"/>
          </p:cNvSpPr>
          <p:nvPr/>
        </p:nvSpPr>
        <p:spPr>
          <a:xfrm>
            <a:off x="150813" y="382587"/>
            <a:ext cx="8207375" cy="4608513"/>
          </a:xfrm>
          <a:prstGeom prst="rect">
            <a:avLst/>
          </a:prstGeom>
        </p:spPr>
        <p:txBody>
          <a:bodyPr/>
          <a:lstStyle>
            <a:lvl1pPr marL="171450" indent="-171450" algn="l" defTabSz="685165" rtl="0" eaLnBrk="1" latinLnBrk="0" hangingPunct="1">
              <a:lnSpc>
                <a:spcPct val="150000"/>
              </a:lnSpc>
              <a:spcBef>
                <a:spcPts val="750"/>
              </a:spcBef>
              <a:buClr>
                <a:srgbClr val="FF9829"/>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400" kern="1200" dirty="0" smtClean="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165" rtl="0" eaLnBrk="1" latinLnBrk="0" hangingPunct="1">
              <a:lnSpc>
                <a:spcPct val="150000"/>
              </a:lnSpc>
              <a:spcBef>
                <a:spcPts val="375"/>
              </a:spcBef>
              <a:buClr>
                <a:srgbClr val="FF9829"/>
              </a:buClr>
              <a:buFont typeface="Wingdings" panose="05000000000000000000" pitchFamily="2" charset="2"/>
              <a:buChar char="l"/>
              <a:defRPr lang="en-US" altLang="en-US" sz="1800" kern="1200" dirty="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smtClean="0"/>
              <a:t>问题：时间紧，需求急，如何保证数据质量。</a:t>
            </a:r>
          </a:p>
          <a:p>
            <a:pPr lvl="1"/>
            <a:r>
              <a:rPr lang="zh-CN" altLang="en-US" dirty="0" smtClean="0"/>
              <a:t>建议：合理安排手中工作，按照需求紧急程度和优先级，制定短期的工作计划。</a:t>
            </a:r>
          </a:p>
          <a:p>
            <a:pPr lvl="1">
              <a:buFontTx/>
              <a:buNone/>
            </a:pPr>
            <a:r>
              <a:rPr lang="zh-CN" altLang="en-US" dirty="0" smtClean="0"/>
              <a:t>工作计划可以细化到天，或者小时。按照制定的计划进行工作的开展。</a:t>
            </a:r>
          </a:p>
          <a:p>
            <a:pPr lvl="1">
              <a:buFontTx/>
              <a:buNone/>
            </a:pPr>
            <a:r>
              <a:rPr lang="zh-CN" altLang="en-US" dirty="0" smtClean="0"/>
              <a:t>当计划成为一种习惯时，工作效率将会得到提升。</a:t>
            </a:r>
          </a:p>
          <a:p>
            <a:r>
              <a:rPr lang="zh-CN" altLang="en-US" dirty="0" smtClean="0"/>
              <a:t>问题：需求描述比较简单或者没有需求描述，只给了一份表样。</a:t>
            </a:r>
          </a:p>
          <a:p>
            <a:pPr lvl="1"/>
            <a:r>
              <a:rPr lang="zh-CN" altLang="en-US" dirty="0" smtClean="0"/>
              <a:t>建议：更加深入了解需求内容，有时候需要站在用户的角度去分析，他提这份需求的目的是什么。这样可以减少理解上的差异，同时要多与用户进行沟通，尽量做到和用户要求口径一致，减少返工和数据质量的问题。</a:t>
            </a:r>
          </a:p>
          <a:p>
            <a:pPr lvl="1">
              <a:buFontTx/>
              <a:buNone/>
            </a:pPr>
            <a:endParaRPr lang="zh-CN" altLang="en-US" dirty="0" smtClean="0"/>
          </a:p>
          <a:p>
            <a:pPr lvl="1">
              <a:buFontTx/>
              <a:buNone/>
            </a:pPr>
            <a:endParaRPr lang="zh-CN" altLang="en-US" dirty="0"/>
          </a:p>
        </p:txBody>
      </p:sp>
    </p:spTree>
    <p:extLst>
      <p:ext uri="{BB962C8B-B14F-4D97-AF65-F5344CB8AC3E}">
        <p14:creationId xmlns:p14="http://schemas.microsoft.com/office/powerpoint/2010/main" val="2180501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08000" y="-114300"/>
            <a:ext cx="9144000" cy="765175"/>
          </a:xfrm>
        </p:spPr>
        <p:txBody>
          <a:bodyPr/>
          <a:lstStyle/>
          <a:p>
            <a:r>
              <a:rPr lang="zh-CN" altLang="en-US"/>
              <a:t>对于学习业务的一些建议</a:t>
            </a:r>
          </a:p>
        </p:txBody>
      </p:sp>
      <p:sp>
        <p:nvSpPr>
          <p:cNvPr id="7" name="Rectangle 3"/>
          <p:cNvSpPr txBox="1">
            <a:spLocks noChangeArrowheads="1"/>
          </p:cNvSpPr>
          <p:nvPr/>
        </p:nvSpPr>
        <p:spPr>
          <a:xfrm>
            <a:off x="455612" y="641725"/>
            <a:ext cx="8207375" cy="4158876"/>
          </a:xfrm>
          <a:prstGeom prst="rect">
            <a:avLst/>
          </a:prstGeom>
        </p:spPr>
        <p:txBody>
          <a:bodyPr/>
          <a:lstStyle>
            <a:lvl1pPr marL="171450" indent="-171450" algn="l" defTabSz="685165" rtl="0" eaLnBrk="1" latinLnBrk="0" hangingPunct="1">
              <a:lnSpc>
                <a:spcPct val="150000"/>
              </a:lnSpc>
              <a:spcBef>
                <a:spcPts val="750"/>
              </a:spcBef>
              <a:buClr>
                <a:srgbClr val="FF9829"/>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400" kern="1200" dirty="0" smtClean="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165" rtl="0" eaLnBrk="1" latinLnBrk="0" hangingPunct="1">
              <a:lnSpc>
                <a:spcPct val="150000"/>
              </a:lnSpc>
              <a:spcBef>
                <a:spcPts val="375"/>
              </a:spcBef>
              <a:buClr>
                <a:srgbClr val="FF9829"/>
              </a:buClr>
              <a:buFont typeface="Wingdings" panose="05000000000000000000" pitchFamily="2" charset="2"/>
              <a:buChar char="l"/>
              <a:defRPr lang="en-US" altLang="en-US" sz="1800" kern="1200" dirty="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sz="1400" dirty="0" smtClean="0"/>
              <a:t>学习业务是需要长期的积累的，但是积累的快慢也是一门学问。</a:t>
            </a:r>
          </a:p>
          <a:p>
            <a:pPr lvl="1"/>
            <a:r>
              <a:rPr lang="zh-CN" altLang="en-US" sz="1400" dirty="0" smtClean="0"/>
              <a:t>首先要对电信业务的总体有一个大概的了解，再去学习一些细节的关键业务。</a:t>
            </a:r>
          </a:p>
          <a:p>
            <a:pPr lvl="1"/>
            <a:r>
              <a:rPr lang="zh-CN" altLang="en-US" sz="1400" dirty="0" smtClean="0"/>
              <a:t>做临时需求，程序开发时可以多思考，多提问。凡事多问几个为什么，在这个过程中会对业务有更加深刻的理解，甚至可以发散理解到其他的知识点。</a:t>
            </a:r>
          </a:p>
          <a:p>
            <a:pPr lvl="1"/>
            <a:r>
              <a:rPr lang="zh-CN" altLang="en-US" sz="1400" dirty="0" smtClean="0"/>
              <a:t>在查找数据</a:t>
            </a:r>
            <a:r>
              <a:rPr lang="en-US" altLang="zh-CN" sz="1400" dirty="0" smtClean="0"/>
              <a:t>BUG</a:t>
            </a:r>
            <a:r>
              <a:rPr lang="zh-CN" altLang="en-US" sz="1400" dirty="0" smtClean="0"/>
              <a:t>问题的时候尽量去独立思考，独立解决。要学会自下而上的逐层核查的方式，如应用层报表有问题，可以先去他的直接数据源</a:t>
            </a:r>
            <a:r>
              <a:rPr lang="en-US" altLang="zh-CN" sz="1400" dirty="0" smtClean="0"/>
              <a:t>(OM</a:t>
            </a:r>
            <a:r>
              <a:rPr lang="zh-CN" altLang="en-US" sz="1400" dirty="0" smtClean="0"/>
              <a:t>层或者</a:t>
            </a:r>
            <a:r>
              <a:rPr lang="en-US" altLang="zh-CN" sz="1400" dirty="0" smtClean="0"/>
              <a:t>DB</a:t>
            </a:r>
            <a:r>
              <a:rPr lang="zh-CN" altLang="en-US" sz="1400" dirty="0" smtClean="0"/>
              <a:t>层</a:t>
            </a:r>
            <a:r>
              <a:rPr lang="en-US" altLang="zh-CN" sz="1400" dirty="0" smtClean="0"/>
              <a:t>)</a:t>
            </a:r>
            <a:r>
              <a:rPr lang="zh-CN" altLang="en-US" sz="1400" dirty="0" smtClean="0"/>
              <a:t>去核查，如果核查出来结果却是如此，可以再去核查其底层数据</a:t>
            </a:r>
            <a:r>
              <a:rPr lang="en-US" altLang="zh-CN" sz="1400" dirty="0" smtClean="0"/>
              <a:t>DW</a:t>
            </a:r>
            <a:r>
              <a:rPr lang="zh-CN" altLang="en-US" sz="1400" dirty="0" smtClean="0"/>
              <a:t>层等。甚至需要查到接口层和源系统。往往在这个过程里可以学习到很多东西，可以对系统的数据更加熟悉。</a:t>
            </a:r>
          </a:p>
          <a:p>
            <a:pPr lvl="1"/>
            <a:r>
              <a:rPr lang="zh-CN" altLang="en-US" sz="1400" dirty="0" smtClean="0"/>
              <a:t>平时有空可以多看看系统的数据，从数据的层面来了解业务的特性。</a:t>
            </a:r>
          </a:p>
          <a:p>
            <a:pPr lvl="1"/>
            <a:r>
              <a:rPr lang="zh-CN" altLang="en-US" sz="1400" dirty="0" smtClean="0"/>
              <a:t>多总结，电信的业务非常繁琐复杂，杂乱无章。不过这些看似纷乱的业务有时候也会随着业务知识的不断积累和总结而融会贯通。电信的业务做过一次就能了解的。要经常对自己做过的东西进行总结，对一些关键的业务点进行复习或者拓展性的进行更深刻的研究。</a:t>
            </a:r>
            <a:endParaRPr lang="zh-CN" altLang="en-US" sz="1400" dirty="0"/>
          </a:p>
        </p:txBody>
      </p:sp>
    </p:spTree>
    <p:extLst>
      <p:ext uri="{BB962C8B-B14F-4D97-AF65-F5344CB8AC3E}">
        <p14:creationId xmlns:p14="http://schemas.microsoft.com/office/powerpoint/2010/main" val="14230745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10224858-FE86-47DA-A818-5C890E98EF40}" type="slidenum">
              <a:rPr lang="zh-CN" altLang="en-US" smtClean="0"/>
              <a:pPr/>
              <a:t>44</a:t>
            </a:fld>
            <a:endParaRPr lang="en-US" altLang="zh-CN"/>
          </a:p>
        </p:txBody>
      </p:sp>
      <p:sp>
        <p:nvSpPr>
          <p:cNvPr id="3" name="灯片编号占位符 3"/>
          <p:cNvSpPr txBox="1">
            <a:spLocks/>
          </p:cNvSpPr>
          <p:nvPr/>
        </p:nvSpPr>
        <p:spPr>
          <a:xfrm>
            <a:off x="4064000" y="6613899"/>
            <a:ext cx="2133600" cy="244101"/>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597DCBD1-AF0C-497B-8950-5AD18561277E}" type="slidenum">
              <a:rPr lang="zh-CN" altLang="en-US" smtClean="0"/>
              <a:pPr/>
              <a:t>44</a:t>
            </a:fld>
            <a:endParaRPr lang="en-US" altLang="zh-CN"/>
          </a:p>
        </p:txBody>
      </p:sp>
      <p:sp>
        <p:nvSpPr>
          <p:cNvPr id="4" name="标题 2"/>
          <p:cNvSpPr txBox="1"/>
          <p:nvPr/>
        </p:nvSpPr>
        <p:spPr>
          <a:xfrm>
            <a:off x="2192420" y="1383556"/>
            <a:ext cx="5038559" cy="1862048"/>
          </a:xfrm>
          <a:prstGeom prst="rect">
            <a:avLst/>
          </a:prstGeom>
          <a:noFill/>
        </p:spPr>
        <p:txBody>
          <a:bodyPr wrap="none" lIns="91440" tIns="45720" rIns="91440" bIns="45720">
            <a:spAutoFit/>
          </a:bodyPr>
          <a:lstStyle>
            <a:defPPr>
              <a:defRPr lang="zh-CN"/>
            </a:defPPr>
            <a:lvl1pPr algn="ctr">
              <a:defRPr sz="8000" b="1">
                <a:ln w="22225">
                  <a:solidFill>
                    <a:schemeClr val="accent2"/>
                  </a:solidFill>
                  <a:prstDash val="solid"/>
                </a:ln>
                <a:solidFill>
                  <a:schemeClr val="accent2">
                    <a:lumMod val="40000"/>
                    <a:lumOff val="60000"/>
                  </a:schemeClr>
                </a:solidFill>
              </a:defRPr>
            </a:lvl1pPr>
          </a:lstStyle>
          <a:p>
            <a:r>
              <a:rPr lang="zh-CN" altLang="en-US" sz="11500" dirty="0">
                <a:sym typeface="Calibri" panose="020F0502020204030204" pitchFamily="34" charset="0"/>
              </a:rPr>
              <a:t>谢 谢！</a:t>
            </a:r>
          </a:p>
        </p:txBody>
      </p:sp>
    </p:spTree>
    <p:extLst>
      <p:ext uri="{BB962C8B-B14F-4D97-AF65-F5344CB8AC3E}">
        <p14:creationId xmlns:p14="http://schemas.microsoft.com/office/powerpoint/2010/main" val="230938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10224858-FE86-47DA-A818-5C890E98EF40}" type="slidenum">
              <a:rPr lang="zh-CN" altLang="en-US" smtClean="0"/>
              <a:pPr/>
              <a:t>5</a:t>
            </a:fld>
            <a:endParaRPr lang="en-US" altLang="zh-CN"/>
          </a:p>
        </p:txBody>
      </p:sp>
      <p:sp>
        <p:nvSpPr>
          <p:cNvPr id="3" name="Rectangle 2"/>
          <p:cNvSpPr>
            <a:spLocks noGrp="1" noChangeArrowheads="1"/>
          </p:cNvSpPr>
          <p:nvPr>
            <p:ph type="title"/>
          </p:nvPr>
        </p:nvSpPr>
        <p:spPr>
          <a:xfrm>
            <a:off x="609600" y="21021"/>
            <a:ext cx="6232634" cy="765175"/>
          </a:xfrm>
        </p:spPr>
        <p:txBody>
          <a:bodyPr/>
          <a:lstStyle/>
          <a:p>
            <a:r>
              <a:rPr lang="zh-CN" altLang="en-US" dirty="0"/>
              <a:t>电信系统参与人、产品、销售品的关系</a:t>
            </a:r>
          </a:p>
        </p:txBody>
      </p:sp>
      <p:sp>
        <p:nvSpPr>
          <p:cNvPr id="9" name="灯片编号占位符 4"/>
          <p:cNvSpPr txBox="1">
            <a:spLocks/>
          </p:cNvSpPr>
          <p:nvPr/>
        </p:nvSpPr>
        <p:spPr>
          <a:xfrm>
            <a:off x="3657258" y="6524625"/>
            <a:ext cx="1968841"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BC00C52F-B806-4763-BDF1-5BADDA736201}" type="slidenum">
              <a:rPr lang="zh-CN" altLang="en-US" smtClean="0"/>
              <a:pPr/>
              <a:t>5</a:t>
            </a:fld>
            <a:endParaRPr lang="en-US" altLang="zh-CN"/>
          </a:p>
        </p:txBody>
      </p:sp>
      <p:sp>
        <p:nvSpPr>
          <p:cNvPr id="11" name="Rectangle 3"/>
          <p:cNvSpPr txBox="1">
            <a:spLocks noChangeArrowheads="1"/>
          </p:cNvSpPr>
          <p:nvPr/>
        </p:nvSpPr>
        <p:spPr>
          <a:xfrm>
            <a:off x="35995" y="667365"/>
            <a:ext cx="8908307" cy="1235008"/>
          </a:xfrm>
          <a:prstGeom prst="rect">
            <a:avLst/>
          </a:prstGeom>
        </p:spPr>
        <p:txBody>
          <a:bodyPr/>
          <a:lstStyle>
            <a:lvl1pPr marL="171450" indent="-171450" algn="l" defTabSz="685165" rtl="0" eaLnBrk="1" latinLnBrk="0" hangingPunct="1">
              <a:lnSpc>
                <a:spcPct val="150000"/>
              </a:lnSpc>
              <a:spcBef>
                <a:spcPts val="750"/>
              </a:spcBef>
              <a:buClr>
                <a:srgbClr val="FF9829"/>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400" kern="1200" dirty="0" smtClean="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165" rtl="0" eaLnBrk="1" latinLnBrk="0" hangingPunct="1">
              <a:lnSpc>
                <a:spcPct val="150000"/>
              </a:lnSpc>
              <a:spcBef>
                <a:spcPts val="375"/>
              </a:spcBef>
              <a:buClr>
                <a:srgbClr val="FF9829"/>
              </a:buClr>
              <a:buFont typeface="Wingdings" panose="05000000000000000000" pitchFamily="2" charset="2"/>
              <a:buChar char="l"/>
              <a:defRPr lang="en-US" altLang="en-US" sz="1800" kern="1200" dirty="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smtClean="0"/>
              <a:t>对于档案类数据的理解比较重要，日常处理中应该</a:t>
            </a:r>
            <a:r>
              <a:rPr lang="en-US" altLang="zh-CN" dirty="0" smtClean="0"/>
              <a:t>90%</a:t>
            </a:r>
            <a:r>
              <a:rPr lang="zh-CN" altLang="en-US" dirty="0" smtClean="0"/>
              <a:t>以上的数据都与档案数据有直接或间接的联系，比如：关联得到产品、商品信息、客户。其中产品是内部数据处理中最重要的部分。</a:t>
            </a:r>
          </a:p>
          <a:p>
            <a:pPr>
              <a:buFontTx/>
              <a:buNone/>
            </a:pPr>
            <a:endParaRPr lang="zh-CN" altLang="en-US" dirty="0" smtClean="0"/>
          </a:p>
          <a:p>
            <a:endParaRPr lang="zh-CN" altLang="en-US" dirty="0" smtClean="0"/>
          </a:p>
          <a:p>
            <a:endParaRPr lang="zh-CN" altLang="en-US" dirty="0"/>
          </a:p>
        </p:txBody>
      </p:sp>
      <p:graphicFrame>
        <p:nvGraphicFramePr>
          <p:cNvPr id="12" name="Object 10"/>
          <p:cNvGraphicFramePr>
            <a:graphicFrameLocks noChangeAspect="1"/>
          </p:cNvGraphicFramePr>
          <p:nvPr>
            <p:extLst>
              <p:ext uri="{D42A27DB-BD31-4B8C-83A1-F6EECF244321}">
                <p14:modId xmlns:p14="http://schemas.microsoft.com/office/powerpoint/2010/main" val="1298158711"/>
              </p:ext>
            </p:extLst>
          </p:nvPr>
        </p:nvGraphicFramePr>
        <p:xfrm>
          <a:off x="147145" y="1902372"/>
          <a:ext cx="8671033" cy="2848304"/>
        </p:xfrm>
        <a:graphic>
          <a:graphicData uri="http://schemas.openxmlformats.org/presentationml/2006/ole">
            <mc:AlternateContent xmlns:mc="http://schemas.openxmlformats.org/markup-compatibility/2006">
              <mc:Choice xmlns:v="urn:schemas-microsoft-com:vml" Requires="v">
                <p:oleObj spid="_x0000_s2082" name="Visio" r:id="rId4" imgW="6352642" imgH="1738579" progId="Visio.Drawing.11">
                  <p:embed/>
                </p:oleObj>
              </mc:Choice>
              <mc:Fallback>
                <p:oleObj name="Visio" r:id="rId4" imgW="6352642" imgH="1738579" progId="Visio.Drawing.11">
                  <p:embed/>
                  <p:pic>
                    <p:nvPicPr>
                      <p:cNvPr id="74762"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145" y="1902372"/>
                        <a:ext cx="8671033" cy="284830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508743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10224858-FE86-47DA-A818-5C890E98EF40}" type="slidenum">
              <a:rPr lang="zh-CN" altLang="en-US" smtClean="0"/>
              <a:pPr/>
              <a:t>6</a:t>
            </a:fld>
            <a:endParaRPr lang="en-US" altLang="zh-CN"/>
          </a:p>
        </p:txBody>
      </p:sp>
      <p:sp>
        <p:nvSpPr>
          <p:cNvPr id="8" name="Rectangle 2"/>
          <p:cNvSpPr>
            <a:spLocks noGrp="1" noChangeArrowheads="1"/>
          </p:cNvSpPr>
          <p:nvPr>
            <p:ph type="title"/>
          </p:nvPr>
        </p:nvSpPr>
        <p:spPr>
          <a:xfrm>
            <a:off x="546537" y="-10510"/>
            <a:ext cx="3941380" cy="662151"/>
          </a:xfrm>
        </p:spPr>
        <p:txBody>
          <a:bodyPr/>
          <a:lstStyle/>
          <a:p>
            <a:r>
              <a:rPr lang="zh-CN" altLang="en-US" dirty="0"/>
              <a:t>电信的销售品</a:t>
            </a:r>
          </a:p>
        </p:txBody>
      </p:sp>
      <p:sp>
        <p:nvSpPr>
          <p:cNvPr id="9" name="Rectangle 3"/>
          <p:cNvSpPr txBox="1">
            <a:spLocks noChangeArrowheads="1"/>
          </p:cNvSpPr>
          <p:nvPr/>
        </p:nvSpPr>
        <p:spPr>
          <a:xfrm>
            <a:off x="79430" y="413517"/>
            <a:ext cx="8351837" cy="2024883"/>
          </a:xfrm>
          <a:prstGeom prst="rect">
            <a:avLst/>
          </a:prstGeom>
        </p:spPr>
        <p:txBody>
          <a:bodyPr/>
          <a:lstStyle>
            <a:lvl1pPr marL="171450" indent="-171450" algn="l" defTabSz="685165" rtl="0" eaLnBrk="1" latinLnBrk="0" hangingPunct="1">
              <a:lnSpc>
                <a:spcPct val="150000"/>
              </a:lnSpc>
              <a:spcBef>
                <a:spcPts val="750"/>
              </a:spcBef>
              <a:buClr>
                <a:srgbClr val="FF9829"/>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400" kern="1200" dirty="0" smtClean="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165" rtl="0" eaLnBrk="1" latinLnBrk="0" hangingPunct="1">
              <a:lnSpc>
                <a:spcPct val="150000"/>
              </a:lnSpc>
              <a:spcBef>
                <a:spcPts val="375"/>
              </a:spcBef>
              <a:buClr>
                <a:srgbClr val="FF9829"/>
              </a:buClr>
              <a:buFont typeface="Wingdings" panose="05000000000000000000" pitchFamily="2" charset="2"/>
              <a:buChar char="l"/>
              <a:defRPr lang="en-US" altLang="en-US" sz="1800" kern="1200" dirty="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sz="1200" b="1" dirty="0" smtClean="0"/>
              <a:t>电信的业务相当复杂，最典型的就是电信的销售品概念。目前系统有</a:t>
            </a:r>
            <a:r>
              <a:rPr lang="en-US" altLang="zh-CN" sz="1200" b="1" dirty="0"/>
              <a:t>6</a:t>
            </a:r>
            <a:r>
              <a:rPr lang="en-US" altLang="zh-CN" sz="1200" b="1" dirty="0" smtClean="0"/>
              <a:t>7848</a:t>
            </a:r>
            <a:r>
              <a:rPr lang="zh-CN" altLang="en-US" sz="1200" b="1" dirty="0" smtClean="0"/>
              <a:t>个销售品。所谓的销售品可以理解为产品（包括组合产品、附属产品）</a:t>
            </a:r>
            <a:r>
              <a:rPr lang="en-US" altLang="zh-CN" sz="1200" b="1" dirty="0" smtClean="0"/>
              <a:t>+</a:t>
            </a:r>
            <a:r>
              <a:rPr lang="zh-CN" altLang="en-US" sz="1200" b="1" dirty="0" smtClean="0"/>
              <a:t>一定的资费，比如：</a:t>
            </a:r>
          </a:p>
          <a:p>
            <a:pPr lvl="1"/>
            <a:r>
              <a:rPr lang="zh-CN" altLang="en-US" sz="1200" dirty="0" smtClean="0"/>
              <a:t>一部电话加上一部小灵通叠加上一定的资费进行包装就产生了一个</a:t>
            </a:r>
            <a:r>
              <a:rPr lang="en-US" altLang="zh-CN" sz="1200" dirty="0" smtClean="0"/>
              <a:t>e6</a:t>
            </a:r>
            <a:r>
              <a:rPr lang="zh-CN" altLang="en-US" sz="1200" dirty="0" smtClean="0"/>
              <a:t>套餐的销售品。</a:t>
            </a:r>
          </a:p>
          <a:p>
            <a:pPr lvl="1"/>
            <a:r>
              <a:rPr lang="zh-CN" altLang="en-US" sz="1200" dirty="0" smtClean="0"/>
              <a:t>一部电话加上一个宽带再叠加上一定的资费进行包装就产生了一个</a:t>
            </a:r>
            <a:r>
              <a:rPr lang="en-US" altLang="zh-CN" sz="1200" dirty="0" smtClean="0"/>
              <a:t>e8</a:t>
            </a:r>
            <a:r>
              <a:rPr lang="zh-CN" altLang="en-US" sz="1200" dirty="0" smtClean="0"/>
              <a:t>套餐的销售品。</a:t>
            </a:r>
          </a:p>
          <a:p>
            <a:pPr lvl="1"/>
            <a:r>
              <a:rPr lang="zh-CN" altLang="en-US" sz="1200" dirty="0" smtClean="0"/>
              <a:t>一部电话加上一个宽带再加上一个</a:t>
            </a:r>
            <a:r>
              <a:rPr lang="en-US" altLang="zh-CN" sz="1200" dirty="0" smtClean="0"/>
              <a:t>CDMA</a:t>
            </a:r>
            <a:r>
              <a:rPr lang="zh-CN" altLang="en-US" sz="1200" dirty="0" smtClean="0"/>
              <a:t>手机再叠加上一定的资费进行包装就产生了一个</a:t>
            </a:r>
            <a:r>
              <a:rPr lang="en-US" altLang="zh-CN" sz="1200" dirty="0" smtClean="0"/>
              <a:t>e9</a:t>
            </a:r>
            <a:r>
              <a:rPr lang="zh-CN" altLang="en-US" sz="1200" dirty="0" smtClean="0"/>
              <a:t>套餐的销售品。</a:t>
            </a:r>
          </a:p>
          <a:p>
            <a:r>
              <a:rPr lang="zh-CN" altLang="en-US" sz="1200" b="1" dirty="0" smtClean="0"/>
              <a:t>销售品、销售品实例、销售品实例属性、销售品实例成员的关系</a:t>
            </a:r>
          </a:p>
          <a:p>
            <a:pPr lvl="1">
              <a:buFontTx/>
              <a:buNone/>
            </a:pPr>
            <a:endParaRPr lang="zh-CN" altLang="en-US" sz="1400" dirty="0" smtClean="0"/>
          </a:p>
          <a:p>
            <a:pPr lvl="1">
              <a:buFontTx/>
              <a:buNone/>
            </a:pPr>
            <a:endParaRPr lang="zh-CN" altLang="en-US" sz="1400" dirty="0"/>
          </a:p>
        </p:txBody>
      </p:sp>
      <p:graphicFrame>
        <p:nvGraphicFramePr>
          <p:cNvPr id="10" name="Object 10"/>
          <p:cNvGraphicFramePr>
            <a:graphicFrameLocks noChangeAspect="1"/>
          </p:cNvGraphicFramePr>
          <p:nvPr>
            <p:extLst>
              <p:ext uri="{D42A27DB-BD31-4B8C-83A1-F6EECF244321}">
                <p14:modId xmlns:p14="http://schemas.microsoft.com/office/powerpoint/2010/main" val="1681188863"/>
              </p:ext>
            </p:extLst>
          </p:nvPr>
        </p:nvGraphicFramePr>
        <p:xfrm>
          <a:off x="1000071" y="2438400"/>
          <a:ext cx="6115433" cy="867997"/>
        </p:xfrm>
        <a:graphic>
          <a:graphicData uri="http://schemas.openxmlformats.org/presentationml/2006/ole">
            <mc:AlternateContent xmlns:mc="http://schemas.openxmlformats.org/markup-compatibility/2006">
              <mc:Choice xmlns:v="urn:schemas-microsoft-com:vml" Requires="v">
                <p:oleObj spid="_x0000_s3106" name="Visio" r:id="rId4" imgW="6313627" imgH="617830" progId="Visio.Drawing.11">
                  <p:embed/>
                </p:oleObj>
              </mc:Choice>
              <mc:Fallback>
                <p:oleObj name="Visio" r:id="rId4" imgW="6313627" imgH="617830" progId="Visio.Drawing.11">
                  <p:embed/>
                  <p:pic>
                    <p:nvPicPr>
                      <p:cNvPr id="79882"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071" y="2438400"/>
                        <a:ext cx="6115433" cy="867997"/>
                      </a:xfrm>
                      <a:prstGeom prst="rect">
                        <a:avLst/>
                      </a:prstGeom>
                      <a:noFill/>
                      <a:ln>
                        <a:noFill/>
                      </a:ln>
                      <a:effectLst/>
                    </p:spPr>
                  </p:pic>
                </p:oleObj>
              </mc:Fallback>
            </mc:AlternateContent>
          </a:graphicData>
        </a:graphic>
      </p:graphicFrame>
      <p:sp>
        <p:nvSpPr>
          <p:cNvPr id="11" name="Text Box 11"/>
          <p:cNvSpPr txBox="1">
            <a:spLocks noChangeArrowheads="1"/>
          </p:cNvSpPr>
          <p:nvPr/>
        </p:nvSpPr>
        <p:spPr bwMode="auto">
          <a:xfrm>
            <a:off x="294535" y="3356585"/>
            <a:ext cx="8555175" cy="1558925"/>
          </a:xfrm>
          <a:prstGeom prst="rect">
            <a:avLst/>
          </a:prstGeom>
          <a:noFill/>
          <a:ln>
            <a:noFill/>
          </a:ln>
          <a:effectLst/>
          <a:extLst>
            <a:ext uri="{909E8E84-426E-40DD-AFC4-6F175D3DCCD1}">
              <a14:hiddenFill xmlns:a14="http://schemas.microsoft.com/office/drawing/2010/main">
                <a:solidFill>
                  <a:srgbClr val="FFFF00">
                    <a:alpha val="31000"/>
                  </a:srgbClr>
                </a:solidFill>
              </a14:hiddenFill>
            </a:ext>
            <a:ext uri="{91240B29-F687-4F45-9708-019B960494DF}">
              <a14:hiddenLine xmlns:a14="http://schemas.microsoft.com/office/drawing/2010/main" w="2857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 typeface="Wingdings" panose="05000000000000000000" pitchFamily="2" charset="2"/>
              <a:buNone/>
            </a:pPr>
            <a:r>
              <a:rPr lang="zh-CN" altLang="en-US" sz="1600" b="0" u="none" dirty="0"/>
              <a:t>   举例：一个我的</a:t>
            </a:r>
            <a:r>
              <a:rPr lang="en-US" altLang="zh-CN" sz="1600" b="0" u="none" dirty="0"/>
              <a:t>e</a:t>
            </a:r>
            <a:r>
              <a:rPr lang="zh-CN" altLang="en-US" sz="1600" b="0" u="none" dirty="0"/>
              <a:t>家</a:t>
            </a:r>
            <a:r>
              <a:rPr lang="en-US" altLang="zh-CN" sz="1600" b="0" u="none" dirty="0"/>
              <a:t>e6</a:t>
            </a:r>
            <a:r>
              <a:rPr lang="zh-CN" altLang="en-US" sz="1600" b="0" u="none" dirty="0"/>
              <a:t>套餐是一个销售品，有人购买了这个销售品那就会产生一个销售品实例，而这个实例又是由几个成员组成的（电话</a:t>
            </a:r>
            <a:r>
              <a:rPr lang="en-US" altLang="zh-CN" sz="1600" b="0" u="none" dirty="0"/>
              <a:t>+</a:t>
            </a:r>
            <a:r>
              <a:rPr lang="zh-CN" altLang="en-US" sz="1600" b="0" u="none" dirty="0"/>
              <a:t>小灵通或者加装一个手机）。销售品到底是多少档次的呢？</a:t>
            </a:r>
            <a:r>
              <a:rPr lang="en-US" altLang="zh-CN" sz="1600" b="0" u="none" dirty="0"/>
              <a:t>68</a:t>
            </a:r>
            <a:r>
              <a:rPr lang="zh-CN" altLang="en-US" sz="1600" b="0" u="none" dirty="0"/>
              <a:t>还是</a:t>
            </a:r>
            <a:r>
              <a:rPr lang="en-US" altLang="zh-CN" sz="1600" b="0" u="none" dirty="0"/>
              <a:t>48</a:t>
            </a:r>
            <a:r>
              <a:rPr lang="zh-CN" altLang="en-US" sz="1600" b="0" u="none" dirty="0"/>
              <a:t>是需要去从销售品实例的属性描述里面获取的。那这个销售品实例里的各个成员是何种角色呢加装包成员还是必须包成员，则需要从销售品明细的角色来判断。如果上述套餐实例用户又购买了一个</a:t>
            </a:r>
            <a:r>
              <a:rPr lang="en-US" altLang="zh-CN" sz="1600" b="0" u="none" dirty="0"/>
              <a:t>CDMA</a:t>
            </a:r>
            <a:r>
              <a:rPr lang="zh-CN" altLang="en-US" sz="1600" b="0" u="none" dirty="0"/>
              <a:t>手机加装进来，那固定电话和小灵通则是必选包即基础包，</a:t>
            </a:r>
            <a:r>
              <a:rPr lang="en-US" altLang="zh-CN" sz="1600" b="0" u="none" dirty="0"/>
              <a:t>CDMA</a:t>
            </a:r>
            <a:r>
              <a:rPr lang="zh-CN" altLang="en-US" sz="1600" b="0" u="none" dirty="0"/>
              <a:t>手机则是加装包成员。</a:t>
            </a:r>
          </a:p>
        </p:txBody>
      </p:sp>
    </p:spTree>
    <p:extLst>
      <p:ext uri="{BB962C8B-B14F-4D97-AF65-F5344CB8AC3E}">
        <p14:creationId xmlns:p14="http://schemas.microsoft.com/office/powerpoint/2010/main" val="55207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10224858-FE86-47DA-A818-5C890E98EF40}" type="slidenum">
              <a:rPr lang="zh-CN" altLang="en-US" smtClean="0"/>
              <a:pPr/>
              <a:t>7</a:t>
            </a:fld>
            <a:endParaRPr lang="en-US" altLang="zh-CN"/>
          </a:p>
        </p:txBody>
      </p:sp>
      <p:sp>
        <p:nvSpPr>
          <p:cNvPr id="3" name="Rectangle 2"/>
          <p:cNvSpPr>
            <a:spLocks noGrp="1" noChangeArrowheads="1"/>
          </p:cNvSpPr>
          <p:nvPr>
            <p:ph type="title"/>
          </p:nvPr>
        </p:nvSpPr>
        <p:spPr>
          <a:xfrm>
            <a:off x="557048" y="1"/>
            <a:ext cx="4109545" cy="546538"/>
          </a:xfrm>
        </p:spPr>
        <p:txBody>
          <a:bodyPr/>
          <a:lstStyle/>
          <a:p>
            <a:r>
              <a:rPr lang="zh-CN" altLang="en-US" dirty="0"/>
              <a:t>与我们相关的电信的其他业务系统</a:t>
            </a:r>
          </a:p>
        </p:txBody>
      </p:sp>
      <p:sp>
        <p:nvSpPr>
          <p:cNvPr id="4" name="Rectangle 3"/>
          <p:cNvSpPr txBox="1">
            <a:spLocks noChangeArrowheads="1"/>
          </p:cNvSpPr>
          <p:nvPr/>
        </p:nvSpPr>
        <p:spPr>
          <a:xfrm>
            <a:off x="210207" y="546539"/>
            <a:ext cx="8734095" cy="4719144"/>
          </a:xfrm>
          <a:prstGeom prst="rect">
            <a:avLst/>
          </a:prstGeom>
        </p:spPr>
        <p:txBody>
          <a:bodyPr/>
          <a:lstStyle>
            <a:lvl1pPr marL="171450" indent="-171450" algn="l" defTabSz="685165" rtl="0" eaLnBrk="1" latinLnBrk="0" hangingPunct="1">
              <a:lnSpc>
                <a:spcPct val="150000"/>
              </a:lnSpc>
              <a:spcBef>
                <a:spcPts val="750"/>
              </a:spcBef>
              <a:buClr>
                <a:srgbClr val="FF9829"/>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400" kern="1200" dirty="0" smtClean="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165" rtl="0" eaLnBrk="1" latinLnBrk="0" hangingPunct="1">
              <a:lnSpc>
                <a:spcPct val="150000"/>
              </a:lnSpc>
              <a:spcBef>
                <a:spcPts val="375"/>
              </a:spcBef>
              <a:buClr>
                <a:srgbClr val="FF9829"/>
              </a:buClr>
              <a:buFont typeface="Wingdings" panose="05000000000000000000" pitchFamily="2" charset="2"/>
              <a:buChar char="l"/>
              <a:defRPr lang="en-US" altLang="en-US" sz="1800" kern="1200" dirty="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en-US" altLang="zh-CN" sz="1400" b="1" dirty="0"/>
              <a:t>CRM</a:t>
            </a:r>
            <a:r>
              <a:rPr lang="zh-CN" altLang="en-US" sz="1400" b="1" dirty="0"/>
              <a:t>系统</a:t>
            </a:r>
          </a:p>
          <a:p>
            <a:pPr lvl="1"/>
            <a:r>
              <a:rPr lang="zh-CN" altLang="en-US" sz="1400" dirty="0" smtClean="0"/>
              <a:t>综合业务支撑系统：营业受理</a:t>
            </a:r>
            <a:r>
              <a:rPr lang="en-US" altLang="zh-CN" sz="1400" dirty="0" smtClean="0"/>
              <a:t>+</a:t>
            </a:r>
            <a:r>
              <a:rPr lang="zh-CN" altLang="en-US" sz="1400" dirty="0" smtClean="0"/>
              <a:t>服务开通</a:t>
            </a:r>
            <a:r>
              <a:rPr lang="en-US" altLang="zh-CN" sz="1400" dirty="0" smtClean="0"/>
              <a:t>+</a:t>
            </a:r>
            <a:r>
              <a:rPr lang="zh-CN" altLang="en-US" sz="1400" dirty="0" smtClean="0"/>
              <a:t>资源分配管理</a:t>
            </a:r>
          </a:p>
          <a:p>
            <a:r>
              <a:rPr lang="zh-CN" altLang="en-US" sz="1400" b="1" dirty="0"/>
              <a:t>计费系统</a:t>
            </a:r>
          </a:p>
          <a:p>
            <a:pPr lvl="1"/>
            <a:r>
              <a:rPr lang="zh-CN" altLang="en-US" sz="1400" dirty="0" smtClean="0"/>
              <a:t>计费</a:t>
            </a:r>
            <a:r>
              <a:rPr lang="en-US" altLang="zh-CN" sz="1400" dirty="0" smtClean="0"/>
              <a:t>+</a:t>
            </a:r>
            <a:r>
              <a:rPr lang="zh-CN" altLang="en-US" sz="1400" dirty="0" smtClean="0"/>
              <a:t>账务</a:t>
            </a:r>
            <a:endParaRPr lang="en-US" altLang="zh-CN" sz="1400" dirty="0"/>
          </a:p>
          <a:p>
            <a:pPr marL="171450" lvl="1">
              <a:spcBef>
                <a:spcPts val="750"/>
              </a:spcBef>
            </a:pPr>
            <a:r>
              <a:rPr lang="zh-CN" altLang="en-US" sz="1400" b="1" dirty="0"/>
              <a:t>资源系统</a:t>
            </a:r>
          </a:p>
          <a:p>
            <a:pPr lvl="1"/>
            <a:r>
              <a:rPr lang="zh-CN" altLang="en-US" sz="1400" dirty="0" smtClean="0"/>
              <a:t>相关的装维信息 ，宽带设备，端口号</a:t>
            </a:r>
          </a:p>
          <a:p>
            <a:r>
              <a:rPr lang="zh-CN" altLang="en-US" sz="1400" b="1" dirty="0"/>
              <a:t>客服系统</a:t>
            </a:r>
          </a:p>
          <a:p>
            <a:pPr lvl="1"/>
            <a:r>
              <a:rPr lang="zh-CN" altLang="en-US" sz="1400" dirty="0" smtClean="0"/>
              <a:t>业务受理、投诉、保障、申告等。</a:t>
            </a:r>
          </a:p>
          <a:p>
            <a:r>
              <a:rPr lang="zh-CN" altLang="en-US" sz="1400" b="1" dirty="0"/>
              <a:t>综合结算系统</a:t>
            </a:r>
          </a:p>
          <a:p>
            <a:pPr lvl="1"/>
            <a:r>
              <a:rPr lang="zh-CN" altLang="en-US" sz="1400" dirty="0" smtClean="0"/>
              <a:t>网间结算、长途结算、</a:t>
            </a:r>
            <a:r>
              <a:rPr lang="en-US" altLang="zh-CN" sz="1400" dirty="0" smtClean="0"/>
              <a:t>SP</a:t>
            </a:r>
            <a:r>
              <a:rPr lang="zh-CN" altLang="en-US" sz="1400" dirty="0" smtClean="0"/>
              <a:t>结算等。</a:t>
            </a:r>
          </a:p>
          <a:p>
            <a:r>
              <a:rPr lang="zh-CN" altLang="en-US" sz="1400" b="1" dirty="0"/>
              <a:t>智能网系统</a:t>
            </a:r>
          </a:p>
          <a:p>
            <a:pPr lvl="1"/>
            <a:r>
              <a:rPr lang="zh-CN" altLang="en-US" sz="1400" dirty="0" smtClean="0"/>
              <a:t>支持智能网业务：</a:t>
            </a:r>
            <a:r>
              <a:rPr lang="en-US" altLang="zh-CN" sz="1400" dirty="0" smtClean="0"/>
              <a:t>800</a:t>
            </a:r>
            <a:r>
              <a:rPr lang="zh-CN" altLang="en-US" sz="1400" dirty="0" smtClean="0"/>
              <a:t>、一号通、卡类业务等。</a:t>
            </a:r>
          </a:p>
        </p:txBody>
      </p:sp>
    </p:spTree>
    <p:extLst>
      <p:ext uri="{BB962C8B-B14F-4D97-AF65-F5344CB8AC3E}">
        <p14:creationId xmlns:p14="http://schemas.microsoft.com/office/powerpoint/2010/main" val="36753390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10224858-FE86-47DA-A818-5C890E98EF40}" type="slidenum">
              <a:rPr lang="zh-CN" altLang="en-US" smtClean="0"/>
              <a:pPr/>
              <a:t>8</a:t>
            </a:fld>
            <a:endParaRPr lang="en-US" altLang="zh-CN"/>
          </a:p>
        </p:txBody>
      </p:sp>
      <p:sp>
        <p:nvSpPr>
          <p:cNvPr id="3" name="Rectangle 2"/>
          <p:cNvSpPr>
            <a:spLocks noGrp="1" noChangeArrowheads="1"/>
          </p:cNvSpPr>
          <p:nvPr>
            <p:ph type="title"/>
          </p:nvPr>
        </p:nvSpPr>
        <p:spPr>
          <a:xfrm>
            <a:off x="472965" y="0"/>
            <a:ext cx="5370787" cy="765175"/>
          </a:xfrm>
        </p:spPr>
        <p:txBody>
          <a:bodyPr/>
          <a:lstStyle/>
          <a:p>
            <a:r>
              <a:rPr lang="en-US" altLang="zh-CN" dirty="0"/>
              <a:t>CRM</a:t>
            </a:r>
            <a:r>
              <a:rPr lang="zh-CN" altLang="en-US" dirty="0"/>
              <a:t>系统主要业务点</a:t>
            </a:r>
          </a:p>
        </p:txBody>
      </p:sp>
      <p:sp>
        <p:nvSpPr>
          <p:cNvPr id="4" name="Rectangle 3"/>
          <p:cNvSpPr txBox="1">
            <a:spLocks noChangeArrowheads="1"/>
          </p:cNvSpPr>
          <p:nvPr/>
        </p:nvSpPr>
        <p:spPr>
          <a:xfrm>
            <a:off x="310658" y="550151"/>
            <a:ext cx="8207375" cy="5254625"/>
          </a:xfrm>
          <a:prstGeom prst="rect">
            <a:avLst/>
          </a:prstGeom>
        </p:spPr>
        <p:txBody>
          <a:bodyPr/>
          <a:lstStyle>
            <a:lvl1pPr marL="171450" indent="-171450" algn="l" defTabSz="685165" rtl="0" eaLnBrk="1" latinLnBrk="0" hangingPunct="1">
              <a:lnSpc>
                <a:spcPct val="150000"/>
              </a:lnSpc>
              <a:spcBef>
                <a:spcPts val="750"/>
              </a:spcBef>
              <a:buClr>
                <a:srgbClr val="FF9829"/>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400" kern="1200" dirty="0" smtClean="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165" rtl="0" eaLnBrk="1" latinLnBrk="0" hangingPunct="1">
              <a:lnSpc>
                <a:spcPct val="150000"/>
              </a:lnSpc>
              <a:spcBef>
                <a:spcPts val="375"/>
              </a:spcBef>
              <a:buClr>
                <a:srgbClr val="FF9829"/>
              </a:buClr>
              <a:buFont typeface="Wingdings" panose="05000000000000000000" pitchFamily="2" charset="2"/>
              <a:buChar char="l"/>
              <a:defRPr lang="en-US" altLang="en-US" sz="1800" kern="1200" dirty="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sz="1200" b="1" dirty="0" smtClean="0"/>
              <a:t>受理环节</a:t>
            </a:r>
          </a:p>
          <a:p>
            <a:pPr lvl="1"/>
            <a:r>
              <a:rPr lang="zh-CN" altLang="en-US" sz="1200" dirty="0" smtClean="0"/>
              <a:t>受理、稽核、收款、退款等</a:t>
            </a:r>
          </a:p>
          <a:p>
            <a:pPr lvl="1"/>
            <a:r>
              <a:rPr lang="zh-CN" altLang="en-US" sz="1200" dirty="0" smtClean="0"/>
              <a:t>受理数据、营业收入数据</a:t>
            </a:r>
            <a:endParaRPr lang="zh-CN" altLang="en-US" sz="1200" b="1" dirty="0" smtClean="0"/>
          </a:p>
          <a:p>
            <a:r>
              <a:rPr lang="zh-CN" altLang="en-US" sz="1200" b="1" dirty="0"/>
              <a:t>施工环节</a:t>
            </a:r>
          </a:p>
          <a:p>
            <a:pPr lvl="1"/>
            <a:r>
              <a:rPr lang="zh-CN" altLang="en-US" sz="1200" dirty="0" smtClean="0"/>
              <a:t>配线、外堪、配号、程控、测量装机等</a:t>
            </a:r>
          </a:p>
          <a:p>
            <a:pPr lvl="1"/>
            <a:r>
              <a:rPr lang="zh-CN" altLang="en-US" sz="1200" dirty="0" smtClean="0"/>
              <a:t>工单数据，环节概念、时效考核</a:t>
            </a:r>
            <a:endParaRPr lang="zh-CN" altLang="en-US" sz="1200" b="1" dirty="0" smtClean="0"/>
          </a:p>
          <a:p>
            <a:r>
              <a:rPr lang="zh-CN" altLang="en-US" sz="1200" b="1" dirty="0"/>
              <a:t>竣工环节</a:t>
            </a:r>
          </a:p>
          <a:p>
            <a:pPr lvl="1"/>
            <a:r>
              <a:rPr lang="zh-CN" altLang="en-US" sz="1200" dirty="0" smtClean="0"/>
              <a:t>资料归档、传送接口、实物归档</a:t>
            </a:r>
          </a:p>
          <a:p>
            <a:pPr lvl="1"/>
            <a:r>
              <a:rPr lang="zh-CN" altLang="en-US" sz="1200" dirty="0" smtClean="0"/>
              <a:t>用户档案</a:t>
            </a:r>
            <a:endParaRPr lang="zh-CN" altLang="en-US" sz="1200" b="1" dirty="0" smtClean="0"/>
          </a:p>
          <a:p>
            <a:r>
              <a:rPr lang="zh-CN" altLang="en-US" sz="1200" b="1" dirty="0"/>
              <a:t>数据体现</a:t>
            </a:r>
          </a:p>
          <a:p>
            <a:pPr lvl="1"/>
            <a:r>
              <a:rPr lang="zh-CN" altLang="en-US" sz="1200" dirty="0" smtClean="0"/>
              <a:t>业务受理情况、营业收入、用户发展（业务竣工）</a:t>
            </a:r>
          </a:p>
          <a:p>
            <a:pPr marL="0" indent="0">
              <a:buNone/>
            </a:pPr>
            <a:r>
              <a:rPr lang="zh-CN" altLang="en-US" sz="1200" b="1" dirty="0" smtClean="0"/>
              <a:t>下面</a:t>
            </a:r>
            <a:r>
              <a:rPr lang="zh-CN" altLang="en-US" sz="1200" b="1" dirty="0"/>
              <a:t>着重讲一下</a:t>
            </a:r>
            <a:r>
              <a:rPr lang="en-US" altLang="zh-CN" sz="1200" b="1" dirty="0"/>
              <a:t>CRM</a:t>
            </a:r>
            <a:r>
              <a:rPr lang="zh-CN" altLang="en-US" sz="1200" b="1" dirty="0"/>
              <a:t>系统的套餐受理流程</a:t>
            </a:r>
          </a:p>
        </p:txBody>
      </p:sp>
    </p:spTree>
    <p:extLst>
      <p:ext uri="{BB962C8B-B14F-4D97-AF65-F5344CB8AC3E}">
        <p14:creationId xmlns:p14="http://schemas.microsoft.com/office/powerpoint/2010/main" val="1659438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p:cNvSpPr>
          <p:nvPr/>
        </p:nvSpPr>
        <p:spPr>
          <a:xfrm>
            <a:off x="3492500" y="6524625"/>
            <a:ext cx="2133600" cy="333375"/>
          </a:xfrm>
          <a:prstGeom prst="rect">
            <a:avLst/>
          </a:prstGeom>
        </p:spPr>
        <p:txBody>
          <a:bodyPr/>
          <a:lstStyle>
            <a:defPPr>
              <a:defRPr lang="zh-CN"/>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700" algn="l" defTabSz="685165" rtl="0" eaLnBrk="1" latinLnBrk="0" hangingPunct="1">
              <a:defRPr sz="1400" kern="1200">
                <a:solidFill>
                  <a:schemeClr val="tx1"/>
                </a:solidFill>
                <a:latin typeface="+mn-lt"/>
                <a:ea typeface="+mn-ea"/>
                <a:cs typeface="+mn-cs"/>
              </a:defRPr>
            </a:lvl4pPr>
            <a:lvl5pPr marL="1371600" algn="l" defTabSz="685165" rtl="0" eaLnBrk="1" latinLnBrk="0" hangingPunct="1">
              <a:defRPr sz="1400" kern="1200">
                <a:solidFill>
                  <a:schemeClr val="tx1"/>
                </a:solidFill>
                <a:latin typeface="+mn-lt"/>
                <a:ea typeface="+mn-ea"/>
                <a:cs typeface="+mn-cs"/>
              </a:defRPr>
            </a:lvl5pPr>
            <a:lvl6pPr marL="1714500" algn="l" defTabSz="685165" rtl="0" eaLnBrk="1" latinLnBrk="0" hangingPunct="1">
              <a:defRPr sz="1400" kern="1200">
                <a:solidFill>
                  <a:schemeClr val="tx1"/>
                </a:solidFill>
                <a:latin typeface="+mn-lt"/>
                <a:ea typeface="+mn-ea"/>
                <a:cs typeface="+mn-cs"/>
              </a:defRPr>
            </a:lvl6pPr>
            <a:lvl7pPr marL="2057400" algn="l" defTabSz="685165" rtl="0" eaLnBrk="1" latinLnBrk="0" hangingPunct="1">
              <a:defRPr sz="1400" kern="1200">
                <a:solidFill>
                  <a:schemeClr val="tx1"/>
                </a:solidFill>
                <a:latin typeface="+mn-lt"/>
                <a:ea typeface="+mn-ea"/>
                <a:cs typeface="+mn-cs"/>
              </a:defRPr>
            </a:lvl7pPr>
            <a:lvl8pPr marL="2400300" algn="l" defTabSz="685165" rtl="0" eaLnBrk="1" latinLnBrk="0" hangingPunct="1">
              <a:defRPr sz="1400" kern="1200">
                <a:solidFill>
                  <a:schemeClr val="tx1"/>
                </a:solidFill>
                <a:latin typeface="+mn-lt"/>
                <a:ea typeface="+mn-ea"/>
                <a:cs typeface="+mn-cs"/>
              </a:defRPr>
            </a:lvl8pPr>
            <a:lvl9pPr marL="2743200" algn="l" defTabSz="685165" rtl="0" eaLnBrk="1" latinLnBrk="0" hangingPunct="1">
              <a:defRPr sz="1400" kern="1200">
                <a:solidFill>
                  <a:schemeClr val="tx1"/>
                </a:solidFill>
                <a:latin typeface="+mn-lt"/>
                <a:ea typeface="+mn-ea"/>
                <a:cs typeface="+mn-cs"/>
              </a:defRPr>
            </a:lvl9pPr>
          </a:lstStyle>
          <a:p>
            <a:fld id="{10224858-FE86-47DA-A818-5C890E98EF40}" type="slidenum">
              <a:rPr lang="zh-CN" altLang="en-US" smtClean="0"/>
              <a:pPr/>
              <a:t>9</a:t>
            </a:fld>
            <a:endParaRPr lang="en-US" altLang="zh-CN"/>
          </a:p>
        </p:txBody>
      </p:sp>
      <p:sp>
        <p:nvSpPr>
          <p:cNvPr id="3" name="Rectangle 2"/>
          <p:cNvSpPr>
            <a:spLocks noGrp="1" noChangeArrowheads="1"/>
          </p:cNvSpPr>
          <p:nvPr>
            <p:ph type="title"/>
          </p:nvPr>
        </p:nvSpPr>
        <p:spPr>
          <a:xfrm>
            <a:off x="557049" y="-10510"/>
            <a:ext cx="9144000" cy="765175"/>
          </a:xfrm>
        </p:spPr>
        <p:txBody>
          <a:bodyPr/>
          <a:lstStyle/>
          <a:p>
            <a:r>
              <a:rPr lang="en-US" altLang="zh-CN" dirty="0"/>
              <a:t>CRM</a:t>
            </a:r>
            <a:r>
              <a:rPr lang="zh-CN" altLang="en-US" dirty="0"/>
              <a:t>系统套餐受理流程</a:t>
            </a:r>
          </a:p>
        </p:txBody>
      </p:sp>
      <p:sp>
        <p:nvSpPr>
          <p:cNvPr id="4" name="Rectangle 3"/>
          <p:cNvSpPr txBox="1">
            <a:spLocks noChangeArrowheads="1"/>
          </p:cNvSpPr>
          <p:nvPr/>
        </p:nvSpPr>
        <p:spPr>
          <a:xfrm>
            <a:off x="468313" y="981075"/>
            <a:ext cx="8207375" cy="4862677"/>
          </a:xfrm>
          <a:prstGeom prst="rect">
            <a:avLst/>
          </a:prstGeom>
        </p:spPr>
        <p:txBody>
          <a:bodyPr/>
          <a:lstStyle>
            <a:lvl1pPr marL="171450" indent="-171450" algn="l" defTabSz="685165" rtl="0" eaLnBrk="1" latinLnBrk="0" hangingPunct="1">
              <a:lnSpc>
                <a:spcPct val="150000"/>
              </a:lnSpc>
              <a:spcBef>
                <a:spcPts val="750"/>
              </a:spcBef>
              <a:buClr>
                <a:srgbClr val="FF9829"/>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400" kern="1200" dirty="0" smtClean="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165" rtl="0" eaLnBrk="1" latinLnBrk="0" hangingPunct="1">
              <a:lnSpc>
                <a:spcPct val="150000"/>
              </a:lnSpc>
              <a:spcBef>
                <a:spcPts val="375"/>
              </a:spcBef>
              <a:buClr>
                <a:srgbClr val="FF9829"/>
              </a:buClr>
              <a:buFont typeface="Wingdings" panose="05000000000000000000" pitchFamily="2" charset="2"/>
              <a:buChar char="l"/>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165" rtl="0" eaLnBrk="1" latinLnBrk="0" hangingPunct="1">
              <a:lnSpc>
                <a:spcPct val="150000"/>
              </a:lnSpc>
              <a:spcBef>
                <a:spcPts val="375"/>
              </a:spcBef>
              <a:buClr>
                <a:srgbClr val="FF9829"/>
              </a:buClr>
              <a:buFont typeface="Wingdings" panose="05000000000000000000" pitchFamily="2" charset="2"/>
              <a:buChar char="l"/>
              <a:defRPr lang="en-US" altLang="en-US" sz="1800" kern="1200" dirty="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10000"/>
              </a:lnSpc>
            </a:pPr>
            <a:r>
              <a:rPr lang="en-US" altLang="zh-CN" sz="1400" b="1" dirty="0">
                <a:solidFill>
                  <a:srgbClr val="4F81BD"/>
                </a:solidFill>
              </a:rPr>
              <a:t>CRM</a:t>
            </a:r>
            <a:r>
              <a:rPr lang="zh-CN" altLang="en-US" sz="1400" b="1" dirty="0">
                <a:solidFill>
                  <a:srgbClr val="4F81BD"/>
                </a:solidFill>
              </a:rPr>
              <a:t>受理一个套餐（用户级）主要有以下几个步骤</a:t>
            </a:r>
          </a:p>
          <a:p>
            <a:pPr lvl="1">
              <a:lnSpc>
                <a:spcPct val="110000"/>
              </a:lnSpc>
            </a:pPr>
            <a:r>
              <a:rPr lang="zh-CN" altLang="en-US" sz="1400" dirty="0" smtClean="0"/>
              <a:t>生成套餐订单</a:t>
            </a:r>
          </a:p>
          <a:p>
            <a:pPr lvl="1">
              <a:lnSpc>
                <a:spcPct val="110000"/>
              </a:lnSpc>
            </a:pPr>
            <a:r>
              <a:rPr lang="zh-CN" altLang="en-US" sz="1400" dirty="0" smtClean="0"/>
              <a:t>由套餐订单派生出各个主产品订单，具体的订单数由成员个数来决定，如一个</a:t>
            </a:r>
            <a:r>
              <a:rPr lang="en-US" altLang="zh-CN" sz="1400" dirty="0" smtClean="0"/>
              <a:t>e9</a:t>
            </a:r>
            <a:r>
              <a:rPr lang="zh-CN" altLang="en-US" sz="1400" dirty="0" smtClean="0"/>
              <a:t>套餐有固定电话、宽带、</a:t>
            </a:r>
            <a:r>
              <a:rPr lang="en-US" altLang="zh-CN" sz="1400" dirty="0" smtClean="0"/>
              <a:t>CDMA</a:t>
            </a:r>
            <a:r>
              <a:rPr lang="zh-CN" altLang="en-US" sz="1400" dirty="0" smtClean="0"/>
              <a:t>手机</a:t>
            </a:r>
            <a:r>
              <a:rPr lang="en-US" altLang="zh-CN" sz="1400" dirty="0" smtClean="0"/>
              <a:t>3</a:t>
            </a:r>
            <a:r>
              <a:rPr lang="zh-CN" altLang="en-US" sz="1400" dirty="0" smtClean="0"/>
              <a:t>个成员。则会生成</a:t>
            </a:r>
            <a:r>
              <a:rPr lang="en-US" altLang="zh-CN" sz="1400" dirty="0" smtClean="0"/>
              <a:t>3</a:t>
            </a:r>
            <a:r>
              <a:rPr lang="zh-CN" altLang="en-US" sz="1400" dirty="0" smtClean="0"/>
              <a:t>条主产品订单。</a:t>
            </a:r>
          </a:p>
          <a:p>
            <a:pPr lvl="1">
              <a:lnSpc>
                <a:spcPct val="110000"/>
              </a:lnSpc>
            </a:pPr>
            <a:r>
              <a:rPr lang="zh-CN" altLang="en-US" sz="1400" dirty="0" smtClean="0"/>
              <a:t>主产品订单将会按照</a:t>
            </a:r>
            <a:r>
              <a:rPr lang="en-US" altLang="zh-CN" sz="1400" dirty="0" smtClean="0"/>
              <a:t>CRM</a:t>
            </a:r>
            <a:r>
              <a:rPr lang="zh-CN" altLang="en-US" sz="1400" dirty="0" smtClean="0"/>
              <a:t>系统的受理</a:t>
            </a:r>
            <a:r>
              <a:rPr lang="en-US" altLang="zh-CN" sz="1400" dirty="0" smtClean="0"/>
              <a:t>——</a:t>
            </a:r>
            <a:r>
              <a:rPr lang="zh-CN" altLang="en-US" sz="1400" dirty="0" smtClean="0"/>
              <a:t>竣工流程开始执行。受理、配号、配线等直到竣工归档。</a:t>
            </a:r>
          </a:p>
          <a:p>
            <a:pPr lvl="1">
              <a:lnSpc>
                <a:spcPct val="110000"/>
              </a:lnSpc>
            </a:pPr>
            <a:r>
              <a:rPr lang="zh-CN" altLang="en-US" sz="1400" dirty="0" smtClean="0"/>
              <a:t>当这个套餐内的所有主产品订单流程全部走完，即所有主产品档案全部竣工归档，则这个套餐即完成竣工。注意：此处竣工和套餐生效的概念并不相同，比如我</a:t>
            </a:r>
            <a:r>
              <a:rPr lang="en-US" altLang="zh-CN" sz="1400" dirty="0" smtClean="0"/>
              <a:t>5</a:t>
            </a:r>
            <a:r>
              <a:rPr lang="zh-CN" altLang="en-US" sz="1400" dirty="0" smtClean="0"/>
              <a:t>月</a:t>
            </a:r>
            <a:r>
              <a:rPr lang="en-US" altLang="zh-CN" sz="1400" dirty="0" smtClean="0"/>
              <a:t>7</a:t>
            </a:r>
            <a:r>
              <a:rPr lang="zh-CN" altLang="en-US" sz="1400" dirty="0" smtClean="0"/>
              <a:t>号去办理一个</a:t>
            </a:r>
            <a:r>
              <a:rPr lang="en-US" altLang="zh-CN" sz="1400" dirty="0" smtClean="0"/>
              <a:t>e9</a:t>
            </a:r>
            <a:r>
              <a:rPr lang="zh-CN" altLang="en-US" sz="1400" dirty="0" smtClean="0"/>
              <a:t>套餐，</a:t>
            </a:r>
            <a:r>
              <a:rPr lang="en-US" altLang="zh-CN" sz="1400" dirty="0" smtClean="0"/>
              <a:t>10</a:t>
            </a:r>
            <a:r>
              <a:rPr lang="zh-CN" altLang="en-US" sz="1400" dirty="0" smtClean="0"/>
              <a:t>号所有产品竣工，用户可以正常使用了。但此时套餐只是竣工而非生效，电信的套餐一般是于次月</a:t>
            </a:r>
            <a:r>
              <a:rPr lang="en-US" altLang="zh-CN" sz="1400" dirty="0" smtClean="0"/>
              <a:t>1</a:t>
            </a:r>
            <a:r>
              <a:rPr lang="zh-CN" altLang="en-US" sz="1400" dirty="0" smtClean="0"/>
              <a:t>号生效。从</a:t>
            </a:r>
            <a:r>
              <a:rPr lang="en-US" altLang="zh-CN" sz="1400" dirty="0" smtClean="0"/>
              <a:t>10</a:t>
            </a:r>
            <a:r>
              <a:rPr lang="zh-CN" altLang="en-US" sz="1400" dirty="0" smtClean="0"/>
              <a:t>号一直到月底这个套餐都只是使用的一个过渡套餐资费而非</a:t>
            </a:r>
            <a:r>
              <a:rPr lang="en-US" altLang="zh-CN" sz="1400" dirty="0" smtClean="0"/>
              <a:t>e9</a:t>
            </a:r>
            <a:r>
              <a:rPr lang="zh-CN" altLang="en-US" sz="1400" dirty="0" smtClean="0"/>
              <a:t>套餐本身的资费，电信的套餐生效日期是由资费什么时候生效来决定的。</a:t>
            </a:r>
          </a:p>
          <a:p>
            <a:pPr>
              <a:lnSpc>
                <a:spcPct val="110000"/>
              </a:lnSpc>
            </a:pPr>
            <a:r>
              <a:rPr lang="en-US" altLang="zh-CN" sz="1400" b="1" dirty="0" smtClean="0">
                <a:solidFill>
                  <a:srgbClr val="4F81BD"/>
                </a:solidFill>
              </a:rPr>
              <a:t>CRM</a:t>
            </a:r>
            <a:r>
              <a:rPr lang="zh-CN" altLang="en-US" sz="1400" b="1" dirty="0" smtClean="0">
                <a:solidFill>
                  <a:srgbClr val="4F81BD"/>
                </a:solidFill>
              </a:rPr>
              <a:t>还有一种账户级套餐，账户级套餐顾名思义是针对账户来设计的，加入了账户级套餐那这个账户下的所有成员都能享受到这种资费或者优惠。账户级套餐受理无需走主产品工单流程，而是直接在</a:t>
            </a:r>
            <a:r>
              <a:rPr lang="en-US" altLang="zh-CN" sz="1400" b="1" dirty="0" smtClean="0">
                <a:solidFill>
                  <a:srgbClr val="4F81BD"/>
                </a:solidFill>
              </a:rPr>
              <a:t>CRM</a:t>
            </a:r>
            <a:r>
              <a:rPr lang="zh-CN" altLang="en-US" sz="1400" b="1" dirty="0" smtClean="0">
                <a:solidFill>
                  <a:srgbClr val="4F81BD"/>
                </a:solidFill>
              </a:rPr>
              <a:t>完成竣工归档后送往计费系统进行计费 。</a:t>
            </a:r>
            <a:endParaRPr lang="zh-CN" altLang="en-US" sz="1400" b="1" dirty="0">
              <a:solidFill>
                <a:srgbClr val="4F81BD"/>
              </a:solidFill>
            </a:endParaRPr>
          </a:p>
        </p:txBody>
      </p:sp>
    </p:spTree>
    <p:extLst>
      <p:ext uri="{BB962C8B-B14F-4D97-AF65-F5344CB8AC3E}">
        <p14:creationId xmlns:p14="http://schemas.microsoft.com/office/powerpoint/2010/main" val="236424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A7E6"/>
        </a:solidFill>
        <a:ln>
          <a:noFill/>
        </a:ln>
      </a:spPr>
      <a:bodyPr anchor="ctr"/>
      <a:lstStyle>
        <a:defPPr algn="ctr" defTabSz="1218565" fontAlgn="base">
          <a:spcBef>
            <a:spcPct val="0"/>
          </a:spcBef>
          <a:spcAft>
            <a:spcPct val="0"/>
          </a:spcAft>
          <a:defRPr sz="1800" kern="0" dirty="0" smtClean="0">
            <a:solidFill>
              <a:schemeClr val="bg1"/>
            </a:solidFill>
            <a:latin typeface="微软雅黑" panose="020B0503020204020204" pitchFamily="34" charset="-122"/>
            <a:ea typeface="微软雅黑" panose="020B0503020204020204" pitchFamily="34" charset="-122"/>
          </a:defRPr>
        </a:defPPr>
      </a:lstStyle>
    </a:spDef>
    <a:lnDef>
      <a:spPr>
        <a:ln w="12700">
          <a:solidFill>
            <a:srgbClr val="FF9829"/>
          </a:solidFill>
          <a:headEnd type="none" w="med" len="med"/>
          <a:tailEnd type="arrow"/>
        </a:ln>
      </a:spPr>
      <a:bodyPr/>
      <a:lstStyle/>
      <a:style>
        <a:lnRef idx="1">
          <a:schemeClr val="accent1"/>
        </a:lnRef>
        <a:fillRef idx="0">
          <a:schemeClr val="accent1"/>
        </a:fillRef>
        <a:effectRef idx="0">
          <a:schemeClr val="accent1"/>
        </a:effectRef>
        <a:fontRef idx="minor">
          <a:schemeClr val="tx1"/>
        </a:fontRef>
      </a:style>
    </a:lnDef>
    <a:txDef>
      <a:spPr bwMode="auto">
        <a:noFill/>
        <a:ln>
          <a:noFill/>
        </a:ln>
      </a:spPr>
      <a:bodyPr wrap="none" lIns="121878" tIns="60938" rIns="121878" bIns="60938">
        <a:spAutoFit/>
      </a:bodyPr>
      <a:lstStyle>
        <a:defPPr marL="228600" indent="-228600" eaLnBrk="1" hangingPunct="1">
          <a:buClr>
            <a:srgbClr val="FF9829"/>
          </a:buClr>
          <a:buFont typeface="Wingdings" panose="05000000000000000000" pitchFamily="2" charset="2"/>
          <a:buChar char="n"/>
          <a:defRPr sz="2000" dirty="0" smtClean="0">
            <a:solidFill>
              <a:srgbClr val="4D4D4D"/>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878</TotalTime>
  <Words>4621</Words>
  <Application>Microsoft Office PowerPoint</Application>
  <PresentationFormat>全屏显示(16:9)</PresentationFormat>
  <Paragraphs>552</Paragraphs>
  <Slides>44</Slides>
  <Notes>43</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44</vt:i4>
      </vt:variant>
    </vt:vector>
  </HeadingPairs>
  <TitlesOfParts>
    <vt:vector size="61" baseType="lpstr">
      <vt:lpstr>Monotype Sorts</vt:lpstr>
      <vt:lpstr>仿宋_GB2312</vt:lpstr>
      <vt:lpstr>黑体</vt:lpstr>
      <vt:lpstr>华文新魏</vt:lpstr>
      <vt:lpstr>华文中宋</vt:lpstr>
      <vt:lpstr>楷体_GB2312</vt:lpstr>
      <vt:lpstr>宋体</vt:lpstr>
      <vt:lpstr>微软雅黑</vt:lpstr>
      <vt:lpstr>新宋体</vt:lpstr>
      <vt:lpstr>Arial</vt:lpstr>
      <vt:lpstr>Calibri</vt:lpstr>
      <vt:lpstr>Calibri Light</vt:lpstr>
      <vt:lpstr>Times New Roman</vt:lpstr>
      <vt:lpstr>Wingdings</vt:lpstr>
      <vt:lpstr>Office 主题</vt:lpstr>
      <vt:lpstr>Visio</vt:lpstr>
      <vt:lpstr>位图图像</vt:lpstr>
      <vt:lpstr>云南电信BSS业务及EDA系统模型培训</vt:lpstr>
      <vt:lpstr>PowerPoint 演示文稿</vt:lpstr>
      <vt:lpstr>电信业务简介</vt:lpstr>
      <vt:lpstr>PowerPoint 演示文稿</vt:lpstr>
      <vt:lpstr>电信系统参与人、产品、销售品的关系</vt:lpstr>
      <vt:lpstr>电信的销售品</vt:lpstr>
      <vt:lpstr>与我们相关的电信的其他业务系统</vt:lpstr>
      <vt:lpstr>CRM系统主要业务点</vt:lpstr>
      <vt:lpstr>CRM系统套餐受理流程</vt:lpstr>
      <vt:lpstr>计费系统主要业务点</vt:lpstr>
      <vt:lpstr>计费系统主要业务流程</vt:lpstr>
      <vt:lpstr>计费处理流程－预处理</vt:lpstr>
      <vt:lpstr>计费处理流程－排重</vt:lpstr>
      <vt:lpstr>计费处理流程－批价</vt:lpstr>
      <vt:lpstr>计费处理流程－入库</vt:lpstr>
      <vt:lpstr>帐务处理流程－出帐</vt:lpstr>
      <vt:lpstr>帐务处理流程－调帐</vt:lpstr>
      <vt:lpstr>帐务处理流程－销帐</vt:lpstr>
      <vt:lpstr>客服系统主要业务点说明</vt:lpstr>
      <vt:lpstr>综合结算系统主要业务流程</vt:lpstr>
      <vt:lpstr>结算系统主要术语一</vt:lpstr>
      <vt:lpstr>结算系统主要术语二</vt:lpstr>
      <vt:lpstr>网间结算主要业务介绍</vt:lpstr>
      <vt:lpstr>智能网系统业务简介</vt:lpstr>
      <vt:lpstr>中国电信企业数据架构（EDA）</vt:lpstr>
      <vt:lpstr>EDM3.0八大域构成</vt:lpstr>
      <vt:lpstr>EDM3.0目标和工作思路</vt:lpstr>
      <vt:lpstr>EDM3.0对于CRM与计费系统融合时的设计原则</vt:lpstr>
      <vt:lpstr>自顶向下逐层分解的方法</vt:lpstr>
      <vt:lpstr>模型框架</vt:lpstr>
      <vt:lpstr>云南电信EDW系统ETL流程介绍</vt:lpstr>
      <vt:lpstr>目前EDA数据流概况</vt:lpstr>
      <vt:lpstr>目前EDA系统的数据分层</vt:lpstr>
      <vt:lpstr>目前EDA系统的数据分层</vt:lpstr>
      <vt:lpstr>EDA系统数据架构图</vt:lpstr>
      <vt:lpstr>数据分割介绍</vt:lpstr>
      <vt:lpstr>具体的物理模型介绍</vt:lpstr>
      <vt:lpstr>物理模型介绍</vt:lpstr>
      <vt:lpstr>物理模型介绍</vt:lpstr>
      <vt:lpstr>物理模型介绍</vt:lpstr>
      <vt:lpstr>ETL开发的一些要点</vt:lpstr>
      <vt:lpstr>ETL开发遇到的一些问题与想法</vt:lpstr>
      <vt:lpstr>对于学习业务的一些建议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张平</dc:creator>
  <cp:keywords>天源迪科</cp:keywords>
  <cp:lastModifiedBy>s sun</cp:lastModifiedBy>
  <cp:revision>1129</cp:revision>
  <dcterms:created xsi:type="dcterms:W3CDTF">2016-09-06T12:44:00Z</dcterms:created>
  <dcterms:modified xsi:type="dcterms:W3CDTF">2018-04-17T12:46:30Z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2052-10.1.0.6747</vt:lpwstr>
  </property>
</Properties>
</file>