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0" r:id="rId2"/>
    <p:sldMasterId id="2147483722" r:id="rId3"/>
    <p:sldMasterId id="2147483735" r:id="rId4"/>
    <p:sldMasterId id="2147483748" r:id="rId5"/>
    <p:sldMasterId id="2147483761" r:id="rId6"/>
    <p:sldMasterId id="2147483697" r:id="rId7"/>
    <p:sldMasterId id="2147483774" r:id="rId8"/>
    <p:sldMasterId id="2147483684" r:id="rId9"/>
  </p:sldMasterIdLst>
  <p:handoutMasterIdLst>
    <p:handoutMasterId r:id="rId24"/>
  </p:handoutMasterIdLst>
  <p:sldIdLst>
    <p:sldId id="260" r:id="rId10"/>
    <p:sldId id="266" r:id="rId11"/>
    <p:sldId id="294" r:id="rId12"/>
    <p:sldId id="270" r:id="rId13"/>
    <p:sldId id="297" r:id="rId14"/>
    <p:sldId id="296" r:id="rId15"/>
    <p:sldId id="293" r:id="rId16"/>
    <p:sldId id="298" r:id="rId17"/>
    <p:sldId id="299" r:id="rId18"/>
    <p:sldId id="301" r:id="rId19"/>
    <p:sldId id="302" r:id="rId20"/>
    <p:sldId id="295" r:id="rId21"/>
    <p:sldId id="300" r:id="rId22"/>
    <p:sldId id="288" r:id="rId2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C233E"/>
    <a:srgbClr val="666666"/>
    <a:srgbClr val="92D14F"/>
    <a:srgbClr val="0174AB"/>
    <a:srgbClr val="BFC0C0"/>
    <a:srgbClr val="9F9D9A"/>
    <a:srgbClr val="0A377B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579" y="72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204DC00-4959-4B6D-9E99-E43329CC71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01C22A-4AF3-45A8-A6A6-F50535842C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E22FF-14C6-4EF0-842B-3DB52098027C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0AF58C-9E74-4B21-B91F-280F29D49C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B8325-016D-4033-AEA2-5630A8E1BB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BDF4-5AA2-4429-B481-18ED6F06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52E5-FAB5-4BA6-9359-44F761945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032BDB-3899-42BC-9A20-66C61E5C2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BECA7-DB53-4B48-9C99-55603454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FF49-D3BF-4035-9CBB-D10DAC02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1933D-FB21-4076-9C5C-99887578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4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61A22-CD27-4A8B-939E-FE84329D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26704-BEF8-46C6-B58E-F495458B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6858D-E1C1-4652-A941-4D39E770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41094-A38E-46C2-8443-280D1123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B18B6-4A3C-4C51-8CE1-2B333F7D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82FE-DD41-4771-8662-9A28F359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011D1-097E-449E-A46A-5F9A38D9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B9B78-0CE4-43CD-BD0A-D9E6710C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53F36-4FA8-4804-A380-BA5CAF51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80D55-4E96-45FB-B4C4-24D95F1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8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992A-B406-4074-8198-48E4CC5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2F8E9-F005-4632-9F8A-6B9FBE2D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E2F1B-C02E-46B0-BAFE-A83F4279F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4C1D6-1FCA-400E-9C10-ADF4118A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BBE21-1A94-4EA4-AF94-F3EE97F7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5107C-9A32-4048-8021-337006F0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2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A06F-3517-425D-A197-C1ACB60E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1EB5D-1B11-4E55-9530-122AB448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E2841-3C05-41C1-B3AD-6A4C2DB8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8A1EA2-FBC2-4949-805D-4E44CF018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882E7-FE08-4C2A-B1E8-668B9F4EC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CAA36-0E6E-433F-B706-0D60F721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D8FCEA-3BC5-4A51-A68A-A827BB38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4895C-3648-4578-91F9-1D06FD28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2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1522D-A4EF-4AB2-AC8A-0E62EDAF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E9B8C-858F-4D1F-B5E7-4A86B6E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A6234-155F-4001-AC27-5496B8A0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E5FEB-60B0-408D-845E-B7881177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4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B43E8B-E113-41AF-917F-89A776A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DA0B68-6161-42E0-AB1C-0E8E04E3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67A34-B835-45C2-B712-D397330A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37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B63B9-A096-4179-BFFA-ABC051FA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4B499-2B01-49AF-B315-0FC6479E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EF3C9-6DE7-47E7-8B8E-077F6DA3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5F78F-ADC8-471E-9F97-6D0F8AB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9A9EB-912A-4A3B-81FC-6DA74DEA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97A6E-18C8-4134-9C35-CEF3C0E2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6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CBF7D-54C5-4A41-942C-E01BF0AB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EA4784-A6DB-44A8-8175-DCA70E0B1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B3F2F-5C2C-4BE0-80ED-CA6A4A76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F63F8-1A01-42BD-8E8D-0A598274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6A405-753D-4208-8DE7-F614C4F6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355E2-B97D-4717-B765-B0DC7964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11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F258F-3535-4F3D-B15A-AF92E562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7E76A-BC94-4FAB-91DA-3CD164FE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0A01-F802-4B36-B0FC-245DC24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8E7D4-23CE-459C-8862-8DE3DB90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5DF6E-9646-42E8-8A27-E084EF3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6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326E27-57F9-4CBF-BCF3-CA1C9415A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7810E-2FE8-40E7-9D6F-06826BE60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01C46-82AA-44EF-9C68-F9AEFB65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2CC39-05E5-4610-A89C-DF596B9E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1102D-D469-456D-B285-2790C830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04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68743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94271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79343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37135"/>
      </p:ext>
    </p:extLst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64356"/>
      </p:ext>
    </p:extLst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04891"/>
      </p:ext>
    </p:extLst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1325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12B-1970-49B5-A811-0EF3769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70DD1-7892-4613-A480-8DA5F7E3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28C87C-C6C9-4F73-8CFD-0FA1CF92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90D93-2046-46A7-B0DD-7AB6C0D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32720"/>
      </p:ext>
    </p:extLst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88829"/>
      </p:ext>
    </p:extLst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05366"/>
      </p:ext>
    </p:extLst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8973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44233"/>
      </p:ext>
    </p:extLst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91639"/>
      </p:ext>
    </p:extLst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54484"/>
      </p:ext>
    </p:extLst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9241"/>
      </p:ext>
    </p:extLst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29455"/>
      </p:ext>
    </p:extLst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9807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16514"/>
      </p:ext>
    </p:extLst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62165"/>
      </p:ext>
    </p:extLst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12B-1970-49B5-A811-0EF3769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70DD1-7892-4613-A480-8DA5F7E3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28C87C-C6C9-4F73-8CFD-0FA1CF92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90D93-2046-46A7-B0DD-7AB6C0D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0834"/>
      </p:ext>
    </p:extLst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51640"/>
      </p:ext>
    </p:extLst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46350"/>
      </p:ext>
    </p:extLst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89025"/>
      </p:ext>
    </p:extLst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91632"/>
      </p:ext>
    </p:extLst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31259"/>
      </p:ext>
    </p:extLst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24663"/>
      </p:ext>
    </p:extLst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6300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5238"/>
      </p:ext>
    </p:extLst>
  </p:cSld>
  <p:clrMapOvr>
    <a:masterClrMapping/>
  </p:clrMapOvr>
  <p:transition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8926"/>
      </p:ext>
    </p:extLst>
  </p:cSld>
  <p:clrMapOvr>
    <a:masterClrMapping/>
  </p:clrMapOvr>
  <p:transition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01588"/>
      </p:ext>
    </p:extLst>
  </p:cSld>
  <p:clrMapOvr>
    <a:masterClrMapping/>
  </p:clrMapOvr>
  <p:transition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65538"/>
      </p:ext>
    </p:extLst>
  </p:cSld>
  <p:clrMapOvr>
    <a:masterClrMapping/>
  </p:clrMapOvr>
  <p:transition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12B-1970-49B5-A811-0EF3769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70DD1-7892-4613-A480-8DA5F7E3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28C87C-C6C9-4F73-8CFD-0FA1CF92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90D93-2046-46A7-B0DD-7AB6C0D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23163"/>
      </p:ext>
    </p:extLst>
  </p:cSld>
  <p:clrMapOvr>
    <a:masterClrMapping/>
  </p:clrMapOvr>
  <p:transition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14023"/>
      </p:ext>
    </p:extLst>
  </p:cSld>
  <p:clrMapOvr>
    <a:masterClrMapping/>
  </p:clrMapOvr>
  <p:transition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6392"/>
      </p:ext>
    </p:extLst>
  </p:cSld>
  <p:clrMapOvr>
    <a:masterClrMapping/>
  </p:clrMapOvr>
  <p:transition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73659"/>
      </p:ext>
    </p:extLst>
  </p:cSld>
  <p:clrMapOvr>
    <a:masterClrMapping/>
  </p:clrMapOvr>
  <p:transition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31096"/>
      </p:ext>
    </p:extLst>
  </p:cSld>
  <p:clrMapOvr>
    <a:masterClrMapping/>
  </p:clrMapOvr>
  <p:transition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12B-1970-49B5-A811-0EF3769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70DD1-7892-4613-A480-8DA5F7E3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28C87C-C6C9-4F73-8CFD-0FA1CF92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90D93-2046-46A7-B0DD-7AB6C0D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48634"/>
      </p:ext>
    </p:extLst>
  </p:cSld>
  <p:clrMapOvr>
    <a:masterClrMapping/>
  </p:clrMapOvr>
  <p:transition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4/1/2018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16FB1-73FB-419A-A6CF-7996EC4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E60FA-ED43-4133-B949-6911DAE4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814C9-C114-4A92-943F-0B2A01FC1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8941-09FF-483C-AD61-23AB24702FE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5A78B-33FE-4F81-890B-6A10E921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1A18E-8EAE-4636-8840-35854FBA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9B12-6264-446F-BEBA-5C93C538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9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87735"/>
      </p:ext>
    </p:extLst>
  </p:cSld>
  <p:clrMap bg1="lt1" tx1="dk1" bg2="lt2" tx2="dk2" accent1="accent1" accent2="accent2" accent3="accent3" accent4="accent4" accent5="accent5" accent6="accent6" hlink="hlink" folHlink="folHlink"/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46938"/>
      </p:ext>
    </p:extLst>
  </p:cSld>
  <p:clrMap bg1="lt1" tx1="dk1" bg2="lt2" tx2="dk2" accent1="accent1" accent2="accent2" accent3="accent3" accent4="accent4" accent5="accent5" accent6="accent6" hlink="hlink" folHlink="folHlink"/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3F6FDF-2E2C-474C-B1F4-847BD1BF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9F928-419A-4A95-819E-BC445180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F24B3-426E-4CBC-BE23-FF82F4550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AE21-94C1-4498-9539-39B3A14222D8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39664-0F20-496B-9644-5C247B1C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40238-026E-448F-B8C7-EB2DC838E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A451-3D3B-4F00-B9E9-024B4C4C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8721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2" r:id="rId9"/>
    <p:sldLayoutId id="2147483693" r:id="rId10"/>
    <p:sldLayoutId id="2147483694" r:id="rId11"/>
    <p:sldLayoutId id="2147483695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实习报告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8206" y="4741283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张学应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" y="0"/>
            <a:ext cx="9144000" cy="630315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4981" y="136792"/>
            <a:ext cx="1326867" cy="356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三户关系</a:t>
            </a:r>
            <a:endParaRPr lang="zh-HK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2105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868" y="109546"/>
            <a:ext cx="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客户端安装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19567" y="136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104" y="76135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12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406190" y="88164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4901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7726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0F13B51-3F30-4FB7-BD92-4FFAF3C1292F}"/>
              </a:ext>
            </a:extLst>
          </p:cNvPr>
          <p:cNvSpPr txBox="1"/>
          <p:nvPr/>
        </p:nvSpPr>
        <p:spPr>
          <a:xfrm>
            <a:off x="578118" y="901639"/>
            <a:ext cx="84593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一</a:t>
            </a:r>
            <a:r>
              <a:rPr lang="zh-CN" altLang="zh-CN" sz="1200" b="1" dirty="0"/>
              <a:t>、</a:t>
            </a:r>
            <a:r>
              <a:rPr lang="en-US" altLang="zh-CN" sz="1200" b="1" dirty="0"/>
              <a:t>decode()</a:t>
            </a:r>
            <a:r>
              <a:rPr lang="zh-CN" altLang="zh-CN" sz="1200" b="1" dirty="0"/>
              <a:t>函数</a:t>
            </a:r>
            <a:endParaRPr lang="en-US" altLang="zh-CN" sz="1200" b="1" dirty="0"/>
          </a:p>
          <a:p>
            <a:r>
              <a:rPr lang="zh-CN" altLang="en-US" sz="1200" dirty="0"/>
              <a:t>       格式</a:t>
            </a:r>
            <a:r>
              <a:rPr lang="zh-CN" altLang="en-US" sz="1400" b="1" dirty="0"/>
              <a:t>：</a:t>
            </a:r>
            <a:r>
              <a:rPr lang="en-US" altLang="zh-CN" sz="1200" b="1" dirty="0"/>
              <a:t>decode(</a:t>
            </a:r>
            <a:r>
              <a:rPr lang="zh-CN" altLang="zh-CN" sz="1400" dirty="0"/>
              <a:t>条件</a:t>
            </a:r>
            <a:r>
              <a:rPr lang="en-US" altLang="zh-CN" sz="1400" dirty="0"/>
              <a:t>,</a:t>
            </a:r>
            <a:r>
              <a:rPr lang="zh-CN" altLang="zh-CN" sz="1400" dirty="0"/>
              <a:t>值</a:t>
            </a:r>
            <a:r>
              <a:rPr lang="en-US" altLang="zh-CN" sz="1400" dirty="0"/>
              <a:t>1,</a:t>
            </a:r>
            <a:r>
              <a:rPr lang="zh-CN" altLang="zh-CN" sz="1400" dirty="0"/>
              <a:t>返回值</a:t>
            </a:r>
            <a:r>
              <a:rPr lang="en-US" altLang="zh-CN" sz="1400" dirty="0"/>
              <a:t>1,</a:t>
            </a:r>
            <a:r>
              <a:rPr lang="zh-CN" altLang="zh-CN" sz="1400" dirty="0"/>
              <a:t>值</a:t>
            </a:r>
            <a:r>
              <a:rPr lang="en-US" altLang="zh-CN" sz="1400" dirty="0"/>
              <a:t>2,</a:t>
            </a:r>
            <a:r>
              <a:rPr lang="zh-CN" altLang="zh-CN" sz="1400" dirty="0"/>
              <a:t>返回值</a:t>
            </a:r>
            <a:r>
              <a:rPr lang="en-US" altLang="zh-CN" sz="1400" dirty="0"/>
              <a:t>2,...</a:t>
            </a:r>
            <a:r>
              <a:rPr lang="zh-CN" altLang="zh-CN" sz="1400" dirty="0"/>
              <a:t>值</a:t>
            </a:r>
            <a:r>
              <a:rPr lang="en-US" altLang="zh-CN" sz="1400" dirty="0"/>
              <a:t>n,</a:t>
            </a:r>
            <a:r>
              <a:rPr lang="zh-CN" altLang="zh-CN" sz="1400" dirty="0"/>
              <a:t>返回值</a:t>
            </a:r>
            <a:r>
              <a:rPr lang="en-US" altLang="zh-CN" sz="1400" dirty="0"/>
              <a:t>n,</a:t>
            </a:r>
            <a:r>
              <a:rPr lang="zh-CN" altLang="zh-CN" sz="1400" dirty="0"/>
              <a:t>缺省值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r>
              <a:rPr lang="zh-CN" altLang="zh-CN" sz="1200" dirty="0"/>
              <a:t>该函数的含义如下：</a:t>
            </a:r>
          </a:p>
          <a:p>
            <a:r>
              <a:rPr lang="en-US" altLang="zh-CN" sz="1200" dirty="0"/>
              <a:t>IF </a:t>
            </a:r>
            <a:r>
              <a:rPr lang="zh-CN" altLang="zh-CN" sz="1200" dirty="0"/>
              <a:t>条件</a:t>
            </a:r>
            <a:r>
              <a:rPr lang="en-US" altLang="zh-CN" sz="1200" dirty="0"/>
              <a:t>=</a:t>
            </a:r>
            <a:r>
              <a:rPr lang="zh-CN" altLang="zh-CN" sz="1200" dirty="0"/>
              <a:t>值</a:t>
            </a:r>
            <a:r>
              <a:rPr lang="en-US" altLang="zh-CN" sz="1200" dirty="0"/>
              <a:t>1 THEN</a:t>
            </a:r>
            <a:endParaRPr lang="zh-CN" altLang="zh-CN" sz="1200" dirty="0"/>
          </a:p>
          <a:p>
            <a:r>
              <a:rPr lang="zh-CN" altLang="zh-CN" sz="1200" dirty="0"/>
              <a:t>　　　　</a:t>
            </a:r>
            <a:r>
              <a:rPr lang="en-US" altLang="zh-CN" sz="1200" dirty="0"/>
              <a:t>RETURN(</a:t>
            </a:r>
            <a:r>
              <a:rPr lang="zh-CN" altLang="zh-CN" sz="1200" dirty="0"/>
              <a:t>翻译值</a:t>
            </a:r>
            <a:r>
              <a:rPr lang="en-US" altLang="zh-CN" sz="1200" dirty="0"/>
              <a:t>1)</a:t>
            </a:r>
            <a:endParaRPr lang="zh-CN" altLang="zh-CN" sz="1200" dirty="0"/>
          </a:p>
          <a:p>
            <a:r>
              <a:rPr lang="en-US" altLang="zh-CN" sz="1200" dirty="0"/>
              <a:t>ELSIF </a:t>
            </a:r>
            <a:r>
              <a:rPr lang="zh-CN" altLang="zh-CN" sz="1200" dirty="0"/>
              <a:t>条件</a:t>
            </a:r>
            <a:r>
              <a:rPr lang="en-US" altLang="zh-CN" sz="1200" dirty="0"/>
              <a:t>=</a:t>
            </a:r>
            <a:r>
              <a:rPr lang="zh-CN" altLang="zh-CN" sz="1200" dirty="0"/>
              <a:t>值</a:t>
            </a:r>
            <a:r>
              <a:rPr lang="en-US" altLang="zh-CN" sz="1200" dirty="0"/>
              <a:t>2 THEN</a:t>
            </a:r>
            <a:endParaRPr lang="zh-CN" altLang="zh-CN" sz="1200" dirty="0"/>
          </a:p>
          <a:p>
            <a:r>
              <a:rPr lang="zh-CN" altLang="zh-CN" sz="1200" dirty="0"/>
              <a:t>　　　　</a:t>
            </a:r>
            <a:r>
              <a:rPr lang="en-US" altLang="zh-CN" sz="1200" dirty="0"/>
              <a:t>RETURN(</a:t>
            </a:r>
            <a:r>
              <a:rPr lang="zh-CN" altLang="zh-CN" sz="1200" dirty="0"/>
              <a:t>翻译值</a:t>
            </a:r>
            <a:r>
              <a:rPr lang="en-US" altLang="zh-CN" sz="1200" dirty="0"/>
              <a:t>2)</a:t>
            </a:r>
            <a:endParaRPr lang="zh-CN" altLang="zh-CN" sz="1200" dirty="0"/>
          </a:p>
          <a:p>
            <a:r>
              <a:rPr lang="zh-CN" altLang="zh-CN" sz="1200" dirty="0"/>
              <a:t>　　　　</a:t>
            </a:r>
            <a:r>
              <a:rPr lang="en-US" altLang="zh-CN" sz="1200" dirty="0"/>
              <a:t>......</a:t>
            </a:r>
            <a:endParaRPr lang="zh-CN" altLang="zh-CN" sz="1200" dirty="0"/>
          </a:p>
          <a:p>
            <a:r>
              <a:rPr lang="en-US" altLang="zh-CN" sz="1200" dirty="0"/>
              <a:t>ELSIF </a:t>
            </a:r>
            <a:r>
              <a:rPr lang="zh-CN" altLang="zh-CN" sz="1200" dirty="0"/>
              <a:t>条件</a:t>
            </a:r>
            <a:r>
              <a:rPr lang="en-US" altLang="zh-CN" sz="1200" dirty="0"/>
              <a:t>=</a:t>
            </a:r>
            <a:r>
              <a:rPr lang="zh-CN" altLang="zh-CN" sz="1200" dirty="0"/>
              <a:t>值</a:t>
            </a:r>
            <a:r>
              <a:rPr lang="en-US" altLang="zh-CN" sz="1200" dirty="0"/>
              <a:t>n THEN</a:t>
            </a:r>
            <a:endParaRPr lang="zh-CN" altLang="zh-CN" sz="1200" dirty="0"/>
          </a:p>
          <a:p>
            <a:r>
              <a:rPr lang="zh-CN" altLang="zh-CN" sz="1200" dirty="0"/>
              <a:t>　　　　</a:t>
            </a:r>
            <a:r>
              <a:rPr lang="en-US" altLang="zh-CN" sz="1200" dirty="0"/>
              <a:t>RETURN(</a:t>
            </a:r>
            <a:r>
              <a:rPr lang="zh-CN" altLang="zh-CN" sz="1200" dirty="0"/>
              <a:t>翻译值</a:t>
            </a:r>
            <a:r>
              <a:rPr lang="en-US" altLang="zh-CN" sz="1200" dirty="0"/>
              <a:t>n)</a:t>
            </a:r>
            <a:endParaRPr lang="zh-CN" altLang="zh-CN" sz="1200" dirty="0"/>
          </a:p>
          <a:p>
            <a:r>
              <a:rPr lang="en-US" altLang="zh-CN" sz="1200" dirty="0"/>
              <a:t>ELSE</a:t>
            </a:r>
            <a:endParaRPr lang="zh-CN" altLang="zh-CN" sz="1200" dirty="0"/>
          </a:p>
          <a:p>
            <a:r>
              <a:rPr lang="zh-CN" altLang="zh-CN" sz="1200" dirty="0"/>
              <a:t>　　　　</a:t>
            </a:r>
            <a:r>
              <a:rPr lang="en-US" altLang="zh-CN" sz="1200" dirty="0"/>
              <a:t>RETURN(</a:t>
            </a:r>
            <a:r>
              <a:rPr lang="zh-CN" altLang="zh-CN" sz="1200" dirty="0"/>
              <a:t>缺省值</a:t>
            </a:r>
            <a:r>
              <a:rPr lang="en-US" altLang="zh-CN" sz="1200" dirty="0"/>
              <a:t>)</a:t>
            </a:r>
            <a:endParaRPr lang="zh-CN" altLang="zh-CN" sz="1200" dirty="0"/>
          </a:p>
          <a:p>
            <a:r>
              <a:rPr lang="en-US" altLang="zh-CN" sz="1200" dirty="0"/>
              <a:t>END IF</a:t>
            </a:r>
            <a:endParaRPr lang="zh-CN" altLang="zh-CN" sz="1200" dirty="0"/>
          </a:p>
          <a:p>
            <a:endParaRPr lang="zh-CN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1F59CB-DF07-4F52-AE42-DC5F07ECA1CB}"/>
              </a:ext>
            </a:extLst>
          </p:cNvPr>
          <p:cNvSpPr txBox="1"/>
          <p:nvPr/>
        </p:nvSpPr>
        <p:spPr>
          <a:xfrm>
            <a:off x="2796465" y="1633492"/>
            <a:ext cx="560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decode</a:t>
            </a:r>
            <a:r>
              <a:rPr lang="en-US" altLang="zh-CN" sz="1200" dirty="0"/>
              <a:t>(</a:t>
            </a:r>
            <a:r>
              <a:rPr lang="zh-CN" altLang="zh-CN" sz="1200" dirty="0"/>
              <a:t>字段或字段的运算，值</a:t>
            </a:r>
            <a:r>
              <a:rPr lang="en-US" altLang="zh-CN" sz="1200" dirty="0"/>
              <a:t>1</a:t>
            </a:r>
            <a:r>
              <a:rPr lang="zh-CN" altLang="zh-CN" sz="1200" dirty="0"/>
              <a:t>，值</a:t>
            </a:r>
            <a:r>
              <a:rPr lang="en-US" altLang="zh-CN" sz="1200" dirty="0"/>
              <a:t>2</a:t>
            </a:r>
            <a:r>
              <a:rPr lang="zh-CN" altLang="zh-CN" sz="1200" dirty="0"/>
              <a:t>，值</a:t>
            </a:r>
            <a:r>
              <a:rPr lang="en-US" altLang="zh-CN" sz="1200" dirty="0"/>
              <a:t>3</a:t>
            </a:r>
            <a:r>
              <a:rPr lang="zh-CN" altLang="zh-CN" sz="1200" dirty="0"/>
              <a:t>）</a:t>
            </a:r>
          </a:p>
          <a:p>
            <a:r>
              <a:rPr lang="en-US" altLang="zh-CN" sz="1200" dirty="0"/>
              <a:t>       </a:t>
            </a:r>
            <a:r>
              <a:rPr lang="zh-CN" altLang="en-US" sz="1200" dirty="0"/>
              <a:t>功能：</a:t>
            </a:r>
            <a:r>
              <a:rPr lang="zh-CN" altLang="zh-CN" sz="1200" dirty="0"/>
              <a:t>这个函数运行的结果是，当字段或字段的运算的值等于值</a:t>
            </a:r>
            <a:r>
              <a:rPr lang="en-US" altLang="zh-CN" sz="1200" dirty="0"/>
              <a:t>1</a:t>
            </a:r>
            <a:r>
              <a:rPr lang="zh-CN" altLang="zh-CN" sz="1200" dirty="0"/>
              <a:t>时，该函数返回值</a:t>
            </a:r>
            <a:r>
              <a:rPr lang="en-US" altLang="zh-CN" sz="1200" dirty="0"/>
              <a:t>2</a:t>
            </a:r>
            <a:r>
              <a:rPr lang="zh-CN" altLang="zh-CN" sz="1200" dirty="0"/>
              <a:t>，否则返回值</a:t>
            </a:r>
            <a:r>
              <a:rPr lang="en-US" altLang="zh-CN" sz="1200" dirty="0"/>
              <a:t>3 </a:t>
            </a:r>
            <a:r>
              <a:rPr lang="zh-CN" altLang="zh-CN" sz="1200" dirty="0"/>
              <a:t>。</a:t>
            </a:r>
            <a:r>
              <a:rPr lang="en-US" altLang="zh-CN" sz="1200" dirty="0"/>
              <a:t> </a:t>
            </a:r>
            <a:r>
              <a:rPr lang="zh-CN" altLang="zh-CN" sz="1200" dirty="0"/>
              <a:t>值</a:t>
            </a:r>
            <a:r>
              <a:rPr lang="en-US" altLang="zh-CN" sz="1200" dirty="0"/>
              <a:t>1</a:t>
            </a:r>
            <a:r>
              <a:rPr lang="zh-CN" altLang="zh-CN" sz="1200" dirty="0"/>
              <a:t>，值</a:t>
            </a:r>
            <a:r>
              <a:rPr lang="en-US" altLang="zh-CN" sz="1200" dirty="0"/>
              <a:t>2</a:t>
            </a:r>
            <a:r>
              <a:rPr lang="zh-CN" altLang="zh-CN" sz="1200" dirty="0"/>
              <a:t>，值</a:t>
            </a:r>
            <a:r>
              <a:rPr lang="en-US" altLang="zh-CN" sz="1200" dirty="0"/>
              <a:t>3</a:t>
            </a:r>
            <a:r>
              <a:rPr lang="zh-CN" altLang="zh-CN" sz="1200" dirty="0"/>
              <a:t>也可以是表达式</a:t>
            </a:r>
            <a:endParaRPr lang="en-US" altLang="zh-CN" sz="1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29B50E-C67A-44A6-BDA7-5FD7995CF298}"/>
              </a:ext>
            </a:extLst>
          </p:cNvPr>
          <p:cNvSpPr txBox="1"/>
          <p:nvPr/>
        </p:nvSpPr>
        <p:spPr>
          <a:xfrm>
            <a:off x="488271" y="3639845"/>
            <a:ext cx="854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二</a:t>
            </a:r>
            <a:r>
              <a:rPr lang="zh-CN" altLang="zh-CN" sz="1200" b="1" dirty="0"/>
              <a:t>、</a:t>
            </a:r>
            <a:r>
              <a:rPr lang="en-US" altLang="zh-CN" sz="1200" b="1" dirty="0" err="1"/>
              <a:t>Nvl</a:t>
            </a:r>
            <a:r>
              <a:rPr lang="zh-CN" altLang="zh-CN" sz="1200" b="1" dirty="0"/>
              <a:t>（）函数 </a:t>
            </a:r>
            <a:r>
              <a:rPr lang="en-US" altLang="zh-CN" sz="1200" b="1" dirty="0"/>
              <a:t>   </a:t>
            </a:r>
            <a:endParaRPr lang="zh-CN" altLang="zh-CN" sz="1200" b="1" dirty="0"/>
          </a:p>
          <a:p>
            <a:r>
              <a:rPr lang="en-US" altLang="zh-CN" sz="1200" dirty="0"/>
              <a:t>       </a:t>
            </a:r>
            <a:r>
              <a:rPr lang="zh-CN" altLang="zh-CN" sz="1200" dirty="0"/>
              <a:t>格式</a:t>
            </a:r>
            <a:r>
              <a:rPr lang="zh-CN" altLang="en-US" sz="1200" dirty="0"/>
              <a:t>：</a:t>
            </a:r>
            <a:r>
              <a:rPr lang="en-US" altLang="zh-CN" sz="1200" dirty="0"/>
              <a:t>NVL( string1, </a:t>
            </a:r>
            <a:r>
              <a:rPr lang="en-US" altLang="zh-CN" sz="1200" dirty="0" err="1"/>
              <a:t>replace_with</a:t>
            </a:r>
            <a:r>
              <a:rPr lang="en-US" altLang="zh-CN" sz="1200" dirty="0"/>
              <a:t>)</a:t>
            </a:r>
            <a:r>
              <a:rPr lang="zh-CN" altLang="zh-CN" sz="1200" dirty="0"/>
              <a:t>。功能</a:t>
            </a:r>
            <a:r>
              <a:rPr lang="en-US" altLang="zh-CN" sz="1200" dirty="0"/>
              <a:t>:</a:t>
            </a:r>
            <a:r>
              <a:rPr lang="zh-CN" altLang="zh-CN" sz="1200" dirty="0"/>
              <a:t>如果</a:t>
            </a:r>
            <a:r>
              <a:rPr lang="en-US" altLang="zh-CN" sz="1200" dirty="0"/>
              <a:t>string1</a:t>
            </a:r>
            <a:r>
              <a:rPr lang="zh-CN" altLang="zh-CN" sz="1200" dirty="0"/>
              <a:t>为</a:t>
            </a:r>
            <a:r>
              <a:rPr lang="en-US" altLang="zh-CN" sz="1200" dirty="0"/>
              <a:t>NULL</a:t>
            </a:r>
            <a:r>
              <a:rPr lang="zh-CN" altLang="zh-CN" sz="1200" dirty="0"/>
              <a:t>，则</a:t>
            </a:r>
            <a:r>
              <a:rPr lang="en-US" altLang="zh-CN" sz="1200" dirty="0"/>
              <a:t>NVL</a:t>
            </a:r>
            <a:r>
              <a:rPr lang="zh-CN" altLang="zh-CN" sz="1200" dirty="0"/>
              <a:t>函数返回</a:t>
            </a:r>
            <a:r>
              <a:rPr lang="en-US" altLang="zh-CN" sz="1200" dirty="0" err="1"/>
              <a:t>replace_with</a:t>
            </a:r>
            <a:r>
              <a:rPr lang="zh-CN" altLang="zh-CN" sz="1200" dirty="0"/>
              <a:t>的值，否则返回</a:t>
            </a:r>
            <a:r>
              <a:rPr lang="en-US" altLang="zh-CN" sz="1200" dirty="0"/>
              <a:t>string1</a:t>
            </a:r>
            <a:r>
              <a:rPr lang="zh-CN" altLang="zh-CN" sz="1200" dirty="0"/>
              <a:t>的值，如果两个参数都为</a:t>
            </a:r>
            <a:r>
              <a:rPr lang="en-US" altLang="zh-CN" sz="1200" dirty="0"/>
              <a:t>NULL </a:t>
            </a:r>
            <a:r>
              <a:rPr lang="zh-CN" altLang="zh-CN" sz="1200" dirty="0"/>
              <a:t>，则返回</a:t>
            </a:r>
            <a:r>
              <a:rPr lang="en-US" altLang="zh-CN" sz="1200" dirty="0"/>
              <a:t>NULL</a:t>
            </a:r>
            <a:r>
              <a:rPr lang="zh-CN" altLang="zh-CN" sz="1200" dirty="0"/>
              <a:t>。</a:t>
            </a:r>
          </a:p>
          <a:p>
            <a:endParaRPr lang="zh-CN" altLang="en-US" sz="1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960-ED2E-4EB7-8AC6-50DE0A9F1BD0}"/>
              </a:ext>
            </a:extLst>
          </p:cNvPr>
          <p:cNvSpPr txBox="1"/>
          <p:nvPr/>
        </p:nvSpPr>
        <p:spPr>
          <a:xfrm>
            <a:off x="448320" y="4294368"/>
            <a:ext cx="85491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三、</a:t>
            </a:r>
            <a:r>
              <a:rPr lang="en-US" altLang="zh-CN" sz="1200" b="1" dirty="0"/>
              <a:t>case</a:t>
            </a:r>
            <a:r>
              <a:rPr lang="en-US" altLang="zh-CN" b="1" dirty="0"/>
              <a:t> </a:t>
            </a:r>
            <a:r>
              <a:rPr lang="en-US" altLang="zh-CN" sz="1200" b="1" dirty="0"/>
              <a:t>when…</a:t>
            </a:r>
            <a:r>
              <a:rPr lang="en-US" altLang="zh-CN" b="1" dirty="0"/>
              <a:t> </a:t>
            </a:r>
            <a:r>
              <a:rPr lang="en-US" altLang="zh-CN" sz="1200" b="1" dirty="0"/>
              <a:t>then</a:t>
            </a:r>
            <a:r>
              <a:rPr lang="en-US" altLang="zh-CN" b="1" dirty="0"/>
              <a:t> …</a:t>
            </a:r>
            <a:r>
              <a:rPr lang="en-US" altLang="zh-CN" sz="1200" b="1" dirty="0"/>
              <a:t>else …end</a:t>
            </a:r>
          </a:p>
          <a:p>
            <a:r>
              <a:rPr lang="en-US" altLang="zh-CN" sz="1200" dirty="0"/>
              <a:t>               Case when ‘</a:t>
            </a:r>
            <a:r>
              <a:rPr lang="zh-CN" altLang="zh-CN" sz="1200" dirty="0"/>
              <a:t>条件</a:t>
            </a:r>
            <a:r>
              <a:rPr lang="en-US" altLang="zh-CN" sz="1200" dirty="0"/>
              <a:t>’ then </a:t>
            </a:r>
            <a:r>
              <a:rPr lang="zh-CN" altLang="zh-CN" sz="1200" dirty="0"/>
              <a:t>‘条件为真的值’ </a:t>
            </a:r>
            <a:r>
              <a:rPr lang="en-US" altLang="zh-CN" sz="1200" dirty="0"/>
              <a:t>else </a:t>
            </a:r>
            <a:r>
              <a:rPr lang="zh-CN" altLang="zh-CN" sz="1200" dirty="0"/>
              <a:t>‘条件为假的值’ </a:t>
            </a:r>
            <a:r>
              <a:rPr lang="en-US" altLang="zh-CN" sz="1200" dirty="0"/>
              <a:t>end ;</a:t>
            </a:r>
            <a:r>
              <a:rPr lang="zh-CN" altLang="zh-CN" sz="1200" dirty="0"/>
              <a:t>只返回第一个条件满足的值，</a:t>
            </a:r>
            <a:r>
              <a:rPr lang="zh-CN" altLang="en-US" sz="1200" dirty="0"/>
              <a:t>也相当于一系列 </a:t>
            </a:r>
            <a:r>
              <a:rPr lang="en-US" altLang="zh-CN" sz="1200" dirty="0"/>
              <a:t>if…else..</a:t>
            </a:r>
            <a:r>
              <a:rPr lang="zh-CN" altLang="en-US" sz="1200" dirty="0"/>
              <a:t>的嵌套使用</a:t>
            </a:r>
            <a:r>
              <a:rPr lang="en-US" altLang="zh-CN" sz="1200" dirty="0"/>
              <a:t>( </a:t>
            </a:r>
            <a:r>
              <a:rPr lang="zh-CN" altLang="zh-CN" sz="1200" dirty="0"/>
              <a:t>配合</a:t>
            </a:r>
            <a:r>
              <a:rPr lang="en-US" altLang="zh-CN" sz="1200" dirty="0"/>
              <a:t>sum() </a:t>
            </a:r>
            <a:r>
              <a:rPr lang="zh-CN" altLang="zh-CN" sz="1200" dirty="0"/>
              <a:t>和</a:t>
            </a:r>
            <a:r>
              <a:rPr lang="en-US" altLang="zh-CN" sz="1200" dirty="0"/>
              <a:t>group by </a:t>
            </a:r>
            <a:r>
              <a:rPr lang="zh-CN" altLang="zh-CN" sz="1200" dirty="0"/>
              <a:t>可以分组统计的效果</a:t>
            </a:r>
            <a:r>
              <a:rPr lang="en-US" altLang="zh-CN" sz="1200" dirty="0"/>
              <a:t>)</a:t>
            </a:r>
            <a:endParaRPr lang="en-US" altLang="zh-CN" sz="1200" b="1" dirty="0"/>
          </a:p>
          <a:p>
            <a:endParaRPr lang="en-US" altLang="zh-CN" sz="1200" b="1" dirty="0"/>
          </a:p>
          <a:p>
            <a:endParaRPr lang="en-US" altLang="zh-CN" sz="1200" b="1" dirty="0"/>
          </a:p>
          <a:p>
            <a:endParaRPr lang="zh-CN" altLang="zh-CN" sz="1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39438-B724-4CC1-86A0-2EB20D9A64DD}"/>
              </a:ext>
            </a:extLst>
          </p:cNvPr>
          <p:cNvSpPr txBox="1"/>
          <p:nvPr/>
        </p:nvSpPr>
        <p:spPr>
          <a:xfrm>
            <a:off x="488270" y="5087391"/>
            <a:ext cx="8509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四</a:t>
            </a:r>
            <a:r>
              <a:rPr lang="zh-CN" altLang="zh-CN" sz="1200" b="1" dirty="0"/>
              <a:t>、</a:t>
            </a:r>
            <a:r>
              <a:rPr lang="en-US" altLang="zh-CN" sz="1200" b="1" dirty="0" err="1"/>
              <a:t>substr</a:t>
            </a:r>
            <a:r>
              <a:rPr lang="en-US" altLang="zh-CN" sz="1200" b="1" dirty="0"/>
              <a:t>()</a:t>
            </a:r>
            <a:r>
              <a:rPr lang="zh-CN" altLang="zh-CN" sz="1200" b="1" dirty="0"/>
              <a:t>函数</a:t>
            </a:r>
          </a:p>
          <a:p>
            <a:r>
              <a:rPr lang="en-US" altLang="zh-CN" sz="1200" dirty="0"/>
              <a:t>      </a:t>
            </a:r>
            <a:r>
              <a:rPr lang="zh-CN" altLang="zh-CN" sz="1200" dirty="0"/>
              <a:t>功能：截取字符串</a:t>
            </a:r>
          </a:p>
          <a:p>
            <a:r>
              <a:rPr lang="en-US" altLang="zh-CN" sz="1200" dirty="0"/>
              <a:t>      </a:t>
            </a:r>
            <a:r>
              <a:rPr lang="zh-CN" altLang="zh-CN" sz="1200" dirty="0"/>
              <a:t>函数格式</a:t>
            </a:r>
            <a:r>
              <a:rPr lang="en-US" altLang="zh-CN" sz="1200" dirty="0" err="1"/>
              <a:t>substr</a:t>
            </a:r>
            <a:r>
              <a:rPr lang="en-US" altLang="zh-CN" sz="1200" dirty="0"/>
              <a:t>(</a:t>
            </a:r>
            <a:r>
              <a:rPr lang="zh-CN" altLang="zh-CN" sz="1200" dirty="0"/>
              <a:t>‘原字符串’，‘截取的位置’，</a:t>
            </a:r>
            <a:r>
              <a:rPr lang="en-US" altLang="zh-CN" sz="1200" dirty="0"/>
              <a:t>[</a:t>
            </a:r>
            <a:r>
              <a:rPr lang="zh-CN" altLang="zh-CN" sz="1200" dirty="0"/>
              <a:t>截取的长度</a:t>
            </a:r>
            <a:r>
              <a:rPr lang="en-US" altLang="zh-CN" sz="1200" dirty="0"/>
              <a:t>])</a:t>
            </a:r>
            <a:endParaRPr lang="zh-CN" altLang="zh-CN" sz="1200" dirty="0"/>
          </a:p>
          <a:p>
            <a:r>
              <a:rPr lang="en-US" altLang="zh-CN" sz="1200" dirty="0"/>
              <a:t>     </a:t>
            </a:r>
            <a:r>
              <a:rPr lang="zh-CN" altLang="zh-CN" sz="1200" dirty="0"/>
              <a:t>原字符串：即需要截取的字符串</a:t>
            </a:r>
          </a:p>
          <a:p>
            <a:r>
              <a:rPr lang="en-US" altLang="zh-CN" sz="1200" dirty="0"/>
              <a:t>    </a:t>
            </a:r>
            <a:r>
              <a:rPr lang="zh-CN" altLang="zh-CN" sz="1200" dirty="0"/>
              <a:t>截取的位置：字符串开始截取的位置，可以为正数和负数，正数时：从字符串左边开始数。为负数时：从字符串右边开始数；（</a:t>
            </a:r>
            <a:r>
              <a:rPr lang="en-US" altLang="zh-CN" sz="1200" dirty="0"/>
              <a:t>0</a:t>
            </a:r>
            <a:r>
              <a:rPr lang="zh-CN" altLang="zh-CN" sz="1200" dirty="0"/>
              <a:t>和</a:t>
            </a:r>
            <a:r>
              <a:rPr lang="en-US" altLang="zh-CN" sz="1200" dirty="0"/>
              <a:t>1</a:t>
            </a:r>
            <a:r>
              <a:rPr lang="zh-CN" altLang="zh-CN" sz="1200" dirty="0"/>
              <a:t>都是从第一个位置开始）</a:t>
            </a:r>
          </a:p>
          <a:p>
            <a:r>
              <a:rPr lang="en-US" altLang="zh-CN" sz="1200" dirty="0"/>
              <a:t> [</a:t>
            </a:r>
            <a:r>
              <a:rPr lang="zh-CN" altLang="zh-CN" sz="1200" dirty="0"/>
              <a:t>截取的长度</a:t>
            </a:r>
            <a:r>
              <a:rPr lang="en-US" altLang="zh-CN" sz="1200" dirty="0"/>
              <a:t>]</a:t>
            </a:r>
            <a:r>
              <a:rPr lang="zh-CN" altLang="zh-CN" sz="1200" dirty="0"/>
              <a:t>：从截取位置开始，需要截取多少个字符。可以省略：截取位置之后的所有字符。</a:t>
            </a:r>
          </a:p>
        </p:txBody>
      </p:sp>
    </p:spTree>
    <p:extLst>
      <p:ext uri="{BB962C8B-B14F-4D97-AF65-F5344CB8AC3E}">
        <p14:creationId xmlns:p14="http://schemas.microsoft.com/office/powerpoint/2010/main" val="186135533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" y="0"/>
            <a:ext cx="9144000" cy="630315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4981" y="136792"/>
            <a:ext cx="1326867" cy="356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三户关系</a:t>
            </a:r>
            <a:endParaRPr lang="zh-HK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2105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868" y="109546"/>
            <a:ext cx="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客户端安装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19567" y="136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104" y="76135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12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406190" y="88164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4901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7726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29B50E-C67A-44A6-BDA7-5FD7995CF298}"/>
              </a:ext>
            </a:extLst>
          </p:cNvPr>
          <p:cNvSpPr txBox="1"/>
          <p:nvPr/>
        </p:nvSpPr>
        <p:spPr>
          <a:xfrm>
            <a:off x="3786142" y="1272478"/>
            <a:ext cx="3369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六</a:t>
            </a:r>
            <a:r>
              <a:rPr lang="zh-CN" altLang="zh-CN" sz="1200" b="1" dirty="0"/>
              <a:t>、</a:t>
            </a:r>
            <a:r>
              <a:rPr lang="en-US" altLang="zh-CN" sz="1200" b="1" dirty="0" err="1"/>
              <a:t>to_char</a:t>
            </a:r>
            <a:r>
              <a:rPr lang="en-US" altLang="zh-CN" sz="1200" b="1" dirty="0"/>
              <a:t>()</a:t>
            </a:r>
            <a:r>
              <a:rPr lang="zh-CN" altLang="zh-CN" sz="1200" b="1" dirty="0"/>
              <a:t>函数</a:t>
            </a:r>
            <a:endParaRPr lang="en-US" altLang="zh-CN" sz="1200" b="1" dirty="0"/>
          </a:p>
          <a:p>
            <a:r>
              <a:rPr lang="zh-CN" altLang="zh-CN" sz="1200" dirty="0"/>
              <a:t>功能：</a:t>
            </a:r>
            <a:r>
              <a:rPr lang="en-US" altLang="zh-CN" sz="1200" dirty="0"/>
              <a:t>[</a:t>
            </a:r>
            <a:r>
              <a:rPr lang="zh-CN" altLang="zh-CN" sz="1200" dirty="0"/>
              <a:t>将日期和数字类型转换成字符类型</a:t>
            </a:r>
            <a:r>
              <a:rPr lang="en-US" altLang="zh-CN" sz="1200" dirty="0"/>
              <a:t>]</a:t>
            </a:r>
            <a:endParaRPr lang="zh-CN" altLang="zh-CN" sz="1200" dirty="0"/>
          </a:p>
          <a:p>
            <a:endParaRPr lang="zh-CN" altLang="zh-CN" sz="1200" b="1" dirty="0"/>
          </a:p>
          <a:p>
            <a:endParaRPr lang="zh-CN" altLang="en-US" sz="1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0B3DF8-652A-4161-92B5-F2368F192C11}"/>
              </a:ext>
            </a:extLst>
          </p:cNvPr>
          <p:cNvSpPr txBox="1"/>
          <p:nvPr/>
        </p:nvSpPr>
        <p:spPr>
          <a:xfrm>
            <a:off x="1335173" y="1175085"/>
            <a:ext cx="2277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五</a:t>
            </a:r>
            <a:r>
              <a:rPr lang="zh-CN" altLang="zh-CN" sz="1000" b="1" dirty="0"/>
              <a:t>、</a:t>
            </a:r>
            <a:r>
              <a:rPr lang="en-US" altLang="zh-CN" sz="1000" b="1" dirty="0"/>
              <a:t>|| </a:t>
            </a:r>
            <a:r>
              <a:rPr lang="zh-CN" altLang="zh-CN" sz="1000" b="1" dirty="0"/>
              <a:t>连接字符</a:t>
            </a:r>
            <a:r>
              <a:rPr lang="en-US" altLang="zh-CN" sz="1000" b="1" dirty="0"/>
              <a:t>==</a:t>
            </a:r>
            <a:r>
              <a:rPr lang="en-US" altLang="zh-CN" sz="1000" b="1" dirty="0" err="1"/>
              <a:t>concat</a:t>
            </a:r>
            <a:r>
              <a:rPr lang="en-US" altLang="zh-CN" sz="1000" b="1" dirty="0"/>
              <a:t>()</a:t>
            </a:r>
            <a:endParaRPr lang="zh-CN" altLang="zh-CN" sz="1000" b="1" dirty="0"/>
          </a:p>
          <a:p>
            <a:r>
              <a:rPr lang="zh-CN" altLang="zh-CN" sz="1000" dirty="0"/>
              <a:t>区别：</a:t>
            </a:r>
            <a:r>
              <a:rPr lang="en-US" altLang="zh-CN" sz="1000" dirty="0"/>
              <a:t>|| </a:t>
            </a:r>
            <a:r>
              <a:rPr lang="zh-CN" altLang="zh-CN" sz="1000" dirty="0"/>
              <a:t>可以一次连接多个字符串，</a:t>
            </a:r>
          </a:p>
          <a:p>
            <a:r>
              <a:rPr lang="en-US" altLang="zh-CN" sz="1000" dirty="0"/>
              <a:t>trim(),</a:t>
            </a:r>
            <a:r>
              <a:rPr lang="zh-CN" altLang="zh-CN" sz="1000" dirty="0"/>
              <a:t>去除前后空格，</a:t>
            </a:r>
          </a:p>
          <a:p>
            <a:r>
              <a:rPr lang="en-US" altLang="zh-CN" sz="1000" dirty="0"/>
              <a:t>length</a:t>
            </a:r>
            <a:r>
              <a:rPr lang="zh-CN" altLang="zh-CN" sz="1000" dirty="0"/>
              <a:t>（）求字符的长</a:t>
            </a:r>
          </a:p>
          <a:p>
            <a:r>
              <a:rPr lang="en-US" altLang="zh-CN" sz="1000" dirty="0"/>
              <a:t>lower</a:t>
            </a:r>
            <a:r>
              <a:rPr lang="zh-CN" altLang="zh-CN" sz="1000" dirty="0"/>
              <a:t>（）字符变小写</a:t>
            </a:r>
          </a:p>
          <a:p>
            <a:r>
              <a:rPr lang="en-US" altLang="zh-CN" sz="1000" dirty="0"/>
              <a:t>upper</a:t>
            </a:r>
            <a:r>
              <a:rPr lang="zh-CN" altLang="zh-CN" sz="1000" dirty="0"/>
              <a:t>（）字符变大写</a:t>
            </a:r>
          </a:p>
          <a:p>
            <a:r>
              <a:rPr lang="en-US" altLang="zh-CN" sz="1000" dirty="0" err="1"/>
              <a:t>initcap</a:t>
            </a:r>
            <a:r>
              <a:rPr lang="zh-CN" altLang="zh-CN" sz="1000" dirty="0"/>
              <a:t>（）首字母大写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4FAFCE1-0BE5-4242-8FC9-E6283AF4C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2104" y="1749450"/>
            <a:ext cx="3810000" cy="8280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1E43AD-086E-4AFC-8D1E-FEECF711FCA4}"/>
              </a:ext>
            </a:extLst>
          </p:cNvPr>
          <p:cNvSpPr txBox="1"/>
          <p:nvPr/>
        </p:nvSpPr>
        <p:spPr>
          <a:xfrm>
            <a:off x="1335173" y="3072600"/>
            <a:ext cx="7359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七</a:t>
            </a:r>
            <a:r>
              <a:rPr lang="zh-CN" altLang="zh-CN" sz="1200" b="1" dirty="0"/>
              <a:t>、</a:t>
            </a:r>
            <a:r>
              <a:rPr lang="en-US" altLang="zh-CN" sz="1200" b="1" dirty="0" err="1"/>
              <a:t>add_months</a:t>
            </a:r>
            <a:r>
              <a:rPr lang="zh-CN" altLang="zh-CN" sz="1200" b="1" dirty="0"/>
              <a:t>（）函数</a:t>
            </a:r>
          </a:p>
          <a:p>
            <a:r>
              <a:rPr lang="zh-CN" altLang="zh-CN" sz="1200" dirty="0"/>
              <a:t>功能：可以求几个月前或几个月后的时间</a:t>
            </a:r>
          </a:p>
          <a:p>
            <a:r>
              <a:rPr lang="zh-CN" altLang="zh-CN" sz="1200" dirty="0"/>
              <a:t>格式；</a:t>
            </a:r>
            <a:r>
              <a:rPr lang="en-US" altLang="zh-CN" sz="1200" dirty="0" err="1"/>
              <a:t>add_months</a:t>
            </a:r>
            <a:r>
              <a:rPr lang="en-US" altLang="zh-CN" sz="1200" dirty="0"/>
              <a:t>(‘</a:t>
            </a:r>
            <a:r>
              <a:rPr lang="zh-CN" altLang="zh-CN" sz="1200" dirty="0"/>
              <a:t>当前时间</a:t>
            </a:r>
            <a:r>
              <a:rPr lang="en-US" altLang="zh-CN" sz="1200" dirty="0"/>
              <a:t>’</a:t>
            </a:r>
            <a:r>
              <a:rPr lang="zh-CN" altLang="zh-CN" sz="1200" dirty="0"/>
              <a:t>，‘月数</a:t>
            </a:r>
            <a:r>
              <a:rPr lang="en-US" altLang="zh-CN" sz="1200" dirty="0"/>
              <a:t>n</a:t>
            </a:r>
            <a:r>
              <a:rPr lang="zh-CN" altLang="zh-CN" sz="1200" dirty="0"/>
              <a:t>’</a:t>
            </a:r>
            <a:r>
              <a:rPr lang="en-US" altLang="zh-CN" sz="1200" dirty="0"/>
              <a:t>)</a:t>
            </a:r>
            <a:endParaRPr lang="zh-CN" altLang="zh-CN" sz="1200" dirty="0"/>
          </a:p>
          <a:p>
            <a:r>
              <a:rPr lang="en-US" altLang="zh-CN" sz="1200" dirty="0"/>
              <a:t>  </a:t>
            </a:r>
            <a:r>
              <a:rPr lang="zh-CN" altLang="zh-CN" sz="1200" dirty="0"/>
              <a:t>月数：为正数时：返回的时当前时间</a:t>
            </a:r>
            <a:r>
              <a:rPr lang="en-US" altLang="zh-CN" sz="1200" dirty="0"/>
              <a:t>n</a:t>
            </a:r>
            <a:r>
              <a:rPr lang="zh-CN" altLang="zh-CN" sz="1200" dirty="0"/>
              <a:t>个月后的时间</a:t>
            </a:r>
          </a:p>
          <a:p>
            <a:r>
              <a:rPr lang="en-US" altLang="zh-CN" sz="1200" dirty="0"/>
              <a:t>               </a:t>
            </a:r>
            <a:r>
              <a:rPr lang="zh-CN" altLang="zh-CN" sz="1200" dirty="0"/>
              <a:t>为负数时：返回当前时间的</a:t>
            </a:r>
            <a:r>
              <a:rPr lang="en-US" altLang="zh-CN" sz="1200" dirty="0"/>
              <a:t>n</a:t>
            </a:r>
            <a:r>
              <a:rPr lang="zh-CN" altLang="zh-CN" sz="1200" dirty="0"/>
              <a:t>个月前的时间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2FE842B-BB28-4E0B-B1B8-D319FDF3B7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8194" y="4212342"/>
            <a:ext cx="5274310" cy="8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90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91AE52-FC9B-486E-8A12-22D0DF28FA9D}"/>
              </a:ext>
            </a:extLst>
          </p:cNvPr>
          <p:cNvSpPr txBox="1"/>
          <p:nvPr/>
        </p:nvSpPr>
        <p:spPr>
          <a:xfrm>
            <a:off x="3139440" y="2286000"/>
            <a:ext cx="252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" y="0"/>
            <a:ext cx="9144000" cy="630315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4981" y="136792"/>
            <a:ext cx="1326867" cy="356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三户关系</a:t>
            </a:r>
            <a:endParaRPr lang="zh-HK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2105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868" y="109546"/>
            <a:ext cx="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客户端安装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19567" y="10917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104" y="761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1238" y="93911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406190" y="88164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4901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7726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76A4D1-7CA3-46C4-BAE5-B64C0565D963}"/>
              </a:ext>
            </a:extLst>
          </p:cNvPr>
          <p:cNvSpPr txBox="1"/>
          <p:nvPr/>
        </p:nvSpPr>
        <p:spPr>
          <a:xfrm>
            <a:off x="1638265" y="1805940"/>
            <a:ext cx="6202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通过两个周的学习，了解了‘三户关系’，工作中会经常用的表。也学到了不少</a:t>
            </a:r>
            <a:r>
              <a:rPr lang="en-US" altLang="zh-CN" dirty="0"/>
              <a:t>oracle</a:t>
            </a:r>
            <a:r>
              <a:rPr lang="zh-CN" altLang="en-US" dirty="0"/>
              <a:t>数据库的常用函数及其用法。通过一些</a:t>
            </a:r>
            <a:r>
              <a:rPr lang="en-US" altLang="zh-CN" dirty="0" err="1"/>
              <a:t>sql</a:t>
            </a:r>
            <a:r>
              <a:rPr lang="zh-CN" altLang="en-US" dirty="0"/>
              <a:t>的练习，学到了一些</a:t>
            </a:r>
            <a:r>
              <a:rPr lang="en-US" altLang="zh-CN" dirty="0" err="1"/>
              <a:t>sql</a:t>
            </a:r>
            <a:r>
              <a:rPr lang="zh-CN" altLang="en-US" dirty="0"/>
              <a:t>的编写技巧，提升了自身的工作能力。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但是，由于在学校学的不是</a:t>
            </a:r>
            <a:r>
              <a:rPr lang="en-US" altLang="zh-CN" dirty="0"/>
              <a:t>oracle</a:t>
            </a:r>
            <a:r>
              <a:rPr lang="zh-CN" altLang="en-US" dirty="0"/>
              <a:t>数据库，也没有经常使用数据库，在学习中用到的也只是 一些比较但的语法而且数据量也比较小，也很少使用到函数，缺少数据库多表关联查询方面的编写经验，在加上对表还不怎么熟悉，所以工作效率不是很高。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希望多给我们一些练习，这样可以让我们尽快熟悉表，也可以提升我们的工作能力。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6875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2968804"/>
            <a:ext cx="4495800" cy="938213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26349" y="1471170"/>
            <a:ext cx="222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客户端安装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32523" y="210814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三户关系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43138" y="2834001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52016" y="353357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78649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7C23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7C23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06858" y="2539014"/>
            <a:ext cx="587582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客户端安装</a:t>
            </a:r>
            <a:endParaRPr lang="zh-HK" altLang="en-US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K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" y="0"/>
            <a:ext cx="9144000" cy="630315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9054" y="106512"/>
            <a:ext cx="132686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客户端安装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2105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75858" y="850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三户关系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54740" y="90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104" y="761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12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406190" y="88164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4901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7726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92487" y="1009753"/>
            <a:ext cx="80875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/>
              <a:t>Oracle</a:t>
            </a:r>
            <a:r>
              <a:rPr lang="zh-CN" altLang="zh-CN" sz="1100" dirty="0"/>
              <a:t>的安装：选择</a:t>
            </a:r>
            <a:r>
              <a:rPr lang="en-US" altLang="zh-CN" sz="1100" dirty="0"/>
              <a:t>Oracle </a:t>
            </a:r>
            <a:r>
              <a:rPr lang="zh-CN" altLang="zh-CN" sz="1100" dirty="0"/>
              <a:t>安装文件用管理员身份运行，选择第二项（管理员），选择下一步直到安装完成。 将监听文件（ </a:t>
            </a:r>
            <a:r>
              <a:rPr lang="en-US" altLang="zh-CN" sz="1100" dirty="0" err="1"/>
              <a:t>tnsnames.ora</a:t>
            </a:r>
            <a:r>
              <a:rPr lang="zh-CN" altLang="zh-CN" sz="1100" dirty="0"/>
              <a:t>）拷贝到安装目录下的</a:t>
            </a:r>
            <a:r>
              <a:rPr lang="en-US" altLang="zh-CN" sz="1100" dirty="0"/>
              <a:t>admin</a:t>
            </a:r>
            <a:r>
              <a:rPr lang="zh-CN" altLang="zh-CN" sz="1100" dirty="0"/>
              <a:t>文件里（</a:t>
            </a:r>
            <a:r>
              <a:rPr lang="en-US" altLang="zh-CN" sz="1100" dirty="0"/>
              <a:t>E:\oracle\product\10.2.0\client_1\NETWORK\ADMIN</a:t>
            </a:r>
            <a:r>
              <a:rPr lang="zh-CN" altLang="zh-CN" sz="1100" dirty="0"/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1222144" y="2508919"/>
            <a:ext cx="75941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/>
              <a:t>PLSQL Developer</a:t>
            </a:r>
            <a:r>
              <a:rPr lang="zh-CN" altLang="zh-CN" sz="1100" dirty="0"/>
              <a:t>的安装及配置：运行安装文件，直接下一步直到安装完成，再安装中文插件，注册。配置：运行</a:t>
            </a:r>
            <a:r>
              <a:rPr lang="en-US" altLang="zh-CN" sz="1100" dirty="0"/>
              <a:t>PLSQL Developer</a:t>
            </a:r>
            <a:r>
              <a:rPr lang="zh-CN" altLang="zh-CN" sz="1100" dirty="0"/>
              <a:t>，选择工具—</a:t>
            </a:r>
            <a:r>
              <a:rPr lang="en-US" altLang="zh-CN" sz="1100" dirty="0"/>
              <a:t>&gt;</a:t>
            </a:r>
            <a:r>
              <a:rPr lang="zh-CN" altLang="zh-CN" sz="1100" dirty="0"/>
              <a:t>首选项</a:t>
            </a:r>
            <a:r>
              <a:rPr lang="en-US" altLang="zh-CN" sz="1100" dirty="0"/>
              <a:t>-&gt;</a:t>
            </a:r>
            <a:r>
              <a:rPr lang="zh-CN" altLang="zh-CN" sz="1100" dirty="0"/>
              <a:t>连接，配置目录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840697" y="736827"/>
            <a:ext cx="23395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chemeClr val="accent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chemeClr val="accent2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7480" y="2378962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chemeClr val="accent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chemeClr val="accent2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F886D6D-AD15-4230-8D66-51CB7361C3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5434" y="1440640"/>
            <a:ext cx="1882869" cy="97410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0A170E7-491C-4E8C-B19F-4BFB3410B5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4458" y="3071667"/>
            <a:ext cx="2133600" cy="8305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CCC7F9C-F9AB-44BF-AABF-0D385419BC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6265" y="3063205"/>
            <a:ext cx="2727960" cy="188976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E32BDF7-ABAE-403A-99BE-53E845073F1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37360" y="4127147"/>
            <a:ext cx="3037062" cy="15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347778" y="2744754"/>
            <a:ext cx="58758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三户关系</a:t>
            </a:r>
            <a:endParaRPr lang="zh-HK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3007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" y="0"/>
            <a:ext cx="9144000" cy="630315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57299" y="136792"/>
            <a:ext cx="132686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三户关系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2105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868" y="109546"/>
            <a:ext cx="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客户端安装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54740" y="90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104" y="761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12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406190" y="88164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4901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7726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6AF5DBA-8CFD-4706-8ABE-147D2B8AA9CF}"/>
              </a:ext>
            </a:extLst>
          </p:cNvPr>
          <p:cNvSpPr txBox="1"/>
          <p:nvPr/>
        </p:nvSpPr>
        <p:spPr>
          <a:xfrm>
            <a:off x="2720732" y="2145635"/>
            <a:ext cx="343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三户：用户、账户、客户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83DEA-55EE-4929-86A6-F1CF370BE842}"/>
              </a:ext>
            </a:extLst>
          </p:cNvPr>
          <p:cNvSpPr txBox="1"/>
          <p:nvPr/>
        </p:nvSpPr>
        <p:spPr>
          <a:xfrm>
            <a:off x="1882105" y="2842260"/>
            <a:ext cx="66903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用户：对应一个产品（手机、宽带、固话</a:t>
            </a:r>
            <a:r>
              <a:rPr lang="en-US" altLang="zh-CN" sz="1400" dirty="0"/>
              <a:t>...</a:t>
            </a:r>
            <a:r>
              <a:rPr lang="zh-CN" altLang="zh-CN" sz="1400" dirty="0"/>
              <a:t>） 一个用户可以对应多个账户</a:t>
            </a:r>
            <a:endParaRPr lang="en-US" altLang="zh-CN" sz="1400" dirty="0"/>
          </a:p>
          <a:p>
            <a:endParaRPr lang="zh-CN" altLang="zh-CN" sz="1400" dirty="0"/>
          </a:p>
          <a:p>
            <a:r>
              <a:rPr lang="zh-CN" altLang="zh-CN" sz="1400" dirty="0"/>
              <a:t>账户：合同号</a:t>
            </a:r>
            <a:r>
              <a:rPr lang="en-US" altLang="zh-CN" sz="1400" dirty="0"/>
              <a:t>  </a:t>
            </a:r>
            <a:r>
              <a:rPr lang="zh-CN" altLang="zh-CN" sz="1400" dirty="0"/>
              <a:t>一个账户有多个用户</a:t>
            </a:r>
            <a:endParaRPr lang="en-US" altLang="zh-CN" sz="1400" dirty="0"/>
          </a:p>
          <a:p>
            <a:endParaRPr lang="zh-CN" altLang="zh-CN" sz="1400" dirty="0"/>
          </a:p>
          <a:p>
            <a:r>
              <a:rPr lang="zh-CN" altLang="zh-CN" sz="1400" dirty="0"/>
              <a:t>客户：可以是自然人、政企大客户、一个区域的群体</a:t>
            </a:r>
            <a:r>
              <a:rPr lang="en-US" altLang="zh-CN" sz="1400" dirty="0"/>
              <a:t>  </a:t>
            </a:r>
            <a:r>
              <a:rPr lang="zh-CN" altLang="zh-CN" sz="1400" dirty="0"/>
              <a:t>一个客户可以有多个账户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关系：用户就是电信为客户提供的某种产品或服务</a:t>
            </a:r>
            <a:r>
              <a:rPr lang="en-US" altLang="zh-CN" sz="1400" dirty="0"/>
              <a:t>,</a:t>
            </a:r>
            <a:r>
              <a:rPr lang="zh-CN" altLang="en-US" sz="1400" dirty="0"/>
              <a:t>客户在使用这些产品或服务的同时需要向电信缴纳一定的费用，这些费用用账户来记录。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9207502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B863-5798-48AA-A75B-CD883F18A7C5}"/>
              </a:ext>
            </a:extLst>
          </p:cNvPr>
          <p:cNvSpPr txBox="1"/>
          <p:nvPr/>
        </p:nvSpPr>
        <p:spPr>
          <a:xfrm>
            <a:off x="1623060" y="2636520"/>
            <a:ext cx="58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常用的表</a:t>
            </a:r>
          </a:p>
        </p:txBody>
      </p: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" y="0"/>
            <a:ext cx="9144000" cy="630315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4981" y="136792"/>
            <a:ext cx="1326867" cy="356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三户关系</a:t>
            </a:r>
            <a:endParaRPr lang="zh-HK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2105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868" y="109546"/>
            <a:ext cx="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客户端安装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19567" y="1367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常用的表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104" y="761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12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406190" y="88164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4901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77262" y="9391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0F13B51-3F30-4FB7-BD92-4FFAF3C1292F}"/>
              </a:ext>
            </a:extLst>
          </p:cNvPr>
          <p:cNvSpPr txBox="1"/>
          <p:nvPr/>
        </p:nvSpPr>
        <p:spPr>
          <a:xfrm>
            <a:off x="825623" y="1443841"/>
            <a:ext cx="9339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* from </a:t>
            </a:r>
            <a:r>
              <a:rPr lang="en-US" altLang="zh-CN" dirty="0" err="1"/>
              <a:t>pu_meta.d_user_status</a:t>
            </a:r>
            <a:r>
              <a:rPr lang="en-US" altLang="zh-CN" dirty="0"/>
              <a:t>  --</a:t>
            </a:r>
            <a:r>
              <a:rPr lang="zh-CN" altLang="en-US" dirty="0"/>
              <a:t>状态表</a:t>
            </a:r>
          </a:p>
          <a:p>
            <a:r>
              <a:rPr lang="en-US" altLang="zh-CN" dirty="0"/>
              <a:t>select * from pu_wt.f_1_serv_d_jf where </a:t>
            </a:r>
            <a:r>
              <a:rPr lang="en-US" altLang="zh-CN" dirty="0" err="1"/>
              <a:t>rownum</a:t>
            </a:r>
            <a:r>
              <a:rPr lang="en-US" altLang="zh-CN" dirty="0"/>
              <a:t>&lt;10;  --</a:t>
            </a:r>
            <a:r>
              <a:rPr lang="zh-CN" altLang="en-US" dirty="0"/>
              <a:t>用户表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pu_meta.latn_new</a:t>
            </a:r>
            <a:r>
              <a:rPr lang="en-US" altLang="zh-CN" dirty="0"/>
              <a:t> --</a:t>
            </a:r>
            <a:r>
              <a:rPr lang="zh-CN" altLang="en-US" dirty="0"/>
              <a:t>地州表</a:t>
            </a:r>
          </a:p>
          <a:p>
            <a:r>
              <a:rPr lang="en-US" altLang="zh-CN" dirty="0"/>
              <a:t>select * from comm.product@dl_jf219 where </a:t>
            </a:r>
            <a:r>
              <a:rPr lang="en-US" altLang="zh-CN" dirty="0" err="1"/>
              <a:t>rownum</a:t>
            </a:r>
            <a:r>
              <a:rPr lang="en-US" altLang="zh-CN" dirty="0"/>
              <a:t>&lt;10; --</a:t>
            </a:r>
            <a:r>
              <a:rPr lang="zh-CN" altLang="en-US" dirty="0"/>
              <a:t>产品表</a:t>
            </a:r>
          </a:p>
          <a:p>
            <a:r>
              <a:rPr lang="en-US" altLang="zh-CN" dirty="0"/>
              <a:t>select * from pu_wt.f_2_offer_serv_d where </a:t>
            </a:r>
            <a:r>
              <a:rPr lang="en-US" altLang="zh-CN" dirty="0" err="1"/>
              <a:t>rownum</a:t>
            </a:r>
            <a:r>
              <a:rPr lang="en-US" altLang="zh-CN" dirty="0"/>
              <a:t>&lt;10; --</a:t>
            </a:r>
            <a:r>
              <a:rPr lang="zh-CN" altLang="en-US" dirty="0"/>
              <a:t>销售品表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pu_meta.offer_spec</a:t>
            </a:r>
            <a:r>
              <a:rPr lang="en-US" altLang="zh-CN" dirty="0"/>
              <a:t> where </a:t>
            </a:r>
            <a:r>
              <a:rPr lang="en-US" altLang="zh-CN" dirty="0" err="1"/>
              <a:t>rownum</a:t>
            </a:r>
            <a:r>
              <a:rPr lang="en-US" altLang="zh-CN" dirty="0"/>
              <a:t>&lt;10  --</a:t>
            </a:r>
            <a:r>
              <a:rPr lang="zh-CN" altLang="en-US" dirty="0"/>
              <a:t>套餐表</a:t>
            </a:r>
            <a:endParaRPr lang="en-US" altLang="zh-CN" dirty="0"/>
          </a:p>
          <a:p>
            <a:r>
              <a:rPr lang="en-US" altLang="zh-CN" dirty="0"/>
              <a:t>select * from pu_wt.p_serv_dev_d_201712;  -------</a:t>
            </a:r>
            <a:r>
              <a:rPr lang="zh-CN" altLang="en-US" dirty="0"/>
              <a:t>用户发展质量原表</a:t>
            </a:r>
          </a:p>
          <a:p>
            <a:r>
              <a:rPr lang="en-US" altLang="zh-CN" dirty="0"/>
              <a:t>select * from pu_wt.WT_SERV_C_D_201712; ---</a:t>
            </a:r>
            <a:r>
              <a:rPr lang="zh-CN" altLang="en-US" dirty="0"/>
              <a:t>欠费相关表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pu_wt.Wt_Bil_Owe_List_d_New</a:t>
            </a:r>
            <a:r>
              <a:rPr lang="en-US" altLang="zh-CN" dirty="0"/>
              <a:t>  Partition(p20171226); ---</a:t>
            </a:r>
            <a:r>
              <a:rPr lang="zh-CN" altLang="en-US" dirty="0"/>
              <a:t>累计欠费    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pu_wt.Wt_Bil_Owe_List_d_Lz_New</a:t>
            </a:r>
            <a:r>
              <a:rPr lang="en-US" altLang="zh-CN" dirty="0"/>
              <a:t>  Partition(p20171226);  ----</a:t>
            </a:r>
            <a:r>
              <a:rPr lang="zh-CN" altLang="en-US" dirty="0"/>
              <a:t>零账欠费 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pu_wt.Wt_Bil_Owe_St_List_d</a:t>
            </a:r>
            <a:r>
              <a:rPr lang="en-US" altLang="zh-CN" dirty="0"/>
              <a:t>  Partition(p20171226);  ---</a:t>
            </a:r>
            <a:r>
              <a:rPr lang="zh-CN" altLang="en-US" dirty="0"/>
              <a:t>送托</a:t>
            </a:r>
          </a:p>
        </p:txBody>
      </p:sp>
    </p:spTree>
    <p:extLst>
      <p:ext uri="{BB962C8B-B14F-4D97-AF65-F5344CB8AC3E}">
        <p14:creationId xmlns:p14="http://schemas.microsoft.com/office/powerpoint/2010/main" val="355555173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B863-5798-48AA-A75B-CD883F18A7C5}"/>
              </a:ext>
            </a:extLst>
          </p:cNvPr>
          <p:cNvSpPr txBox="1"/>
          <p:nvPr/>
        </p:nvSpPr>
        <p:spPr>
          <a:xfrm>
            <a:off x="1623060" y="2636520"/>
            <a:ext cx="58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常用的函数</a:t>
            </a:r>
          </a:p>
        </p:txBody>
      </p:sp>
    </p:spTree>
    <p:extLst>
      <p:ext uri="{BB962C8B-B14F-4D97-AF65-F5344CB8AC3E}">
        <p14:creationId xmlns:p14="http://schemas.microsoft.com/office/powerpoint/2010/main" val="72743970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1112</Words>
  <Application>Microsoft Office PowerPoint</Application>
  <PresentationFormat>全屏显示(4:3)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Adobe 仿宋 Std R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自定义设计方案</vt:lpstr>
      <vt:lpstr>5_Office 主题</vt:lpstr>
      <vt:lpstr>6_Office 主题</vt:lpstr>
      <vt:lpstr>7_Office 主题</vt:lpstr>
      <vt:lpstr>8_Office 主题</vt:lpstr>
      <vt:lpstr>4_Office 主题</vt:lpstr>
      <vt:lpstr>1_自定义设计方案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172</cp:revision>
  <dcterms:created xsi:type="dcterms:W3CDTF">2015-02-19T23:46:49Z</dcterms:created>
  <dcterms:modified xsi:type="dcterms:W3CDTF">2018-01-04T13:09:09Z</dcterms:modified>
</cp:coreProperties>
</file>