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77" r:id="rId5"/>
    <p:sldId id="27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6" r:id="rId25"/>
    <p:sldId id="281" r:id="rId26"/>
    <p:sldId id="282" r:id="rId27"/>
    <p:sldId id="285" r:id="rId28"/>
    <p:sldId id="284" r:id="rId29"/>
    <p:sldId id="286" r:id="rId3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132"/>
    <a:srgbClr val="595959"/>
    <a:srgbClr val="747474"/>
    <a:srgbClr val="AEA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B642E6-1036-42F5-8E41-48429372D9AF}" v="14" dt="2025-01-18T17:07:00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40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B3967-BF47-4AD8-91EA-A77A4329DAA7}" type="datetimeFigureOut">
              <a:rPr lang="it-IT" smtClean="0"/>
              <a:t>20/01/2025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9FC4C-2A12-455C-9D15-2DCAA64A5D0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7725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FC4C-2A12-455C-9D15-2DCAA64A5D08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8582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A9DF2-B5D5-4A24-83BF-9534B7926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55D1916-63BD-5090-8C65-35334831EB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89B88A0-45CD-8110-E8DA-A41977509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887222C-3572-21CE-2862-65669EB9ED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FC4C-2A12-455C-9D15-2DCAA64A5D08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8299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26503-3415-73EF-4C79-3DD189F99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D651862-40C4-8FA1-83C4-DCDE7BE50D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28D3DF1-2417-83A4-477C-300EB37E01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22062F5-96EC-18D3-1DC7-34714F0588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FC4C-2A12-455C-9D15-2DCAA64A5D08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397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C828C-DB5C-8ACF-17B5-43FE0DDA1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B84E907-16EE-B6CF-0B4D-09700089F5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40E4526-2853-5100-849D-FDF965BA80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34E23B2-D37F-F5DE-BAAF-5BCD1150D3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FC4C-2A12-455C-9D15-2DCAA64A5D08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167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2AE95-759D-2142-CA83-0A95D87E9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0C335FA-FF98-66AE-E2D5-13ED83EE30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3E5E64D-E8A2-DCF3-DA6D-85C539AF58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644417-5706-675C-852A-83E2FA6BF2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FC4C-2A12-455C-9D15-2DCAA64A5D08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8347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AF675-341E-2913-0A84-E75F7E3A7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C23B6BC-C576-C110-745D-01825A9BA9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F3CE412-84A9-E2EE-702D-EE53296DC8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6E1CB7-E739-7E23-9B1A-67D299DFBF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FC4C-2A12-455C-9D15-2DCAA64A5D08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5258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FDB3D-E8A3-22E0-EE91-5B299B241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841E705-8D00-AFB7-0A52-7635829FB7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A9989FB-464E-E5A4-42EF-C486C2201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E2D9B3C-F002-32A1-E5BF-20C0DD8373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FC4C-2A12-455C-9D15-2DCAA64A5D08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7396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811B6-FD73-3AA6-9F0B-BCA24E42E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BC611BF-67CD-59DE-46E1-B18739D4D6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139EEAB-88E3-5F4E-6028-50361CCEE8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8733B94-9542-A0DA-B0F1-C07A48C095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FC4C-2A12-455C-9D15-2DCAA64A5D08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0687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480A5-99D1-86F1-60B5-072FB8FA9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68F0F63-6F08-85B4-1696-A989EF812F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E137B6F-622A-985F-78B0-43DEB79CB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0EB4DE-1418-C8C6-2309-80097C353F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FC4C-2A12-455C-9D15-2DCAA64A5D08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3178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975A3-9EBB-412D-1C44-80443DB98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DEC014F-E0BA-2889-4F7F-05917BA280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C7B581D-4ECD-2D33-438B-ACAA7D28B3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8C54336-2236-1DCF-D0BE-44F47E85C4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FC4C-2A12-455C-9D15-2DCAA64A5D08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1486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B260C-28CF-B0A9-C762-AAD1A50D6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CC16B42-B650-E75A-6EE6-C9EC4F4FA6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FBA8749-6E7C-6BD4-3662-59FB07CD7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DB27D7-39A5-51F4-99B9-96197E077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FC4C-2A12-455C-9D15-2DCAA64A5D08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1029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D4855-8E70-7B26-CE83-98589AF63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E70743B-9597-337D-98E8-051DA8313F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90A20C7-72E5-3DE4-A524-34E1C29F7E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035CDD6-91DE-0F3E-0D63-D148EF5DA7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FC4C-2A12-455C-9D15-2DCAA64A5D08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2626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A658E-8056-D0B5-C3AA-178F85D8D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994C957-6449-AD5D-B67C-1458A85444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14F3EEA-3E8F-0130-49B6-D8E83A679F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3083BBC-5A59-2F1D-A68F-50AC63C920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FC4C-2A12-455C-9D15-2DCAA64A5D08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684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D5413-A7CB-A59F-3A1C-A78B5D06C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2E047D9-8EE9-EC1A-39FE-30FE43A29B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5DBBD4D-E5F9-C11B-8D04-B305762A0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47604BA-2424-FE6F-49DF-7532A24953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FC4C-2A12-455C-9D15-2DCAA64A5D08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5798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381B8-8CBE-46B4-3F06-1AE470271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79D8F43-1ED4-EEC4-7B4F-D20CA4E66A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CF939B5-D7A1-B991-264B-4460EE2491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5D662A1-7222-1826-B45D-A335EECF10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FC4C-2A12-455C-9D15-2DCAA64A5D08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998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496A3-80C6-6B85-99F3-829A751D4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2454AA9-95F0-BC10-7A48-9CF0D7D8FA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C4E1C72-9425-3637-8A6E-822B69D2EF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B98DDA-69D6-595A-12B5-949B40CA90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FC4C-2A12-455C-9D15-2DCAA64A5D08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7516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D5386-1054-99BB-4F2D-E782EB00A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A9A9664-BE75-E597-D0D2-9786466E68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BA043C1-1603-6E1A-D5AA-BF5961600A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7C3C12A-41CF-0FED-7252-26C2DC34A9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FC4C-2A12-455C-9D15-2DCAA64A5D08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9545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9E196-A153-8F62-4110-1D5F53529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86C4B23-E1F9-AB7F-1395-635464BEA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9C13A2-9706-79CD-622E-12C8CA9A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BE1B-E725-44C9-870C-303AD0F23965}" type="datetimeFigureOut">
              <a:rPr lang="it-IT" smtClean="0"/>
              <a:t>20/01/2025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C339F9-DD73-647A-E5F1-9BEC21F4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861970-AE02-72B6-1BD0-3B300FD4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5060-FBC1-48D8-893D-910180AD91A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284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ABDC92-4041-7CC5-7C5A-3CCCAAFC4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D4F9F5C-103D-D3E1-E84C-DD83991D1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058FA6-CEED-36A2-25BE-587BF964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BE1B-E725-44C9-870C-303AD0F23965}" type="datetimeFigureOut">
              <a:rPr lang="it-IT" smtClean="0"/>
              <a:t>20/01/2025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81AF9F-4A4B-28D9-FB8E-89BAA57A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CF3956-4E9B-B0D7-42C3-3E2903D0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5060-FBC1-48D8-893D-910180AD91A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748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A33D064-C3B5-1EEE-B9E4-0CFA665B5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8B79506-4737-818B-D1B7-D480AE99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2534BE-08D1-8491-151B-C514AFBD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BE1B-E725-44C9-870C-303AD0F23965}" type="datetimeFigureOut">
              <a:rPr lang="it-IT" smtClean="0"/>
              <a:t>20/01/2025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DAE095-905A-5CBB-8CC4-5F68760C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F535DC-6224-CDFE-AAB6-17B7DCFCF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5060-FBC1-48D8-893D-910180AD91A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54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89D992-BD5C-9E9B-D253-A32A9FBA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71A433-972C-A6F2-8C33-3FFDB70D2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80ACEE-08C9-D528-9550-5CB2A7EC9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BE1B-E725-44C9-870C-303AD0F23965}" type="datetimeFigureOut">
              <a:rPr lang="it-IT" smtClean="0"/>
              <a:t>20/01/2025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22D3F5-7F82-C96E-0672-80026A9C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1A08C6-EA14-813A-3B10-5C8B3ECE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5060-FBC1-48D8-893D-910180AD91A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924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32640B-6BAE-586D-59D6-15C861795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AA7301-0F0F-2987-1DDA-DC3E817E1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C64EA5-2400-2A92-1C52-51A7AE6E1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BE1B-E725-44C9-870C-303AD0F23965}" type="datetimeFigureOut">
              <a:rPr lang="it-IT" smtClean="0"/>
              <a:t>20/01/2025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65E0C9-94F0-0556-3C68-689165FD9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E8F825-6FD7-C91A-EE1D-E5C9BBF0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5060-FBC1-48D8-893D-910180AD91A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148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31A1D8-1AC1-3858-C156-E96B08918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9AB3CB-CE71-8E31-3452-99DA4465C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5BF6631-0EF4-8243-511B-C2DB6B3B5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8B3F821-06CC-2AB3-0F5D-F96461CED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BE1B-E725-44C9-870C-303AD0F23965}" type="datetimeFigureOut">
              <a:rPr lang="it-IT" smtClean="0"/>
              <a:t>20/01/2025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9E90C85-2C55-1BDA-C552-1876D795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846D4C-0D4F-60E8-0540-A3768531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5060-FBC1-48D8-893D-910180AD91A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548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583CC2-67FB-8789-EE66-650C18D3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A29401-A5A6-81E7-0D5F-BA003D108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80CF106-3853-208C-DCA4-97029085A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4770435-D9A4-D859-0397-3DD2889E0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9142B1C-76D1-126D-4F47-22CA6903A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441A4A8-0CAC-4FBF-32F2-F1D8E540E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BE1B-E725-44C9-870C-303AD0F23965}" type="datetimeFigureOut">
              <a:rPr lang="it-IT" smtClean="0"/>
              <a:t>20/01/2025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C32AF7C-5BD8-B4DD-0D93-127B02993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21BCDFD-2FC6-35E6-5F8E-0017DCBC5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5060-FBC1-48D8-893D-910180AD91A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410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D545C9-1A76-C352-1D9C-AF97C01C3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566CA2E-FB0C-9011-7B02-9095D969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BE1B-E725-44C9-870C-303AD0F23965}" type="datetimeFigureOut">
              <a:rPr lang="it-IT" smtClean="0"/>
              <a:t>20/01/2025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B4DE802-4A14-9B4A-FC96-A26DEBF86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8505EC8-5506-7DD6-714D-B0381BF8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5060-FBC1-48D8-893D-910180AD91A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760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319EF08-5CD1-F911-583A-766B7B87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BE1B-E725-44C9-870C-303AD0F23965}" type="datetimeFigureOut">
              <a:rPr lang="it-IT" smtClean="0"/>
              <a:t>20/01/2025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6D58B03-FC6A-FC58-B4AE-F92606A50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2DC0383-F8F5-1C1E-7FCB-FE2690D4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5060-FBC1-48D8-893D-910180AD91A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622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939176-B0F5-DE68-604F-BA8541CA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363F67-02A1-96B9-32E1-346DE393F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1D27D37-64C4-7A3E-53EB-819747C99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F471945-770C-EDB5-A6AE-CEDBFD78D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BE1B-E725-44C9-870C-303AD0F23965}" type="datetimeFigureOut">
              <a:rPr lang="it-IT" smtClean="0"/>
              <a:t>20/01/2025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25A622C-9A58-957E-1020-A0C7FDB9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550CE8D-C5A8-AA07-4A08-1CD18E60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5060-FBC1-48D8-893D-910180AD91A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539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64A5C1-AB65-415F-B2CE-D5D3DCCB2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F589A83-FAF3-A747-6C72-DDFD296F8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405B192-B1DA-FC79-EF53-EF77D0A32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987BAC-164B-138C-7534-8224D503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BE1B-E725-44C9-870C-303AD0F23965}" type="datetimeFigureOut">
              <a:rPr lang="it-IT" smtClean="0"/>
              <a:t>20/01/2025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79872F4-6255-CEF3-7F87-B1CE1158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26E5668-AD57-278C-F0EA-6137AAE2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5060-FBC1-48D8-893D-910180AD91A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468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4F38096-786C-0A25-BB93-11E5C523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AD6872-7A92-59CC-D875-658FF8781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6B7680-8A20-60FE-8A62-664161E88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9BBE1B-E725-44C9-870C-303AD0F23965}" type="datetimeFigureOut">
              <a:rPr lang="it-IT" smtClean="0"/>
              <a:t>20/01/2025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01CA57-F8FE-4FD0-E230-0BF69FD46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FD08BA-8D74-5279-DDE2-735EB800B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BF5060-FBC1-48D8-893D-910180AD91A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056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.powerapps.com/e/572ca084-cb71-eccb-9844-a50f71661f42/canvas/?action=edit&amp;app-id=%2Fproviders%2FMicrosoft.PowerApps%2Fapps%2F609cd23f-efff-46fe-8976-2fdc0ae2c9ee&amp;utm_source=PAMarketing&amp;utm_medium=header&amp;utm_campaign=signin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AE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00659B2-5767-70E7-DB1D-E64896C4CADA}"/>
              </a:ext>
            </a:extLst>
          </p:cNvPr>
          <p:cNvSpPr txBox="1"/>
          <p:nvPr/>
        </p:nvSpPr>
        <p:spPr>
          <a:xfrm>
            <a:off x="767255" y="777766"/>
            <a:ext cx="74598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200" b="1" dirty="0">
                <a:solidFill>
                  <a:srgbClr val="3F3F3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LABORATORIO</a:t>
            </a:r>
            <a:br>
              <a:rPr lang="it-IT" sz="7200" b="1" dirty="0">
                <a:solidFill>
                  <a:srgbClr val="3F3F3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</a:br>
            <a:r>
              <a:rPr lang="it-IT" sz="7200" b="1" dirty="0">
                <a:solidFill>
                  <a:srgbClr val="3F3F3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INTEGRATO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E0B4EDF-29CD-A32D-DD1E-1A9B878A063C}"/>
              </a:ext>
            </a:extLst>
          </p:cNvPr>
          <p:cNvSpPr txBox="1"/>
          <p:nvPr/>
        </p:nvSpPr>
        <p:spPr>
          <a:xfrm>
            <a:off x="5041107" y="5310793"/>
            <a:ext cx="63720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200" b="1" dirty="0">
                <a:solidFill>
                  <a:schemeClr val="bg1"/>
                </a:solidFill>
              </a:rPr>
              <a:t>BIENNIO 2023 – 2025</a:t>
            </a:r>
          </a:p>
          <a:p>
            <a:pPr algn="r"/>
            <a:r>
              <a:rPr lang="it-IT" sz="2200" b="1" dirty="0">
                <a:solidFill>
                  <a:schemeClr val="bg1"/>
                </a:solidFill>
              </a:rPr>
              <a:t>CORSI ERP &amp; FINTECH SOFTWARE DEVELOPER 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F532F101-2E25-52AF-4F7E-C5B8F4BA7C8C}"/>
              </a:ext>
            </a:extLst>
          </p:cNvPr>
          <p:cNvCxnSpPr>
            <a:cxnSpLocks/>
          </p:cNvCxnSpPr>
          <p:nvPr/>
        </p:nvCxnSpPr>
        <p:spPr>
          <a:xfrm>
            <a:off x="767255" y="3186229"/>
            <a:ext cx="7200000" cy="0"/>
          </a:xfrm>
          <a:prstGeom prst="line">
            <a:avLst/>
          </a:prstGeom>
          <a:ln w="38100">
            <a:solidFill>
              <a:srgbClr val="E97132">
                <a:alpha val="47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A6D479-2F76-F4EC-ED8F-D7F52DC68C69}"/>
              </a:ext>
            </a:extLst>
          </p:cNvPr>
          <p:cNvSpPr txBox="1"/>
          <p:nvPr/>
        </p:nvSpPr>
        <p:spPr>
          <a:xfrm>
            <a:off x="767255" y="3286369"/>
            <a:ext cx="63720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i="1" dirty="0">
                <a:solidFill>
                  <a:srgbClr val="595959"/>
                </a:solidFill>
              </a:rPr>
              <a:t>TEAM: ANALITIQ</a:t>
            </a:r>
          </a:p>
        </p:txBody>
      </p:sp>
    </p:spTree>
    <p:extLst>
      <p:ext uri="{BB962C8B-B14F-4D97-AF65-F5344CB8AC3E}">
        <p14:creationId xmlns:p14="http://schemas.microsoft.com/office/powerpoint/2010/main" val="2847639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E9BA59-35F2-0F2D-52DA-9C75DC241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0F70F1E7-3649-794A-27C6-B47C4158A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3316" y="155976"/>
            <a:ext cx="9520142" cy="6447692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806508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A146E6-0916-902C-ED4C-E97974E74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D395B127-0598-A468-7576-6705B4238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3316" y="384185"/>
            <a:ext cx="9520142" cy="5991274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722932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86451A-34A9-7DAF-1825-C0B0E1C5B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813A9E9-D1F6-0521-3BFD-4F07957EF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221" y="859576"/>
            <a:ext cx="11149557" cy="5138848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319479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57E48B-A1CF-89F3-278F-6E31536F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D3763EF9-A83C-0840-A40F-FD7635BF9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455" y="1418873"/>
            <a:ext cx="11779089" cy="4020254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349998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189778-1924-5B1E-392C-0E4E9C33C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F66403E5-37F4-A9F0-ED61-AFD220218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973" y="1305912"/>
            <a:ext cx="11752054" cy="4662604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584278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9B0B15-17EF-E745-F5A5-982AD8375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5317AC-7711-4A67-497A-0A37BD44D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" y="5300776"/>
            <a:ext cx="12333523" cy="1557223"/>
          </a:xfrm>
          <a:solidFill>
            <a:schemeClr val="bg2">
              <a:lumMod val="25000"/>
            </a:schemeClr>
          </a:solidFill>
        </p:spPr>
        <p:txBody>
          <a:bodyPr anchor="ctr">
            <a:normAutofit/>
          </a:bodyPr>
          <a:lstStyle/>
          <a:p>
            <a:pPr algn="l"/>
            <a:r>
              <a:rPr lang="en-US" sz="4000" b="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     TABELLA CNC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C921FDE-036F-4A30-4DFC-F5ED9BBB9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3590" y="5719313"/>
            <a:ext cx="6001487" cy="1024385"/>
          </a:xfrm>
        </p:spPr>
        <p:txBody>
          <a:bodyPr anchor="ctr">
            <a:normAutofit fontScale="850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FFFFF"/>
                </a:solidFill>
              </a:rPr>
              <a:t>ID : </a:t>
            </a:r>
            <a:r>
              <a:rPr lang="it-IT" sz="2000" dirty="0">
                <a:solidFill>
                  <a:srgbClr val="FFFF00"/>
                </a:solidFill>
              </a:rPr>
              <a:t>CHIAVE PRIMARIA </a:t>
            </a:r>
            <a:r>
              <a:rPr lang="it-IT" sz="2000" dirty="0">
                <a:solidFill>
                  <a:srgbClr val="FFFFFF"/>
                </a:solidFill>
              </a:rPr>
              <a:t>COLLEGATA ALLA TABELLA FORGIA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FFFFF"/>
                </a:solidFill>
              </a:rPr>
              <a:t>ABBIAMO UTILIZZATO </a:t>
            </a:r>
            <a:r>
              <a:rPr lang="it-IT" sz="2000" dirty="0">
                <a:solidFill>
                  <a:srgbClr val="FFFF00"/>
                </a:solidFill>
              </a:rPr>
              <a:t>DATAVERSE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FFFFF"/>
                </a:solidFill>
              </a:rPr>
              <a:t>I </a:t>
            </a:r>
            <a:r>
              <a:rPr lang="it-IT" sz="2000" dirty="0">
                <a:solidFill>
                  <a:srgbClr val="FFFF00"/>
                </a:solidFill>
              </a:rPr>
              <a:t>DATI </a:t>
            </a:r>
            <a:r>
              <a:rPr lang="it-IT" sz="2000" dirty="0">
                <a:solidFill>
                  <a:srgbClr val="FFFFFF"/>
                </a:solidFill>
              </a:rPr>
              <a:t>SONO AUTOMATICAMENTE </a:t>
            </a:r>
            <a:r>
              <a:rPr lang="it-IT" sz="2000" dirty="0">
                <a:solidFill>
                  <a:srgbClr val="FFFF00"/>
                </a:solidFill>
              </a:rPr>
              <a:t>GENERATI DAL FLUSSO</a:t>
            </a:r>
          </a:p>
          <a:p>
            <a:pPr algn="l"/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FC9F112-DA15-0C07-2B63-C2E6BDDBB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7280" y="253750"/>
            <a:ext cx="9778267" cy="4740779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4127367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229439-68B0-1CE6-8ED4-099DFAAEC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EF76BED-1CE0-20F7-BE88-0B8C57F8A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FLUSSO CNC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5F5D85B-524E-21F6-C874-BD2F63B56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FLUSSO CHE PARTE QUANDO PARTE IL FLUSSO FORGIA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ABBIAMO UTILIZZATO POWER AUTOMATE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IL FLUSSO INVIA I DATI AL DATABASE CHE UTILIZZANO I NOSTRI COLLEGHI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E830084-FCB7-8B68-7CB2-C17A3C065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9791" y="1499056"/>
            <a:ext cx="7612354" cy="4008250"/>
          </a:xfrm>
          <a:prstGeom prst="rect">
            <a:avLst/>
          </a:prstGeom>
          <a:ln w="38100">
            <a:solidFill>
              <a:srgbClr val="E97132"/>
            </a:solidFill>
          </a:ln>
        </p:spPr>
      </p:pic>
    </p:spTree>
    <p:extLst>
      <p:ext uri="{BB962C8B-B14F-4D97-AF65-F5344CB8AC3E}">
        <p14:creationId xmlns:p14="http://schemas.microsoft.com/office/powerpoint/2010/main" val="3548453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8184B5-3253-EFDB-089C-701E9B8A5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C22A0F92-A632-1164-6652-0B002DE04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874" y="560035"/>
            <a:ext cx="11672412" cy="5737929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727541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AF2640-6353-8D8E-6D5A-E53B30C01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37E01E9E-3050-47A3-D23A-279C80EC5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633" y="1106906"/>
            <a:ext cx="11826653" cy="4584400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778792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FC0060-D441-6EEF-3238-655C81A6F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194C975-3F18-1C1A-7973-D15A10138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064" y="789526"/>
            <a:ext cx="11355872" cy="5278947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11536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D65AE4-AA07-CBFE-F02E-8E72D48EF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99F2532A-0A70-A9F8-AB5E-95A5645B6303}"/>
              </a:ext>
            </a:extLst>
          </p:cNvPr>
          <p:cNvSpPr txBox="1">
            <a:spLocks/>
          </p:cNvSpPr>
          <p:nvPr/>
        </p:nvSpPr>
        <p:spPr>
          <a:xfrm>
            <a:off x="1159933" y="202187"/>
            <a:ext cx="9872134" cy="1193968"/>
          </a:xfrm>
          <a:prstGeom prst="rect">
            <a:avLst/>
          </a:prstGeom>
          <a:solidFill>
            <a:srgbClr val="FFFFFF"/>
          </a:solidFill>
          <a:ln w="38100">
            <a:solidFill>
              <a:srgbClr val="FFFF0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3F3F3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IL TEAM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1AD53A15-F45D-A662-ABA0-2D6CDC6413CC}"/>
              </a:ext>
            </a:extLst>
          </p:cNvPr>
          <p:cNvSpPr/>
          <p:nvPr/>
        </p:nvSpPr>
        <p:spPr>
          <a:xfrm rot="16200000">
            <a:off x="25933" y="2337423"/>
            <a:ext cx="2268000" cy="1080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ERP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53029BD3-8D4D-EA24-B648-0DA5BA62E28B}"/>
              </a:ext>
            </a:extLst>
          </p:cNvPr>
          <p:cNvSpPr/>
          <p:nvPr/>
        </p:nvSpPr>
        <p:spPr>
          <a:xfrm rot="16200000">
            <a:off x="25932" y="4709432"/>
            <a:ext cx="2268000" cy="1080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FINTECH</a:t>
            </a:r>
            <a:endParaRPr lang="it-IT" b="1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2D9B583-B74B-BF54-672C-3094BAAAECF4}"/>
              </a:ext>
            </a:extLst>
          </p:cNvPr>
          <p:cNvSpPr/>
          <p:nvPr/>
        </p:nvSpPr>
        <p:spPr>
          <a:xfrm>
            <a:off x="1802346" y="1743423"/>
            <a:ext cx="4659433" cy="2268000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C9CC38DE-8782-EF16-6DB4-9A4D33BCADE7}"/>
              </a:ext>
            </a:extLst>
          </p:cNvPr>
          <p:cNvSpPr/>
          <p:nvPr/>
        </p:nvSpPr>
        <p:spPr>
          <a:xfrm>
            <a:off x="1802347" y="4115432"/>
            <a:ext cx="2268000" cy="2268000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02281F5E-BC48-54AB-C4ED-CD61C8B9087F}"/>
              </a:ext>
            </a:extLst>
          </p:cNvPr>
          <p:cNvSpPr/>
          <p:nvPr/>
        </p:nvSpPr>
        <p:spPr>
          <a:xfrm>
            <a:off x="4193782" y="4115432"/>
            <a:ext cx="2268000" cy="2268000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9D8D5D8F-0307-6888-78EF-806CBB7BA722}"/>
              </a:ext>
            </a:extLst>
          </p:cNvPr>
          <p:cNvSpPr/>
          <p:nvPr/>
        </p:nvSpPr>
        <p:spPr>
          <a:xfrm>
            <a:off x="6585217" y="4115432"/>
            <a:ext cx="2268000" cy="2268000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BFFCE940-B5EE-9B1F-1F7C-C281A9B0C1EB}"/>
              </a:ext>
            </a:extLst>
          </p:cNvPr>
          <p:cNvSpPr/>
          <p:nvPr/>
        </p:nvSpPr>
        <p:spPr>
          <a:xfrm>
            <a:off x="8976651" y="4115432"/>
            <a:ext cx="2268000" cy="2268000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DE586D62-8C46-414F-429B-84C8F97C6302}"/>
              </a:ext>
            </a:extLst>
          </p:cNvPr>
          <p:cNvSpPr/>
          <p:nvPr/>
        </p:nvSpPr>
        <p:spPr>
          <a:xfrm>
            <a:off x="6585217" y="1743423"/>
            <a:ext cx="4659434" cy="2268000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B3876335-FA2D-A00E-0B91-8937D06F217A}"/>
              </a:ext>
            </a:extLst>
          </p:cNvPr>
          <p:cNvSpPr txBox="1"/>
          <p:nvPr/>
        </p:nvSpPr>
        <p:spPr>
          <a:xfrm>
            <a:off x="2950616" y="2400369"/>
            <a:ext cx="23628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b="1" dirty="0"/>
              <a:t>GIUSEPPE</a:t>
            </a:r>
          </a:p>
          <a:p>
            <a:pPr algn="ctr"/>
            <a:r>
              <a:rPr lang="it-IT" sz="2800" b="1" dirty="0"/>
              <a:t>MALANGONE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319E6154-9C75-5A7F-87E8-2078FACFE9E3}"/>
              </a:ext>
            </a:extLst>
          </p:cNvPr>
          <p:cNvSpPr txBox="1"/>
          <p:nvPr/>
        </p:nvSpPr>
        <p:spPr>
          <a:xfrm>
            <a:off x="8158189" y="2400369"/>
            <a:ext cx="15134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b="1" dirty="0"/>
              <a:t>MATTEO</a:t>
            </a:r>
          </a:p>
          <a:p>
            <a:pPr algn="ctr"/>
            <a:r>
              <a:rPr lang="it-IT" sz="2800" b="1" dirty="0"/>
              <a:t>PEPE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1E13BF9A-75E3-E1F0-BFCE-2876309A2771}"/>
              </a:ext>
            </a:extLst>
          </p:cNvPr>
          <p:cNvSpPr txBox="1"/>
          <p:nvPr/>
        </p:nvSpPr>
        <p:spPr>
          <a:xfrm>
            <a:off x="2196593" y="4772378"/>
            <a:ext cx="14795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b="1" dirty="0"/>
              <a:t>NICOLA</a:t>
            </a:r>
          </a:p>
          <a:p>
            <a:pPr algn="ctr"/>
            <a:r>
              <a:rPr lang="it-IT" sz="2800" b="1" dirty="0"/>
              <a:t>AGGERI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962D409-748F-A634-33AC-9F622EC30ED1}"/>
              </a:ext>
            </a:extLst>
          </p:cNvPr>
          <p:cNvSpPr txBox="1"/>
          <p:nvPr/>
        </p:nvSpPr>
        <p:spPr>
          <a:xfrm>
            <a:off x="4615793" y="4772378"/>
            <a:ext cx="14239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b="1" dirty="0"/>
              <a:t>DAVIDE</a:t>
            </a:r>
          </a:p>
          <a:p>
            <a:pPr algn="ctr"/>
            <a:r>
              <a:rPr lang="it-IT" sz="2800" b="1" dirty="0"/>
              <a:t>BOTTA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AD478252-8317-906D-D191-60B38DDBC97A}"/>
              </a:ext>
            </a:extLst>
          </p:cNvPr>
          <p:cNvSpPr txBox="1"/>
          <p:nvPr/>
        </p:nvSpPr>
        <p:spPr>
          <a:xfrm>
            <a:off x="6741517" y="4772378"/>
            <a:ext cx="20109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b="1" dirty="0"/>
              <a:t>CHRISTIAN</a:t>
            </a:r>
          </a:p>
          <a:p>
            <a:pPr algn="ctr"/>
            <a:r>
              <a:rPr lang="it-IT" sz="2800" b="1" dirty="0"/>
              <a:t>GROSSO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7174CA3-5D43-ED1E-2A66-A3E2D13CB4EC}"/>
              </a:ext>
            </a:extLst>
          </p:cNvPr>
          <p:cNvSpPr txBox="1"/>
          <p:nvPr/>
        </p:nvSpPr>
        <p:spPr>
          <a:xfrm>
            <a:off x="9489556" y="4772378"/>
            <a:ext cx="13532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b="1" dirty="0"/>
              <a:t>GIULIO</a:t>
            </a:r>
          </a:p>
          <a:p>
            <a:pPr algn="ctr"/>
            <a:r>
              <a:rPr lang="it-IT" sz="2800" b="1" dirty="0"/>
              <a:t>VACCA</a:t>
            </a:r>
          </a:p>
        </p:txBody>
      </p:sp>
    </p:spTree>
    <p:extLst>
      <p:ext uri="{BB962C8B-B14F-4D97-AF65-F5344CB8AC3E}">
        <p14:creationId xmlns:p14="http://schemas.microsoft.com/office/powerpoint/2010/main" val="3180231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381288-D0C8-36FA-099D-A47E8744D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5E57B131-CE5A-18EB-56EA-5FBED7BBA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8227" y="789526"/>
            <a:ext cx="10695546" cy="5278947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851607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0D48A9-DD3D-097C-71F6-B27FD0334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E7A621-C60D-CF85-9BC2-6BF962019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9933" y="202187"/>
            <a:ext cx="9872134" cy="1193968"/>
          </a:xfrm>
          <a:solidFill>
            <a:srgbClr val="FFFFFF"/>
          </a:solidFill>
          <a:ln w="38100">
            <a:solidFill>
              <a:srgbClr val="FFFF0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rgbClr val="3F3F3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LA NOSTRA APP</a:t>
            </a:r>
          </a:p>
        </p:txBody>
      </p:sp>
      <p:pic>
        <p:nvPicPr>
          <p:cNvPr id="12" name="Immagine 11" descr="Immagine che contiene testo, schermata, libro, Carattere&#10;&#10;Descrizione generata automaticamente">
            <a:extLst>
              <a:ext uri="{FF2B5EF4-FFF2-40B4-BE49-F238E27FC236}">
                <a16:creationId xmlns:a16="http://schemas.microsoft.com/office/drawing/2014/main" id="{59AB1ED1-968F-6970-56A0-6D97F3672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18" y="1626419"/>
            <a:ext cx="2872764" cy="5029394"/>
          </a:xfrm>
          <a:prstGeom prst="rect">
            <a:avLst/>
          </a:prstGeom>
        </p:spPr>
      </p:pic>
      <p:sp>
        <p:nvSpPr>
          <p:cNvPr id="13" name="CasellaDiTesto 12">
            <a:hlinkClick r:id="rId3"/>
            <a:extLst>
              <a:ext uri="{FF2B5EF4-FFF2-40B4-BE49-F238E27FC236}">
                <a16:creationId xmlns:a16="http://schemas.microsoft.com/office/drawing/2014/main" id="{618431D8-D972-6A4E-D819-CCA9BFBA8533}"/>
              </a:ext>
            </a:extLst>
          </p:cNvPr>
          <p:cNvSpPr txBox="1"/>
          <p:nvPr/>
        </p:nvSpPr>
        <p:spPr>
          <a:xfrm>
            <a:off x="8691955" y="3940628"/>
            <a:ext cx="2340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haroni" panose="02010803020104030203" pitchFamily="2" charset="-79"/>
                <a:cs typeface="Aharoni" panose="02010803020104030203" pitchFamily="2" charset="-79"/>
              </a:rPr>
              <a:t> LA NOSTRA APP</a:t>
            </a:r>
          </a:p>
        </p:txBody>
      </p:sp>
    </p:spTree>
    <p:extLst>
      <p:ext uri="{BB962C8B-B14F-4D97-AF65-F5344CB8AC3E}">
        <p14:creationId xmlns:p14="http://schemas.microsoft.com/office/powerpoint/2010/main" val="1434649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747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10F569-0E40-44B0-688A-A969F50D8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3C54E68A-DFDA-5F8E-2799-17D14BE09BC8}"/>
              </a:ext>
            </a:extLst>
          </p:cNvPr>
          <p:cNvCxnSpPr>
            <a:cxnSpLocks/>
          </p:cNvCxnSpPr>
          <p:nvPr/>
        </p:nvCxnSpPr>
        <p:spPr>
          <a:xfrm>
            <a:off x="4296000" y="3626067"/>
            <a:ext cx="3600000" cy="0"/>
          </a:xfrm>
          <a:prstGeom prst="line">
            <a:avLst/>
          </a:prstGeom>
          <a:ln w="15875">
            <a:solidFill>
              <a:srgbClr val="AEAEAE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ttangolo 2">
            <a:extLst>
              <a:ext uri="{FF2B5EF4-FFF2-40B4-BE49-F238E27FC236}">
                <a16:creationId xmlns:a16="http://schemas.microsoft.com/office/drawing/2014/main" id="{D4E49C6E-8D33-BD2B-D843-0EB7D5465E9D}"/>
              </a:ext>
            </a:extLst>
          </p:cNvPr>
          <p:cNvSpPr/>
          <p:nvPr/>
        </p:nvSpPr>
        <p:spPr>
          <a:xfrm>
            <a:off x="-1" y="0"/>
            <a:ext cx="12192001" cy="159757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9F13E7-DC50-BF29-9D46-419E5929F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9933" y="202187"/>
            <a:ext cx="9872134" cy="1193968"/>
          </a:xfrm>
          <a:solidFill>
            <a:srgbClr val="FFFFFF"/>
          </a:solidFill>
          <a:ln w="38100">
            <a:solidFill>
              <a:srgbClr val="FFFF0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rgbClr val="3F3F3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TEAM FINTECH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F42D2A9-89FB-44E3-26AE-A6310DFD2CA1}"/>
              </a:ext>
            </a:extLst>
          </p:cNvPr>
          <p:cNvSpPr txBox="1"/>
          <p:nvPr/>
        </p:nvSpPr>
        <p:spPr>
          <a:xfrm>
            <a:off x="5155066" y="1883003"/>
            <a:ext cx="18818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200" b="1" i="1" dirty="0">
                <a:solidFill>
                  <a:schemeClr val="bg1"/>
                </a:solidFill>
              </a:rPr>
              <a:t>IL PROGETTO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6D413F-5C4C-E75B-053D-BE6CBA4704E7}"/>
              </a:ext>
            </a:extLst>
          </p:cNvPr>
          <p:cNvSpPr txBox="1"/>
          <p:nvPr/>
        </p:nvSpPr>
        <p:spPr>
          <a:xfrm>
            <a:off x="2138600" y="2518219"/>
            <a:ext cx="7914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200" dirty="0">
                <a:solidFill>
                  <a:schemeClr val="bg1"/>
                </a:solidFill>
              </a:rPr>
              <a:t>Sviluppare un progetto per integrare macchinari industriali (FORGIA e CNC) con flussi di dati centralizzati per analisi e BI.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E2D6EF2-0B75-E3FE-6C75-EEF15CAE4ACF}"/>
              </a:ext>
            </a:extLst>
          </p:cNvPr>
          <p:cNvSpPr txBox="1"/>
          <p:nvPr/>
        </p:nvSpPr>
        <p:spPr>
          <a:xfrm>
            <a:off x="2138600" y="4631701"/>
            <a:ext cx="791479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it-IT" sz="2200" dirty="0">
                <a:solidFill>
                  <a:schemeClr val="bg1"/>
                </a:solidFill>
              </a:rPr>
              <a:t>Monitorare i dati in tempo reale.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sz="2200" dirty="0">
                <a:solidFill>
                  <a:schemeClr val="bg1"/>
                </a:solidFill>
              </a:rPr>
              <a:t>Analizzare le prestazioni e identificare anomalie o inefficienze.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sz="2200" dirty="0">
                <a:solidFill>
                  <a:schemeClr val="bg1"/>
                </a:solidFill>
              </a:rPr>
              <a:t>Generare previsioni basate su dati storici, migliorando i processi decisionali aziendali.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F502AC3-5AFD-9802-2FB7-DCCAC1F4D5A4}"/>
              </a:ext>
            </a:extLst>
          </p:cNvPr>
          <p:cNvSpPr txBox="1"/>
          <p:nvPr/>
        </p:nvSpPr>
        <p:spPr>
          <a:xfrm>
            <a:off x="4510947" y="3996485"/>
            <a:ext cx="31701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200" b="1" i="1" dirty="0">
                <a:solidFill>
                  <a:schemeClr val="bg1"/>
                </a:solidFill>
              </a:rPr>
              <a:t>OBBIETTIVI PRINCIPALI</a:t>
            </a:r>
          </a:p>
        </p:txBody>
      </p:sp>
    </p:spTree>
    <p:extLst>
      <p:ext uri="{BB962C8B-B14F-4D97-AF65-F5344CB8AC3E}">
        <p14:creationId xmlns:p14="http://schemas.microsoft.com/office/powerpoint/2010/main" val="2774694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719CFC-EEB2-028E-AFB3-2596E19B5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33432850-51AA-B121-0DCD-DA2DF64A2C36}"/>
              </a:ext>
            </a:extLst>
          </p:cNvPr>
          <p:cNvSpPr txBox="1"/>
          <p:nvPr/>
        </p:nvSpPr>
        <p:spPr>
          <a:xfrm>
            <a:off x="621828" y="559336"/>
            <a:ext cx="39340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WORKFLOW</a:t>
            </a:r>
            <a:endParaRPr lang="it-IT" sz="4800" dirty="0"/>
          </a:p>
        </p:txBody>
      </p:sp>
      <p:pic>
        <p:nvPicPr>
          <p:cNvPr id="3" name="Picture 2" descr="A group of ovals with different colored text&#10;&#10;Description automatically generated">
            <a:extLst>
              <a:ext uri="{FF2B5EF4-FFF2-40B4-BE49-F238E27FC236}">
                <a16:creationId xmlns:a16="http://schemas.microsoft.com/office/drawing/2014/main" id="{6BBDC649-5F43-4EA4-8827-F9E7F9804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" y="936141"/>
            <a:ext cx="12064409" cy="592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43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F4DA5D-609C-6F63-C07C-024F5492D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FA47A3C-6E5E-9F4B-D46B-729305BCDF5D}"/>
              </a:ext>
            </a:extLst>
          </p:cNvPr>
          <p:cNvSpPr txBox="1"/>
          <p:nvPr/>
        </p:nvSpPr>
        <p:spPr>
          <a:xfrm>
            <a:off x="2174093" y="370389"/>
            <a:ext cx="7843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TECNOLOGIE UTILIZZATE</a:t>
            </a:r>
            <a:endParaRPr lang="it-IT" sz="4800" dirty="0"/>
          </a:p>
        </p:txBody>
      </p: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3ACE9B4D-1871-0DAC-1CF8-5FCCE908E269}"/>
              </a:ext>
            </a:extLst>
          </p:cNvPr>
          <p:cNvGrpSpPr/>
          <p:nvPr/>
        </p:nvGrpSpPr>
        <p:grpSpPr>
          <a:xfrm>
            <a:off x="1937511" y="1694309"/>
            <a:ext cx="3143689" cy="2119072"/>
            <a:chOff x="893159" y="1681493"/>
            <a:chExt cx="3429940" cy="2312026"/>
          </a:xfrm>
        </p:grpSpPr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C16BA0A7-15B2-AAA2-8C1C-7BBEF24F9DF0}"/>
                </a:ext>
              </a:extLst>
            </p:cNvPr>
            <p:cNvGrpSpPr/>
            <p:nvPr/>
          </p:nvGrpSpPr>
          <p:grpSpPr>
            <a:xfrm>
              <a:off x="893159" y="1681493"/>
              <a:ext cx="3429940" cy="430887"/>
              <a:chOff x="893159" y="1681493"/>
              <a:chExt cx="3600000" cy="430887"/>
            </a:xfrm>
          </p:grpSpPr>
          <p:cxnSp>
            <p:nvCxnSpPr>
              <p:cNvPr id="7" name="Connettore diritto 6">
                <a:extLst>
                  <a:ext uri="{FF2B5EF4-FFF2-40B4-BE49-F238E27FC236}">
                    <a16:creationId xmlns:a16="http://schemas.microsoft.com/office/drawing/2014/main" id="{F9D7F094-C404-237F-3F79-A3E7D850B7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159" y="2112380"/>
                <a:ext cx="3600000" cy="0"/>
              </a:xfrm>
              <a:prstGeom prst="line">
                <a:avLst/>
              </a:prstGeom>
              <a:ln w="38100">
                <a:solidFill>
                  <a:srgbClr val="E9713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3E3CAF5A-FFB0-D69F-AFF3-C4C0611EC069}"/>
                  </a:ext>
                </a:extLst>
              </p:cNvPr>
              <p:cNvSpPr txBox="1"/>
              <p:nvPr/>
            </p:nvSpPr>
            <p:spPr>
              <a:xfrm>
                <a:off x="1934425" y="1681493"/>
                <a:ext cx="151746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sz="2200" b="1" dirty="0">
                    <a:solidFill>
                      <a:schemeClr val="bg1"/>
                    </a:solidFill>
                  </a:rPr>
                  <a:t>DATABASE</a:t>
                </a:r>
              </a:p>
            </p:txBody>
          </p:sp>
        </p:grpSp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F67A51BB-6280-45E6-FC0E-A1D8A5C1E560}"/>
                </a:ext>
              </a:extLst>
            </p:cNvPr>
            <p:cNvGrpSpPr/>
            <p:nvPr/>
          </p:nvGrpSpPr>
          <p:grpSpPr>
            <a:xfrm>
              <a:off x="893159" y="2233717"/>
              <a:ext cx="3429940" cy="1759802"/>
              <a:chOff x="901614" y="1513268"/>
              <a:chExt cx="3983374" cy="2043752"/>
            </a:xfrm>
          </p:grpSpPr>
          <p:pic>
            <p:nvPicPr>
              <p:cNvPr id="30" name="Picture 2" descr="Aiven logo">
                <a:extLst>
                  <a:ext uri="{FF2B5EF4-FFF2-40B4-BE49-F238E27FC236}">
                    <a16:creationId xmlns:a16="http://schemas.microsoft.com/office/drawing/2014/main" id="{B883642D-13B5-3CCA-4962-0155C2F1EE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1614" y="1513268"/>
                <a:ext cx="3983374" cy="9818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4">
                <a:extLst>
                  <a:ext uri="{FF2B5EF4-FFF2-40B4-BE49-F238E27FC236}">
                    <a16:creationId xmlns:a16="http://schemas.microsoft.com/office/drawing/2014/main" id="{82CE8589-4DB0-C352-3046-EFA0C8FDC6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1614" y="2652549"/>
                <a:ext cx="1750734" cy="9044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6" descr="Logo postgreSQL">
                <a:extLst>
                  <a:ext uri="{FF2B5EF4-FFF2-40B4-BE49-F238E27FC236}">
                    <a16:creationId xmlns:a16="http://schemas.microsoft.com/office/drawing/2014/main" id="{8B039618-488E-CE91-992D-96D051F92D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6350" y="2652549"/>
                <a:ext cx="2148638" cy="9044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175F3EB3-25DF-E707-6878-9F5EEAA266D6}"/>
              </a:ext>
            </a:extLst>
          </p:cNvPr>
          <p:cNvGrpSpPr/>
          <p:nvPr/>
        </p:nvGrpSpPr>
        <p:grpSpPr>
          <a:xfrm>
            <a:off x="6581731" y="1694309"/>
            <a:ext cx="3738623" cy="2795589"/>
            <a:chOff x="7330148" y="1695476"/>
            <a:chExt cx="4079047" cy="3050144"/>
          </a:xfrm>
        </p:grpSpPr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D6E75F82-4944-EFF0-4B25-DBC4D07D0337}"/>
                </a:ext>
              </a:extLst>
            </p:cNvPr>
            <p:cNvGrpSpPr/>
            <p:nvPr/>
          </p:nvGrpSpPr>
          <p:grpSpPr>
            <a:xfrm>
              <a:off x="7330148" y="1695476"/>
              <a:ext cx="4079047" cy="470121"/>
              <a:chOff x="552598" y="1695476"/>
              <a:chExt cx="4280217" cy="470121"/>
            </a:xfrm>
          </p:grpSpPr>
          <p:cxnSp>
            <p:nvCxnSpPr>
              <p:cNvPr id="18" name="Connettore diritto 17">
                <a:extLst>
                  <a:ext uri="{FF2B5EF4-FFF2-40B4-BE49-F238E27FC236}">
                    <a16:creationId xmlns:a16="http://schemas.microsoft.com/office/drawing/2014/main" id="{D4EFBBDD-CF8B-2CB8-335A-07BDB3D31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159" y="2112380"/>
                <a:ext cx="3600000" cy="0"/>
              </a:xfrm>
              <a:prstGeom prst="line">
                <a:avLst/>
              </a:prstGeom>
              <a:ln w="38100">
                <a:solidFill>
                  <a:srgbClr val="E9713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241F35A5-96A1-317F-C70D-0219F5B870A7}"/>
                  </a:ext>
                </a:extLst>
              </p:cNvPr>
              <p:cNvSpPr txBox="1"/>
              <p:nvPr/>
            </p:nvSpPr>
            <p:spPr>
              <a:xfrm>
                <a:off x="552598" y="1695476"/>
                <a:ext cx="4280217" cy="47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200" b="1" dirty="0">
                    <a:solidFill>
                      <a:schemeClr val="bg1"/>
                    </a:solidFill>
                  </a:rPr>
                  <a:t>BACKEND &amp; FRONTEND</a:t>
                </a:r>
              </a:p>
            </p:txBody>
          </p:sp>
        </p:grpSp>
        <p:grpSp>
          <p:nvGrpSpPr>
            <p:cNvPr id="33" name="Gruppo 32">
              <a:extLst>
                <a:ext uri="{FF2B5EF4-FFF2-40B4-BE49-F238E27FC236}">
                  <a16:creationId xmlns:a16="http://schemas.microsoft.com/office/drawing/2014/main" id="{80D2AF79-559A-C79A-2C36-174AAF2DAABA}"/>
                </a:ext>
              </a:extLst>
            </p:cNvPr>
            <p:cNvGrpSpPr/>
            <p:nvPr/>
          </p:nvGrpSpPr>
          <p:grpSpPr>
            <a:xfrm>
              <a:off x="7654703" y="2233717"/>
              <a:ext cx="3429940" cy="2511903"/>
              <a:chOff x="1709137" y="1975442"/>
              <a:chExt cx="5872280" cy="4300540"/>
            </a:xfrm>
          </p:grpSpPr>
          <p:pic>
            <p:nvPicPr>
              <p:cNvPr id="34" name="Picture 16" descr="SPRING BOOT: This application has no explicit mapping for /error, so you  are seeing this as a fallback. – ultimatecodingblog">
                <a:extLst>
                  <a:ext uri="{FF2B5EF4-FFF2-40B4-BE49-F238E27FC236}">
                    <a16:creationId xmlns:a16="http://schemas.microsoft.com/office/drawing/2014/main" id="{213B1B84-7DB7-73E1-186A-90C00DB804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2788" y="1975442"/>
                <a:ext cx="3958629" cy="2076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20" descr="Java Logo PNG Transparent (1) – Brands Logos">
                <a:extLst>
                  <a:ext uri="{FF2B5EF4-FFF2-40B4-BE49-F238E27FC236}">
                    <a16:creationId xmlns:a16="http://schemas.microsoft.com/office/drawing/2014/main" id="{84C6D53E-1048-6B5B-A203-87F2FB6FF8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09137" y="1975442"/>
                <a:ext cx="1913652" cy="19136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46">
                <a:extLst>
                  <a:ext uri="{FF2B5EF4-FFF2-40B4-BE49-F238E27FC236}">
                    <a16:creationId xmlns:a16="http://schemas.microsoft.com/office/drawing/2014/main" id="{F20740F7-92CE-F5BB-5A91-9959DA3619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09137" y="4051704"/>
                <a:ext cx="5872280" cy="22242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E8FA9FAE-ECA2-38B3-88F1-9AB4E8F094FD}"/>
              </a:ext>
            </a:extLst>
          </p:cNvPr>
          <p:cNvGrpSpPr/>
          <p:nvPr/>
        </p:nvGrpSpPr>
        <p:grpSpPr>
          <a:xfrm>
            <a:off x="1937511" y="4919766"/>
            <a:ext cx="3144477" cy="1290302"/>
            <a:chOff x="6595623" y="2004190"/>
            <a:chExt cx="4604775" cy="1661874"/>
          </a:xfrm>
        </p:grpSpPr>
        <p:pic>
          <p:nvPicPr>
            <p:cNvPr id="38" name="Picture 8" descr="Logo Scalingo">
              <a:extLst>
                <a:ext uri="{FF2B5EF4-FFF2-40B4-BE49-F238E27FC236}">
                  <a16:creationId xmlns:a16="http://schemas.microsoft.com/office/drawing/2014/main" id="{75DDA3D3-FBC9-9F38-5EC7-8D5F513D43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5623" y="2893862"/>
              <a:ext cx="3061232" cy="772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2" descr="Python Logo PNG Transparent (1) – Brands Logos">
              <a:extLst>
                <a:ext uri="{FF2B5EF4-FFF2-40B4-BE49-F238E27FC236}">
                  <a16:creationId xmlns:a16="http://schemas.microsoft.com/office/drawing/2014/main" id="{495F12D1-ECCC-0A08-5BA1-0427EE761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5623" y="2004191"/>
              <a:ext cx="3061232" cy="889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8" descr="Flask&quot; Icon - Download for free – Iconduck">
              <a:extLst>
                <a:ext uri="{FF2B5EF4-FFF2-40B4-BE49-F238E27FC236}">
                  <a16:creationId xmlns:a16="http://schemas.microsoft.com/office/drawing/2014/main" id="{E560F587-EC80-CCF3-C5F0-0C4D6EC64E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7061" y="2004190"/>
              <a:ext cx="1293337" cy="1661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1E05BB53-02DF-78A0-7A8A-7B19B1136AB9}"/>
              </a:ext>
            </a:extLst>
          </p:cNvPr>
          <p:cNvGrpSpPr/>
          <p:nvPr/>
        </p:nvGrpSpPr>
        <p:grpSpPr>
          <a:xfrm>
            <a:off x="1937511" y="4329321"/>
            <a:ext cx="3144477" cy="394927"/>
            <a:chOff x="893159" y="1681493"/>
            <a:chExt cx="3600000" cy="430887"/>
          </a:xfrm>
        </p:grpSpPr>
        <p:cxnSp>
          <p:nvCxnSpPr>
            <p:cNvPr id="42" name="Connettore diritto 41">
              <a:extLst>
                <a:ext uri="{FF2B5EF4-FFF2-40B4-BE49-F238E27FC236}">
                  <a16:creationId xmlns:a16="http://schemas.microsoft.com/office/drawing/2014/main" id="{18B10B28-7BA9-B8BA-94F0-EDB7B7046C87}"/>
                </a:ext>
              </a:extLst>
            </p:cNvPr>
            <p:cNvCxnSpPr>
              <a:cxnSpLocks/>
            </p:cNvCxnSpPr>
            <p:nvPr/>
          </p:nvCxnSpPr>
          <p:spPr>
            <a:xfrm>
              <a:off x="893159" y="2112380"/>
              <a:ext cx="3600000" cy="0"/>
            </a:xfrm>
            <a:prstGeom prst="line">
              <a:avLst/>
            </a:prstGeom>
            <a:ln w="38100">
              <a:solidFill>
                <a:srgbClr val="E9713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860B84D7-48C4-27DF-DE2D-CCBF3670DC24}"/>
                </a:ext>
              </a:extLst>
            </p:cNvPr>
            <p:cNvSpPr txBox="1"/>
            <p:nvPr/>
          </p:nvSpPr>
          <p:spPr>
            <a:xfrm>
              <a:off x="2376406" y="1681493"/>
              <a:ext cx="6335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2200" b="1" dirty="0">
                  <a:solidFill>
                    <a:schemeClr val="bg1"/>
                  </a:solidFill>
                </a:rPr>
                <a:t>ETL</a:t>
              </a:r>
            </a:p>
          </p:txBody>
        </p:sp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15937A66-B9CD-14E4-FFC1-1AB80763A2D2}"/>
              </a:ext>
            </a:extLst>
          </p:cNvPr>
          <p:cNvGrpSpPr/>
          <p:nvPr/>
        </p:nvGrpSpPr>
        <p:grpSpPr>
          <a:xfrm>
            <a:off x="6879199" y="4754716"/>
            <a:ext cx="3144477" cy="1568877"/>
            <a:chOff x="7654703" y="4314733"/>
            <a:chExt cx="3430800" cy="1711732"/>
          </a:xfrm>
        </p:grpSpPr>
        <p:pic>
          <p:nvPicPr>
            <p:cNvPr id="46" name="Picture 38" descr="metabase,ロゴ アイコン">
              <a:extLst>
                <a:ext uri="{FF2B5EF4-FFF2-40B4-BE49-F238E27FC236}">
                  <a16:creationId xmlns:a16="http://schemas.microsoft.com/office/drawing/2014/main" id="{C5220680-5839-286F-0926-BC15FA70C8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7394" y="4564186"/>
              <a:ext cx="2924558" cy="1462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" name="Gruppo 46">
              <a:extLst>
                <a:ext uri="{FF2B5EF4-FFF2-40B4-BE49-F238E27FC236}">
                  <a16:creationId xmlns:a16="http://schemas.microsoft.com/office/drawing/2014/main" id="{EFAB173F-3EDE-D12F-1564-C5EF9B87F416}"/>
                </a:ext>
              </a:extLst>
            </p:cNvPr>
            <p:cNvGrpSpPr/>
            <p:nvPr/>
          </p:nvGrpSpPr>
          <p:grpSpPr>
            <a:xfrm>
              <a:off x="7654703" y="4314733"/>
              <a:ext cx="3430800" cy="430887"/>
              <a:chOff x="893159" y="1681493"/>
              <a:chExt cx="3600000" cy="430887"/>
            </a:xfrm>
          </p:grpSpPr>
          <p:cxnSp>
            <p:nvCxnSpPr>
              <p:cNvPr id="48" name="Connettore diritto 47">
                <a:extLst>
                  <a:ext uri="{FF2B5EF4-FFF2-40B4-BE49-F238E27FC236}">
                    <a16:creationId xmlns:a16="http://schemas.microsoft.com/office/drawing/2014/main" id="{74133CFE-91BB-714A-C5EC-C1375B3055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159" y="2112380"/>
                <a:ext cx="3600000" cy="0"/>
              </a:xfrm>
              <a:prstGeom prst="line">
                <a:avLst/>
              </a:prstGeom>
              <a:ln w="38100">
                <a:solidFill>
                  <a:srgbClr val="E9713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64376B6E-51DC-AFD5-31B0-80BE5637DF0B}"/>
                  </a:ext>
                </a:extLst>
              </p:cNvPr>
              <p:cNvSpPr txBox="1"/>
              <p:nvPr/>
            </p:nvSpPr>
            <p:spPr>
              <a:xfrm>
                <a:off x="893159" y="1681493"/>
                <a:ext cx="36000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200" b="1" dirty="0">
                    <a:solidFill>
                      <a:schemeClr val="bg1"/>
                    </a:solidFill>
                  </a:rPr>
                  <a:t>BI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5916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AEA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67E8BC-1F63-D992-1361-A251AD0B1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olo 1">
            <a:extLst>
              <a:ext uri="{FF2B5EF4-FFF2-40B4-BE49-F238E27FC236}">
                <a16:creationId xmlns:a16="http://schemas.microsoft.com/office/drawing/2014/main" id="{A40B9AE7-546A-D4E1-C2FD-4F2D6905A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0762" y="2262851"/>
            <a:ext cx="12333523" cy="2332298"/>
          </a:xfrm>
          <a:solidFill>
            <a:schemeClr val="bg2">
              <a:lumMod val="25000"/>
            </a:schemeClr>
          </a:solidFill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WEBAPP &amp; BI</a:t>
            </a:r>
          </a:p>
        </p:txBody>
      </p:sp>
    </p:spTree>
    <p:extLst>
      <p:ext uri="{BB962C8B-B14F-4D97-AF65-F5344CB8AC3E}">
        <p14:creationId xmlns:p14="http://schemas.microsoft.com/office/powerpoint/2010/main" val="2665957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AEA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9DAE20-ED98-59B0-5DF6-473721E39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8BE01ADD-D526-79BD-DA5E-CA64B9ED28CD}"/>
              </a:ext>
            </a:extLst>
          </p:cNvPr>
          <p:cNvGrpSpPr/>
          <p:nvPr/>
        </p:nvGrpSpPr>
        <p:grpSpPr>
          <a:xfrm>
            <a:off x="2366058" y="2571378"/>
            <a:ext cx="7459884" cy="1715243"/>
            <a:chOff x="2366058" y="2274838"/>
            <a:chExt cx="7459884" cy="1715243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5A4EA3E4-228F-7F0D-2015-4694C457A026}"/>
                </a:ext>
              </a:extLst>
            </p:cNvPr>
            <p:cNvSpPr txBox="1"/>
            <p:nvPr/>
          </p:nvSpPr>
          <p:spPr>
            <a:xfrm>
              <a:off x="2366058" y="2274838"/>
              <a:ext cx="74598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7200" b="1" dirty="0">
                  <a:solidFill>
                    <a:srgbClr val="3F3F3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+mj-cs"/>
                </a:rPr>
                <a:t>GRAZIE</a:t>
              </a:r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3CB33118-29B4-58D7-DC30-239D552FD71D}"/>
                </a:ext>
              </a:extLst>
            </p:cNvPr>
            <p:cNvSpPr txBox="1"/>
            <p:nvPr/>
          </p:nvSpPr>
          <p:spPr>
            <a:xfrm>
              <a:off x="3372573" y="3405306"/>
              <a:ext cx="54468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3200" b="1" dirty="0">
                  <a:solidFill>
                    <a:srgbClr val="3F3F3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+mj-cs"/>
                </a:rPr>
                <a:t>Per l’ascolto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536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E3C295-350B-20E4-A454-2EDB6E296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494AB2-0D27-79FD-1CE8-42553FE30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9933" y="202187"/>
            <a:ext cx="9872134" cy="1193968"/>
          </a:xfrm>
          <a:solidFill>
            <a:srgbClr val="FFFFFF"/>
          </a:solidFill>
          <a:ln w="38100">
            <a:solidFill>
              <a:srgbClr val="FFFF0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rgbClr val="3F3F3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TEAM ERP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05643E6-C1A1-EB57-8A65-D17831159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9518" y="2517657"/>
            <a:ext cx="4874126" cy="413815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400050" indent="-285750" algn="l">
              <a:buFont typeface="Wingdings" panose="05000000000000000000" pitchFamily="2" charset="2"/>
              <a:buChar char="Ø"/>
            </a:pPr>
            <a:endParaRPr lang="en-US" sz="800" dirty="0"/>
          </a:p>
          <a:p>
            <a:pPr marL="4572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1700" dirty="0"/>
              <a:t>SCELTA DEI CAMPI DA INSERIRE NELLA TABELLA FORGIA</a:t>
            </a:r>
          </a:p>
          <a:p>
            <a:pPr marL="4572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1700" dirty="0"/>
              <a:t>SCELTA DAI CAMPI DA INSERIRE NELLA TABELLA CNC</a:t>
            </a:r>
          </a:p>
          <a:p>
            <a:pPr marL="4572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1700" dirty="0"/>
              <a:t>CREAZIONE TAB FORGIA</a:t>
            </a:r>
          </a:p>
          <a:p>
            <a:pPr marL="4572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1700" dirty="0"/>
              <a:t>CREAZIONE TAB CNC</a:t>
            </a:r>
          </a:p>
          <a:p>
            <a:pPr marL="4572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1700" dirty="0"/>
              <a:t>IMPOSTARE LE RELAZIONI E LE CHIAVI PRIMARIE</a:t>
            </a:r>
          </a:p>
          <a:p>
            <a:pPr marL="4572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1700" dirty="0"/>
              <a:t>CREAZIONE FLUSSO IN POWER AUTOMATE PER GENERARE DATI SULLA TABELLA FORGIA E CNC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olo 1">
            <a:extLst>
              <a:ext uri="{FF2B5EF4-FFF2-40B4-BE49-F238E27FC236}">
                <a16:creationId xmlns:a16="http://schemas.microsoft.com/office/drawing/2014/main" id="{E15B3CA1-6D19-BF46-E199-35B938596DB5}"/>
              </a:ext>
            </a:extLst>
          </p:cNvPr>
          <p:cNvSpPr txBox="1">
            <a:spLocks/>
          </p:cNvSpPr>
          <p:nvPr/>
        </p:nvSpPr>
        <p:spPr>
          <a:xfrm>
            <a:off x="1159933" y="2050558"/>
            <a:ext cx="4292594" cy="5407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400" b="1" i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IL NOSTRO </a:t>
            </a:r>
            <a:r>
              <a:rPr lang="en-US" sz="2400" b="1" i="1" dirty="0">
                <a:latin typeface="+mn-lt"/>
                <a:ea typeface="+mn-ea"/>
                <a:cs typeface="+mn-cs"/>
              </a:rPr>
              <a:t>STEP BY STEP </a:t>
            </a:r>
            <a:r>
              <a:rPr lang="en-US" sz="2400" b="1" i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PLAN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DD4FB98A-8BA4-11C3-0947-BB57C0D66F4F}"/>
              </a:ext>
            </a:extLst>
          </p:cNvPr>
          <p:cNvSpPr txBox="1">
            <a:spLocks/>
          </p:cNvSpPr>
          <p:nvPr/>
        </p:nvSpPr>
        <p:spPr>
          <a:xfrm>
            <a:off x="6979888" y="2050558"/>
            <a:ext cx="4292594" cy="540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400" b="1" i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IL NOSTRO </a:t>
            </a:r>
            <a:r>
              <a:rPr lang="en-US" sz="2400" b="1" i="1" dirty="0">
                <a:latin typeface="+mn-lt"/>
                <a:ea typeface="+mn-ea"/>
                <a:cs typeface="+mn-cs"/>
              </a:rPr>
              <a:t>TEAM</a:t>
            </a:r>
            <a:r>
              <a:rPr lang="en-US" sz="2400" b="1" i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ERP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4E9F0D4-7904-7531-4A29-9A51272BD45F}"/>
              </a:ext>
            </a:extLst>
          </p:cNvPr>
          <p:cNvSpPr txBox="1"/>
          <p:nvPr/>
        </p:nvSpPr>
        <p:spPr>
          <a:xfrm>
            <a:off x="7383649" y="3759791"/>
            <a:ext cx="3485071" cy="1226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it-IT" sz="1600" dirty="0"/>
              <a:t>GIUSEPPE MALANGONE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it-IT" sz="1600" dirty="0"/>
              <a:t>MATTEO PEPE</a:t>
            </a:r>
          </a:p>
        </p:txBody>
      </p:sp>
    </p:spTree>
    <p:extLst>
      <p:ext uri="{BB962C8B-B14F-4D97-AF65-F5344CB8AC3E}">
        <p14:creationId xmlns:p14="http://schemas.microsoft.com/office/powerpoint/2010/main" val="2354623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42B420-5C2B-2D4E-6900-AE752FBB6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9B88132-DF88-927D-E914-E570D71E9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" y="5300776"/>
            <a:ext cx="12333523" cy="1557223"/>
          </a:xfrm>
          <a:solidFill>
            <a:schemeClr val="bg2">
              <a:lumMod val="25000"/>
            </a:schemeClr>
          </a:solidFill>
        </p:spPr>
        <p:txBody>
          <a:bodyPr anchor="ctr">
            <a:normAutofit/>
          </a:bodyPr>
          <a:lstStyle/>
          <a:p>
            <a:pPr algn="l"/>
            <a:r>
              <a:rPr lang="en-US" sz="4000" b="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  TABELLA FORGIA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E67D4D2-BC8F-FF24-B35A-F4A9F3D79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3590" y="5719313"/>
            <a:ext cx="6001487" cy="1024385"/>
          </a:xfrm>
        </p:spPr>
        <p:txBody>
          <a:bodyPr anchor="ctr">
            <a:normAutofit fontScale="850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FFFFF"/>
                </a:solidFill>
              </a:rPr>
              <a:t>ID : </a:t>
            </a:r>
            <a:r>
              <a:rPr lang="it-IT" sz="2000" dirty="0">
                <a:solidFill>
                  <a:srgbClr val="FFFF00"/>
                </a:solidFill>
              </a:rPr>
              <a:t>CHIAVE PRIMARIA </a:t>
            </a:r>
            <a:r>
              <a:rPr lang="it-IT" sz="2000" dirty="0">
                <a:solidFill>
                  <a:srgbClr val="FFFFFF"/>
                </a:solidFill>
              </a:rPr>
              <a:t>COLLEGATA ALLA TABELLA CNC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FFFFF"/>
                </a:solidFill>
              </a:rPr>
              <a:t>ABBIAMO UTILIZZATO </a:t>
            </a:r>
            <a:r>
              <a:rPr lang="it-IT" sz="2000" dirty="0">
                <a:solidFill>
                  <a:srgbClr val="FFFF00"/>
                </a:solidFill>
              </a:rPr>
              <a:t>DATAVERSE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FFFFF"/>
                </a:solidFill>
              </a:rPr>
              <a:t>I </a:t>
            </a:r>
            <a:r>
              <a:rPr lang="it-IT" sz="2000" dirty="0">
                <a:solidFill>
                  <a:srgbClr val="FFFF00"/>
                </a:solidFill>
              </a:rPr>
              <a:t>DATI </a:t>
            </a:r>
            <a:r>
              <a:rPr lang="it-IT" sz="2000" dirty="0">
                <a:solidFill>
                  <a:srgbClr val="FFFFFF"/>
                </a:solidFill>
              </a:rPr>
              <a:t>SONO AUTOMATICAMENTE </a:t>
            </a:r>
            <a:r>
              <a:rPr lang="it-IT" sz="2000" dirty="0">
                <a:solidFill>
                  <a:srgbClr val="FFFF00"/>
                </a:solidFill>
              </a:rPr>
              <a:t>GENERATI DAL FLUSSO</a:t>
            </a:r>
          </a:p>
          <a:p>
            <a:pPr algn="l"/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6" name="Immagine 5" descr="Immagine che contiene testo, schermata, numero, linea&#10;&#10;Descrizione generata automaticamente">
            <a:extLst>
              <a:ext uri="{FF2B5EF4-FFF2-40B4-BE49-F238E27FC236}">
                <a16:creationId xmlns:a16="http://schemas.microsoft.com/office/drawing/2014/main" id="{1CCD9704-B638-062C-1ED9-F39C141B2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0" y="253385"/>
            <a:ext cx="11327549" cy="4191191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8158962-2591-C7A8-B7DF-BB18AB184D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211" y="4758133"/>
            <a:ext cx="9055565" cy="355618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484902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C6F15B-C253-94AD-2A3C-57452E98D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D979DD5-6252-F3CC-E0E7-79609B278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FLUSSO FORGIA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342A2C-543B-DB96-47DF-26A2ECB2A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716" y="3062742"/>
            <a:ext cx="3429000" cy="3795258"/>
          </a:xfrm>
          <a:solidFill>
            <a:schemeClr val="tx1">
              <a:lumMod val="50000"/>
              <a:lumOff val="50000"/>
              <a:alpha val="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FLUSSO CHE PARTE </a:t>
            </a:r>
            <a:r>
              <a:rPr lang="en-US" sz="2000" b="1" dirty="0">
                <a:solidFill>
                  <a:srgbClr val="E97132"/>
                </a:solidFill>
              </a:rPr>
              <a:t>OGNI 10 MINUTI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ABBIAMO UTILIZZATO </a:t>
            </a:r>
            <a:r>
              <a:rPr lang="en-US" sz="2000" b="1" dirty="0">
                <a:solidFill>
                  <a:srgbClr val="E97132"/>
                </a:solidFill>
              </a:rPr>
              <a:t>POWER AUTOMATE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IL FLUSSO INVIA I </a:t>
            </a:r>
            <a:r>
              <a:rPr lang="en-US" sz="2000" b="1" dirty="0">
                <a:solidFill>
                  <a:srgbClr val="E97132"/>
                </a:solidFill>
              </a:rPr>
              <a:t>DATI AL DATABASE </a:t>
            </a:r>
            <a:r>
              <a:rPr lang="en-US" sz="2000" b="1" dirty="0">
                <a:solidFill>
                  <a:schemeClr val="bg1"/>
                </a:solidFill>
              </a:rPr>
              <a:t>CHE UTILIZZANO I NOSTRI COLLEGHI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9707315-238F-EB99-41BC-EB81626F6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208432" y="1278815"/>
            <a:ext cx="7835072" cy="4478789"/>
          </a:xfrm>
          <a:prstGeom prst="rect">
            <a:avLst/>
          </a:prstGeom>
          <a:ln w="38100">
            <a:solidFill>
              <a:srgbClr val="E97132"/>
            </a:solidFill>
          </a:ln>
        </p:spPr>
      </p:pic>
    </p:spTree>
    <p:extLst>
      <p:ext uri="{BB962C8B-B14F-4D97-AF65-F5344CB8AC3E}">
        <p14:creationId xmlns:p14="http://schemas.microsoft.com/office/powerpoint/2010/main" val="268197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7DCBA5-52A9-B06D-07F1-BE3B6564D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1B747A01-1813-E6CF-030E-3B81464FE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23630" y="1204292"/>
            <a:ext cx="11944739" cy="4449415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195208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BC397D-8080-079D-D91B-B8F4FD9A0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609CBBEF-184C-A565-4735-749872FF1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361" y="532964"/>
            <a:ext cx="11805278" cy="5792071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74566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396300-DF04-50DB-C105-E2F527025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9F8ECA2A-9094-0463-1ECD-5533774C4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8957" y="254332"/>
            <a:ext cx="9934085" cy="6349336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93783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B6CFC1-037F-1669-9062-2B6484CCE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F91F92DD-DE26-1EDB-9AB0-CE560CC6B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0038" y="254332"/>
            <a:ext cx="9931922" cy="6349336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2787872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a7113c0-105d-4cd3-8c38-50493794472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94CEBE9B61294C8B73DEF22933DBFB" ma:contentTypeVersion="10" ma:contentTypeDescription="Create a new document." ma:contentTypeScope="" ma:versionID="5fc34a569aba1907dc9e6fa97d8f66d6">
  <xsd:schema xmlns:xsd="http://www.w3.org/2001/XMLSchema" xmlns:xs="http://www.w3.org/2001/XMLSchema" xmlns:p="http://schemas.microsoft.com/office/2006/metadata/properties" xmlns:ns3="ba7113c0-105d-4cd3-8c38-504937944727" targetNamespace="http://schemas.microsoft.com/office/2006/metadata/properties" ma:root="true" ma:fieldsID="169b1bcf90afa8592656693d825ae2a0" ns3:_="">
    <xsd:import namespace="ba7113c0-105d-4cd3-8c38-5049379447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7113c0-105d-4cd3-8c38-5049379447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C4E190-DFA1-446F-9AFB-7E6CD761F275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ba7113c0-105d-4cd3-8c38-504937944727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A5A715E-03C1-4D64-B24A-4EF8F47177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8A909C-9DEC-4992-84D0-3C5AA92543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7113c0-105d-4cd3-8c38-5049379447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278</Words>
  <Application>Microsoft Office PowerPoint</Application>
  <PresentationFormat>Widescreen</PresentationFormat>
  <Paragraphs>84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Aharoni</vt:lpstr>
      <vt:lpstr>Aptos</vt:lpstr>
      <vt:lpstr>Aptos Display</vt:lpstr>
      <vt:lpstr>Arial</vt:lpstr>
      <vt:lpstr>Calibri</vt:lpstr>
      <vt:lpstr>Segoe UI Black</vt:lpstr>
      <vt:lpstr>Wingdings</vt:lpstr>
      <vt:lpstr>Tema di Office</vt:lpstr>
      <vt:lpstr>PowerPoint Presentation</vt:lpstr>
      <vt:lpstr>PowerPoint Presentation</vt:lpstr>
      <vt:lpstr>TEAM ERP</vt:lpstr>
      <vt:lpstr>   TABELLA FORGIA</vt:lpstr>
      <vt:lpstr>FLUSSO FORGIA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TABELLA CNC</vt:lpstr>
      <vt:lpstr>FLUSSO CNC</vt:lpstr>
      <vt:lpstr>PowerPoint Presentation</vt:lpstr>
      <vt:lpstr>PowerPoint Presentation</vt:lpstr>
      <vt:lpstr>PowerPoint Presentation</vt:lpstr>
      <vt:lpstr>PowerPoint Presentation</vt:lpstr>
      <vt:lpstr>LA NOSTRA APP</vt:lpstr>
      <vt:lpstr>TEAM FINTECH</vt:lpstr>
      <vt:lpstr>PowerPoint Presentation</vt:lpstr>
      <vt:lpstr>PowerPoint Presentation</vt:lpstr>
      <vt:lpstr>WEBAPP &amp; BI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Pepe</dc:creator>
  <cp:lastModifiedBy>Davide Antonio Botta</cp:lastModifiedBy>
  <cp:revision>6</cp:revision>
  <dcterms:created xsi:type="dcterms:W3CDTF">2025-01-18T14:24:14Z</dcterms:created>
  <dcterms:modified xsi:type="dcterms:W3CDTF">2025-01-20T11:51:19Z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2025-01-18T15:18:17Z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d02caafd-d7d6-4ef9-970b-9350c6790fba</vt:lpwstr>
  </property>
  <property fmtid="{D5CDD505-2E9C-101B-9397-08002B2CF9AE}" pid="7" name="MSIP_Label_defa4170-0d19-0005-0004-bc88714345d2_ActionId">
    <vt:lpwstr>b6440b30-bd75-4950-a89d-5dc9f7264d21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0x0101003594CEBE9B61294C8B73DEF22933DBFB</vt:lpwstr>
  </property>
</Properties>
</file>