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6" r:id="rId6"/>
    <p:sldId id="277" r:id="rId7"/>
    <p:sldId id="301" r:id="rId8"/>
    <p:sldId id="278" r:id="rId9"/>
    <p:sldId id="280" r:id="rId10"/>
    <p:sldId id="281" r:id="rId11"/>
    <p:sldId id="283" r:id="rId12"/>
    <p:sldId id="282" r:id="rId13"/>
    <p:sldId id="289" r:id="rId14"/>
    <p:sldId id="293" r:id="rId15"/>
    <p:sldId id="294" r:id="rId16"/>
    <p:sldId id="299" r:id="rId17"/>
    <p:sldId id="302" r:id="rId18"/>
    <p:sldId id="303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06" autoAdjust="0"/>
  </p:normalViewPr>
  <p:slideViewPr>
    <p:cSldViewPr snapToGrid="0" showGuides="1">
      <p:cViewPr varScale="1">
        <p:scale>
          <a:sx n="110" d="100"/>
          <a:sy n="110" d="100"/>
        </p:scale>
        <p:origin x="630" y="9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km-KH" b="1" dirty="0">
              <a:latin typeface="Khmer OS Battambang" panose="02000500000000020004" pitchFamily="2" charset="0"/>
              <a:cs typeface="Khmer OS Battambang" panose="02000500000000020004" pitchFamily="2" charset="0"/>
            </a:rPr>
            <a:t>ការ​យល់ដឹង និង​ចូលរួម​</a:t>
          </a:r>
          <a:r>
            <a:rPr lang="km-KH" b="1" dirty="0" smtClean="0">
              <a:latin typeface="Khmer OS Battambang" panose="02000500000000020004" pitchFamily="2" charset="0"/>
              <a:cs typeface="Khmer OS Battambang" panose="02000500000000020004" pitchFamily="2" charset="0"/>
            </a:rPr>
            <a:t>របស់លោកគ្រូ អ្នកគ្រូ ក៏ដូចជាសិស្សានុសិស្ស​</a:t>
          </a:r>
          <a:endParaRPr lang="en-US" dirty="0">
            <a:latin typeface="Khmer OS Battambang" panose="02000500000000020004" pitchFamily="2" charset="0"/>
            <a:ea typeface="Tahoma" panose="020B0604030504040204" pitchFamily="34" charset="0"/>
            <a:cs typeface="Khmer OS Battambang" panose="02000500000000020004" pitchFamily="2" charset="0"/>
          </a:endParaRP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km-KH" b="1" dirty="0" smtClean="0">
              <a:latin typeface="Khmer OS Battambang" panose="02000500000000020004" pitchFamily="2" charset="0"/>
              <a:ea typeface="Times New Roman" panose="02020603050405020304" pitchFamily="18" charset="0"/>
              <a:cs typeface="Khmer OS Battambang" panose="02000500000000020004" pitchFamily="2" charset="0"/>
            </a:rPr>
            <a:t>កង្វះអ្នកជំនាញ ក្នុងការគ្រប់គ្រង​</a:t>
          </a:r>
          <a:endParaRPr lang="en-US" dirty="0">
            <a:latin typeface="Khmer OS Battambang" panose="02000500000000020004" pitchFamily="2" charset="0"/>
            <a:ea typeface="Tahoma" panose="020B0604030504040204" pitchFamily="34" charset="0"/>
            <a:cs typeface="Khmer OS Battambang" panose="02000500000000020004" pitchFamily="2" charset="0"/>
          </a:endParaRP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pPr algn="l"/>
          <a:r>
            <a:rPr lang="km-KH" b="1" dirty="0" smtClean="0">
              <a:latin typeface="Khmer OS Battambang" panose="02000500000000020004" pitchFamily="2" charset="0"/>
              <a:ea typeface="Times New Roman" panose="02020603050405020304" pitchFamily="18" charset="0"/>
              <a:cs typeface="Khmer OS Battambang" panose="02000500000000020004" pitchFamily="2" charset="0"/>
            </a:rPr>
            <a:t>អ្នកផ្គត់ផ្គងសេវាអ៊ិនធើណែតផ្ដល់ដំណោះស្រាយយឺតយ៉ាវ</a:t>
          </a:r>
          <a:r>
            <a:rPr lang="km-KH" dirty="0" smtClean="0"/>
            <a:t> </a:t>
          </a:r>
          <a:endParaRPr lang="en-US" dirty="0">
            <a:latin typeface="Khmer OS Battambang" panose="02000500000000020004" pitchFamily="2" charset="0"/>
            <a:ea typeface="Tahoma" panose="020B0604030504040204" pitchFamily="34" charset="0"/>
            <a:cs typeface="Khmer OS Battambang" panose="02000500000000020004" pitchFamily="2" charset="0"/>
          </a:endParaRP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8B898EB-38C9-408E-9FE2-CB5C874FA50A}" type="pres">
      <dgm:prSet presAssocID="{620EFBB7-0769-4554-96E3-51B5B6698D5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806286"/>
          <a:ext cx="1029427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514713" y="525846"/>
          <a:ext cx="7205993" cy="56088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369" tIns="0" rIns="27236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m-KH" sz="1900" b="1" kern="1200" dirty="0">
              <a:latin typeface="Khmer OS Battambang" panose="02000500000000020004" pitchFamily="2" charset="0"/>
              <a:cs typeface="Khmer OS Battambang" panose="02000500000000020004" pitchFamily="2" charset="0"/>
            </a:rPr>
            <a:t>ការ​យល់ដឹង និង​ចូលរួម​</a:t>
          </a:r>
          <a:r>
            <a:rPr lang="km-KH" sz="1900" b="1" kern="1200" dirty="0" smtClean="0">
              <a:latin typeface="Khmer OS Battambang" panose="02000500000000020004" pitchFamily="2" charset="0"/>
              <a:cs typeface="Khmer OS Battambang" panose="02000500000000020004" pitchFamily="2" charset="0"/>
            </a:rPr>
            <a:t>របស់លោកគ្រូ អ្នកគ្រូ ក៏ដូចជាសិស្សានុសិស្ស​</a:t>
          </a:r>
          <a:endParaRPr lang="en-US" sz="1900" kern="1200" dirty="0">
            <a:latin typeface="Khmer OS Battambang" panose="02000500000000020004" pitchFamily="2" charset="0"/>
            <a:ea typeface="Tahoma" panose="020B0604030504040204" pitchFamily="34" charset="0"/>
            <a:cs typeface="Khmer OS Battambang" panose="02000500000000020004" pitchFamily="2" charset="0"/>
          </a:endParaRPr>
        </a:p>
      </dsp:txBody>
      <dsp:txXfrm>
        <a:off x="542093" y="553226"/>
        <a:ext cx="7151233" cy="506120"/>
      </dsp:txXfrm>
    </dsp:sp>
    <dsp:sp modelId="{87E2FD7C-0729-47B8-B1FB-A44E439BE764}">
      <dsp:nvSpPr>
        <dsp:cNvPr id="0" name=""/>
        <dsp:cNvSpPr/>
      </dsp:nvSpPr>
      <dsp:spPr>
        <a:xfrm>
          <a:off x="0" y="1668126"/>
          <a:ext cx="1029427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514713" y="1387686"/>
          <a:ext cx="7205993" cy="56088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369" tIns="0" rIns="27236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m-KH" sz="1900" b="1" kern="1200" dirty="0" smtClean="0">
              <a:latin typeface="Khmer OS Battambang" panose="02000500000000020004" pitchFamily="2" charset="0"/>
              <a:ea typeface="Times New Roman" panose="02020603050405020304" pitchFamily="18" charset="0"/>
              <a:cs typeface="Khmer OS Battambang" panose="02000500000000020004" pitchFamily="2" charset="0"/>
            </a:rPr>
            <a:t>កង្វះអ្នកជំនាញ ក្នុងការគ្រប់គ្រង​</a:t>
          </a:r>
          <a:endParaRPr lang="en-US" sz="1900" kern="1200" dirty="0">
            <a:latin typeface="Khmer OS Battambang" panose="02000500000000020004" pitchFamily="2" charset="0"/>
            <a:ea typeface="Tahoma" panose="020B0604030504040204" pitchFamily="34" charset="0"/>
            <a:cs typeface="Khmer OS Battambang" panose="02000500000000020004" pitchFamily="2" charset="0"/>
          </a:endParaRPr>
        </a:p>
      </dsp:txBody>
      <dsp:txXfrm>
        <a:off x="542093" y="1415066"/>
        <a:ext cx="7151233" cy="506120"/>
      </dsp:txXfrm>
    </dsp:sp>
    <dsp:sp modelId="{E7351307-5BD1-403B-A1BF-1058796C5E99}">
      <dsp:nvSpPr>
        <dsp:cNvPr id="0" name=""/>
        <dsp:cNvSpPr/>
      </dsp:nvSpPr>
      <dsp:spPr>
        <a:xfrm>
          <a:off x="0" y="2529967"/>
          <a:ext cx="1029427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514713" y="2249527"/>
          <a:ext cx="7205993" cy="56088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369" tIns="0" rIns="27236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m-KH" sz="1900" b="1" kern="1200" dirty="0" smtClean="0">
              <a:latin typeface="Khmer OS Battambang" panose="02000500000000020004" pitchFamily="2" charset="0"/>
              <a:ea typeface="Times New Roman" panose="02020603050405020304" pitchFamily="18" charset="0"/>
              <a:cs typeface="Khmer OS Battambang" panose="02000500000000020004" pitchFamily="2" charset="0"/>
            </a:rPr>
            <a:t>អ្នកផ្គត់ផ្គងសេវាអ៊ិនធើណែតផ្ដល់ដំណោះស្រាយយឺតយ៉ាវ</a:t>
          </a:r>
          <a:r>
            <a:rPr lang="km-KH" sz="1900" kern="1200" dirty="0" smtClean="0"/>
            <a:t> </a:t>
          </a:r>
          <a:endParaRPr lang="en-US" sz="1900" kern="1200" dirty="0">
            <a:latin typeface="Khmer OS Battambang" panose="02000500000000020004" pitchFamily="2" charset="0"/>
            <a:ea typeface="Tahoma" panose="020B0604030504040204" pitchFamily="34" charset="0"/>
            <a:cs typeface="Khmer OS Battambang" panose="02000500000000020004" pitchFamily="2" charset="0"/>
          </a:endParaRPr>
        </a:p>
      </dsp:txBody>
      <dsp:txXfrm>
        <a:off x="542093" y="2276907"/>
        <a:ext cx="7151233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30/10/2023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30/10/2023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46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11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54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1A38-3CBF-457C-91B2-40B5D5BBB22E}" type="datetime1">
              <a:rPr lang="en-US" smtClean="0"/>
              <a:t>30/10/2023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F995-BF88-4494-AD4B-7B21F84AF4A9}" type="datetime1">
              <a:rPr lang="en-US" smtClean="0"/>
              <a:t>30/10/2023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36A3-E959-4074-9DA3-9579163049A0}" type="datetime1">
              <a:rPr lang="en-US" smtClean="0"/>
              <a:t>30/10/2023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ACCE-D3F8-49A6-81AC-6E6FF5566E56}" type="datetime1">
              <a:rPr lang="en-US" smtClean="0"/>
              <a:t>30/10/2023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3F2E-435A-45F1-A7E8-61C577B65153}" type="datetime1">
              <a:rPr lang="en-US" smtClean="0"/>
              <a:t>30/10/2023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4A7D-0B95-49EB-A8C4-3F4F8DA05017}" type="datetime1">
              <a:rPr lang="en-US" smtClean="0"/>
              <a:t>30/10/2023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60DA-E7EA-43CD-AED3-84C753F545CA}" type="datetime1">
              <a:rPr lang="en-US" smtClean="0"/>
              <a:t>30/10/2023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6F5A-3039-49E4-B187-C333498219C1}" type="datetime1">
              <a:rPr lang="en-US" smtClean="0"/>
              <a:t>30/10/2023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CFA6-021B-4740-87C8-D0408E544B8F}" type="datetime1">
              <a:rPr lang="en-US" smtClean="0"/>
              <a:t>30/10/2023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04EF-0C49-4F21-9B2D-4806CE4CE2E5}" type="datetime1">
              <a:rPr lang="en-US" smtClean="0"/>
              <a:t>30/10/2023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8354-1D0E-4618-B32E-348E7D7A2DED}" type="datetime1">
              <a:rPr lang="en-US" smtClean="0"/>
              <a:t>30/10/2023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C4F6-2921-458B-8A8D-92A668D3032A}" type="datetime1">
              <a:rPr lang="en-US" smtClean="0"/>
              <a:t>30/10/2023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61000">
              <a:schemeClr val="accent5">
                <a:lumMod val="89000"/>
              </a:schemeClr>
            </a:gs>
            <a:gs pos="61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xmlns="" id="{B95DF07A-CE7E-4D89-9AA0-25F4FFF3B9C7}"/>
              </a:ext>
            </a:extLst>
          </p:cNvPr>
          <p:cNvGrpSpPr/>
          <p:nvPr/>
        </p:nvGrpSpPr>
        <p:grpSpPr>
          <a:xfrm>
            <a:off x="11573164" y="6234545"/>
            <a:ext cx="466651" cy="47770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xmlns="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xmlns="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5"/>
          <p:cNvSpPr txBox="1">
            <a:spLocks/>
          </p:cNvSpPr>
          <p:nvPr/>
        </p:nvSpPr>
        <p:spPr>
          <a:xfrm>
            <a:off x="843469" y="2933244"/>
            <a:ext cx="105156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km-KH" sz="3200" dirty="0">
                <a:solidFill>
                  <a:srgbClr val="FFFF00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ការគ្រប់គ្រងប្រព័ន្ធ 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3200" dirty="0">
                <a:solidFill>
                  <a:srgbClr val="FFFF00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km-KH" sz="3200" dirty="0">
                <a:solidFill>
                  <a:srgbClr val="FFFF00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នៃវិទ្យាស្ថានពហុបច្ចេកទេសខេត្តកំពង់ស្ពឺ</a:t>
            </a: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843469" y="2246959"/>
            <a:ext cx="10515600" cy="832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m-KH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និក្ខេបបទថ្នាក់បរិញ្ញាបត្រវិទ្យាសាស្ត្រកុំព្យូទ័រ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84727" y="-3602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94662" y="5243321"/>
            <a:ext cx="519213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4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ដោយនិស្សិតជំនាន់ទី២២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7C2B223-A26A-2CF9-3367-B25FCC0755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801" y="278783"/>
            <a:ext cx="2583852" cy="149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61000">
              <a:schemeClr val="accent5">
                <a:lumMod val="89000"/>
              </a:schemeClr>
            </a:gs>
            <a:gs pos="61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81007"/>
              </p:ext>
            </p:extLst>
          </p:nvPr>
        </p:nvGraphicFramePr>
        <p:xfrm>
          <a:off x="1004067" y="886784"/>
          <a:ext cx="10223914" cy="532263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111957">
                  <a:extLst>
                    <a:ext uri="{9D8B030D-6E8A-4147-A177-3AD203B41FA5}">
                      <a16:colId xmlns:a16="http://schemas.microsoft.com/office/drawing/2014/main" xmlns="" val="3819977155"/>
                    </a:ext>
                  </a:extLst>
                </a:gridCol>
                <a:gridCol w="5111957"/>
              </a:tblGrid>
              <a:tr h="771895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Khmer OS Battambang" panose="02000500000000020004" pitchFamily="2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1038239"/>
                  </a:ext>
                </a:extLst>
              </a:tr>
              <a:tr h="4550735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•​​ ​</a:t>
                      </a:r>
                      <a:r>
                        <a:rPr lang="en-US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Transmission Media</a:t>
                      </a:r>
                      <a:endParaRPr lang="en-US" sz="2400" dirty="0"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• </a:t>
                      </a:r>
                      <a:r>
                        <a:rPr lang="en-US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Coaxial Cable</a:t>
                      </a:r>
                      <a:endParaRPr lang="en-US" sz="2400" dirty="0" smtClean="0"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• </a:t>
                      </a:r>
                      <a:r>
                        <a:rPr lang="en-US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Wireless Access Point</a:t>
                      </a:r>
                      <a:endParaRPr lang="km-KH" sz="2400" spc="-30" dirty="0" smtClean="0"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• </a:t>
                      </a:r>
                      <a:r>
                        <a:rPr lang="en-US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Network Topology</a:t>
                      </a:r>
                      <a:endParaRPr lang="en-US" sz="2400" dirty="0" smtClean="0"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● </a:t>
                      </a:r>
                      <a:r>
                        <a:rPr lang="en-US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TCP/IP</a:t>
                      </a:r>
                      <a:endParaRPr lang="en-US" sz="2400" dirty="0"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2400" spc="-3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• </a:t>
                      </a:r>
                      <a:r>
                        <a:rPr lang="en-US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IP Address</a:t>
                      </a:r>
                      <a:endParaRPr lang="en-US" sz="2400" dirty="0"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2400" spc="-3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• </a:t>
                      </a:r>
                      <a:r>
                        <a:rPr lang="en-US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OSI Model</a:t>
                      </a:r>
                      <a:endParaRPr lang="en-US" sz="2400" dirty="0"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spc="-3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 </a:t>
                      </a:r>
                      <a:endParaRPr lang="en-US" sz="2400" dirty="0">
                        <a:effectLst/>
                        <a:latin typeface="Khmer OS Battambang" panose="02000500000000020004" pitchFamily="2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•​​ ​</a:t>
                      </a:r>
                      <a:r>
                        <a:rPr lang="en-US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Switch</a:t>
                      </a:r>
                      <a:endParaRPr lang="en-US" sz="2400" dirty="0" smtClean="0"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• </a:t>
                      </a:r>
                      <a:r>
                        <a:rPr lang="en-US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Router</a:t>
                      </a:r>
                      <a:endParaRPr lang="en-US" sz="2400" dirty="0" smtClean="0"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• </a:t>
                      </a:r>
                      <a:r>
                        <a:rPr lang="en-US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Gateway</a:t>
                      </a:r>
                      <a:endParaRPr lang="km-KH" sz="2400" spc="-30" dirty="0" smtClean="0"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• </a:t>
                      </a:r>
                      <a:r>
                        <a:rPr lang="en-US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Network Interface Card (NIC)</a:t>
                      </a:r>
                      <a:endParaRPr lang="en-US" sz="2400" dirty="0" smtClean="0"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● </a:t>
                      </a:r>
                      <a:r>
                        <a:rPr lang="en-US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Modem</a:t>
                      </a:r>
                      <a:endParaRPr lang="en-US" sz="2400" dirty="0" smtClean="0"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• </a:t>
                      </a:r>
                      <a:r>
                        <a:rPr lang="en-US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Intranet</a:t>
                      </a:r>
                      <a:endParaRPr lang="en-US" sz="2400" dirty="0" smtClean="0"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• </a:t>
                      </a:r>
                      <a:r>
                        <a:rPr lang="en-US" sz="2400" spc="-3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Firewall</a:t>
                      </a:r>
                      <a:endParaRPr lang="en-US" sz="2400" dirty="0" smtClean="0"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Khmer OS Battambang" panose="02000500000000020004" pitchFamily="2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94728144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74970" y="1086376"/>
            <a:ext cx="4882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m-KH" sz="2800" b="1" spc="-30" dirty="0" smtClean="0">
                <a:solidFill>
                  <a:schemeClr val="bg1"/>
                </a:solidFill>
                <a:latin typeface="Khmer OS Muol Light" panose="02000500000000020004" pitchFamily="2" charset="0"/>
                <a:ea typeface="Calibri" panose="020F0502020204030204" pitchFamily="34" charset="0"/>
                <a:cs typeface="Khmer OS Muol Light" panose="02000500000000020004" pitchFamily="2" charset="0"/>
              </a:rPr>
              <a:t>និយមន័យ និង ទ្រឹ</a:t>
            </a:r>
            <a:r>
              <a:rPr lang="km-KH" sz="2800" b="1" spc="-30" dirty="0" smtClean="0">
                <a:solidFill>
                  <a:schemeClr val="bg1"/>
                </a:solidFill>
                <a:latin typeface="Khmer OS Muol Light" panose="02000500000000020004" pitchFamily="2" charset="0"/>
                <a:ea typeface="Calibri" panose="020F0502020204030204" pitchFamily="34" charset="0"/>
                <a:cs typeface="Khmer OS Muol Light" panose="02000500000000020004" pitchFamily="2" charset="0"/>
              </a:rPr>
              <a:t>ស្តីផ្សេងៗ</a:t>
            </a:r>
            <a:endParaRPr lang="en-US" sz="2800" dirty="0">
              <a:solidFill>
                <a:schemeClr val="bg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4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61000">
              <a:schemeClr val="accent5">
                <a:lumMod val="89000"/>
              </a:schemeClr>
            </a:gs>
            <a:gs pos="61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m-KH" sz="3600" dirty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ជំពូក</a:t>
            </a:r>
            <a:r>
              <a:rPr lang="km-KH" sz="3600" dirty="0" smtClean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ទី</a:t>
            </a:r>
            <a:r>
              <a:rPr lang="km-KH" sz="3600" dirty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km-KH" sz="3600" dirty="0" smtClean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3600" dirty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លទ្ធផលនៃការស្រាវជ្រាវ</a:t>
            </a:r>
            <a:endParaRPr lang="en-US" sz="3600" dirty="0">
              <a:solidFill>
                <a:schemeClr val="bg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76960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D3287700-63E7-4098-B825-B123C1113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120" y="2077376"/>
            <a:ext cx="3423920" cy="33988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5070" y="3022755"/>
            <a:ext cx="307602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3200" b="1" dirty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ស្ថានភាពទូទៅ</a:t>
            </a:r>
            <a:r>
              <a:rPr lang="km-KH" sz="3200" b="1" dirty="0" smtClean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នៃវិទ្យាស្ថាន</a:t>
            </a:r>
            <a:endParaRPr lang="en-US" sz="3200" dirty="0">
              <a:solidFill>
                <a:schemeClr val="bg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327420"/>
              </p:ext>
            </p:extLst>
          </p:nvPr>
        </p:nvGraphicFramePr>
        <p:xfrm>
          <a:off x="3589767" y="1686198"/>
          <a:ext cx="7998459" cy="420381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08944">
                  <a:extLst>
                    <a:ext uri="{9D8B030D-6E8A-4147-A177-3AD203B41FA5}">
                      <a16:colId xmlns:a16="http://schemas.microsoft.com/office/drawing/2014/main" xmlns="" val="1578694229"/>
                    </a:ext>
                  </a:extLst>
                </a:gridCol>
                <a:gridCol w="3888176">
                  <a:extLst>
                    <a:ext uri="{9D8B030D-6E8A-4147-A177-3AD203B41FA5}">
                      <a16:colId xmlns:a16="http://schemas.microsoft.com/office/drawing/2014/main" xmlns="" val="1260707289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xmlns="" val="38411319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4037110419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xmlns="" val="3812974547"/>
                    </a:ext>
                  </a:extLst>
                </a:gridCol>
                <a:gridCol w="1546859">
                  <a:extLst>
                    <a:ext uri="{9D8B030D-6E8A-4147-A177-3AD203B41FA5}">
                      <a16:colId xmlns:a16="http://schemas.microsoft.com/office/drawing/2014/main" xmlns="" val="165960590"/>
                    </a:ext>
                  </a:extLst>
                </a:gridCol>
              </a:tblGrid>
              <a:tr h="5250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 dirty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ល.រ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ea typeface="Calibri" panose="020F0502020204030204" pitchFamily="34" charset="0"/>
                          <a:cs typeface="Khmer OS" panose="02000500000000020004" pitchFamily="2" charset="0"/>
                        </a:rPr>
                        <a:t>ឈ្មោះ</a:t>
                      </a:r>
                      <a:r>
                        <a:rPr lang="km-KH" sz="2000" baseline="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ea typeface="Calibri" panose="020F0502020204030204" pitchFamily="34" charset="0"/>
                          <a:cs typeface="Khmer OS" panose="02000500000000020004" pitchFamily="2" charset="0"/>
                        </a:rPr>
                        <a:t> 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 dirty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សរុប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 dirty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ឯកតា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1534855"/>
                  </a:ext>
                </a:extLst>
              </a:tr>
              <a:tr h="525531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273044"/>
                  </a:ext>
                </a:extLst>
              </a:tr>
              <a:tr h="525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១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ម៉ាស៊ីនកុំព្រូទ័រសម្រាប់សិស្សសិក្សា 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ea typeface="+mn-ea"/>
                          <a:cs typeface="Khmer OS" panose="02000500000000020004" pitchFamily="2" charset="0"/>
                        </a:rPr>
                        <a:t>៨០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180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ea typeface="+mn-ea"/>
                          <a:cs typeface="Khmer OS" panose="02000500000000020004" pitchFamily="2" charset="0"/>
                        </a:rPr>
                        <a:t>គ្រឿង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69619583"/>
                  </a:ext>
                </a:extLst>
              </a:tr>
              <a:tr h="525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២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ម៉ាស៊ីនព្រីនខ្នាតកណ្តាល ស្កេន កុបពី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៣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ea typeface="+mn-ea"/>
                          <a:cs typeface="Khmer OS" panose="02000500000000020004" pitchFamily="2" charset="0"/>
                        </a:rPr>
                        <a:t>គ្រឿង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95045224"/>
                  </a:ext>
                </a:extLst>
              </a:tr>
              <a:tr h="525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 dirty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៣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ម៉ាស៊ីនកុំព្រូទ័រសម្រាប់លោកគ្រូអ្នកគ្រូ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១០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ea typeface="+mn-ea"/>
                          <a:cs typeface="Khmer OS" panose="02000500000000020004" pitchFamily="2" charset="0"/>
                        </a:rPr>
                        <a:t>គ្រឿង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05677449"/>
                  </a:ext>
                </a:extLst>
              </a:tr>
              <a:tr h="525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៤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Unifi Access point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៣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ea typeface="+mn-ea"/>
                          <a:cs typeface="Khmer OS" panose="02000500000000020004" pitchFamily="2" charset="0"/>
                        </a:rPr>
                        <a:t>គ្រឿង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64147288"/>
                  </a:ext>
                </a:extLst>
              </a:tr>
              <a:tr h="525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 dirty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៥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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Tp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-link Switch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៤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ea typeface="+mn-ea"/>
                          <a:cs typeface="Khmer OS" panose="02000500000000020004" pitchFamily="2" charset="0"/>
                        </a:rPr>
                        <a:t>គ្រឿង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09641129"/>
                  </a:ext>
                </a:extLst>
              </a:tr>
              <a:tr h="525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ea typeface="Calibri" panose="020F0502020204030204" pitchFamily="34" charset="0"/>
                          <a:cs typeface="Khmer OS" panose="02000500000000020004" pitchFamily="2" charset="0"/>
                        </a:rPr>
                        <a:t>៦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ea typeface="Calibri" panose="020F0502020204030204" pitchFamily="34" charset="0"/>
                          <a:cs typeface="Khmer OS" panose="02000500000000020004" pitchFamily="2" charset="0"/>
                        </a:rPr>
                        <a:t>ម៉ាស៊ីនមេ</a:t>
                      </a:r>
                      <a:r>
                        <a:rPr lang="km-KH" sz="2000" baseline="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ea typeface="Calibri" panose="020F0502020204030204" pitchFamily="34" charset="0"/>
                          <a:cs typeface="Khmer OS" panose="02000500000000020004" pitchFamily="2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ea typeface="Calibri" panose="020F0502020204030204" pitchFamily="34" charset="0"/>
                          <a:cs typeface="Khmer OS" panose="02000500000000020004" pitchFamily="2" charset="0"/>
                        </a:rPr>
                        <a:t>Dell EMC PowerEdge T440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m-KH" sz="200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ea typeface="Calibri" panose="020F0502020204030204" pitchFamily="34" charset="0"/>
                          <a:cs typeface="Khmer OS" panose="02000500000000020004" pitchFamily="2" charset="0"/>
                        </a:rPr>
                        <a:t>១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2000" dirty="0" smtClean="0">
                          <a:solidFill>
                            <a:schemeClr val="bg1"/>
                          </a:solidFill>
                          <a:effectLst/>
                          <a:latin typeface="Khmer OS" panose="02000500000000020004" pitchFamily="2" charset="0"/>
                          <a:ea typeface="+mn-ea"/>
                          <a:cs typeface="Khmer OS" panose="02000500000000020004" pitchFamily="2" charset="0"/>
                        </a:rPr>
                        <a:t>គ្រឿង</a:t>
                      </a:r>
                      <a:endParaRPr lang="en-US" sz="2000" dirty="0" smtClean="0">
                        <a:solidFill>
                          <a:schemeClr val="bg1"/>
                        </a:solidFill>
                        <a:effectLst/>
                        <a:latin typeface="Khmer OS" panose="02000500000000020004" pitchFamily="2" charset="0"/>
                        <a:ea typeface="Calibri" panose="020F0502020204030204" pitchFamily="34" charset="0"/>
                        <a:cs typeface="Khmer OS" panose="02000500000000020004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71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61000">
              <a:schemeClr val="accent5">
                <a:lumMod val="89000"/>
              </a:schemeClr>
            </a:gs>
            <a:gs pos="61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45066" y="103332"/>
            <a:ext cx="1045029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m-KH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Khmer OS Muol Light" panose="02000500000000020004" pitchFamily="2" charset="0"/>
                <a:ea typeface="Calibri" panose="020F0502020204030204" pitchFamily="34" charset="0"/>
                <a:cs typeface="Khmer OS Muol Light" panose="02000500000000020004" pitchFamily="2" charset="0"/>
              </a:rPr>
              <a:t> </a:t>
            </a:r>
            <a:r>
              <a:rPr lang="km-KH" altLang="en-US" sz="2800" b="1" dirty="0">
                <a:solidFill>
                  <a:schemeClr val="bg1"/>
                </a:solidFill>
                <a:latin typeface="Khmer OS Muol Light" panose="02000500000000020004" pitchFamily="2" charset="0"/>
                <a:ea typeface="Calibri" panose="020F0502020204030204" pitchFamily="34" charset="0"/>
                <a:cs typeface="Khmer OS Muol Light" panose="02000500000000020004" pitchFamily="2" charset="0"/>
              </a:rPr>
              <a:t>ទីតាំង​ភូមិសាស្ត្ររបស់វិទ្យាស្ថានពហុបច្ចេកទេសខេត្តកំពង់ស្ពឺ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4318653-1A38-442C-BA0F-F2C51149BCFF}"/>
              </a:ext>
            </a:extLst>
          </p:cNvPr>
          <p:cNvSpPr/>
          <p:nvPr/>
        </p:nvSpPr>
        <p:spPr>
          <a:xfrm flipV="1">
            <a:off x="948429" y="703571"/>
            <a:ext cx="11243571" cy="889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03AE892-EBD6-40F1-851B-FEADBD59429F}"/>
              </a:ext>
            </a:extLst>
          </p:cNvPr>
          <p:cNvSpPr/>
          <p:nvPr/>
        </p:nvSpPr>
        <p:spPr>
          <a:xfrm>
            <a:off x="-4271" y="-6517"/>
            <a:ext cx="603711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4318653-1A38-442C-BA0F-F2C51149BCFF}"/>
              </a:ext>
            </a:extLst>
          </p:cNvPr>
          <p:cNvSpPr/>
          <p:nvPr/>
        </p:nvSpPr>
        <p:spPr>
          <a:xfrm>
            <a:off x="667872" y="0"/>
            <a:ext cx="166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25D63D1-E9CE-42BF-BD4D-374FD0293155}"/>
              </a:ext>
            </a:extLst>
          </p:cNvPr>
          <p:cNvSpPr/>
          <p:nvPr/>
        </p:nvSpPr>
        <p:spPr>
          <a:xfrm>
            <a:off x="834128" y="0"/>
            <a:ext cx="114301" cy="6858000"/>
          </a:xfrm>
          <a:prstGeom prst="rect">
            <a:avLst/>
          </a:prstGeom>
          <a:solidFill>
            <a:srgbClr val="FFD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9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>
          <a:gsLst>
            <a:gs pos="0">
              <a:schemeClr val="tx1">
                <a:lumMod val="95000"/>
                <a:lumOff val="5000"/>
              </a:schemeClr>
            </a:gs>
            <a:gs pos="61000">
              <a:schemeClr val="accent5">
                <a:lumMod val="89000"/>
              </a:schemeClr>
            </a:gs>
            <a:gs pos="61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55138" y="306587"/>
            <a:ext cx="7922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2800" b="1" dirty="0">
                <a:solidFill>
                  <a:schemeClr val="bg1"/>
                </a:solidFill>
                <a:cs typeface="Khmer OS Muol Light" panose="02000500000000020004" pitchFamily="2" charset="0"/>
              </a:rPr>
              <a:t>ជំពូក</a:t>
            </a:r>
            <a:r>
              <a:rPr lang="km-KH" sz="2800" b="1" dirty="0" smtClean="0">
                <a:solidFill>
                  <a:schemeClr val="bg1"/>
                </a:solidFill>
                <a:cs typeface="Khmer OS Muol Light" panose="02000500000000020004" pitchFamily="2" charset="0"/>
              </a:rPr>
              <a:t>ទី៤  </a:t>
            </a:r>
            <a:r>
              <a:rPr lang="km-KH" sz="2800" b="1" dirty="0">
                <a:solidFill>
                  <a:schemeClr val="bg1"/>
                </a:solidFill>
                <a:cs typeface="Khmer OS Muol Light" panose="02000500000000020004" pitchFamily="2" charset="0"/>
              </a:rPr>
              <a:t>វិភាគលើលទ្ធផលនៃការស្រាវជ្រាវ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368" y="1216457"/>
            <a:ext cx="3600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2400" b="1" dirty="0">
                <a:solidFill>
                  <a:schemeClr val="bg1"/>
                </a:solidFill>
                <a:ea typeface="Calibri" panose="020F0502020204030204" pitchFamily="34" charset="0"/>
                <a:cs typeface="Khmer OS Muol Light" panose="02000500000000020004" pitchFamily="2" charset="0"/>
              </a:rPr>
              <a:t>វិភាគលើចំណុចខ្សោយ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518160" y="919963"/>
            <a:ext cx="11673840" cy="2220"/>
          </a:xfrm>
          <a:prstGeom prst="line">
            <a:avLst/>
          </a:prstGeom>
          <a:ln w="381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4368" y="1655719"/>
            <a:ext cx="1124712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solidFill>
                  <a:schemeClr val="bg1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ទោះបីជាវិទ្យស្ថានមាន​ ឧ​បករណ៍ទំនើបច្រើនយ៉ាងណាក៏ដោយ ​</a:t>
            </a:r>
            <a:r>
              <a:rPr lang="km-KH" sz="2400" dirty="0" smtClean="0">
                <a:solidFill>
                  <a:schemeClr val="bg1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ការប្រើប្រាស់ប្រព័ន្ធបណ្តាញ</a:t>
            </a:r>
            <a:r>
              <a:rPr lang="en-US" sz="2400" dirty="0" smtClean="0">
                <a:solidFill>
                  <a:schemeClr val="bg1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Network</a:t>
            </a:r>
            <a:r>
              <a:rPr lang="km-KH" sz="2400" dirty="0" smtClean="0">
                <a:solidFill>
                  <a:schemeClr val="bg1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នៅមាន​កម្រិតនៅឡើយ និងប្រឈមនិងបញ្ហានានា​ដូចជា 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xmlns="" id="{D32CE14B-3BA1-4454-827F-251611057F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4642943"/>
              </p:ext>
            </p:extLst>
          </p:nvPr>
        </p:nvGraphicFramePr>
        <p:xfrm>
          <a:off x="969180" y="3004298"/>
          <a:ext cx="10294277" cy="3534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18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1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61000">
              <a:schemeClr val="accent5">
                <a:lumMod val="89000"/>
              </a:schemeClr>
            </a:gs>
            <a:gs pos="61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414060"/>
            <a:ext cx="11734800" cy="39857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m-KH" sz="2800" b="1" dirty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ជំពូក</a:t>
            </a:r>
            <a:r>
              <a:rPr lang="km-KH" sz="2800" b="1" dirty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ទី</a:t>
            </a:r>
            <a:r>
              <a:rPr lang="km-KH" sz="2800" b="1" dirty="0" smtClean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៥ សេ</a:t>
            </a:r>
            <a:r>
              <a:rPr lang="km-KH" sz="2800" b="1" dirty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ចក្តីសន្និដ្ឋាន និងអនុសាសន៍</a:t>
            </a:r>
            <a:endParaRPr lang="en-US" sz="2800" dirty="0">
              <a:solidFill>
                <a:schemeClr val="bg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D3287700-63E7-4098-B825-B123C1113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679431" y="2050082"/>
            <a:ext cx="2406794" cy="23910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927301F-4FAD-47A6-987B-1D9C411B7CC1}"/>
              </a:ext>
            </a:extLst>
          </p:cNvPr>
          <p:cNvSpPr/>
          <p:nvPr/>
        </p:nvSpPr>
        <p:spPr>
          <a:xfrm>
            <a:off x="4289018" y="2830096"/>
            <a:ext cx="6604407" cy="83099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</a:t>
            </a:r>
            <a:r>
              <a:rPr lang="en-US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System Network </a:t>
            </a: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</a:t>
            </a:r>
            <a:r>
              <a:rPr lang="en-US" b="1" dirty="0" err="1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Mikro</a:t>
            </a:r>
            <a:r>
              <a:rPr lang="en-US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Tik</a:t>
            </a:r>
            <a:r>
              <a:rPr lang="en-US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Router</a:t>
            </a:r>
            <a:endParaRPr lang="km-KH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ការសន្និដ្ឋាន និង វាយតម្លៃ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00900" y="2368431"/>
            <a:ext cx="196385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400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ការរៀបចំប្រព័ន្ធ </a:t>
            </a:r>
            <a:r>
              <a:rPr lang="en-US" sz="2400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Network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94800" y="6348886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b="1" smtClean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pPr/>
              <a:t>14</a:t>
            </a:fld>
            <a:endParaRPr lang="en-US" b="1" dirty="0">
              <a:solidFill>
                <a:schemeClr val="tx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95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61000">
              <a:schemeClr val="accent5">
                <a:lumMod val="89000"/>
              </a:schemeClr>
            </a:gs>
            <a:gs pos="61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414060"/>
            <a:ext cx="11734800" cy="39857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m-KH" sz="2800" b="1" dirty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អនុសាសន៍</a:t>
            </a:r>
            <a:endParaRPr lang="en-US" sz="2800" dirty="0">
              <a:solidFill>
                <a:schemeClr val="bg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94800" y="6348886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b="1" smtClean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pPr/>
              <a:t>15</a:t>
            </a:fld>
            <a:endParaRPr lang="en-US" b="1" dirty="0">
              <a:solidFill>
                <a:schemeClr val="tx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440" y="921469"/>
            <a:ext cx="112471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400" dirty="0">
                <a:solidFill>
                  <a:schemeClr val="bg1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ដើម្បីផ្ដល់នូវសេវាកម្មឲ្យកាន់តែប្រសើរឡើងជាងនេះទៅទៀតនោះគឺ វិទ្យាស្ថាន គួរគិតពិចារណានូវចំណុចមួយចំនួនដូចខាងក្រោម </a:t>
            </a:r>
            <a:r>
              <a:rPr lang="km-KH" sz="2400" dirty="0" smtClean="0">
                <a:solidFill>
                  <a:schemeClr val="bg1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៖</a:t>
            </a:r>
            <a:endParaRPr lang="en-US" sz="2400" dirty="0" smtClean="0">
              <a:solidFill>
                <a:schemeClr val="bg1"/>
              </a:solidFill>
              <a:latin typeface="Khmer OS Battambang" panose="02000500000000020004" pitchFamily="2" charset="0"/>
              <a:ea typeface="Times New Roman" panose="02020603050405020304" pitchFamily="18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-   </a:t>
            </a:r>
            <a:r>
              <a:rPr lang="km-KH" sz="2400" dirty="0" smtClean="0">
                <a:solidFill>
                  <a:schemeClr val="bg1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ត្រូវ</a:t>
            </a:r>
            <a:r>
              <a:rPr lang="km-KH" sz="2400" dirty="0">
                <a:solidFill>
                  <a:schemeClr val="bg1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រៀបចំនូវឧបករណ៍ទំនើបៗដែលមានសមត្ថភាពជួយបង្កើនល្បឿន </a:t>
            </a:r>
            <a:r>
              <a:rPr lang="en-US" sz="2400" dirty="0">
                <a:solidFill>
                  <a:schemeClr val="bg1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Internet 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solidFill>
                  <a:schemeClr val="bg1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ឲ្យមានភាពងាយស្រួលដល់ប្រព័ន្ធ </a:t>
            </a:r>
            <a:r>
              <a:rPr lang="km-KH" sz="2400" dirty="0" smtClean="0">
                <a:solidFill>
                  <a:schemeClr val="bg1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ដើម្បី</a:t>
            </a:r>
            <a:r>
              <a:rPr lang="km-KH" sz="2400" dirty="0">
                <a:solidFill>
                  <a:schemeClr val="bg1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ផ្ដល់នូវតម្រូវការសមស្របទៅតាមលក្ខណៈនៃកម្រិតណាមួយដែលអតិថិជនចង់បាន ។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m-KH" sz="2400" dirty="0" smtClean="0">
                <a:solidFill>
                  <a:schemeClr val="bg1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គួរ</a:t>
            </a:r>
            <a:r>
              <a:rPr lang="km-KH" sz="2400" dirty="0">
                <a:solidFill>
                  <a:schemeClr val="bg1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តែមានអ្នកបច្ចេកទេសផ្នែក </a:t>
            </a:r>
            <a:r>
              <a:rPr lang="en-US" sz="2400" dirty="0" smtClean="0">
                <a:solidFill>
                  <a:schemeClr val="bg1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IT</a:t>
            </a:r>
            <a:endParaRPr lang="en-US" sz="2400" dirty="0">
              <a:solidFill>
                <a:schemeClr val="bg1"/>
              </a:solidFill>
              <a:latin typeface="Khmer OS Battambang" panose="02000500000000020004" pitchFamily="2" charset="0"/>
              <a:ea typeface="Times New Roman" panose="02020603050405020304" pitchFamily="18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m-KH" sz="2400" dirty="0">
                <a:solidFill>
                  <a:schemeClr val="bg1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គួរតែមានម៉ាស៊ីនមេ (</a:t>
            </a:r>
            <a:r>
              <a:rPr lang="en-US" sz="2400" dirty="0">
                <a:solidFill>
                  <a:schemeClr val="bg1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Server) </a:t>
            </a:r>
            <a:r>
              <a:rPr lang="km-KH" sz="2400" dirty="0">
                <a:solidFill>
                  <a:schemeClr val="bg1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សម្រាប់ផ្ទុកទិនន្ន័យ ឯកសារផ្សេងៗ ជៀសវាងការបាត់បង់ណាមួយដែលអាចកើតមាន</a:t>
            </a:r>
            <a:r>
              <a:rPr lang="km-KH" sz="2400" dirty="0" smtClean="0">
                <a:solidFill>
                  <a:schemeClr val="bg1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ឡើង</a:t>
            </a:r>
            <a:endParaRPr lang="en-US" sz="2400" dirty="0" smtClean="0">
              <a:solidFill>
                <a:schemeClr val="bg1"/>
              </a:solidFill>
              <a:latin typeface="Khmer OS Battambang" panose="02000500000000020004" pitchFamily="2" charset="0"/>
              <a:ea typeface="Times New Roman" panose="02020603050405020304" pitchFamily="18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m-KH" sz="2400" dirty="0">
                <a:solidFill>
                  <a:schemeClr val="bg1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វិទ្យាស្ថានគួរតែជ្រើសរើសការផ្គត់ផ្គងសេវាអ៊ិនធើណែត (</a:t>
            </a:r>
            <a:r>
              <a:rPr lang="en-US" sz="2400" dirty="0">
                <a:solidFill>
                  <a:schemeClr val="bg1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ISP) </a:t>
            </a:r>
            <a:r>
              <a:rPr lang="km-KH" sz="2400" dirty="0">
                <a:solidFill>
                  <a:schemeClr val="bg1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ដែលល្អ និង ផ្ដល់ដំណោះស្រាយទាន់ពេលវេលា។</a:t>
            </a:r>
            <a:endParaRPr lang="en-US" sz="2400" dirty="0" smtClean="0">
              <a:solidFill>
                <a:schemeClr val="bg1"/>
              </a:solidFill>
              <a:latin typeface="Khmer OS Battambang" panose="02000500000000020004" pitchFamily="2" charset="0"/>
              <a:ea typeface="Times New Roman" panose="02020603050405020304" pitchFamily="18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0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61000">
              <a:schemeClr val="accent5">
                <a:lumMod val="89000"/>
              </a:schemeClr>
            </a:gs>
            <a:gs pos="61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218932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275" y="2973180"/>
            <a:ext cx="9144000" cy="683264"/>
          </a:xfrm>
        </p:spPr>
        <p:txBody>
          <a:bodyPr lIns="0" tIns="0" rIns="0" bIns="0" anchor="ctr">
            <a:spAutoFit/>
          </a:bodyPr>
          <a:lstStyle/>
          <a:p>
            <a:r>
              <a:rPr lang="km-KH" sz="4800" b="1" dirty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សូមអរគុណ!</a:t>
            </a:r>
            <a:endParaRPr lang="en-US" sz="4800" dirty="0">
              <a:solidFill>
                <a:schemeClr val="accent4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61000">
              <a:schemeClr val="accent5">
                <a:lumMod val="89000"/>
              </a:schemeClr>
            </a:gs>
            <a:gs pos="61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xmlns="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IIC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87095" y="2656050"/>
            <a:ext cx="460490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sz="1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      ជំពូកទី៤ </a:t>
            </a:r>
          </a:p>
          <a:p>
            <a:pPr algn="ctr">
              <a:lnSpc>
                <a:spcPct val="150000"/>
              </a:lnSpc>
            </a:pPr>
            <a:r>
              <a:rPr lang="km-KH" sz="1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វិ</a:t>
            </a:r>
            <a:r>
              <a:rPr lang="en-US" sz="1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 </a:t>
            </a:r>
            <a:r>
              <a:rPr lang="km-KH" sz="1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ភាគលើលទ្ធផលនៃការស្រាវជ្រាវ</a:t>
            </a:r>
            <a:endParaRPr lang="en-US" sz="1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75971" y="2556648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377338" y="4296114"/>
            <a:ext cx="4604904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sz="1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ជំពូក</a:t>
            </a:r>
            <a:r>
              <a:rPr lang="km-KH" sz="16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ទី៥ </a:t>
            </a:r>
            <a:endParaRPr lang="km-KH" sz="1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1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            សេចក្តីសន្និដ្ឋាន និងអនុសាសន៍</a:t>
            </a:r>
            <a:endParaRPr lang="en-US" sz="1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66213" y="419671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90653" y="773478"/>
            <a:ext cx="4435201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m-KH" sz="1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            ជំពូកទី១ សេចក្តីផ្តើម</a:t>
            </a:r>
            <a:endParaRPr lang="en-US" sz="1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504666" y="126815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8693" y="2751749"/>
            <a:ext cx="42703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m-KH" sz="1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         ជំពូកទី២  រំលឹកទ្រឹស្តី</a:t>
            </a:r>
            <a:endParaRPr lang="en-US" sz="1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70393" y="265234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9207" y="4325888"/>
            <a:ext cx="4422788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m-KH" sz="1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   ជំពូកទី៣</a:t>
            </a:r>
            <a:r>
              <a:rPr lang="en-US" sz="1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1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លទ្ធផលនៃការស្រាវជ្រាវ</a:t>
            </a:r>
            <a:endParaRPr lang="en-US" sz="1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948106" y="422648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xmlns="" id="{044C3643-8A0E-47C1-BEB8-C73203B5E58D}"/>
              </a:ext>
            </a:extLst>
          </p:cNvPr>
          <p:cNvGrpSpPr/>
          <p:nvPr/>
        </p:nvGrpSpPr>
        <p:grpSpPr>
          <a:xfrm>
            <a:off x="7793390" y="2735100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xmlns="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xmlns="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xmlns="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5801687" y="154487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xmlns="" id="{ECC5F635-1712-4572-A9EC-F94E2199DDBD}"/>
              </a:ext>
            </a:extLst>
          </p:cNvPr>
          <p:cNvGrpSpPr/>
          <p:nvPr/>
        </p:nvGrpSpPr>
        <p:grpSpPr>
          <a:xfrm>
            <a:off x="7567077" y="4496614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xmlns="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xmlns="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xmlns="" id="{5BC0E3F0-447D-4721-AB1F-C8243BA36671}"/>
              </a:ext>
            </a:extLst>
          </p:cNvPr>
          <p:cNvGrpSpPr/>
          <p:nvPr/>
        </p:nvGrpSpPr>
        <p:grpSpPr>
          <a:xfrm>
            <a:off x="4246088" y="452446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xmlns="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xmlns="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xmlns="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867414" y="2949368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3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8" y="6324600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40854" y="332216"/>
            <a:ext cx="11734800" cy="8987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m-KH" sz="3200" b="1" dirty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មាតិកា</a:t>
            </a:r>
            <a:r>
              <a:rPr lang="en-US" sz="3200" dirty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/>
            </a:r>
            <a:br>
              <a:rPr lang="en-US" sz="3200" dirty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</a:br>
            <a:endParaRPr lang="en-US" sz="3200" dirty="0">
              <a:solidFill>
                <a:schemeClr val="bg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5" grpId="0" animBg="1"/>
      <p:bldP spid="27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61000">
              <a:schemeClr val="accent5">
                <a:lumMod val="89000"/>
              </a:schemeClr>
            </a:gs>
            <a:gs pos="61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14036" y="415636"/>
            <a:ext cx="11656288" cy="39857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m-KH" sz="2800" b="1" dirty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ជំពូកទី១ សេចក្តីផ្តើម</a:t>
            </a:r>
            <a:endParaRPr lang="en-US" sz="2800" dirty="0">
              <a:solidFill>
                <a:schemeClr val="bg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xmlns="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xmlns="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xmlns="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903720" y="2631262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xmlns="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xmlns="" id="{89DA262E-0502-4E65-8ABA-E063880EAC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285736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19BFA5-D0CA-4CF0-8499-504D956B6563}"/>
              </a:ext>
            </a:extLst>
          </p:cNvPr>
          <p:cNvSpPr/>
          <p:nvPr/>
        </p:nvSpPr>
        <p:spPr>
          <a:xfrm>
            <a:off x="864332" y="3533105"/>
            <a:ext cx="189620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 លំនាំបញ្ហានៃការ</a:t>
            </a:r>
          </a:p>
          <a:p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ស្រាវជ្រាវ</a:t>
            </a:r>
            <a:endParaRPr lang="en-US" sz="1600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751D31D-3535-411D-8BAC-95CCC90AB185}"/>
              </a:ext>
            </a:extLst>
          </p:cNvPr>
          <p:cNvSpPr/>
          <p:nvPr/>
        </p:nvSpPr>
        <p:spPr>
          <a:xfrm>
            <a:off x="2920043" y="3519648"/>
            <a:ext cx="204252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 ចំណោទបញ្ហានៃ</a:t>
            </a:r>
          </a:p>
          <a:p>
            <a:pPr algn="ctr"/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ការស្រាវជ្រាវ</a:t>
            </a:r>
            <a:endParaRPr lang="en-US" sz="1600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A4D735A-8F75-4E2A-8F1A-CC303B0718BA}"/>
              </a:ext>
            </a:extLst>
          </p:cNvPr>
          <p:cNvSpPr/>
          <p:nvPr/>
        </p:nvSpPr>
        <p:spPr>
          <a:xfrm>
            <a:off x="5049448" y="3533105"/>
            <a:ext cx="204468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៣សំណួរស្រាវជ្រាវ</a:t>
            </a:r>
            <a:endParaRPr lang="en-US" sz="1600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4AB9282-0505-49EB-AABF-998083225E3A}"/>
              </a:ext>
            </a:extLst>
          </p:cNvPr>
          <p:cNvSpPr/>
          <p:nvPr/>
        </p:nvSpPr>
        <p:spPr>
          <a:xfrm>
            <a:off x="7216246" y="3519647"/>
            <a:ext cx="204252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en-US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គោលបំណងនៃការស្រាវជ្រាវ</a:t>
            </a:r>
            <a:endParaRPr lang="en-US" sz="1600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D668C4B5-BCEC-465A-ADA5-6A054B15F7A3}"/>
              </a:ext>
            </a:extLst>
          </p:cNvPr>
          <p:cNvSpPr/>
          <p:nvPr/>
        </p:nvSpPr>
        <p:spPr>
          <a:xfrm>
            <a:off x="9542791" y="3519646"/>
            <a:ext cx="182203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</a:t>
            </a:r>
            <a:r>
              <a:rPr lang="en-US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វិសាលភាព និងដែនកំណត់នៃការស្រាវជ្រាវ</a:t>
            </a:r>
            <a:endParaRPr lang="en-US" sz="1600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xmlns="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660035" y="2610370"/>
            <a:ext cx="617359" cy="556270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" name="Picture Placeholder 32" descr="Head with Gears">
            <a:extLst>
              <a:ext uri="{FF2B5EF4-FFF2-40B4-BE49-F238E27FC236}">
                <a16:creationId xmlns:a16="http://schemas.microsoft.com/office/drawing/2014/main" xmlns="" id="{CC9DBBE5-5AD0-41E8-A719-84509E5D9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63" b="63"/>
          <a:stretch>
            <a:fillRect/>
          </a:stretch>
        </p:blipFill>
        <p:spPr>
          <a:xfrm>
            <a:off x="5742633" y="2310038"/>
            <a:ext cx="856602" cy="856602"/>
          </a:xfrm>
          <a:prstGeom prst="ellipse">
            <a:avLst/>
          </a:prstGeom>
        </p:spPr>
      </p:pic>
      <p:pic>
        <p:nvPicPr>
          <p:cNvPr id="41" name="Picture 40" descr="pen and paper icon">
            <a:extLst>
              <a:ext uri="{FF2B5EF4-FFF2-40B4-BE49-F238E27FC236}">
                <a16:creationId xmlns:a16="http://schemas.microsoft.com/office/drawing/2014/main" xmlns="" id="{CE889C08-FD1F-4AE0-9D82-E718A6E92D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8887" y="2480598"/>
            <a:ext cx="686042" cy="686042"/>
          </a:xfrm>
          <a:prstGeom prst="rect">
            <a:avLst/>
          </a:prstGeom>
        </p:spPr>
      </p:pic>
      <p:pic>
        <p:nvPicPr>
          <p:cNvPr id="42" name="Picture 41" descr="magnifying glass icon">
            <a:extLst>
              <a:ext uri="{FF2B5EF4-FFF2-40B4-BE49-F238E27FC236}">
                <a16:creationId xmlns:a16="http://schemas.microsoft.com/office/drawing/2014/main" xmlns="" id="{AAE36621-6FAB-4009-9D5C-CE767DF10D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9535" y="2480598"/>
            <a:ext cx="685800" cy="685800"/>
          </a:xfrm>
          <a:prstGeom prst="rect">
            <a:avLst/>
          </a:prstGeom>
        </p:spPr>
      </p:pic>
      <p:pic>
        <p:nvPicPr>
          <p:cNvPr id="73" name="Picture 72" descr="calendar icon">
            <a:extLst>
              <a:ext uri="{FF2B5EF4-FFF2-40B4-BE49-F238E27FC236}">
                <a16:creationId xmlns:a16="http://schemas.microsoft.com/office/drawing/2014/main" xmlns="" id="{B83E2AB1-C03F-4257-9171-5FD5FA2720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3053" y="2535414"/>
            <a:ext cx="631226" cy="63122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61000">
              <a:schemeClr val="accent5">
                <a:lumMod val="89000"/>
              </a:schemeClr>
            </a:gs>
            <a:gs pos="61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14036" y="415636"/>
            <a:ext cx="11656288" cy="39857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m-KH" sz="2800" b="1" dirty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ជំពូកទី១ សេចក្តីផ្តើម</a:t>
            </a:r>
            <a:endParaRPr lang="en-US" sz="2800" dirty="0">
              <a:solidFill>
                <a:schemeClr val="bg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xmlns="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xmlns="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xmlns="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903720" y="2631262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xmlns="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xmlns="" id="{89DA262E-0502-4E65-8ABA-E063880EAC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285736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19BFA5-D0CA-4CF0-8499-504D956B6563}"/>
              </a:ext>
            </a:extLst>
          </p:cNvPr>
          <p:cNvSpPr/>
          <p:nvPr/>
        </p:nvSpPr>
        <p:spPr>
          <a:xfrm>
            <a:off x="864332" y="3533105"/>
            <a:ext cx="189620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 សារៈសំខាន់នៃការស្រាវជ្រាវ</a:t>
            </a:r>
            <a:endParaRPr lang="en-US" sz="1600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751D31D-3535-411D-8BAC-95CCC90AB185}"/>
              </a:ext>
            </a:extLst>
          </p:cNvPr>
          <p:cNvSpPr/>
          <p:nvPr/>
        </p:nvSpPr>
        <p:spPr>
          <a:xfrm>
            <a:off x="2920043" y="3519648"/>
            <a:ext cx="204252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៧ វិធីសាស្ដ្រស្រាវជ្រាវ</a:t>
            </a:r>
            <a:endParaRPr lang="en-US" sz="1600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A4D735A-8F75-4E2A-8F1A-CC303B0718BA}"/>
              </a:ext>
            </a:extLst>
          </p:cNvPr>
          <p:cNvSpPr/>
          <p:nvPr/>
        </p:nvSpPr>
        <p:spPr>
          <a:xfrm>
            <a:off x="5049448" y="3533105"/>
            <a:ext cx="204468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៨​ សម្មតិកម្ម</a:t>
            </a:r>
            <a:endParaRPr lang="en-US" sz="1600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4AB9282-0505-49EB-AABF-998083225E3A}"/>
              </a:ext>
            </a:extLst>
          </p:cNvPr>
          <p:cNvSpPr/>
          <p:nvPr/>
        </p:nvSpPr>
        <p:spPr>
          <a:xfrm>
            <a:off x="7216246" y="3519647"/>
            <a:ext cx="204252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៩ ទំនាក់ទំនងរវាងអថេរឯករាជ្យ និងអថេរមិនឯករាជ្យ</a:t>
            </a:r>
            <a:endParaRPr lang="en-US" sz="1600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D668C4B5-BCEC-465A-ADA5-6A054B15F7A3}"/>
              </a:ext>
            </a:extLst>
          </p:cNvPr>
          <p:cNvSpPr/>
          <p:nvPr/>
        </p:nvSpPr>
        <p:spPr>
          <a:xfrm>
            <a:off x="9542791" y="3519646"/>
            <a:ext cx="182203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១០ រចនាសម្ព័ន្ធនៃការស្រាវជ្រាវ</a:t>
            </a:r>
            <a:endParaRPr lang="en-US" sz="1600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xmlns="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660035" y="2610370"/>
            <a:ext cx="617359" cy="556270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" name="Picture Placeholder 32" descr="Head with Gears">
            <a:extLst>
              <a:ext uri="{FF2B5EF4-FFF2-40B4-BE49-F238E27FC236}">
                <a16:creationId xmlns:a16="http://schemas.microsoft.com/office/drawing/2014/main" xmlns="" id="{CC9DBBE5-5AD0-41E8-A719-84509E5D9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63" b="63"/>
          <a:stretch>
            <a:fillRect/>
          </a:stretch>
        </p:blipFill>
        <p:spPr>
          <a:xfrm>
            <a:off x="5742633" y="2310038"/>
            <a:ext cx="856602" cy="856602"/>
          </a:xfrm>
          <a:prstGeom prst="ellipse">
            <a:avLst/>
          </a:prstGeom>
        </p:spPr>
      </p:pic>
      <p:pic>
        <p:nvPicPr>
          <p:cNvPr id="41" name="Picture 40" descr="pen and paper icon">
            <a:extLst>
              <a:ext uri="{FF2B5EF4-FFF2-40B4-BE49-F238E27FC236}">
                <a16:creationId xmlns:a16="http://schemas.microsoft.com/office/drawing/2014/main" xmlns="" id="{CE889C08-FD1F-4AE0-9D82-E718A6E92D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8887" y="2480598"/>
            <a:ext cx="686042" cy="686042"/>
          </a:xfrm>
          <a:prstGeom prst="rect">
            <a:avLst/>
          </a:prstGeom>
        </p:spPr>
      </p:pic>
      <p:pic>
        <p:nvPicPr>
          <p:cNvPr id="42" name="Picture 41" descr="magnifying glass icon">
            <a:extLst>
              <a:ext uri="{FF2B5EF4-FFF2-40B4-BE49-F238E27FC236}">
                <a16:creationId xmlns:a16="http://schemas.microsoft.com/office/drawing/2014/main" xmlns="" id="{AAE36621-6FAB-4009-9D5C-CE767DF10D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9535" y="2480598"/>
            <a:ext cx="685800" cy="685800"/>
          </a:xfrm>
          <a:prstGeom prst="rect">
            <a:avLst/>
          </a:prstGeom>
        </p:spPr>
      </p:pic>
      <p:pic>
        <p:nvPicPr>
          <p:cNvPr id="73" name="Picture 72" descr="calendar icon">
            <a:extLst>
              <a:ext uri="{FF2B5EF4-FFF2-40B4-BE49-F238E27FC236}">
                <a16:creationId xmlns:a16="http://schemas.microsoft.com/office/drawing/2014/main" xmlns="" id="{B83E2AB1-C03F-4257-9171-5FD5FA2720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3053" y="2535414"/>
            <a:ext cx="631226" cy="63122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8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61000">
              <a:schemeClr val="accent5">
                <a:lumMod val="89000"/>
              </a:schemeClr>
            </a:gs>
            <a:gs pos="61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636000" y="522898"/>
            <a:ext cx="3556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29309" y="356349"/>
            <a:ext cx="11795991" cy="3416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m-KH" sz="2400" b="1" dirty="0" smtClean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លំនាំ</a:t>
            </a:r>
            <a:r>
              <a:rPr lang="km-KH" sz="2400" b="1" dirty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បញ្ហានៃការស្រាវជ្រាវ</a:t>
            </a:r>
            <a:endParaRPr lang="en-US" sz="2000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42669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40123448-0B37-4226-B26C-A3081E6142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349376" y="2764753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355211EE-8286-42CD-A4AF-EDD1186B2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35388" y="276475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D3287700-63E7-4098-B825-B123C1113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35388" y="943772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69943F00-C6CB-4F10-A02B-801F37984D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35388" y="458573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61AAA85B-D8C7-43BE-844A-625265015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2936876" y="3558503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xmlns="" id="{4741AA56-D9ED-492E-8385-5CB8274B1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3735388" y="1737522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3B69453F-B845-4467-8C29-7A6677641EC0}"/>
              </a:ext>
            </a:extLst>
          </p:cNvPr>
          <p:cNvSpPr/>
          <p:nvPr/>
        </p:nvSpPr>
        <p:spPr>
          <a:xfrm>
            <a:off x="3843338" y="3295223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លក្ខណៈពិសេស</a:t>
            </a:r>
            <a:r>
              <a:rPr lang="km-KH" sz="1600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1600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Network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C7CFAFBF-6B2A-49A8-ADCE-FD94A08C87B3}"/>
              </a:ext>
            </a:extLst>
          </p:cNvPr>
          <p:cNvSpPr/>
          <p:nvPr/>
        </p:nvSpPr>
        <p:spPr>
          <a:xfrm>
            <a:off x="3843338" y="1383579"/>
            <a:ext cx="1371600" cy="7078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លក្ខណៈនៃប្រព័ន្ធ </a:t>
            </a:r>
            <a:r>
              <a:rPr lang="en-US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Network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6B499F5E-706B-4272-818B-C87149038662}"/>
              </a:ext>
            </a:extLst>
          </p:cNvPr>
          <p:cNvSpPr/>
          <p:nvPr/>
        </p:nvSpPr>
        <p:spPr>
          <a:xfrm>
            <a:off x="3843338" y="4840877"/>
            <a:ext cx="1371600" cy="107721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ការសិក្សាស្រាវជ្រាវចូលរួមដោះស្រាយ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D927301F-4FAD-47A6-987B-1D9C411B7CC1}"/>
              </a:ext>
            </a:extLst>
          </p:cNvPr>
          <p:cNvSpPr/>
          <p:nvPr/>
        </p:nvSpPr>
        <p:spPr>
          <a:xfrm>
            <a:off x="5538842" y="1368190"/>
            <a:ext cx="466734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ភាពទូរលំទូរលាយនៃប្រព័ន្ធ</a:t>
            </a:r>
            <a:r>
              <a:rPr lang="en-US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Network</a:t>
            </a:r>
            <a:endParaRPr lang="km-KH" sz="1600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សុវត្ថិភាពនៃការប្រើប្រាស់</a:t>
            </a:r>
            <a:endParaRPr lang="en-US" sz="1600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94476" y="3082603"/>
            <a:ext cx="1478290" cy="977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0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លំនាំបញ្ហានៃ</a:t>
            </a:r>
          </a:p>
          <a:p>
            <a:pPr>
              <a:lnSpc>
                <a:spcPct val="150000"/>
              </a:lnSpc>
            </a:pPr>
            <a:r>
              <a:rPr lang="km-KH" sz="20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ការស្រាវជ្រាវ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927301F-4FAD-47A6-987B-1D9C411B7CC1}"/>
              </a:ext>
            </a:extLst>
          </p:cNvPr>
          <p:cNvSpPr/>
          <p:nvPr/>
        </p:nvSpPr>
        <p:spPr>
          <a:xfrm>
            <a:off x="5538842" y="3110557"/>
            <a:ext cx="6477667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1600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ងាយស្រួលក្នុងការប្រើប្រាស់</a:t>
            </a:r>
            <a:r>
              <a:rPr lang="km-KH" sz="1600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ប្រកបដោយគុណភាព</a:t>
            </a:r>
            <a:endParaRPr lang="km-KH" sz="1600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1600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កាត់បន្ថយការចំណាយ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1600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ចំណេញពេលវេលា</a:t>
            </a:r>
            <a:endParaRPr lang="km-KH" sz="1600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927301F-4FAD-47A6-987B-1D9C411B7CC1}"/>
              </a:ext>
            </a:extLst>
          </p:cNvPr>
          <p:cNvSpPr/>
          <p:nvPr/>
        </p:nvSpPr>
        <p:spPr>
          <a:xfrm>
            <a:off x="5538842" y="4823427"/>
            <a:ext cx="5443194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1600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រៀបចំប្រព័ន្ធ</a:t>
            </a:r>
            <a:r>
              <a:rPr lang="en-US" sz="1600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Network </a:t>
            </a:r>
            <a:r>
              <a:rPr lang="ca-ES" sz="1600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ថ្មីឲ្យមានលក្ខណ</a:t>
            </a:r>
            <a:r>
              <a:rPr lang="en-US" sz="1600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600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ល្អប្រសើរជាងមុន</a:t>
            </a:r>
            <a:endParaRPr lang="km-KH" sz="1600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16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ជួយ</a:t>
            </a:r>
            <a:r>
              <a:rPr lang="km-KH" sz="1600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ជំរុញការប្រើប្រាស់ប្រកបដោយសុវត្ថិភាព និងភាពរឹងមាំនៃប្រព័ន្ធ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D197-B2F8-4003-9629-7D98A95F5E82}" type="slidenum">
              <a:rPr lang="en-US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 animBg="1"/>
      <p:bldP spid="77" grpId="0" animBg="1"/>
      <p:bldP spid="84" grpId="0"/>
      <p:bldP spid="85" grpId="0"/>
      <p:bldP spid="86" grpId="0"/>
      <p:bldP spid="87" grpId="0"/>
      <p:bldP spid="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61000">
              <a:schemeClr val="accent5">
                <a:lumMod val="89000"/>
              </a:schemeClr>
            </a:gs>
            <a:gs pos="61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1340" y="1763048"/>
            <a:ext cx="3683289" cy="369113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800" b="1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817" y="3031532"/>
            <a:ext cx="338233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400" b="1" dirty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គោលបំណងនៃការស្រាវជ្រាវ</a:t>
            </a:r>
            <a:endParaRPr lang="en-US" sz="2400" b="1" dirty="0">
              <a:solidFill>
                <a:schemeClr val="bg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1" name="Rectangle: Rounded Corners 24">
            <a:extLst>
              <a:ext uri="{FF2B5EF4-FFF2-40B4-BE49-F238E27FC236}">
                <a16:creationId xmlns:a16="http://schemas.microsoft.com/office/drawing/2014/main" xmlns="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48323" y="1558785"/>
            <a:ext cx="6432210" cy="64555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សិក្សាអំពីស្ថានភាពទូទៅ</a:t>
            </a:r>
            <a:r>
              <a:rPr lang="km-KH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របស់វិទ្យាស្ថានពហុបច្ចេកទេសខេត្តកំពង់ស្ពឺ</a:t>
            </a:r>
            <a:endParaRPr lang="en-US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7771" y="1513401"/>
            <a:ext cx="4190859" cy="418094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: Rounded Corners 24">
            <a:extLst>
              <a:ext uri="{FF2B5EF4-FFF2-40B4-BE49-F238E27FC236}">
                <a16:creationId xmlns:a16="http://schemas.microsoft.com/office/drawing/2014/main" xmlns="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298469" y="2656500"/>
            <a:ext cx="6944297" cy="64525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ការសិក្សា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អំពីប្រព័ន្ធ</a:t>
            </a: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Network </a:t>
            </a:r>
            <a:r>
              <a:rPr lang="km-KH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km-KH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វិទ្យាស្ថានពហុបច្ចេកទេសខេត្តកំពង់</a:t>
            </a:r>
            <a:r>
              <a:rPr lang="km-KH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ស្ពឺ</a:t>
            </a:r>
            <a:endParaRPr lang="en-US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1" name="Rectangle: Rounded Corners 24">
            <a:extLst>
              <a:ext uri="{FF2B5EF4-FFF2-40B4-BE49-F238E27FC236}">
                <a16:creationId xmlns:a16="http://schemas.microsoft.com/office/drawing/2014/main" xmlns="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08198" y="3698405"/>
            <a:ext cx="7126156" cy="64555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វិភាគ</a:t>
            </a: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ទៅលើ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Network </a:t>
            </a:r>
            <a:r>
              <a:rPr lang="km-KH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របស់វិទ្យាស្ថានពហុបច្ចេកទេសខេត្តកំពង់</a:t>
            </a:r>
            <a:r>
              <a:rPr lang="km-KH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ស្ពឺ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2" name="Rectangle: Rounded Corners 24">
            <a:extLst>
              <a:ext uri="{FF2B5EF4-FFF2-40B4-BE49-F238E27FC236}">
                <a16:creationId xmlns:a16="http://schemas.microsoft.com/office/drawing/2014/main" xmlns="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904154" y="4740613"/>
            <a:ext cx="5231137" cy="64555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m-KH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</a:t>
            </a:r>
            <a:r>
              <a:rPr lang="km-KH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រៀបចំប្រព័ន្ធ </a:t>
            </a:r>
            <a:r>
              <a:rPr lang="en-US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Network </a:t>
            </a:r>
            <a:r>
              <a:rPr lang="km-KH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ថ្មីដែលមានភាពងាយស្រួល</a:t>
            </a:r>
            <a:endParaRPr lang="en-US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514647" y="165796"/>
            <a:ext cx="7162705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800" b="1" dirty="0" smtClean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គោល</a:t>
            </a:r>
            <a:r>
              <a:rPr lang="km-KH" sz="2800" b="1" dirty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បំណងនៃការស្រាវជ្រាវ</a:t>
            </a:r>
            <a:endParaRPr lang="en-US" sz="2800" b="1" dirty="0">
              <a:solidFill>
                <a:schemeClr val="bg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195660" y="8346"/>
            <a:ext cx="1243747" cy="1199328"/>
            <a:chOff x="4325258" y="1229517"/>
            <a:chExt cx="3541486" cy="3769865"/>
          </a:xfrm>
        </p:grpSpPr>
        <p:sp>
          <p:nvSpPr>
            <p:cNvPr id="89" name="Diamond 88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Diamond 89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fld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61000">
              <a:schemeClr val="accent5">
                <a:lumMod val="89000"/>
              </a:schemeClr>
            </a:gs>
            <a:gs pos="61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151" name="Rectangle: Rounded Corners 1">
            <a:extLst>
              <a:ext uri="{FF2B5EF4-FFF2-40B4-BE49-F238E27FC236}">
                <a16:creationId xmlns:a16="http://schemas.microsoft.com/office/drawing/2014/main" xmlns="" id="{3C1CAF08-13B9-48BA-A271-8CE5B568A664}"/>
              </a:ext>
            </a:extLst>
          </p:cNvPr>
          <p:cNvSpPr/>
          <p:nvPr/>
        </p:nvSpPr>
        <p:spPr>
          <a:xfrm>
            <a:off x="0" y="1"/>
            <a:ext cx="12192000" cy="86517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2800" b="1" dirty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វិសាលភាព និងដែនកំណត់នៃការស្រាវជ្រាវ</a:t>
            </a:r>
            <a:endParaRPr lang="en-US" sz="2800" b="1" dirty="0">
              <a:solidFill>
                <a:schemeClr val="bg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xmlns="" id="{D3287700-63E7-4098-B825-B123C1113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352406" y="1414356"/>
            <a:ext cx="2406794" cy="23910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xmlns="" id="{D927301F-4FAD-47A6-987B-1D9C411B7CC1}"/>
              </a:ext>
            </a:extLst>
          </p:cNvPr>
          <p:cNvSpPr/>
          <p:nvPr/>
        </p:nvSpPr>
        <p:spPr>
          <a:xfrm>
            <a:off x="3961993" y="1986620"/>
            <a:ext cx="7334080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ការគ្រប់គ្រងប្រព័ន្ធបណ្តាញ </a:t>
            </a:r>
            <a:r>
              <a:rPr lang="en-US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Network </a:t>
            </a: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នៃវិទ្យាស្ថានពហុបច្ចេកទេសខេត្តកំពង់ស្ពឺ</a:t>
            </a:r>
            <a:endParaRPr lang="km-KH" b="1" dirty="0" smtClean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Hardware </a:t>
            </a: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Software </a:t>
            </a: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ដែលវិទ្យាស្ថានកំពុងប្រើ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ចុះកម្មសិក្សាដោយផ្ទាល់</a:t>
            </a: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ក្នុងវិទ្យាស្ថានពហុបច្ចេកទេសខេត្តកំពង់ស្ពឺ</a:t>
            </a: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២សប្តាហ៍</a:t>
            </a:r>
            <a:endParaRPr lang="en-US" b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656799" y="2009703"/>
            <a:ext cx="179800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4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ទំហំនៃការស្រាវជ្រាវ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xmlns="" id="{D3287700-63E7-4098-B825-B123C1113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352406" y="4042100"/>
            <a:ext cx="2406794" cy="23910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1656799" y="4637449"/>
            <a:ext cx="196385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4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ដែនកំណត់នៃការស្រាវជ្រាវ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xmlns="" id="{D927301F-4FAD-47A6-987B-1D9C411B7CC1}"/>
              </a:ext>
            </a:extLst>
          </p:cNvPr>
          <p:cNvSpPr/>
          <p:nvPr/>
        </p:nvSpPr>
        <p:spPr>
          <a:xfrm>
            <a:off x="3925048" y="4591284"/>
            <a:ext cx="7657352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Performance </a:t>
            </a: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Network System </a:t>
            </a: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វិទ្យាស្ថានពហុបច្ចេកទេសខេត្តកំពង់ស្ពឺ</a:t>
            </a:r>
            <a:endParaRPr lang="en-US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ការរៀបចំរចនាសម្ព័ន្ធ និងការ</a:t>
            </a: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គ្រប់គ្រងប្រព័ន្ធ</a:t>
            </a:r>
            <a:r>
              <a:rPr lang="en-US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Network </a:t>
            </a:r>
            <a:r>
              <a:rPr lang="km-KH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នៃវិទ្យាស្ថានពហុបច្ចេកទេសខេត្តកំពង់</a:t>
            </a: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ស្ពឺ</a:t>
            </a:r>
            <a:endParaRPr lang="en-US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961993" y="4025723"/>
            <a:ext cx="7186297" cy="1637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7758"/>
            <a:ext cx="12192000" cy="34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3" grpId="0"/>
      <p:bldP spid="156" grpId="0" animBg="1"/>
      <p:bldP spid="1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61000">
              <a:schemeClr val="accent5">
                <a:lumMod val="89000"/>
              </a:schemeClr>
            </a:gs>
            <a:gs pos="61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591970" y="522898"/>
            <a:ext cx="36000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42368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00031" y="153566"/>
            <a:ext cx="49919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800" b="1" dirty="0" smtClean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សារ</a:t>
            </a:r>
            <a:r>
              <a:rPr lang="km-KH" sz="2800" b="1" dirty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សំខាន់នៃការសិក្សា</a:t>
            </a:r>
            <a:endParaRPr lang="en-US" sz="2800" b="1" dirty="0">
              <a:solidFill>
                <a:schemeClr val="bg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40123448-0B37-4226-B26C-A3081E6142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349376" y="2764753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355211EE-8286-42CD-A4AF-EDD1186B2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35388" y="2764753"/>
            <a:ext cx="1587500" cy="158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61AAA85B-D8C7-43BE-844A-625265015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39" idx="6"/>
            <a:endCxn id="47" idx="2"/>
          </p:cNvCxnSpPr>
          <p:nvPr/>
        </p:nvCxnSpPr>
        <p:spPr>
          <a:xfrm>
            <a:off x="2936876" y="3558503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20">
            <a:extLst>
              <a:ext uri="{FF2B5EF4-FFF2-40B4-BE49-F238E27FC236}">
                <a16:creationId xmlns:a16="http://schemas.microsoft.com/office/drawing/2014/main" xmlns="" id="{4741AA56-D9ED-492E-8385-5CB8274B1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rot="10800000" flipV="1">
            <a:off x="3735388" y="1737522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3B69453F-B845-4467-8C29-7A6677641EC0}"/>
              </a:ext>
            </a:extLst>
          </p:cNvPr>
          <p:cNvSpPr/>
          <p:nvPr/>
        </p:nvSpPr>
        <p:spPr>
          <a:xfrm>
            <a:off x="3843338" y="3222126"/>
            <a:ext cx="1371600" cy="88485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0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និស្សិតចុះកម្មសិក្សា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D927301F-4FAD-47A6-987B-1D9C411B7CC1}"/>
              </a:ext>
            </a:extLst>
          </p:cNvPr>
          <p:cNvSpPr/>
          <p:nvPr/>
        </p:nvSpPr>
        <p:spPr>
          <a:xfrm>
            <a:off x="5538842" y="978871"/>
            <a:ext cx="5572181" cy="166199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ផ្ដល់</a:t>
            </a:r>
            <a:r>
              <a:rPr lang="km-KH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ជាឯកសារបន្ថែមសម្រាប់ការគ្រប់គ្រង </a:t>
            </a:r>
            <a:r>
              <a:rPr lang="en-US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Network </a:t>
            </a:r>
            <a:r>
              <a:rPr lang="km-KH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បំពេញនូវចំណុចខ្វះ</a:t>
            </a: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រៀបចំប្រព័ន្ធបណ្តាញ </a:t>
            </a:r>
            <a:r>
              <a:rPr lang="en-US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Network </a:t>
            </a:r>
            <a:r>
              <a:rPr lang="km-KH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ដែលមានភាពងាយស្រួលក្នុងការគ្រប់គ្រង និងប្រើប្រាស់</a:t>
            </a:r>
            <a:endParaRPr lang="km-KH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58274" y="3082603"/>
            <a:ext cx="1388522" cy="977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0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សារសំខាន់</a:t>
            </a:r>
          </a:p>
          <a:p>
            <a:pPr>
              <a:lnSpc>
                <a:spcPct val="150000"/>
              </a:lnSpc>
            </a:pPr>
            <a:r>
              <a:rPr lang="km-KH" sz="20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នៃការសិក្សា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355211EE-8286-42CD-A4AF-EDD1186B2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62376" y="1017341"/>
            <a:ext cx="1587500" cy="158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3B69453F-B845-4467-8C29-7A6677641EC0}"/>
              </a:ext>
            </a:extLst>
          </p:cNvPr>
          <p:cNvSpPr/>
          <p:nvPr/>
        </p:nvSpPr>
        <p:spPr>
          <a:xfrm>
            <a:off x="3806824" y="1523199"/>
            <a:ext cx="1479550" cy="42319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0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ចំពោះស្ថាប័ន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355211EE-8286-42CD-A4AF-EDD1186B2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41737" y="4541578"/>
            <a:ext cx="1587500" cy="158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3B69453F-B845-4467-8C29-7A6677641EC0}"/>
              </a:ext>
            </a:extLst>
          </p:cNvPr>
          <p:cNvSpPr/>
          <p:nvPr/>
        </p:nvSpPr>
        <p:spPr>
          <a:xfrm>
            <a:off x="3843338" y="4937055"/>
            <a:ext cx="1371600" cy="88485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0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និស្សិត និងអ្នកស្រាវជ្រាវ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D927301F-4FAD-47A6-987B-1D9C411B7CC1}"/>
              </a:ext>
            </a:extLst>
          </p:cNvPr>
          <p:cNvSpPr/>
          <p:nvPr/>
        </p:nvSpPr>
        <p:spPr>
          <a:xfrm>
            <a:off x="5538842" y="2740202"/>
            <a:ext cx="6529111" cy="166199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យល់កាន់តែច្បាស់</a:t>
            </a: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អំពី ភាព</a:t>
            </a:r>
            <a:r>
              <a:rPr lang="km-KH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ជាក់ស្ដែងនៅក្នុងការ</a:t>
            </a:r>
            <a:r>
              <a:rPr lang="km-KH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គ្រប់គ្រងប្រព័ន្ធបណ្តាញ </a:t>
            </a:r>
            <a:r>
              <a:rPr lang="en-US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Network</a:t>
            </a:r>
            <a:endParaRPr lang="km-KH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ទទួល​បានបទ</a:t>
            </a: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ពិសោធន៍ថ្មី</a:t>
            </a:r>
            <a:endParaRPr lang="km-KH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យល់កាន់តែច្បាស់រវាងទ្រឹស្ដី និងការអនុវត្តន៍ជាក់ស្ដែង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D927301F-4FAD-47A6-987B-1D9C411B7CC1}"/>
              </a:ext>
            </a:extLst>
          </p:cNvPr>
          <p:cNvSpPr/>
          <p:nvPr/>
        </p:nvSpPr>
        <p:spPr>
          <a:xfrm>
            <a:off x="5538841" y="4917032"/>
            <a:ext cx="6273931" cy="83099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យល់ដឹងកាន់តែច្បាស់</a:t>
            </a: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អំពី ការរៀបចំ</a:t>
            </a:r>
            <a:r>
              <a:rPr lang="km-KH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ប្រព័ន្ធបណ្តាញ </a:t>
            </a:r>
            <a:r>
              <a:rPr lang="en-US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Network</a:t>
            </a:r>
            <a:endParaRPr lang="km-KH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ជាឯកសារមួយសំរាប់​អ្នក​សិក្សាស្រាវជ្រាវឬនិស្សិតជំនាន់ក្រោយ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4" grpId="0"/>
      <p:bldP spid="57" grpId="0" animBg="1"/>
      <p:bldP spid="59" grpId="0" animBg="1"/>
      <p:bldP spid="61" grpId="0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61000">
              <a:schemeClr val="accent5">
                <a:lumMod val="89000"/>
              </a:schemeClr>
            </a:gs>
            <a:gs pos="61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414060"/>
            <a:ext cx="11734800" cy="39857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m-KH" sz="2800" b="1" dirty="0">
                <a:solidFill>
                  <a:schemeClr val="bg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ជំពូកទី២ រំលឹកទ្រឹស្តី</a:t>
            </a:r>
            <a:endParaRPr lang="en-US" sz="2800" dirty="0">
              <a:solidFill>
                <a:schemeClr val="bg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D3287700-63E7-4098-B825-B123C1113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352406" y="1414356"/>
            <a:ext cx="2406794" cy="23910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927301F-4FAD-47A6-987B-1D9C411B7CC1}"/>
              </a:ext>
            </a:extLst>
          </p:cNvPr>
          <p:cNvSpPr/>
          <p:nvPr/>
        </p:nvSpPr>
        <p:spPr>
          <a:xfrm>
            <a:off x="3961993" y="1986621"/>
            <a:ext cx="6604407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</a:t>
            </a: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ន័យប្រព័ន្ធ </a:t>
            </a:r>
            <a:r>
              <a:rPr lang="en-US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Network</a:t>
            </a:r>
            <a:endParaRPr lang="km-KH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</a:t>
            </a:r>
            <a:r>
              <a:rPr lang="km-KH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របស់ប្រព័ន្ធ </a:t>
            </a:r>
            <a:r>
              <a:rPr lang="en-US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Network</a:t>
            </a:r>
            <a:endParaRPr lang="km-KH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តួនាទី</a:t>
            </a:r>
            <a:r>
              <a:rPr lang="km-KH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របស់ប្រព័ន្ធ </a:t>
            </a:r>
            <a:r>
              <a:rPr lang="en-US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Network </a:t>
            </a: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  <a:r>
              <a:rPr lang="km-KH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ក្នុងសង្គមទំនើប</a:t>
            </a:r>
            <a:endParaRPr lang="en-US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73875" y="1732705"/>
            <a:ext cx="196385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400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សញ្ញាណទូទៅ</a:t>
            </a:r>
            <a:r>
              <a:rPr lang="km-KH" sz="2400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km-KH" sz="2400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ប្រព័ន្ធ </a:t>
            </a:r>
            <a:r>
              <a:rPr lang="en-US" sz="2400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Network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D3287700-63E7-4098-B825-B123C1113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352406" y="4042100"/>
            <a:ext cx="2406794" cy="23910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573875" y="4360451"/>
            <a:ext cx="196385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400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ប្រភេទនៃប្រព័ន្ធ</a:t>
            </a:r>
            <a:r>
              <a:rPr lang="en-US" sz="2400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Network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927301F-4FAD-47A6-987B-1D9C411B7CC1}"/>
              </a:ext>
            </a:extLst>
          </p:cNvPr>
          <p:cNvSpPr/>
          <p:nvPr/>
        </p:nvSpPr>
        <p:spPr>
          <a:xfrm>
            <a:off x="3925048" y="4608597"/>
            <a:ext cx="7371025" cy="121187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ប្រភេទផ្សេងៗនៃប្រព័ន្ធ </a:t>
            </a:r>
            <a:r>
              <a:rPr lang="en-US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Network</a:t>
            </a:r>
            <a:endParaRPr lang="km-KH" b="1" dirty="0" smtClean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b="1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</a:t>
            </a:r>
            <a:endParaRPr lang="en-US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b="1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គុណសម្បត្តិ និងគុណវិបត្តិ</a:t>
            </a:r>
            <a:endParaRPr lang="en-US" b="1" dirty="0">
              <a:solidFill>
                <a:schemeClr val="bg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961993" y="4025723"/>
            <a:ext cx="7186297" cy="1637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94800" y="6348886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b="1" smtClean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pPr/>
              <a:t>9</a:t>
            </a:fld>
            <a:endParaRPr lang="en-US" b="1" dirty="0">
              <a:solidFill>
                <a:schemeClr val="tx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9" grpId="0" animBg="1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1105</Words>
  <Application>Microsoft Office PowerPoint</Application>
  <PresentationFormat>Widescreen</PresentationFormat>
  <Paragraphs>190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Century Gothic</vt:lpstr>
      <vt:lpstr>Khmer OS</vt:lpstr>
      <vt:lpstr>Khmer OS Battambang</vt:lpstr>
      <vt:lpstr>Khmer OS Muol Light</vt:lpstr>
      <vt:lpstr>Segoe UI</vt:lpstr>
      <vt:lpstr>Segoe UI Light</vt:lpstr>
      <vt:lpstr>Tahoma</vt:lpstr>
      <vt:lpstr>Times New Roman</vt:lpstr>
      <vt:lpstr>Office Theme</vt:lpstr>
      <vt:lpstr>PowerPoint Presentation</vt:lpstr>
      <vt:lpstr>Project analysis slide 2</vt:lpstr>
      <vt:lpstr>Project analysis slide 3</vt:lpstr>
      <vt:lpstr>Project analysis slide 3</vt:lpstr>
      <vt:lpstr>Project analysis slide 4</vt:lpstr>
      <vt:lpstr>Project analysis slide 6</vt:lpstr>
      <vt:lpstr>Project analysis slide 7</vt:lpstr>
      <vt:lpstr>Project analysis slide 8</vt:lpstr>
      <vt:lpstr>Project analysis slide 10</vt:lpstr>
      <vt:lpstr>PowerPoint Presentation</vt:lpstr>
      <vt:lpstr>ជំពូកទី៣ លទ្ធផលនៃការស្រាវជ្រាវ</vt:lpstr>
      <vt:lpstr>PowerPoint Presentation</vt:lpstr>
      <vt:lpstr>PowerPoint Presentation</vt:lpstr>
      <vt:lpstr>Project analysis slide 10</vt:lpstr>
      <vt:lpstr>Project analysis slide 10</vt:lpstr>
      <vt:lpstr>សូមអរគុណ!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2022-06-20T04:05:00Z</dcterms:created>
  <dcterms:modified xsi:type="dcterms:W3CDTF">2023-10-30T11:03:49Z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