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784454-1768-47CF-8380-D9B8F7718F1A}">
  <a:tblStyle styleId="{58784454-1768-47CF-8380-D9B8F7718F1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07A3E66-BF03-4C52-BA60-96A28D5A381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8347380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8347380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573a8cf6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573a8cf6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573a8cf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573a8cf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573a8cf6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573a8cf6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573a8cf6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573a8cf6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573a8cf6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573a8cf6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573a8cf6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573a8cf6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573a8cf6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573a8cf6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573a8cf6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573a8cf6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573a8cf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573a8cf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573a8cf6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573a8cf6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5f3d73b9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5f3d73b9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573a8cf6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573a8cf6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573a8cf6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573a8cf6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573a8cf6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573a8cf6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573a8cf6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573a8cf6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573a8cf6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573a8cf6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573a8cf6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573a8cf6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573a8cf6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573a8cf6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573a8cf6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573a8cf6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573a8cf6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573a8cf6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573a8cf6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573a8cf6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73a8cf6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73a8cf6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573a8cf6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573a8cf6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573a8cf6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573a8cf6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573a8cf6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573a8cf6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573a8cf60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573a8cf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573a8c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573a8cf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5f3d73b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5f3d73b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adb71570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adb71570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5f3d73b9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5f3d73b9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adb71570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adb71570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5f3d73b9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5f3d73b9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573a8cf6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573a8cf6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adb71570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adb71570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5f3d73b9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5f3d73b9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adb71570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adb71570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5f3d73b9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5f3d73b9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adb71570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adb71570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adb7157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adb7157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adb71570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adb71570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adb71570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adb71570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adb71570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adb71570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adb71570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adb71570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573a8cf6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573a8cf6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cc6bf08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cc6bf08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cc6bf08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cc6bf08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5f3d73b9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5f3d73b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5f3d73b90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f5f3d73b90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246b5ddb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246b5ddb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246b5dd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f246b5dd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Remove days, until draft report 6 months, 6-9 months</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f314edb4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f314edb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f314edb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f314edb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f314edb4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f314edb4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f314edb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ef314edb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573a8cf6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573a8cf6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de822bd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de822bd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ef314edb4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ef314edb4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246b5ddb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246b5ddb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f314edb4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f314edb4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Median: once every 2 days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99th %ile: once every 100 days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99.9th %ile: once every 3 years</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246b5ddb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246b5ddb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Median: once every 2 days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99th %ile: once every 100 days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99.9th %ile: once every 3 years</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f246b5ddb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f246b5ddb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Remove days, until draft report 6 months, 6-9 months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f246b5ddb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f246b5ddb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ef314edb44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ef314edb4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573a8cf6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573a8cf6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573a8cf6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573a8cf6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73a8cf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573a8cf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4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4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 Id="rId3" Type="http://schemas.openxmlformats.org/officeDocument/2006/relationships/image" Target="../media/image4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Austin climate change assessment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2"/>
          <p:cNvPicPr preferRelativeResize="0"/>
          <p:nvPr/>
        </p:nvPicPr>
        <p:blipFill>
          <a:blip r:embed="rId3">
            <a:alphaModFix/>
          </a:blip>
          <a:stretch>
            <a:fillRect/>
          </a:stretch>
        </p:blipFill>
        <p:spPr>
          <a:xfrm>
            <a:off x="152400" y="152400"/>
            <a:ext cx="8366150"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3"/>
          <p:cNvPicPr preferRelativeResize="0"/>
          <p:nvPr/>
        </p:nvPicPr>
        <p:blipFill>
          <a:blip r:embed="rId3">
            <a:alphaModFix/>
          </a:blip>
          <a:stretch>
            <a:fillRect/>
          </a:stretch>
        </p:blipFill>
        <p:spPr>
          <a:xfrm>
            <a:off x="152400" y="152400"/>
            <a:ext cx="8366150"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4"/>
          <p:cNvPicPr preferRelativeResize="0"/>
          <p:nvPr/>
        </p:nvPicPr>
        <p:blipFill>
          <a:blip r:embed="rId3">
            <a:alphaModFix/>
          </a:blip>
          <a:stretch>
            <a:fillRect/>
          </a:stretch>
        </p:blipFill>
        <p:spPr>
          <a:xfrm>
            <a:off x="152400" y="152400"/>
            <a:ext cx="8193779"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5"/>
          <p:cNvPicPr preferRelativeResize="0"/>
          <p:nvPr/>
        </p:nvPicPr>
        <p:blipFill>
          <a:blip r:embed="rId3">
            <a:alphaModFix/>
          </a:blip>
          <a:stretch>
            <a:fillRect/>
          </a:stretch>
        </p:blipFill>
        <p:spPr>
          <a:xfrm>
            <a:off x="152400" y="152400"/>
            <a:ext cx="8193779"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6"/>
          <p:cNvPicPr preferRelativeResize="0"/>
          <p:nvPr/>
        </p:nvPicPr>
        <p:blipFill>
          <a:blip r:embed="rId3">
            <a:alphaModFix/>
          </a:blip>
          <a:stretch>
            <a:fillRect/>
          </a:stretch>
        </p:blipFill>
        <p:spPr>
          <a:xfrm>
            <a:off x="152400" y="152400"/>
            <a:ext cx="8366150"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7"/>
          <p:cNvPicPr preferRelativeResize="0"/>
          <p:nvPr/>
        </p:nvPicPr>
        <p:blipFill>
          <a:blip r:embed="rId3">
            <a:alphaModFix/>
          </a:blip>
          <a:stretch>
            <a:fillRect/>
          </a:stretch>
        </p:blipFill>
        <p:spPr>
          <a:xfrm>
            <a:off x="152400" y="152400"/>
            <a:ext cx="8021408"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8"/>
          <p:cNvPicPr preferRelativeResize="0"/>
          <p:nvPr/>
        </p:nvPicPr>
        <p:blipFill>
          <a:blip r:embed="rId3">
            <a:alphaModFix/>
          </a:blip>
          <a:stretch>
            <a:fillRect/>
          </a:stretch>
        </p:blipFill>
        <p:spPr>
          <a:xfrm>
            <a:off x="152400" y="152400"/>
            <a:ext cx="8366150"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9"/>
          <p:cNvPicPr preferRelativeResize="0"/>
          <p:nvPr/>
        </p:nvPicPr>
        <p:blipFill>
          <a:blip r:embed="rId3">
            <a:alphaModFix/>
          </a:blip>
          <a:stretch>
            <a:fillRect/>
          </a:stretch>
        </p:blipFill>
        <p:spPr>
          <a:xfrm>
            <a:off x="152400" y="152400"/>
            <a:ext cx="8839203" cy="45438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30"/>
          <p:cNvPicPr preferRelativeResize="0"/>
          <p:nvPr/>
        </p:nvPicPr>
        <p:blipFill>
          <a:blip r:embed="rId3">
            <a:alphaModFix/>
          </a:blip>
          <a:stretch>
            <a:fillRect/>
          </a:stretch>
        </p:blipFill>
        <p:spPr>
          <a:xfrm>
            <a:off x="152400" y="152400"/>
            <a:ext cx="8839200" cy="4659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1"/>
          <p:cNvPicPr preferRelativeResize="0"/>
          <p:nvPr/>
        </p:nvPicPr>
        <p:blipFill>
          <a:blip r:embed="rId3">
            <a:alphaModFix/>
          </a:blip>
          <a:stretch>
            <a:fillRect/>
          </a:stretch>
        </p:blipFill>
        <p:spPr>
          <a:xfrm>
            <a:off x="152400" y="152400"/>
            <a:ext cx="8021408"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Updates from previous meeting</a:t>
            </a:r>
            <a:endParaRPr/>
          </a:p>
        </p:txBody>
      </p:sp>
      <p:sp>
        <p:nvSpPr>
          <p:cNvPr id="61" name="Google Shape;61;p1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en"/>
              <a:t>Preliminary temperature &amp; precipitation analysis </a:t>
            </a:r>
            <a:r>
              <a:rPr lang="en"/>
              <a:t>as communicated by City of Austin completed</a:t>
            </a:r>
            <a:endParaRPr/>
          </a:p>
          <a:p>
            <a:pPr indent="-325755" lvl="0" marL="457200" rtl="0" algn="l">
              <a:spcBef>
                <a:spcPts val="0"/>
              </a:spcBef>
              <a:spcAft>
                <a:spcPts val="0"/>
              </a:spcAft>
              <a:buSzPct val="100000"/>
              <a:buChar char="●"/>
            </a:pPr>
            <a:r>
              <a:rPr b="1" lang="en"/>
              <a:t>Gridded data</a:t>
            </a:r>
            <a:r>
              <a:rPr b="1" lang="en"/>
              <a:t> </a:t>
            </a:r>
            <a:r>
              <a:rPr lang="en"/>
              <a:t>used, figures made for Camp Mabry. Can be easily reproduced for other stations</a:t>
            </a:r>
            <a:endParaRPr/>
          </a:p>
          <a:p>
            <a:pPr indent="-325755" lvl="0" marL="457200" rtl="0" algn="l">
              <a:spcBef>
                <a:spcPts val="0"/>
              </a:spcBef>
              <a:spcAft>
                <a:spcPts val="0"/>
              </a:spcAft>
              <a:buSzPct val="100000"/>
              <a:buChar char="●"/>
            </a:pPr>
            <a:r>
              <a:rPr b="1" lang="en"/>
              <a:t>Multiple CMIP6 models with their multiple ensembles used</a:t>
            </a:r>
            <a:r>
              <a:rPr lang="en"/>
              <a:t> 480+ historical models/ensemble simulations, 250+ SSP126 and 250 SSP585 models/ensembles</a:t>
            </a:r>
            <a:endParaRPr/>
          </a:p>
          <a:p>
            <a:pPr indent="-325755" lvl="0" marL="457200" rtl="0" algn="l">
              <a:spcBef>
                <a:spcPts val="0"/>
              </a:spcBef>
              <a:spcAft>
                <a:spcPts val="0"/>
              </a:spcAft>
              <a:buSzPct val="100000"/>
              <a:buChar char="●"/>
            </a:pPr>
            <a:r>
              <a:rPr b="1" lang="en"/>
              <a:t>Further indices added</a:t>
            </a:r>
            <a:r>
              <a:rPr lang="en"/>
              <a:t>: calm_days, cold_and_dry_days, cold_and_wet_days, cold_spell_days, cold_spell_duration_index, cold_spell_frequency, daily_pr_intensity, daily_temperature_range, daily_temperature_range_variability, days_over_precip_thresh, days_with_snow, dry_days, dry_spell_frequency, dry_spell_total_length, frost_days, frost_season_length, heat_wave_frequency, heat_wave_index, heat_wave_max_length, heat_wave_total_length, hot_spell_frequency, hot_spell_max_length, ice_days, max_1day_precipitation_amount, max_n_day_precipitation_amount, max_pr_intensity, maximum_consecutive_dry_days, maximum_consecutive_frost_days, maximum_consecutive_frost_free_days, maximum_consecutive_wet_days, </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2"/>
          <p:cNvPicPr preferRelativeResize="0"/>
          <p:nvPr/>
        </p:nvPicPr>
        <p:blipFill>
          <a:blip r:embed="rId3">
            <a:alphaModFix/>
          </a:blip>
          <a:stretch>
            <a:fillRect/>
          </a:stretch>
        </p:blipFill>
        <p:spPr>
          <a:xfrm>
            <a:off x="152400" y="152400"/>
            <a:ext cx="8021408"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3"/>
          <p:cNvPicPr preferRelativeResize="0"/>
          <p:nvPr/>
        </p:nvPicPr>
        <p:blipFill>
          <a:blip r:embed="rId3">
            <a:alphaModFix/>
          </a:blip>
          <a:stretch>
            <a:fillRect/>
          </a:stretch>
        </p:blipFill>
        <p:spPr>
          <a:xfrm>
            <a:off x="152400" y="152400"/>
            <a:ext cx="8193779"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4"/>
          <p:cNvPicPr preferRelativeResize="0"/>
          <p:nvPr/>
        </p:nvPicPr>
        <p:blipFill>
          <a:blip r:embed="rId3">
            <a:alphaModFix/>
          </a:blip>
          <a:stretch>
            <a:fillRect/>
          </a:stretch>
        </p:blipFill>
        <p:spPr>
          <a:xfrm>
            <a:off x="152400" y="152400"/>
            <a:ext cx="8193779"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5"/>
          <p:cNvPicPr preferRelativeResize="0"/>
          <p:nvPr/>
        </p:nvPicPr>
        <p:blipFill>
          <a:blip r:embed="rId3">
            <a:alphaModFix/>
          </a:blip>
          <a:stretch>
            <a:fillRect/>
          </a:stretch>
        </p:blipFill>
        <p:spPr>
          <a:xfrm>
            <a:off x="152400" y="152400"/>
            <a:ext cx="8193779"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id="174" name="Google Shape;174;p36"/>
          <p:cNvGraphicFramePr/>
          <p:nvPr/>
        </p:nvGraphicFramePr>
        <p:xfrm>
          <a:off x="1600200" y="1292225"/>
          <a:ext cx="3000000" cy="3000000"/>
        </p:xfrm>
        <a:graphic>
          <a:graphicData uri="http://schemas.openxmlformats.org/drawingml/2006/table">
            <a:tbl>
              <a:tblPr>
                <a:noFill/>
                <a:tableStyleId>{58784454-1768-47CF-8380-D9B8F7718F1A}</a:tableStyleId>
              </a:tblPr>
              <a:tblGrid>
                <a:gridCol w="628650"/>
                <a:gridCol w="923925"/>
                <a:gridCol w="838200"/>
                <a:gridCol w="1952625"/>
                <a:gridCol w="1600200"/>
              </a:tblGrid>
              <a:tr h="12700">
                <a:tc>
                  <a:txBody>
                    <a:bodyPr/>
                    <a:lstStyle/>
                    <a:p>
                      <a:pPr indent="0" lvl="0" marL="0" rtl="0" algn="l">
                        <a:spcBef>
                          <a:spcPts val="0"/>
                        </a:spcBef>
                        <a:spcAft>
                          <a:spcPts val="0"/>
                        </a:spcAft>
                        <a:buNone/>
                      </a:pPr>
                      <a:r>
                        <a:rPr b="1" lang="en" sz="1100"/>
                        <a:t>S.No</a:t>
                      </a:r>
                      <a:endParaRPr b="1" sz="1100"/>
                    </a:p>
                  </a:txBody>
                  <a:tcPr marT="63500" marB="63500" marR="63500" marL="63500"/>
                </a:tc>
                <a:tc>
                  <a:txBody>
                    <a:bodyPr/>
                    <a:lstStyle/>
                    <a:p>
                      <a:pPr indent="0" lvl="0" marL="0" rtl="0" algn="l">
                        <a:spcBef>
                          <a:spcPts val="0"/>
                        </a:spcBef>
                        <a:spcAft>
                          <a:spcPts val="0"/>
                        </a:spcAft>
                        <a:buNone/>
                      </a:pPr>
                      <a:r>
                        <a:rPr b="1" lang="en" sz="1100"/>
                        <a:t>Experiment</a:t>
                      </a:r>
                      <a:endParaRPr b="1" sz="1100"/>
                    </a:p>
                  </a:txBody>
                  <a:tcPr marT="63500" marB="63500" marR="63500" marL="63500"/>
                </a:tc>
                <a:tc>
                  <a:txBody>
                    <a:bodyPr/>
                    <a:lstStyle/>
                    <a:p>
                      <a:pPr indent="0" lvl="0" marL="0" rtl="0" algn="l">
                        <a:spcBef>
                          <a:spcPts val="0"/>
                        </a:spcBef>
                        <a:spcAft>
                          <a:spcPts val="0"/>
                        </a:spcAft>
                        <a:buNone/>
                      </a:pPr>
                      <a:r>
                        <a:rPr b="1" lang="en" sz="1100"/>
                        <a:t>Window</a:t>
                      </a:r>
                      <a:endParaRPr b="1" sz="1100"/>
                    </a:p>
                  </a:txBody>
                  <a:tcPr marT="63500" marB="63500" marR="63500" marL="63500"/>
                </a:tc>
                <a:tc>
                  <a:txBody>
                    <a:bodyPr/>
                    <a:lstStyle/>
                    <a:p>
                      <a:pPr indent="0" lvl="0" marL="0" rtl="0" algn="l">
                        <a:spcBef>
                          <a:spcPts val="0"/>
                        </a:spcBef>
                        <a:spcAft>
                          <a:spcPts val="0"/>
                        </a:spcAft>
                        <a:buNone/>
                      </a:pPr>
                      <a:r>
                        <a:rPr b="1" lang="en" sz="1100"/>
                        <a:t>Daily precipitation intensity (mm/day)</a:t>
                      </a:r>
                      <a:endParaRPr b="1" sz="1100"/>
                    </a:p>
                  </a:txBody>
                  <a:tcPr marT="63500" marB="63500" marR="63500" marL="63500"/>
                </a:tc>
                <a:tc>
                  <a:txBody>
                    <a:bodyPr/>
                    <a:lstStyle/>
                    <a:p>
                      <a:pPr indent="0" lvl="0" marL="0" rtl="0" algn="l">
                        <a:spcBef>
                          <a:spcPts val="0"/>
                        </a:spcBef>
                        <a:spcAft>
                          <a:spcPts val="0"/>
                        </a:spcAft>
                        <a:buNone/>
                      </a:pPr>
                      <a:r>
                        <a:rPr b="1" lang="en" sz="1100"/>
                        <a:t>% change relative to historical</a:t>
                      </a:r>
                      <a:endParaRPr b="1" sz="1100"/>
                    </a:p>
                  </a:txBody>
                  <a:tcPr marT="63500" marB="63500" marR="63500" marL="63500"/>
                </a:tc>
              </a:tr>
              <a:tr h="12700">
                <a:tc>
                  <a:txBody>
                    <a:bodyPr/>
                    <a:lstStyle/>
                    <a:p>
                      <a:pPr indent="0" lvl="0" marL="0" rtl="0" algn="l">
                        <a:spcBef>
                          <a:spcPts val="0"/>
                        </a:spcBef>
                        <a:spcAft>
                          <a:spcPts val="0"/>
                        </a:spcAft>
                        <a:buNone/>
                      </a:pPr>
                      <a:r>
                        <a:rPr b="1" lang="en" sz="1100"/>
                        <a:t>1</a:t>
                      </a:r>
                      <a:endParaRPr b="1" sz="1100"/>
                    </a:p>
                  </a:txBody>
                  <a:tcPr marT="63500" marB="63500" marR="63500" marL="63500"/>
                </a:tc>
                <a:tc>
                  <a:txBody>
                    <a:bodyPr/>
                    <a:lstStyle/>
                    <a:p>
                      <a:pPr indent="0" lvl="0" marL="0" rtl="0" algn="l">
                        <a:spcBef>
                          <a:spcPts val="0"/>
                        </a:spcBef>
                        <a:spcAft>
                          <a:spcPts val="0"/>
                        </a:spcAft>
                        <a:buNone/>
                      </a:pPr>
                      <a:r>
                        <a:rPr b="1" lang="en" sz="1100"/>
                        <a:t>historical</a:t>
                      </a:r>
                      <a:endParaRPr b="1" sz="1100"/>
                    </a:p>
                  </a:txBody>
                  <a:tcPr marT="63500" marB="63500" marR="63500" marL="63500"/>
                </a:tc>
                <a:tc>
                  <a:txBody>
                    <a:bodyPr/>
                    <a:lstStyle/>
                    <a:p>
                      <a:pPr indent="0" lvl="0" marL="0" rtl="0" algn="l">
                        <a:spcBef>
                          <a:spcPts val="0"/>
                        </a:spcBef>
                        <a:spcAft>
                          <a:spcPts val="0"/>
                        </a:spcAft>
                        <a:buNone/>
                      </a:pPr>
                      <a:r>
                        <a:rPr b="1" lang="en" sz="1100"/>
                        <a:t>1979-2020</a:t>
                      </a:r>
                      <a:endParaRPr b="1" sz="1100"/>
                    </a:p>
                  </a:txBody>
                  <a:tcPr marT="63500" marB="63500" marR="63500" marL="63500"/>
                </a:tc>
                <a:tc>
                  <a:txBody>
                    <a:bodyPr/>
                    <a:lstStyle/>
                    <a:p>
                      <a:pPr indent="0" lvl="0" marL="0" rtl="0" algn="l">
                        <a:spcBef>
                          <a:spcPts val="0"/>
                        </a:spcBef>
                        <a:spcAft>
                          <a:spcPts val="0"/>
                        </a:spcAft>
                        <a:buNone/>
                      </a:pPr>
                      <a:r>
                        <a:rPr b="1" lang="en" sz="1100"/>
                        <a:t>9.76</a:t>
                      </a:r>
                      <a:endParaRPr b="1" sz="1100"/>
                    </a:p>
                  </a:txBody>
                  <a:tcPr marT="63500" marB="63500" marR="63500" marL="63500"/>
                </a:tc>
                <a:tc>
                  <a:txBody>
                    <a:bodyPr/>
                    <a:lstStyle/>
                    <a:p>
                      <a:pPr indent="0" lvl="0" marL="0" rtl="0" algn="l">
                        <a:spcBef>
                          <a:spcPts val="0"/>
                        </a:spcBef>
                        <a:spcAft>
                          <a:spcPts val="0"/>
                        </a:spcAft>
                        <a:buNone/>
                      </a:pPr>
                      <a:r>
                        <a:t/>
                      </a:r>
                      <a:endParaRPr b="1" sz="1100"/>
                    </a:p>
                  </a:txBody>
                  <a:tcPr marT="63500" marB="63500" marR="63500" marL="63500"/>
                </a:tc>
              </a:tr>
              <a:tr h="12700">
                <a:tc>
                  <a:txBody>
                    <a:bodyPr/>
                    <a:lstStyle/>
                    <a:p>
                      <a:pPr indent="0" lvl="0" marL="0" rtl="0" algn="l">
                        <a:spcBef>
                          <a:spcPts val="0"/>
                        </a:spcBef>
                        <a:spcAft>
                          <a:spcPts val="0"/>
                        </a:spcAft>
                        <a:buNone/>
                      </a:pPr>
                      <a:r>
                        <a:rPr b="1" lang="en" sz="1100"/>
                        <a:t>2</a:t>
                      </a:r>
                      <a:endParaRPr b="1" sz="1100"/>
                    </a:p>
                  </a:txBody>
                  <a:tcPr marT="63500" marB="63500" marR="63500" marL="63500"/>
                </a:tc>
                <a:tc>
                  <a:txBody>
                    <a:bodyPr/>
                    <a:lstStyle/>
                    <a:p>
                      <a:pPr indent="0" lvl="0" marL="0" rtl="0" algn="l">
                        <a:spcBef>
                          <a:spcPts val="0"/>
                        </a:spcBef>
                        <a:spcAft>
                          <a:spcPts val="0"/>
                        </a:spcAft>
                        <a:buNone/>
                      </a:pPr>
                      <a:r>
                        <a:rPr b="1" lang="en" sz="1100"/>
                        <a:t>ssp126</a:t>
                      </a:r>
                      <a:endParaRPr b="1" sz="1100"/>
                    </a:p>
                  </a:txBody>
                  <a:tcPr marT="63500" marB="63500" marR="63500" marL="63500"/>
                </a:tc>
                <a:tc>
                  <a:txBody>
                    <a:bodyPr/>
                    <a:lstStyle/>
                    <a:p>
                      <a:pPr indent="0" lvl="0" marL="0" rtl="0" algn="l">
                        <a:spcBef>
                          <a:spcPts val="0"/>
                        </a:spcBef>
                        <a:spcAft>
                          <a:spcPts val="0"/>
                        </a:spcAft>
                        <a:buNone/>
                      </a:pPr>
                      <a:r>
                        <a:rPr b="1" lang="en" sz="1100"/>
                        <a:t>2021-2040</a:t>
                      </a:r>
                      <a:endParaRPr b="1" sz="1100"/>
                    </a:p>
                  </a:txBody>
                  <a:tcPr marT="63500" marB="63500" marR="63500" marL="63500"/>
                </a:tc>
                <a:tc>
                  <a:txBody>
                    <a:bodyPr/>
                    <a:lstStyle/>
                    <a:p>
                      <a:pPr indent="0" lvl="0" marL="0" rtl="0" algn="l">
                        <a:spcBef>
                          <a:spcPts val="0"/>
                        </a:spcBef>
                        <a:spcAft>
                          <a:spcPts val="0"/>
                        </a:spcAft>
                        <a:buNone/>
                      </a:pPr>
                      <a:r>
                        <a:rPr b="1" lang="en" sz="1100"/>
                        <a:t>9.89</a:t>
                      </a:r>
                      <a:endParaRPr b="1" sz="1100"/>
                    </a:p>
                  </a:txBody>
                  <a:tcPr marT="63500" marB="63500" marR="63500" marL="63500"/>
                </a:tc>
                <a:tc>
                  <a:txBody>
                    <a:bodyPr/>
                    <a:lstStyle/>
                    <a:p>
                      <a:pPr indent="0" lvl="0" marL="0" rtl="0" algn="l">
                        <a:spcBef>
                          <a:spcPts val="0"/>
                        </a:spcBef>
                        <a:spcAft>
                          <a:spcPts val="0"/>
                        </a:spcAft>
                        <a:buNone/>
                      </a:pPr>
                      <a:r>
                        <a:rPr b="1" lang="en" sz="1100"/>
                        <a:t>1.33</a:t>
                      </a:r>
                      <a:endParaRPr b="1" sz="1100"/>
                    </a:p>
                  </a:txBody>
                  <a:tcPr marT="63500" marB="63500" marR="63500" marL="63500"/>
                </a:tc>
              </a:tr>
              <a:tr h="12700">
                <a:tc>
                  <a:txBody>
                    <a:bodyPr/>
                    <a:lstStyle/>
                    <a:p>
                      <a:pPr indent="0" lvl="0" marL="0" rtl="0" algn="l">
                        <a:spcBef>
                          <a:spcPts val="0"/>
                        </a:spcBef>
                        <a:spcAft>
                          <a:spcPts val="0"/>
                        </a:spcAft>
                        <a:buNone/>
                      </a:pPr>
                      <a:r>
                        <a:rPr b="1" lang="en" sz="1100"/>
                        <a:t>3</a:t>
                      </a:r>
                      <a:endParaRPr b="1" sz="1100"/>
                    </a:p>
                  </a:txBody>
                  <a:tcPr marT="63500" marB="63500" marR="63500" marL="63500"/>
                </a:tc>
                <a:tc>
                  <a:txBody>
                    <a:bodyPr/>
                    <a:lstStyle/>
                    <a:p>
                      <a:pPr indent="0" lvl="0" marL="0" rtl="0" algn="l">
                        <a:spcBef>
                          <a:spcPts val="0"/>
                        </a:spcBef>
                        <a:spcAft>
                          <a:spcPts val="0"/>
                        </a:spcAft>
                        <a:buNone/>
                      </a:pPr>
                      <a:r>
                        <a:rPr b="1" lang="en" sz="1100"/>
                        <a:t>ssp126</a:t>
                      </a:r>
                      <a:endParaRPr b="1" sz="1100"/>
                    </a:p>
                  </a:txBody>
                  <a:tcPr marT="63500" marB="63500" marR="63500" marL="63500"/>
                </a:tc>
                <a:tc>
                  <a:txBody>
                    <a:bodyPr/>
                    <a:lstStyle/>
                    <a:p>
                      <a:pPr indent="0" lvl="0" marL="0" rtl="0" algn="l">
                        <a:spcBef>
                          <a:spcPts val="0"/>
                        </a:spcBef>
                        <a:spcAft>
                          <a:spcPts val="0"/>
                        </a:spcAft>
                        <a:buNone/>
                      </a:pPr>
                      <a:r>
                        <a:rPr b="1" lang="en" sz="1100"/>
                        <a:t>2041-2070</a:t>
                      </a:r>
                      <a:endParaRPr b="1" sz="1100"/>
                    </a:p>
                  </a:txBody>
                  <a:tcPr marT="63500" marB="63500" marR="63500" marL="63500"/>
                </a:tc>
                <a:tc>
                  <a:txBody>
                    <a:bodyPr/>
                    <a:lstStyle/>
                    <a:p>
                      <a:pPr indent="0" lvl="0" marL="0" rtl="0" algn="l">
                        <a:spcBef>
                          <a:spcPts val="0"/>
                        </a:spcBef>
                        <a:spcAft>
                          <a:spcPts val="0"/>
                        </a:spcAft>
                        <a:buNone/>
                      </a:pPr>
                      <a:r>
                        <a:rPr b="1" lang="en" sz="1100"/>
                        <a:t>10.27</a:t>
                      </a:r>
                      <a:endParaRPr b="1" sz="1100"/>
                    </a:p>
                  </a:txBody>
                  <a:tcPr marT="63500" marB="63500" marR="63500" marL="63500"/>
                </a:tc>
                <a:tc>
                  <a:txBody>
                    <a:bodyPr/>
                    <a:lstStyle/>
                    <a:p>
                      <a:pPr indent="0" lvl="0" marL="0" rtl="0" algn="l">
                        <a:spcBef>
                          <a:spcPts val="0"/>
                        </a:spcBef>
                        <a:spcAft>
                          <a:spcPts val="0"/>
                        </a:spcAft>
                        <a:buNone/>
                      </a:pPr>
                      <a:r>
                        <a:rPr b="1" lang="en" sz="1100"/>
                        <a:t>5.22</a:t>
                      </a:r>
                      <a:endParaRPr b="1" sz="1100"/>
                    </a:p>
                  </a:txBody>
                  <a:tcPr marT="63500" marB="63500" marR="63500" marL="63500"/>
                </a:tc>
              </a:tr>
              <a:tr h="12700">
                <a:tc>
                  <a:txBody>
                    <a:bodyPr/>
                    <a:lstStyle/>
                    <a:p>
                      <a:pPr indent="0" lvl="0" marL="0" rtl="0" algn="l">
                        <a:spcBef>
                          <a:spcPts val="0"/>
                        </a:spcBef>
                        <a:spcAft>
                          <a:spcPts val="0"/>
                        </a:spcAft>
                        <a:buNone/>
                      </a:pPr>
                      <a:r>
                        <a:rPr b="1" lang="en" sz="1100"/>
                        <a:t>4</a:t>
                      </a:r>
                      <a:endParaRPr b="1" sz="1100"/>
                    </a:p>
                  </a:txBody>
                  <a:tcPr marT="63500" marB="63500" marR="63500" marL="63500"/>
                </a:tc>
                <a:tc>
                  <a:txBody>
                    <a:bodyPr/>
                    <a:lstStyle/>
                    <a:p>
                      <a:pPr indent="0" lvl="0" marL="0" rtl="0" algn="l">
                        <a:spcBef>
                          <a:spcPts val="0"/>
                        </a:spcBef>
                        <a:spcAft>
                          <a:spcPts val="0"/>
                        </a:spcAft>
                        <a:buNone/>
                      </a:pPr>
                      <a:r>
                        <a:rPr b="1" lang="en" sz="1100"/>
                        <a:t>ssp126</a:t>
                      </a:r>
                      <a:endParaRPr b="1" sz="1100"/>
                    </a:p>
                  </a:txBody>
                  <a:tcPr marT="63500" marB="63500" marR="63500" marL="63500"/>
                </a:tc>
                <a:tc>
                  <a:txBody>
                    <a:bodyPr/>
                    <a:lstStyle/>
                    <a:p>
                      <a:pPr indent="0" lvl="0" marL="0" rtl="0" algn="l">
                        <a:spcBef>
                          <a:spcPts val="0"/>
                        </a:spcBef>
                        <a:spcAft>
                          <a:spcPts val="0"/>
                        </a:spcAft>
                        <a:buNone/>
                      </a:pPr>
                      <a:r>
                        <a:rPr b="1" lang="en" sz="1100"/>
                        <a:t>2071-2100</a:t>
                      </a:r>
                      <a:endParaRPr b="1" sz="1100"/>
                    </a:p>
                  </a:txBody>
                  <a:tcPr marT="63500" marB="63500" marR="63500" marL="63500"/>
                </a:tc>
                <a:tc>
                  <a:txBody>
                    <a:bodyPr/>
                    <a:lstStyle/>
                    <a:p>
                      <a:pPr indent="0" lvl="0" marL="0" rtl="0" algn="l">
                        <a:spcBef>
                          <a:spcPts val="0"/>
                        </a:spcBef>
                        <a:spcAft>
                          <a:spcPts val="0"/>
                        </a:spcAft>
                        <a:buNone/>
                      </a:pPr>
                      <a:r>
                        <a:rPr b="1" lang="en" sz="1100"/>
                        <a:t>10.31</a:t>
                      </a:r>
                      <a:endParaRPr b="1" sz="1100"/>
                    </a:p>
                  </a:txBody>
                  <a:tcPr marT="63500" marB="63500" marR="63500" marL="63500"/>
                </a:tc>
                <a:tc>
                  <a:txBody>
                    <a:bodyPr/>
                    <a:lstStyle/>
                    <a:p>
                      <a:pPr indent="0" lvl="0" marL="0" rtl="0" algn="l">
                        <a:spcBef>
                          <a:spcPts val="0"/>
                        </a:spcBef>
                        <a:spcAft>
                          <a:spcPts val="0"/>
                        </a:spcAft>
                        <a:buNone/>
                      </a:pPr>
                      <a:r>
                        <a:rPr b="1" lang="en" sz="1100"/>
                        <a:t>5.64</a:t>
                      </a:r>
                      <a:endParaRPr b="1" sz="1100"/>
                    </a:p>
                  </a:txBody>
                  <a:tcPr marT="63500" marB="63500" marR="63500" marL="63500"/>
                </a:tc>
              </a:tr>
              <a:tr h="12700">
                <a:tc>
                  <a:txBody>
                    <a:bodyPr/>
                    <a:lstStyle/>
                    <a:p>
                      <a:pPr indent="0" lvl="0" marL="0" rtl="0" algn="l">
                        <a:spcBef>
                          <a:spcPts val="0"/>
                        </a:spcBef>
                        <a:spcAft>
                          <a:spcPts val="0"/>
                        </a:spcAft>
                        <a:buNone/>
                      </a:pPr>
                      <a:r>
                        <a:rPr b="1" lang="en" sz="1100"/>
                        <a:t>5</a:t>
                      </a:r>
                      <a:endParaRPr b="1" sz="1100"/>
                    </a:p>
                  </a:txBody>
                  <a:tcPr marT="63500" marB="63500" marR="63500" marL="63500"/>
                </a:tc>
                <a:tc>
                  <a:txBody>
                    <a:bodyPr/>
                    <a:lstStyle/>
                    <a:p>
                      <a:pPr indent="0" lvl="0" marL="0" rtl="0" algn="l">
                        <a:spcBef>
                          <a:spcPts val="0"/>
                        </a:spcBef>
                        <a:spcAft>
                          <a:spcPts val="0"/>
                        </a:spcAft>
                        <a:buNone/>
                      </a:pPr>
                      <a:r>
                        <a:rPr b="1" lang="en" sz="1100"/>
                        <a:t>ssp585</a:t>
                      </a:r>
                      <a:endParaRPr b="1" sz="1100"/>
                    </a:p>
                  </a:txBody>
                  <a:tcPr marT="63500" marB="63500" marR="63500" marL="63500"/>
                </a:tc>
                <a:tc>
                  <a:txBody>
                    <a:bodyPr/>
                    <a:lstStyle/>
                    <a:p>
                      <a:pPr indent="0" lvl="0" marL="0" rtl="0" algn="l">
                        <a:spcBef>
                          <a:spcPts val="0"/>
                        </a:spcBef>
                        <a:spcAft>
                          <a:spcPts val="0"/>
                        </a:spcAft>
                        <a:buNone/>
                      </a:pPr>
                      <a:r>
                        <a:rPr b="1" lang="en" sz="1100"/>
                        <a:t>2021-2040</a:t>
                      </a:r>
                      <a:endParaRPr b="1" sz="1100"/>
                    </a:p>
                  </a:txBody>
                  <a:tcPr marT="63500" marB="63500" marR="63500" marL="63500"/>
                </a:tc>
                <a:tc>
                  <a:txBody>
                    <a:bodyPr/>
                    <a:lstStyle/>
                    <a:p>
                      <a:pPr indent="0" lvl="0" marL="0" rtl="0" algn="l">
                        <a:spcBef>
                          <a:spcPts val="0"/>
                        </a:spcBef>
                        <a:spcAft>
                          <a:spcPts val="0"/>
                        </a:spcAft>
                        <a:buNone/>
                      </a:pPr>
                      <a:r>
                        <a:rPr b="1" lang="en" sz="1100"/>
                        <a:t>10.41</a:t>
                      </a:r>
                      <a:endParaRPr b="1" sz="1100"/>
                    </a:p>
                  </a:txBody>
                  <a:tcPr marT="63500" marB="63500" marR="63500" marL="63500"/>
                </a:tc>
                <a:tc>
                  <a:txBody>
                    <a:bodyPr/>
                    <a:lstStyle/>
                    <a:p>
                      <a:pPr indent="0" lvl="0" marL="0" rtl="0" algn="l">
                        <a:spcBef>
                          <a:spcPts val="0"/>
                        </a:spcBef>
                        <a:spcAft>
                          <a:spcPts val="0"/>
                        </a:spcAft>
                        <a:buNone/>
                      </a:pPr>
                      <a:r>
                        <a:rPr b="1" lang="en" sz="1100"/>
                        <a:t>6.66</a:t>
                      </a:r>
                      <a:endParaRPr b="1" sz="1100"/>
                    </a:p>
                  </a:txBody>
                  <a:tcPr marT="63500" marB="63500" marR="63500" marL="63500"/>
                </a:tc>
              </a:tr>
              <a:tr h="12700">
                <a:tc>
                  <a:txBody>
                    <a:bodyPr/>
                    <a:lstStyle/>
                    <a:p>
                      <a:pPr indent="0" lvl="0" marL="0" rtl="0" algn="l">
                        <a:spcBef>
                          <a:spcPts val="0"/>
                        </a:spcBef>
                        <a:spcAft>
                          <a:spcPts val="0"/>
                        </a:spcAft>
                        <a:buNone/>
                      </a:pPr>
                      <a:r>
                        <a:rPr b="1" lang="en" sz="1100"/>
                        <a:t>6</a:t>
                      </a:r>
                      <a:endParaRPr b="1" sz="1100"/>
                    </a:p>
                  </a:txBody>
                  <a:tcPr marT="63500" marB="63500" marR="63500" marL="63500"/>
                </a:tc>
                <a:tc>
                  <a:txBody>
                    <a:bodyPr/>
                    <a:lstStyle/>
                    <a:p>
                      <a:pPr indent="0" lvl="0" marL="0" rtl="0" algn="l">
                        <a:spcBef>
                          <a:spcPts val="0"/>
                        </a:spcBef>
                        <a:spcAft>
                          <a:spcPts val="0"/>
                        </a:spcAft>
                        <a:buNone/>
                      </a:pPr>
                      <a:r>
                        <a:rPr b="1" lang="en" sz="1100"/>
                        <a:t>ssp585</a:t>
                      </a:r>
                      <a:endParaRPr b="1" sz="1100"/>
                    </a:p>
                  </a:txBody>
                  <a:tcPr marT="63500" marB="63500" marR="63500" marL="63500"/>
                </a:tc>
                <a:tc>
                  <a:txBody>
                    <a:bodyPr/>
                    <a:lstStyle/>
                    <a:p>
                      <a:pPr indent="0" lvl="0" marL="0" rtl="0" algn="l">
                        <a:spcBef>
                          <a:spcPts val="0"/>
                        </a:spcBef>
                        <a:spcAft>
                          <a:spcPts val="0"/>
                        </a:spcAft>
                        <a:buNone/>
                      </a:pPr>
                      <a:r>
                        <a:rPr b="1" lang="en" sz="1100"/>
                        <a:t>2041-2070</a:t>
                      </a:r>
                      <a:endParaRPr b="1" sz="1100"/>
                    </a:p>
                  </a:txBody>
                  <a:tcPr marT="63500" marB="63500" marR="63500" marL="63500"/>
                </a:tc>
                <a:tc>
                  <a:txBody>
                    <a:bodyPr/>
                    <a:lstStyle/>
                    <a:p>
                      <a:pPr indent="0" lvl="0" marL="0" rtl="0" algn="l">
                        <a:spcBef>
                          <a:spcPts val="0"/>
                        </a:spcBef>
                        <a:spcAft>
                          <a:spcPts val="0"/>
                        </a:spcAft>
                        <a:buNone/>
                      </a:pPr>
                      <a:r>
                        <a:rPr b="1" lang="en" sz="1100"/>
                        <a:t>10.19</a:t>
                      </a:r>
                      <a:endParaRPr b="1" sz="1100"/>
                    </a:p>
                  </a:txBody>
                  <a:tcPr marT="63500" marB="63500" marR="63500" marL="63500"/>
                </a:tc>
                <a:tc>
                  <a:txBody>
                    <a:bodyPr/>
                    <a:lstStyle/>
                    <a:p>
                      <a:pPr indent="0" lvl="0" marL="0" rtl="0" algn="l">
                        <a:spcBef>
                          <a:spcPts val="0"/>
                        </a:spcBef>
                        <a:spcAft>
                          <a:spcPts val="0"/>
                        </a:spcAft>
                        <a:buNone/>
                      </a:pPr>
                      <a:r>
                        <a:rPr b="1" lang="en" sz="1100"/>
                        <a:t>4.4</a:t>
                      </a:r>
                      <a:endParaRPr b="1" sz="1100"/>
                    </a:p>
                  </a:txBody>
                  <a:tcPr marT="63500" marB="63500" marR="63500" marL="63500"/>
                </a:tc>
              </a:tr>
              <a:tr h="12700">
                <a:tc>
                  <a:txBody>
                    <a:bodyPr/>
                    <a:lstStyle/>
                    <a:p>
                      <a:pPr indent="0" lvl="0" marL="0" rtl="0" algn="l">
                        <a:spcBef>
                          <a:spcPts val="0"/>
                        </a:spcBef>
                        <a:spcAft>
                          <a:spcPts val="0"/>
                        </a:spcAft>
                        <a:buNone/>
                      </a:pPr>
                      <a:r>
                        <a:rPr b="1" lang="en" sz="1100"/>
                        <a:t>7</a:t>
                      </a:r>
                      <a:endParaRPr b="1" sz="1100"/>
                    </a:p>
                  </a:txBody>
                  <a:tcPr marT="63500" marB="63500" marR="63500" marL="63500"/>
                </a:tc>
                <a:tc>
                  <a:txBody>
                    <a:bodyPr/>
                    <a:lstStyle/>
                    <a:p>
                      <a:pPr indent="0" lvl="0" marL="0" rtl="0" algn="l">
                        <a:spcBef>
                          <a:spcPts val="0"/>
                        </a:spcBef>
                        <a:spcAft>
                          <a:spcPts val="0"/>
                        </a:spcAft>
                        <a:buNone/>
                      </a:pPr>
                      <a:r>
                        <a:rPr b="1" lang="en" sz="1100"/>
                        <a:t>ssp585</a:t>
                      </a:r>
                      <a:endParaRPr b="1" sz="1100"/>
                    </a:p>
                  </a:txBody>
                  <a:tcPr marT="63500" marB="63500" marR="63500" marL="63500"/>
                </a:tc>
                <a:tc>
                  <a:txBody>
                    <a:bodyPr/>
                    <a:lstStyle/>
                    <a:p>
                      <a:pPr indent="0" lvl="0" marL="0" rtl="0" algn="l">
                        <a:spcBef>
                          <a:spcPts val="0"/>
                        </a:spcBef>
                        <a:spcAft>
                          <a:spcPts val="0"/>
                        </a:spcAft>
                        <a:buNone/>
                      </a:pPr>
                      <a:r>
                        <a:rPr b="1" lang="en" sz="1100"/>
                        <a:t>2071-2100</a:t>
                      </a:r>
                      <a:endParaRPr b="1" sz="1100"/>
                    </a:p>
                  </a:txBody>
                  <a:tcPr marT="63500" marB="63500" marR="63500" marL="63500"/>
                </a:tc>
                <a:tc>
                  <a:txBody>
                    <a:bodyPr/>
                    <a:lstStyle/>
                    <a:p>
                      <a:pPr indent="0" lvl="0" marL="0" rtl="0" algn="l">
                        <a:spcBef>
                          <a:spcPts val="0"/>
                        </a:spcBef>
                        <a:spcAft>
                          <a:spcPts val="0"/>
                        </a:spcAft>
                        <a:buNone/>
                      </a:pPr>
                      <a:r>
                        <a:rPr b="1" lang="en" sz="1100"/>
                        <a:t>10.39</a:t>
                      </a:r>
                      <a:endParaRPr b="1" sz="1100"/>
                    </a:p>
                  </a:txBody>
                  <a:tcPr marT="63500" marB="63500" marR="63500" marL="63500"/>
                </a:tc>
                <a:tc>
                  <a:txBody>
                    <a:bodyPr/>
                    <a:lstStyle/>
                    <a:p>
                      <a:pPr indent="0" lvl="0" marL="0" rtl="0" algn="l">
                        <a:spcBef>
                          <a:spcPts val="0"/>
                        </a:spcBef>
                        <a:spcAft>
                          <a:spcPts val="0"/>
                        </a:spcAft>
                        <a:buNone/>
                      </a:pPr>
                      <a:r>
                        <a:rPr b="1" lang="en" sz="1100"/>
                        <a:t>6.45</a:t>
                      </a:r>
                      <a:endParaRPr b="1" sz="1100"/>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7"/>
          <p:cNvPicPr preferRelativeResize="0"/>
          <p:nvPr/>
        </p:nvPicPr>
        <p:blipFill>
          <a:blip r:embed="rId3">
            <a:alphaModFix/>
          </a:blip>
          <a:stretch>
            <a:fillRect/>
          </a:stretch>
        </p:blipFill>
        <p:spPr>
          <a:xfrm>
            <a:off x="152400" y="152400"/>
            <a:ext cx="8193779"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a:blip r:embed="rId3">
            <a:alphaModFix/>
          </a:blip>
          <a:stretch>
            <a:fillRect/>
          </a:stretch>
        </p:blipFill>
        <p:spPr>
          <a:xfrm>
            <a:off x="152400" y="152400"/>
            <a:ext cx="8193779"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9"/>
          <p:cNvPicPr preferRelativeResize="0"/>
          <p:nvPr/>
        </p:nvPicPr>
        <p:blipFill>
          <a:blip r:embed="rId3">
            <a:alphaModFix/>
          </a:blip>
          <a:stretch>
            <a:fillRect/>
          </a:stretch>
        </p:blipFill>
        <p:spPr>
          <a:xfrm>
            <a:off x="152400" y="152400"/>
            <a:ext cx="8839202" cy="478156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40"/>
          <p:cNvPicPr preferRelativeResize="0"/>
          <p:nvPr/>
        </p:nvPicPr>
        <p:blipFill>
          <a:blip r:embed="rId3">
            <a:alphaModFix/>
          </a:blip>
          <a:stretch>
            <a:fillRect/>
          </a:stretch>
        </p:blipFill>
        <p:spPr>
          <a:xfrm>
            <a:off x="152400" y="152400"/>
            <a:ext cx="6985741" cy="48386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41"/>
          <p:cNvPicPr preferRelativeResize="0"/>
          <p:nvPr/>
        </p:nvPicPr>
        <p:blipFill>
          <a:blip r:embed="rId3">
            <a:alphaModFix/>
          </a:blip>
          <a:stretch>
            <a:fillRect/>
          </a:stretch>
        </p:blipFill>
        <p:spPr>
          <a:xfrm>
            <a:off x="152400" y="152400"/>
            <a:ext cx="8366150"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2702052" y="0"/>
            <a:ext cx="3739896" cy="514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42"/>
          <p:cNvPicPr preferRelativeResize="0"/>
          <p:nvPr/>
        </p:nvPicPr>
        <p:blipFill>
          <a:blip r:embed="rId3">
            <a:alphaModFix/>
          </a:blip>
          <a:stretch>
            <a:fillRect/>
          </a:stretch>
        </p:blipFill>
        <p:spPr>
          <a:xfrm>
            <a:off x="152400" y="152400"/>
            <a:ext cx="8366150"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43"/>
          <p:cNvPicPr preferRelativeResize="0"/>
          <p:nvPr/>
        </p:nvPicPr>
        <p:blipFill>
          <a:blip r:embed="rId3">
            <a:alphaModFix/>
          </a:blip>
          <a:stretch>
            <a:fillRect/>
          </a:stretch>
        </p:blipFill>
        <p:spPr>
          <a:xfrm>
            <a:off x="152400" y="152400"/>
            <a:ext cx="8193779"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44"/>
          <p:cNvPicPr preferRelativeResize="0"/>
          <p:nvPr/>
        </p:nvPicPr>
        <p:blipFill>
          <a:blip r:embed="rId3">
            <a:alphaModFix/>
          </a:blip>
          <a:stretch>
            <a:fillRect/>
          </a:stretch>
        </p:blipFill>
        <p:spPr>
          <a:xfrm>
            <a:off x="152400" y="152400"/>
            <a:ext cx="8366150"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5"/>
          <p:cNvSpPr txBox="1"/>
          <p:nvPr>
            <p:ph idx="4294967295" type="title"/>
          </p:nvPr>
        </p:nvSpPr>
        <p:spPr>
          <a:xfrm>
            <a:off x="311700" y="709050"/>
            <a:ext cx="3890100" cy="372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200"/>
              <a:t>Thank you</a:t>
            </a:r>
            <a:endParaRPr sz="3200"/>
          </a:p>
          <a:p>
            <a:pPr indent="0" lvl="0" marL="0" rtl="0" algn="l">
              <a:lnSpc>
                <a:spcPct val="115000"/>
              </a:lnSpc>
              <a:spcBef>
                <a:spcPts val="1600"/>
              </a:spcBef>
              <a:spcAft>
                <a:spcPts val="1600"/>
              </a:spcAft>
              <a:buNone/>
            </a:pPr>
            <a:r>
              <a:t/>
            </a:r>
            <a:endParaRPr sz="3600"/>
          </a:p>
        </p:txBody>
      </p:sp>
      <p:pic>
        <p:nvPicPr>
          <p:cNvPr id="220" name="Google Shape;220;p45"/>
          <p:cNvPicPr preferRelativeResize="0"/>
          <p:nvPr/>
        </p:nvPicPr>
        <p:blipFill rotWithShape="1">
          <a:blip r:embed="rId3">
            <a:alphaModFix/>
          </a:blip>
          <a:srcRect b="0" l="0" r="37826" t="0"/>
          <a:stretch/>
        </p:blipFill>
        <p:spPr>
          <a:xfrm>
            <a:off x="4548455" y="0"/>
            <a:ext cx="459555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Updates from previous meeting</a:t>
            </a:r>
            <a:endParaRPr/>
          </a:p>
        </p:txBody>
      </p:sp>
      <p:sp>
        <p:nvSpPr>
          <p:cNvPr id="226" name="Google Shape;226;p46"/>
          <p:cNvSpPr txBox="1"/>
          <p:nvPr>
            <p:ph idx="1" type="body"/>
          </p:nvPr>
        </p:nvSpPr>
        <p:spPr>
          <a:xfrm>
            <a:off x="311700" y="1152475"/>
            <a:ext cx="8520600" cy="38673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en"/>
              <a:t>Preliminary temperature &amp; precipitation analysis </a:t>
            </a:r>
            <a:r>
              <a:rPr lang="en"/>
              <a:t>as communicated by City of Austin completed</a:t>
            </a:r>
            <a:endParaRPr/>
          </a:p>
          <a:p>
            <a:pPr indent="-325755" lvl="0" marL="457200" rtl="0" algn="l">
              <a:spcBef>
                <a:spcPts val="0"/>
              </a:spcBef>
              <a:spcAft>
                <a:spcPts val="0"/>
              </a:spcAft>
              <a:buSzPct val="100000"/>
              <a:buChar char="●"/>
            </a:pPr>
            <a:r>
              <a:rPr b="1" lang="en"/>
              <a:t>Further indices under processing</a:t>
            </a:r>
            <a:r>
              <a:rPr lang="en"/>
              <a:t>: calm_days, cold_and_dry_days, cold_and_wet_days, cold_spell_days, cold_spell_duration_index, cold_spell_frequency, daily_pr_intensity, daily_temperature_range, daily_temperature_range_variability, days_over_precip_thresh, days_with_snow, dry_days, dry_spell_frequency, dry_spell_total_length, frost_days, frost_season_length, heat_wave_frequency, heat_wave_index, heat_wave_max_length, heat_wave_total_length, hot_spell_frequency, hot_spell_max_length, ice_days, max_1day_precipitation_amount, max_n_day_precipitation_amount, max_pr_intensity, maximum_consecutive_dry_days, maximum_consecutive_frost_days, maximum_consecutive_frost_free_days, maximum_consecutive_wet_days, </a:t>
            </a:r>
            <a:endParaRPr/>
          </a:p>
          <a:p>
            <a:pPr indent="-325755" lvl="0" marL="457200" rtl="0" algn="l">
              <a:spcBef>
                <a:spcPts val="0"/>
              </a:spcBef>
              <a:spcAft>
                <a:spcPts val="0"/>
              </a:spcAft>
              <a:buSzPct val="100000"/>
              <a:buChar char="●"/>
            </a:pPr>
            <a:r>
              <a:rPr lang="en"/>
              <a:t>Blowing_snow: Number of days where both snowfall over the last days and daily wind speeds are above respective thresholds.</a:t>
            </a:r>
            <a:endParaRPr/>
          </a:p>
          <a:p>
            <a:pPr indent="-325755" lvl="0" marL="457200" rtl="0" algn="l">
              <a:spcBef>
                <a:spcPts val="0"/>
              </a:spcBef>
              <a:spcAft>
                <a:spcPts val="0"/>
              </a:spcAft>
              <a:buSzPct val="100000"/>
              <a:buChar char="●"/>
            </a:pPr>
            <a:r>
              <a:rPr lang="en"/>
              <a:t>Humidex: The humidex indicates how hot the air feels to an average person, accounting for the effect of humidity. It can be loosely interpreted as the equivalent perceived temperature when the air is dry.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47"/>
          <p:cNvPicPr preferRelativeResize="0"/>
          <p:nvPr/>
        </p:nvPicPr>
        <p:blipFill>
          <a:blip r:embed="rId3">
            <a:alphaModFix/>
          </a:blip>
          <a:stretch>
            <a:fillRect/>
          </a:stretch>
        </p:blipFill>
        <p:spPr>
          <a:xfrm>
            <a:off x="152400" y="152400"/>
            <a:ext cx="8366150" cy="4838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aphicFrame>
        <p:nvGraphicFramePr>
          <p:cNvPr id="236" name="Google Shape;236;p48"/>
          <p:cNvGraphicFramePr/>
          <p:nvPr/>
        </p:nvGraphicFramePr>
        <p:xfrm>
          <a:off x="4006300" y="1274625"/>
          <a:ext cx="3000000" cy="3000000"/>
        </p:xfrm>
        <a:graphic>
          <a:graphicData uri="http://schemas.openxmlformats.org/drawingml/2006/table">
            <a:tbl>
              <a:tblPr>
                <a:noFill/>
                <a:tableStyleId>{E07A3E66-BF03-4C52-BA60-96A28D5A3819}</a:tableStyleId>
              </a:tblPr>
              <a:tblGrid>
                <a:gridCol w="2413000"/>
                <a:gridCol w="2413000"/>
              </a:tblGrid>
              <a:tr h="381000">
                <a:tc>
                  <a:txBody>
                    <a:bodyPr/>
                    <a:lstStyle/>
                    <a:p>
                      <a:pPr indent="0" lvl="0" marL="0" rtl="0" algn="just">
                        <a:spcBef>
                          <a:spcPts val="0"/>
                        </a:spcBef>
                        <a:spcAft>
                          <a:spcPts val="0"/>
                        </a:spcAft>
                        <a:buNone/>
                      </a:pPr>
                      <a:r>
                        <a:rPr lang="en"/>
                        <a:t>Scenario/Period</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Median</a:t>
                      </a:r>
                      <a:endParaRPr sz="1050">
                        <a:solidFill>
                          <a:schemeClr val="dk1"/>
                        </a:solidFill>
                        <a:highlight>
                          <a:srgbClr val="FFFFFF"/>
                        </a:highlight>
                      </a:endParaRPr>
                    </a:p>
                  </a:txBody>
                  <a:tcPr marT="91425" marB="91425" marR="91425" marL="91425"/>
                </a:tc>
              </a:tr>
              <a:tr h="381000">
                <a:tc>
                  <a:txBody>
                    <a:bodyPr/>
                    <a:lstStyle/>
                    <a:p>
                      <a:pPr indent="0" lvl="0" marL="0" rtl="0" algn="just">
                        <a:spcBef>
                          <a:spcPts val="0"/>
                        </a:spcBef>
                        <a:spcAft>
                          <a:spcPts val="0"/>
                        </a:spcAft>
                        <a:buNone/>
                      </a:pPr>
                      <a:r>
                        <a:rPr lang="en"/>
                        <a:t>Observations (1979-2020)</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94.93</a:t>
                      </a:r>
                      <a:endParaRPr/>
                    </a:p>
                  </a:txBody>
                  <a:tcPr marT="91425" marB="91425" marR="91425" marL="91425"/>
                </a:tc>
              </a:tr>
              <a:tr h="381000">
                <a:tc>
                  <a:txBody>
                    <a:bodyPr/>
                    <a:lstStyle/>
                    <a:p>
                      <a:pPr indent="0" lvl="0" marL="0" rtl="0" algn="just">
                        <a:spcBef>
                          <a:spcPts val="0"/>
                        </a:spcBef>
                        <a:spcAft>
                          <a:spcPts val="0"/>
                        </a:spcAft>
                        <a:buNone/>
                      </a:pPr>
                      <a:r>
                        <a:rPr lang="en"/>
                        <a:t>SSP126 (2021-2040)</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050">
                          <a:solidFill>
                            <a:schemeClr val="dk1"/>
                          </a:solidFill>
                          <a:highlight>
                            <a:srgbClr val="FFFFFF"/>
                          </a:highlight>
                        </a:rPr>
                        <a:t>97.32</a:t>
                      </a:r>
                      <a:endParaRPr/>
                    </a:p>
                  </a:txBody>
                  <a:tcPr marT="91425" marB="91425" marR="91425" marL="91425"/>
                </a:tc>
              </a:tr>
              <a:tr h="381000">
                <a:tc>
                  <a:txBody>
                    <a:bodyPr/>
                    <a:lstStyle/>
                    <a:p>
                      <a:pPr indent="0" lvl="0" marL="0" rtl="0" algn="just">
                        <a:spcBef>
                          <a:spcPts val="0"/>
                        </a:spcBef>
                        <a:spcAft>
                          <a:spcPts val="0"/>
                        </a:spcAft>
                        <a:buClr>
                          <a:schemeClr val="dk1"/>
                        </a:buClr>
                        <a:buSzPts val="1100"/>
                        <a:buFont typeface="Arial"/>
                        <a:buNone/>
                      </a:pPr>
                      <a:r>
                        <a:rPr lang="en">
                          <a:solidFill>
                            <a:schemeClr val="dk1"/>
                          </a:solidFill>
                        </a:rPr>
                        <a:t>SSP585 (2021-2040)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 sz="1050">
                          <a:solidFill>
                            <a:schemeClr val="dk1"/>
                          </a:solidFill>
                          <a:highlight>
                            <a:srgbClr val="FFFFFF"/>
                          </a:highlight>
                        </a:rPr>
                        <a:t>97.17</a:t>
                      </a:r>
                      <a:endParaRPr/>
                    </a:p>
                  </a:txBody>
                  <a:tcPr marT="91425" marB="91425" marR="91425" marL="91425"/>
                </a:tc>
              </a:tr>
              <a:tr h="381000">
                <a:tc>
                  <a:txBody>
                    <a:bodyPr/>
                    <a:lstStyle/>
                    <a:p>
                      <a:pPr indent="0" lvl="0" marL="0" rtl="0" algn="just">
                        <a:spcBef>
                          <a:spcPts val="0"/>
                        </a:spcBef>
                        <a:spcAft>
                          <a:spcPts val="0"/>
                        </a:spcAft>
                        <a:buNone/>
                      </a:pPr>
                      <a:r>
                        <a:rPr lang="en"/>
                        <a:t>SSP126 (2041-2070)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 sz="1050">
                          <a:solidFill>
                            <a:schemeClr val="dk1"/>
                          </a:solidFill>
                          <a:highlight>
                            <a:srgbClr val="FFFFFF"/>
                          </a:highlight>
                        </a:rPr>
                        <a:t>98.01</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solidFill>
                            <a:schemeClr val="dk1"/>
                          </a:solidFill>
                        </a:rPr>
                        <a:t>SSP585 (2041-2070)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 sz="1050">
                          <a:solidFill>
                            <a:schemeClr val="dk1"/>
                          </a:solidFill>
                          <a:highlight>
                            <a:srgbClr val="FFFFFF"/>
                          </a:highlight>
                        </a:rPr>
                        <a:t>100.13</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t>SSP126 (2071-2100)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 sz="1050">
                          <a:solidFill>
                            <a:schemeClr val="dk1"/>
                          </a:solidFill>
                          <a:highlight>
                            <a:srgbClr val="FFFFFF"/>
                          </a:highlight>
                        </a:rPr>
                        <a:t>98.01</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solidFill>
                            <a:schemeClr val="dk1"/>
                          </a:solidFill>
                        </a:rPr>
                        <a:t>SSP585 (2071-2100)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103.90</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237" name="Google Shape;23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Summer Maximum JJA temperature (F)</a:t>
            </a:r>
            <a:endParaRPr/>
          </a:p>
        </p:txBody>
      </p:sp>
      <p:sp>
        <p:nvSpPr>
          <p:cNvPr id="238" name="Google Shape;238;p48"/>
          <p:cNvSpPr txBox="1"/>
          <p:nvPr>
            <p:ph idx="1" type="body"/>
          </p:nvPr>
        </p:nvSpPr>
        <p:spPr>
          <a:xfrm>
            <a:off x="311700" y="1152475"/>
            <a:ext cx="3580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~3 degree rise in summer maximum JJA temperature in the next two decades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~4 to 10 degrees rise in the mid and end of century maximum JJA temperature</a:t>
            </a:r>
            <a:endParaRPr/>
          </a:p>
        </p:txBody>
      </p:sp>
      <p:sp>
        <p:nvSpPr>
          <p:cNvPr id="239" name="Google Shape;239;p48"/>
          <p:cNvSpPr txBox="1"/>
          <p:nvPr/>
        </p:nvSpPr>
        <p:spPr>
          <a:xfrm>
            <a:off x="6300250" y="240075"/>
            <a:ext cx="276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Lower emissions: SSP126</a:t>
            </a:r>
            <a:endParaRPr/>
          </a:p>
          <a:p>
            <a:pPr indent="0" lvl="0" marL="0" rtl="0" algn="l">
              <a:spcBef>
                <a:spcPts val="0"/>
              </a:spcBef>
              <a:spcAft>
                <a:spcPts val="0"/>
              </a:spcAft>
              <a:buNone/>
            </a:pPr>
            <a:r>
              <a:rPr lang="en"/>
              <a:t>Higher emissions: SSP585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9"/>
          <p:cNvPicPr preferRelativeResize="0"/>
          <p:nvPr/>
        </p:nvPicPr>
        <p:blipFill>
          <a:blip r:embed="rId3">
            <a:alphaModFix/>
          </a:blip>
          <a:stretch>
            <a:fillRect/>
          </a:stretch>
        </p:blipFill>
        <p:spPr>
          <a:xfrm>
            <a:off x="152400" y="152400"/>
            <a:ext cx="8193779" cy="4838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aphicFrame>
        <p:nvGraphicFramePr>
          <p:cNvPr id="249" name="Google Shape;249;p50"/>
          <p:cNvGraphicFramePr/>
          <p:nvPr/>
        </p:nvGraphicFramePr>
        <p:xfrm>
          <a:off x="4006300" y="1274625"/>
          <a:ext cx="3000000" cy="3000000"/>
        </p:xfrm>
        <a:graphic>
          <a:graphicData uri="http://schemas.openxmlformats.org/drawingml/2006/table">
            <a:tbl>
              <a:tblPr>
                <a:noFill/>
                <a:tableStyleId>{E07A3E66-BF03-4C52-BA60-96A28D5A3819}</a:tableStyleId>
              </a:tblPr>
              <a:tblGrid>
                <a:gridCol w="2413000"/>
                <a:gridCol w="2413000"/>
              </a:tblGrid>
              <a:tr h="381000">
                <a:tc>
                  <a:txBody>
                    <a:bodyPr/>
                    <a:lstStyle/>
                    <a:p>
                      <a:pPr indent="0" lvl="0" marL="0" rtl="0" algn="just">
                        <a:spcBef>
                          <a:spcPts val="0"/>
                        </a:spcBef>
                        <a:spcAft>
                          <a:spcPts val="0"/>
                        </a:spcAft>
                        <a:buNone/>
                      </a:pPr>
                      <a:r>
                        <a:rPr lang="en"/>
                        <a:t>Scenario/Period</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75th percentile</a:t>
                      </a:r>
                      <a:endParaRPr sz="1050">
                        <a:solidFill>
                          <a:schemeClr val="dk1"/>
                        </a:solidFill>
                        <a:highlight>
                          <a:srgbClr val="FFFFFF"/>
                        </a:highlight>
                      </a:endParaRPr>
                    </a:p>
                  </a:txBody>
                  <a:tcPr marT="91425" marB="91425" marR="91425" marL="91425"/>
                </a:tc>
              </a:tr>
              <a:tr h="381000">
                <a:tc>
                  <a:txBody>
                    <a:bodyPr/>
                    <a:lstStyle/>
                    <a:p>
                      <a:pPr indent="0" lvl="0" marL="0" rtl="0" algn="just">
                        <a:spcBef>
                          <a:spcPts val="0"/>
                        </a:spcBef>
                        <a:spcAft>
                          <a:spcPts val="0"/>
                        </a:spcAft>
                        <a:buNone/>
                      </a:pPr>
                      <a:r>
                        <a:rPr lang="en"/>
                        <a:t>Observations (1979-2020)</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28.5</a:t>
                      </a:r>
                      <a:endParaRPr/>
                    </a:p>
                  </a:txBody>
                  <a:tcPr marT="91425" marB="91425" marR="91425" marL="91425"/>
                </a:tc>
              </a:tr>
              <a:tr h="381000">
                <a:tc>
                  <a:txBody>
                    <a:bodyPr/>
                    <a:lstStyle/>
                    <a:p>
                      <a:pPr indent="0" lvl="0" marL="0" rtl="0" algn="just">
                        <a:spcBef>
                          <a:spcPts val="0"/>
                        </a:spcBef>
                        <a:spcAft>
                          <a:spcPts val="0"/>
                        </a:spcAft>
                        <a:buNone/>
                      </a:pPr>
                      <a:r>
                        <a:rPr lang="en"/>
                        <a:t>SSP126 (2021-2040)</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6</a:t>
                      </a:r>
                      <a:endParaRPr/>
                    </a:p>
                  </a:txBody>
                  <a:tcPr marT="91425" marB="91425" marR="91425" marL="91425"/>
                </a:tc>
              </a:tr>
              <a:tr h="381000">
                <a:tc>
                  <a:txBody>
                    <a:bodyPr/>
                    <a:lstStyle/>
                    <a:p>
                      <a:pPr indent="0" lvl="0" marL="0" rtl="0" algn="just">
                        <a:spcBef>
                          <a:spcPts val="0"/>
                        </a:spcBef>
                        <a:spcAft>
                          <a:spcPts val="0"/>
                        </a:spcAft>
                        <a:buNone/>
                      </a:pPr>
                      <a:r>
                        <a:rPr lang="en">
                          <a:solidFill>
                            <a:schemeClr val="dk1"/>
                          </a:solidFill>
                        </a:rPr>
                        <a:t>SSP585 (2021-2040)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3</a:t>
                      </a:r>
                      <a:endParaRPr/>
                    </a:p>
                  </a:txBody>
                  <a:tcPr marT="91425" marB="91425" marR="91425" marL="91425"/>
                </a:tc>
              </a:tr>
              <a:tr h="381000">
                <a:tc>
                  <a:txBody>
                    <a:bodyPr/>
                    <a:lstStyle/>
                    <a:p>
                      <a:pPr indent="0" lvl="0" marL="0" rtl="0" algn="just">
                        <a:spcBef>
                          <a:spcPts val="0"/>
                        </a:spcBef>
                        <a:spcAft>
                          <a:spcPts val="0"/>
                        </a:spcAft>
                        <a:buNone/>
                      </a:pPr>
                      <a:r>
                        <a:rPr lang="en"/>
                        <a:t>SSP126 (2041-2070)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5</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solidFill>
                            <a:schemeClr val="dk1"/>
                          </a:solidFill>
                        </a:rPr>
                        <a:t>SSP585 (2041-2070)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2</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t>SSP126 (2071-2100)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5</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solidFill>
                            <a:schemeClr val="dk1"/>
                          </a:solidFill>
                        </a:rPr>
                        <a:t>SSP585 (2071-2100)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50">
                          <a:solidFill>
                            <a:schemeClr val="dk1"/>
                          </a:solidFill>
                          <a:highlight>
                            <a:srgbClr val="FFFFFF"/>
                          </a:highlight>
                        </a:rPr>
                        <a:t>0</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250" name="Google Shape;25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of Days per year min temperature &lt; 32 F</a:t>
            </a:r>
            <a:endParaRPr/>
          </a:p>
        </p:txBody>
      </p:sp>
      <p:sp>
        <p:nvSpPr>
          <p:cNvPr id="251" name="Google Shape;251;p50"/>
          <p:cNvSpPr txBox="1"/>
          <p:nvPr>
            <p:ph idx="1" type="body"/>
          </p:nvPr>
        </p:nvSpPr>
        <p:spPr>
          <a:xfrm>
            <a:off x="311700" y="1152475"/>
            <a:ext cx="3580500" cy="38673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Median = 22.5 days per year during 1979-2020, zero in the future scenarios</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For days with min temp &lt; 32 F, events happening 25 percent times i.e. at 75th percentile would decrease from ~28 to 6(SSP126) and 3(SSP585) in the next two decades. Further decrease in the mid and end of century</a:t>
            </a:r>
            <a:endParaRPr/>
          </a:p>
        </p:txBody>
      </p:sp>
      <p:sp>
        <p:nvSpPr>
          <p:cNvPr id="252" name="Google Shape;252;p50"/>
          <p:cNvSpPr txBox="1"/>
          <p:nvPr/>
        </p:nvSpPr>
        <p:spPr>
          <a:xfrm>
            <a:off x="6300250" y="240075"/>
            <a:ext cx="276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Lower emissions: SSP126</a:t>
            </a:r>
            <a:endParaRPr/>
          </a:p>
          <a:p>
            <a:pPr indent="0" lvl="0" marL="0" rtl="0" algn="l">
              <a:spcBef>
                <a:spcPts val="0"/>
              </a:spcBef>
              <a:spcAft>
                <a:spcPts val="0"/>
              </a:spcAft>
              <a:buNone/>
            </a:pPr>
            <a:r>
              <a:rPr lang="en"/>
              <a:t>Higher emissions: SSP585</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51"/>
          <p:cNvPicPr preferRelativeResize="0"/>
          <p:nvPr/>
        </p:nvPicPr>
        <p:blipFill>
          <a:blip r:embed="rId3">
            <a:alphaModFix/>
          </a:blip>
          <a:stretch>
            <a:fillRect/>
          </a:stretch>
        </p:blipFill>
        <p:spPr>
          <a:xfrm>
            <a:off x="152400" y="152400"/>
            <a:ext cx="8366150"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060063" y="152400"/>
            <a:ext cx="5023875" cy="48387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aphicFrame>
        <p:nvGraphicFramePr>
          <p:cNvPr id="262" name="Google Shape;262;p52"/>
          <p:cNvGraphicFramePr/>
          <p:nvPr/>
        </p:nvGraphicFramePr>
        <p:xfrm>
          <a:off x="4006300" y="1274625"/>
          <a:ext cx="3000000" cy="3000000"/>
        </p:xfrm>
        <a:graphic>
          <a:graphicData uri="http://schemas.openxmlformats.org/drawingml/2006/table">
            <a:tbl>
              <a:tblPr>
                <a:noFill/>
                <a:tableStyleId>{E07A3E66-BF03-4C52-BA60-96A28D5A3819}</a:tableStyleId>
              </a:tblPr>
              <a:tblGrid>
                <a:gridCol w="2413000"/>
                <a:gridCol w="2413000"/>
              </a:tblGrid>
              <a:tr h="381000">
                <a:tc>
                  <a:txBody>
                    <a:bodyPr/>
                    <a:lstStyle/>
                    <a:p>
                      <a:pPr indent="0" lvl="0" marL="0" rtl="0" algn="just">
                        <a:spcBef>
                          <a:spcPts val="0"/>
                        </a:spcBef>
                        <a:spcAft>
                          <a:spcPts val="0"/>
                        </a:spcAft>
                        <a:buNone/>
                      </a:pPr>
                      <a:r>
                        <a:rPr lang="en"/>
                        <a:t>Scenario/Period</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Median</a:t>
                      </a:r>
                      <a:endParaRPr sz="1050">
                        <a:solidFill>
                          <a:schemeClr val="dk1"/>
                        </a:solidFill>
                        <a:highlight>
                          <a:srgbClr val="FFFFFF"/>
                        </a:highlight>
                      </a:endParaRPr>
                    </a:p>
                  </a:txBody>
                  <a:tcPr marT="91425" marB="91425" marR="91425" marL="91425"/>
                </a:tc>
              </a:tr>
              <a:tr h="381000">
                <a:tc>
                  <a:txBody>
                    <a:bodyPr/>
                    <a:lstStyle/>
                    <a:p>
                      <a:pPr indent="0" lvl="0" marL="0" rtl="0" algn="just">
                        <a:spcBef>
                          <a:spcPts val="0"/>
                        </a:spcBef>
                        <a:spcAft>
                          <a:spcPts val="0"/>
                        </a:spcAft>
                        <a:buNone/>
                      </a:pPr>
                      <a:r>
                        <a:rPr lang="en"/>
                        <a:t>Observations (1979-2020)</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0</a:t>
                      </a:r>
                      <a:endParaRPr/>
                    </a:p>
                  </a:txBody>
                  <a:tcPr marT="91425" marB="91425" marR="91425" marL="91425"/>
                </a:tc>
              </a:tr>
              <a:tr h="381000">
                <a:tc>
                  <a:txBody>
                    <a:bodyPr/>
                    <a:lstStyle/>
                    <a:p>
                      <a:pPr indent="0" lvl="0" marL="0" rtl="0" algn="just">
                        <a:spcBef>
                          <a:spcPts val="0"/>
                        </a:spcBef>
                        <a:spcAft>
                          <a:spcPts val="0"/>
                        </a:spcAft>
                        <a:buNone/>
                      </a:pPr>
                      <a:r>
                        <a:rPr lang="en"/>
                        <a:t>SSP126 (2021-2040)</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13</a:t>
                      </a:r>
                      <a:endParaRPr/>
                    </a:p>
                  </a:txBody>
                  <a:tcPr marT="91425" marB="91425" marR="91425" marL="91425"/>
                </a:tc>
              </a:tr>
              <a:tr h="381000">
                <a:tc>
                  <a:txBody>
                    <a:bodyPr/>
                    <a:lstStyle/>
                    <a:p>
                      <a:pPr indent="0" lvl="0" marL="0" rtl="0" algn="just">
                        <a:spcBef>
                          <a:spcPts val="0"/>
                        </a:spcBef>
                        <a:spcAft>
                          <a:spcPts val="0"/>
                        </a:spcAft>
                        <a:buNone/>
                      </a:pPr>
                      <a:r>
                        <a:rPr lang="en">
                          <a:solidFill>
                            <a:schemeClr val="dk1"/>
                          </a:solidFill>
                        </a:rPr>
                        <a:t>SSP585 (2021-2040)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19</a:t>
                      </a:r>
                      <a:endParaRPr/>
                    </a:p>
                  </a:txBody>
                  <a:tcPr marT="91425" marB="91425" marR="91425" marL="91425"/>
                </a:tc>
              </a:tr>
              <a:tr h="381000">
                <a:tc>
                  <a:txBody>
                    <a:bodyPr/>
                    <a:lstStyle/>
                    <a:p>
                      <a:pPr indent="0" lvl="0" marL="0" rtl="0" algn="just">
                        <a:spcBef>
                          <a:spcPts val="0"/>
                        </a:spcBef>
                        <a:spcAft>
                          <a:spcPts val="0"/>
                        </a:spcAft>
                        <a:buNone/>
                      </a:pPr>
                      <a:r>
                        <a:rPr lang="en"/>
                        <a:t>SSP126 (2041-2070)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20.5</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solidFill>
                            <a:schemeClr val="dk1"/>
                          </a:solidFill>
                        </a:rPr>
                        <a:t>SSP585 (2041-2070)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65</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t>SSP126 (2071-2100)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17.5</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solidFill>
                            <a:schemeClr val="dk1"/>
                          </a:solidFill>
                        </a:rPr>
                        <a:t>SSP585 (2071-2100)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50">
                          <a:solidFill>
                            <a:schemeClr val="dk1"/>
                          </a:solidFill>
                          <a:highlight>
                            <a:srgbClr val="FFFFFF"/>
                          </a:highlight>
                        </a:rPr>
                        <a:t>111</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263" name="Google Shape;26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 of Days per year min temperature &gt; 80 F</a:t>
            </a:r>
            <a:endParaRPr/>
          </a:p>
          <a:p>
            <a:pPr indent="0" lvl="0" marL="0" rtl="0" algn="l">
              <a:spcBef>
                <a:spcPts val="0"/>
              </a:spcBef>
              <a:spcAft>
                <a:spcPts val="0"/>
              </a:spcAft>
              <a:buNone/>
            </a:pPr>
            <a:r>
              <a:t/>
            </a:r>
            <a:endParaRPr/>
          </a:p>
        </p:txBody>
      </p:sp>
      <p:sp>
        <p:nvSpPr>
          <p:cNvPr id="264" name="Google Shape;264;p52"/>
          <p:cNvSpPr txBox="1"/>
          <p:nvPr>
            <p:ph idx="1" type="body"/>
          </p:nvPr>
        </p:nvSpPr>
        <p:spPr>
          <a:xfrm>
            <a:off x="311700" y="1152475"/>
            <a:ext cx="3580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Zero such number of events when analysing median in the past observations</a:t>
            </a:r>
            <a:endParaRPr/>
          </a:p>
          <a:p>
            <a:pPr indent="-342900" lvl="0" marL="457200" rtl="0" algn="l">
              <a:spcBef>
                <a:spcPts val="0"/>
              </a:spcBef>
              <a:spcAft>
                <a:spcPts val="0"/>
              </a:spcAft>
              <a:buSzPts val="1800"/>
              <a:buChar char="●"/>
            </a:pPr>
            <a:r>
              <a:rPr lang="en"/>
              <a:t>Increase to 13(16) days per year in SSP126(SSP585) in the next two decades</a:t>
            </a:r>
            <a:endParaRPr/>
          </a:p>
          <a:p>
            <a:pPr indent="-342900" lvl="0" marL="457200" rtl="0" algn="l">
              <a:spcBef>
                <a:spcPts val="0"/>
              </a:spcBef>
              <a:spcAft>
                <a:spcPts val="0"/>
              </a:spcAft>
              <a:buSzPts val="1800"/>
              <a:buChar char="●"/>
            </a:pPr>
            <a:r>
              <a:rPr lang="en"/>
              <a:t>1-2 months per year in mid century </a:t>
            </a:r>
            <a:endParaRPr/>
          </a:p>
          <a:p>
            <a:pPr indent="-342900" lvl="0" marL="457200" rtl="0" algn="l">
              <a:spcBef>
                <a:spcPts val="0"/>
              </a:spcBef>
              <a:spcAft>
                <a:spcPts val="0"/>
              </a:spcAft>
              <a:buSzPts val="1800"/>
              <a:buChar char="●"/>
            </a:pPr>
            <a:r>
              <a:rPr lang="en"/>
              <a:t>1-4 months per year for end of the century</a:t>
            </a:r>
            <a:endParaRPr/>
          </a:p>
        </p:txBody>
      </p:sp>
      <p:sp>
        <p:nvSpPr>
          <p:cNvPr id="265" name="Google Shape;265;p52"/>
          <p:cNvSpPr txBox="1"/>
          <p:nvPr/>
        </p:nvSpPr>
        <p:spPr>
          <a:xfrm>
            <a:off x="6460300" y="232800"/>
            <a:ext cx="276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Lower emissions: SSP126</a:t>
            </a:r>
            <a:endParaRPr/>
          </a:p>
          <a:p>
            <a:pPr indent="0" lvl="0" marL="0" rtl="0" algn="l">
              <a:spcBef>
                <a:spcPts val="0"/>
              </a:spcBef>
              <a:spcAft>
                <a:spcPts val="0"/>
              </a:spcAft>
              <a:buNone/>
            </a:pPr>
            <a:r>
              <a:rPr lang="en"/>
              <a:t>Higher emissions: SSP585</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53"/>
          <p:cNvPicPr preferRelativeResize="0"/>
          <p:nvPr/>
        </p:nvPicPr>
        <p:blipFill>
          <a:blip r:embed="rId3">
            <a:alphaModFix/>
          </a:blip>
          <a:stretch>
            <a:fillRect/>
          </a:stretch>
        </p:blipFill>
        <p:spPr>
          <a:xfrm>
            <a:off x="152400" y="152400"/>
            <a:ext cx="8366150" cy="483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aphicFrame>
        <p:nvGraphicFramePr>
          <p:cNvPr id="275" name="Google Shape;275;p54"/>
          <p:cNvGraphicFramePr/>
          <p:nvPr/>
        </p:nvGraphicFramePr>
        <p:xfrm>
          <a:off x="4006300" y="1274625"/>
          <a:ext cx="3000000" cy="3000000"/>
        </p:xfrm>
        <a:graphic>
          <a:graphicData uri="http://schemas.openxmlformats.org/drawingml/2006/table">
            <a:tbl>
              <a:tblPr>
                <a:noFill/>
                <a:tableStyleId>{E07A3E66-BF03-4C52-BA60-96A28D5A3819}</a:tableStyleId>
              </a:tblPr>
              <a:tblGrid>
                <a:gridCol w="2413000"/>
                <a:gridCol w="2413000"/>
              </a:tblGrid>
              <a:tr h="381000">
                <a:tc>
                  <a:txBody>
                    <a:bodyPr/>
                    <a:lstStyle/>
                    <a:p>
                      <a:pPr indent="0" lvl="0" marL="0" rtl="0" algn="just">
                        <a:spcBef>
                          <a:spcPts val="0"/>
                        </a:spcBef>
                        <a:spcAft>
                          <a:spcPts val="0"/>
                        </a:spcAft>
                        <a:buNone/>
                      </a:pPr>
                      <a:r>
                        <a:rPr lang="en"/>
                        <a:t>Scenario/Period</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Median</a:t>
                      </a:r>
                      <a:endParaRPr sz="1050">
                        <a:solidFill>
                          <a:schemeClr val="dk1"/>
                        </a:solidFill>
                        <a:highlight>
                          <a:srgbClr val="FFFFFF"/>
                        </a:highlight>
                      </a:endParaRPr>
                    </a:p>
                  </a:txBody>
                  <a:tcPr marT="91425" marB="91425" marR="91425" marL="91425"/>
                </a:tc>
              </a:tr>
              <a:tr h="381000">
                <a:tc>
                  <a:txBody>
                    <a:bodyPr/>
                    <a:lstStyle/>
                    <a:p>
                      <a:pPr indent="0" lvl="0" marL="0" rtl="0" algn="just">
                        <a:spcBef>
                          <a:spcPts val="0"/>
                        </a:spcBef>
                        <a:spcAft>
                          <a:spcPts val="0"/>
                        </a:spcAft>
                        <a:buNone/>
                      </a:pPr>
                      <a:r>
                        <a:rPr lang="en"/>
                        <a:t>Observations (1979-2020)</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15.75</a:t>
                      </a:r>
                      <a:endParaRPr/>
                    </a:p>
                  </a:txBody>
                  <a:tcPr marT="91425" marB="91425" marR="91425" marL="91425"/>
                </a:tc>
              </a:tr>
              <a:tr h="381000">
                <a:tc>
                  <a:txBody>
                    <a:bodyPr/>
                    <a:lstStyle/>
                    <a:p>
                      <a:pPr indent="0" lvl="0" marL="0" rtl="0" algn="just">
                        <a:spcBef>
                          <a:spcPts val="0"/>
                        </a:spcBef>
                        <a:spcAft>
                          <a:spcPts val="0"/>
                        </a:spcAft>
                        <a:buNone/>
                      </a:pPr>
                      <a:r>
                        <a:rPr lang="en"/>
                        <a:t>SSP126 (2021-2040)</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27.5</a:t>
                      </a:r>
                      <a:endParaRPr/>
                    </a:p>
                  </a:txBody>
                  <a:tcPr marT="91425" marB="91425" marR="91425" marL="91425"/>
                </a:tc>
              </a:tr>
              <a:tr h="381000">
                <a:tc>
                  <a:txBody>
                    <a:bodyPr/>
                    <a:lstStyle/>
                    <a:p>
                      <a:pPr indent="0" lvl="0" marL="0" rtl="0" algn="just">
                        <a:spcBef>
                          <a:spcPts val="0"/>
                        </a:spcBef>
                        <a:spcAft>
                          <a:spcPts val="0"/>
                        </a:spcAft>
                        <a:buNone/>
                      </a:pPr>
                      <a:r>
                        <a:rPr lang="en">
                          <a:solidFill>
                            <a:schemeClr val="dk1"/>
                          </a:solidFill>
                        </a:rPr>
                        <a:t>SSP585 (2021-2040)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26</a:t>
                      </a:r>
                      <a:endParaRPr/>
                    </a:p>
                  </a:txBody>
                  <a:tcPr marT="91425" marB="91425" marR="91425" marL="91425"/>
                </a:tc>
              </a:tr>
              <a:tr h="381000">
                <a:tc>
                  <a:txBody>
                    <a:bodyPr/>
                    <a:lstStyle/>
                    <a:p>
                      <a:pPr indent="0" lvl="0" marL="0" rtl="0" algn="just">
                        <a:spcBef>
                          <a:spcPts val="0"/>
                        </a:spcBef>
                        <a:spcAft>
                          <a:spcPts val="0"/>
                        </a:spcAft>
                        <a:buNone/>
                      </a:pPr>
                      <a:r>
                        <a:rPr lang="en"/>
                        <a:t>SSP126 (2041-2070)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35</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solidFill>
                            <a:schemeClr val="dk1"/>
                          </a:solidFill>
                        </a:rPr>
                        <a:t>SSP585 (2041-2070)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57</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t>SSP126 (2071-2100)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37</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solidFill>
                            <a:schemeClr val="dk1"/>
                          </a:solidFill>
                        </a:rPr>
                        <a:t>SSP585 (2071-2100)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50">
                          <a:solidFill>
                            <a:schemeClr val="dk1"/>
                          </a:solidFill>
                          <a:highlight>
                            <a:srgbClr val="FFFFFF"/>
                          </a:highlight>
                        </a:rPr>
                        <a:t>88.5</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276" name="Google Shape;27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of Days per year max temperature &gt; 100 F</a:t>
            </a:r>
            <a:endParaRPr/>
          </a:p>
          <a:p>
            <a:pPr indent="0" lvl="0" marL="0" rtl="0" algn="l">
              <a:spcBef>
                <a:spcPts val="0"/>
              </a:spcBef>
              <a:spcAft>
                <a:spcPts val="0"/>
              </a:spcAft>
              <a:buNone/>
            </a:pPr>
            <a:r>
              <a:t/>
            </a:r>
            <a:endParaRPr/>
          </a:p>
        </p:txBody>
      </p:sp>
      <p:sp>
        <p:nvSpPr>
          <p:cNvPr id="277" name="Google Shape;277;p54"/>
          <p:cNvSpPr txBox="1"/>
          <p:nvPr>
            <p:ph idx="1" type="body"/>
          </p:nvPr>
        </p:nvSpPr>
        <p:spPr>
          <a:xfrm>
            <a:off x="311700" y="1152475"/>
            <a:ext cx="3580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Doubling of # of days from ~15 in the past observations to ~27 in the next two decades</a:t>
            </a:r>
            <a:endParaRPr/>
          </a:p>
          <a:p>
            <a:pPr indent="-342900" lvl="0" marL="457200" rtl="0" algn="l">
              <a:spcBef>
                <a:spcPts val="0"/>
              </a:spcBef>
              <a:spcAft>
                <a:spcPts val="0"/>
              </a:spcAft>
              <a:buSzPts val="1800"/>
              <a:buChar char="●"/>
            </a:pPr>
            <a:r>
              <a:rPr lang="en"/>
              <a:t>Increase to 35 (57) for the SSP126 (SSP585) scenario in the mid century. 1-2 months per year above 100F</a:t>
            </a:r>
            <a:endParaRPr/>
          </a:p>
          <a:p>
            <a:pPr indent="-342900" lvl="0" marL="457200" rtl="0" algn="l">
              <a:spcBef>
                <a:spcPts val="0"/>
              </a:spcBef>
              <a:spcAft>
                <a:spcPts val="0"/>
              </a:spcAft>
              <a:buSzPts val="1800"/>
              <a:buChar char="●"/>
            </a:pPr>
            <a:r>
              <a:rPr lang="en"/>
              <a:t>1-3 months per year above 100 F for end of the century </a:t>
            </a:r>
            <a:endParaRPr/>
          </a:p>
        </p:txBody>
      </p:sp>
      <p:sp>
        <p:nvSpPr>
          <p:cNvPr id="278" name="Google Shape;278;p54"/>
          <p:cNvSpPr txBox="1"/>
          <p:nvPr/>
        </p:nvSpPr>
        <p:spPr>
          <a:xfrm>
            <a:off x="6453025" y="87300"/>
            <a:ext cx="276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Lower emissions: SSP126</a:t>
            </a:r>
            <a:endParaRPr/>
          </a:p>
          <a:p>
            <a:pPr indent="0" lvl="0" marL="0" rtl="0" algn="l">
              <a:spcBef>
                <a:spcPts val="0"/>
              </a:spcBef>
              <a:spcAft>
                <a:spcPts val="0"/>
              </a:spcAft>
              <a:buNone/>
            </a:pPr>
            <a:r>
              <a:rPr lang="en"/>
              <a:t>Higher emissions: SSP585</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55"/>
          <p:cNvPicPr preferRelativeResize="0"/>
          <p:nvPr/>
        </p:nvPicPr>
        <p:blipFill>
          <a:blip r:embed="rId3">
            <a:alphaModFix/>
          </a:blip>
          <a:stretch>
            <a:fillRect/>
          </a:stretch>
        </p:blipFill>
        <p:spPr>
          <a:xfrm>
            <a:off x="152400" y="152400"/>
            <a:ext cx="8366150" cy="4838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aphicFrame>
        <p:nvGraphicFramePr>
          <p:cNvPr id="288" name="Google Shape;288;p56"/>
          <p:cNvGraphicFramePr/>
          <p:nvPr/>
        </p:nvGraphicFramePr>
        <p:xfrm>
          <a:off x="4006300" y="1274625"/>
          <a:ext cx="3000000" cy="3000000"/>
        </p:xfrm>
        <a:graphic>
          <a:graphicData uri="http://schemas.openxmlformats.org/drawingml/2006/table">
            <a:tbl>
              <a:tblPr>
                <a:noFill/>
                <a:tableStyleId>{E07A3E66-BF03-4C52-BA60-96A28D5A3819}</a:tableStyleId>
              </a:tblPr>
              <a:tblGrid>
                <a:gridCol w="2413000"/>
                <a:gridCol w="2413000"/>
              </a:tblGrid>
              <a:tr h="381000">
                <a:tc>
                  <a:txBody>
                    <a:bodyPr/>
                    <a:lstStyle/>
                    <a:p>
                      <a:pPr indent="0" lvl="0" marL="0" rtl="0" algn="just">
                        <a:spcBef>
                          <a:spcPts val="0"/>
                        </a:spcBef>
                        <a:spcAft>
                          <a:spcPts val="0"/>
                        </a:spcAft>
                        <a:buNone/>
                      </a:pPr>
                      <a:r>
                        <a:rPr lang="en"/>
                        <a:t>Scenario/Period</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90th percentile</a:t>
                      </a:r>
                      <a:endParaRPr sz="1050">
                        <a:solidFill>
                          <a:schemeClr val="dk1"/>
                        </a:solidFill>
                        <a:highlight>
                          <a:srgbClr val="FFFFFF"/>
                        </a:highlight>
                      </a:endParaRPr>
                    </a:p>
                  </a:txBody>
                  <a:tcPr marT="91425" marB="91425" marR="91425" marL="91425"/>
                </a:tc>
              </a:tr>
              <a:tr h="381000">
                <a:tc>
                  <a:txBody>
                    <a:bodyPr/>
                    <a:lstStyle/>
                    <a:p>
                      <a:pPr indent="0" lvl="0" marL="0" rtl="0" algn="just">
                        <a:spcBef>
                          <a:spcPts val="0"/>
                        </a:spcBef>
                        <a:spcAft>
                          <a:spcPts val="0"/>
                        </a:spcAft>
                        <a:buNone/>
                      </a:pPr>
                      <a:r>
                        <a:rPr lang="en"/>
                        <a:t>Observations (1979-2020)</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0</a:t>
                      </a:r>
                      <a:endParaRPr/>
                    </a:p>
                  </a:txBody>
                  <a:tcPr marT="91425" marB="91425" marR="91425" marL="91425"/>
                </a:tc>
              </a:tr>
              <a:tr h="381000">
                <a:tc>
                  <a:txBody>
                    <a:bodyPr/>
                    <a:lstStyle/>
                    <a:p>
                      <a:pPr indent="0" lvl="0" marL="0" rtl="0" algn="just">
                        <a:spcBef>
                          <a:spcPts val="0"/>
                        </a:spcBef>
                        <a:spcAft>
                          <a:spcPts val="0"/>
                        </a:spcAft>
                        <a:buNone/>
                      </a:pPr>
                      <a:r>
                        <a:rPr lang="en"/>
                        <a:t>SSP126 (2021-2040)</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7</a:t>
                      </a:r>
                      <a:endParaRPr/>
                    </a:p>
                  </a:txBody>
                  <a:tcPr marT="91425" marB="91425" marR="91425" marL="91425"/>
                </a:tc>
              </a:tr>
              <a:tr h="381000">
                <a:tc>
                  <a:txBody>
                    <a:bodyPr/>
                    <a:lstStyle/>
                    <a:p>
                      <a:pPr indent="0" lvl="0" marL="0" rtl="0" algn="just">
                        <a:spcBef>
                          <a:spcPts val="0"/>
                        </a:spcBef>
                        <a:spcAft>
                          <a:spcPts val="0"/>
                        </a:spcAft>
                        <a:buNone/>
                      </a:pPr>
                      <a:r>
                        <a:rPr lang="en">
                          <a:solidFill>
                            <a:schemeClr val="dk1"/>
                          </a:solidFill>
                        </a:rPr>
                        <a:t>SSP585 (2021-2040)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9</a:t>
                      </a:r>
                      <a:endParaRPr/>
                    </a:p>
                  </a:txBody>
                  <a:tcPr marT="91425" marB="91425" marR="91425" marL="91425"/>
                </a:tc>
              </a:tr>
              <a:tr h="381000">
                <a:tc>
                  <a:txBody>
                    <a:bodyPr/>
                    <a:lstStyle/>
                    <a:p>
                      <a:pPr indent="0" lvl="0" marL="0" rtl="0" algn="just">
                        <a:spcBef>
                          <a:spcPts val="0"/>
                        </a:spcBef>
                        <a:spcAft>
                          <a:spcPts val="0"/>
                        </a:spcAft>
                        <a:buNone/>
                      </a:pPr>
                      <a:r>
                        <a:rPr lang="en"/>
                        <a:t>SSP126 (2041-2070)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9</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solidFill>
                            <a:schemeClr val="dk1"/>
                          </a:solidFill>
                        </a:rPr>
                        <a:t>SSP585 (2041-2070)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26</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t>SSP126 (2071-2100)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7</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solidFill>
                            <a:schemeClr val="dk1"/>
                          </a:solidFill>
                        </a:rPr>
                        <a:t>SSP585 (2071-2100)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50">
                          <a:solidFill>
                            <a:schemeClr val="dk1"/>
                          </a:solidFill>
                          <a:highlight>
                            <a:srgbClr val="FFFFFF"/>
                          </a:highlight>
                        </a:rPr>
                        <a:t>55</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289" name="Google Shape;28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of Days per year max temperature &gt; 110 F</a:t>
            </a:r>
            <a:endParaRPr/>
          </a:p>
          <a:p>
            <a:pPr indent="0" lvl="0" marL="0" rtl="0" algn="l">
              <a:spcBef>
                <a:spcPts val="0"/>
              </a:spcBef>
              <a:spcAft>
                <a:spcPts val="0"/>
              </a:spcAft>
              <a:buNone/>
            </a:pPr>
            <a:r>
              <a:t/>
            </a:r>
            <a:endParaRPr/>
          </a:p>
        </p:txBody>
      </p:sp>
      <p:sp>
        <p:nvSpPr>
          <p:cNvPr id="290" name="Google Shape;290;p56"/>
          <p:cNvSpPr txBox="1"/>
          <p:nvPr>
            <p:ph idx="1" type="body"/>
          </p:nvPr>
        </p:nvSpPr>
        <p:spPr>
          <a:xfrm>
            <a:off x="311700" y="1152475"/>
            <a:ext cx="3580500" cy="3845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Median, 75th and 90th percentile = zero for the past observations</a:t>
            </a:r>
            <a:endParaRPr/>
          </a:p>
          <a:p>
            <a:pPr indent="-342900" lvl="0" marL="457200" rtl="0" algn="l">
              <a:spcBef>
                <a:spcPts val="0"/>
              </a:spcBef>
              <a:spcAft>
                <a:spcPts val="0"/>
              </a:spcAft>
              <a:buSzPts val="1800"/>
              <a:buChar char="●"/>
            </a:pPr>
            <a:r>
              <a:rPr lang="en"/>
              <a:t>90th percentile corresponds to the top 10% events</a:t>
            </a:r>
            <a:endParaRPr/>
          </a:p>
          <a:p>
            <a:pPr indent="-342900" lvl="0" marL="457200" rtl="0" algn="l">
              <a:spcBef>
                <a:spcPts val="0"/>
              </a:spcBef>
              <a:spcAft>
                <a:spcPts val="0"/>
              </a:spcAft>
              <a:buSzPts val="1800"/>
              <a:buChar char="●"/>
            </a:pPr>
            <a:r>
              <a:rPr lang="en"/>
              <a:t>90th percentile increase to ~7-9 per year in the next two decades</a:t>
            </a:r>
            <a:endParaRPr/>
          </a:p>
          <a:p>
            <a:pPr indent="-342900" lvl="0" marL="457200" rtl="0" algn="l">
              <a:spcBef>
                <a:spcPts val="0"/>
              </a:spcBef>
              <a:spcAft>
                <a:spcPts val="0"/>
              </a:spcAft>
              <a:buSzPts val="1800"/>
              <a:buChar char="●"/>
            </a:pPr>
            <a:r>
              <a:rPr lang="en"/>
              <a:t>For high emission scenario in mid and end of century, </a:t>
            </a:r>
            <a:r>
              <a:rPr lang="en"/>
              <a:t>number</a:t>
            </a:r>
            <a:r>
              <a:rPr lang="en"/>
              <a:t> of 90th percentile days increase to 26 and 55 respectively </a:t>
            </a:r>
            <a:endParaRPr/>
          </a:p>
        </p:txBody>
      </p:sp>
      <p:sp>
        <p:nvSpPr>
          <p:cNvPr id="291" name="Google Shape;291;p56"/>
          <p:cNvSpPr txBox="1"/>
          <p:nvPr/>
        </p:nvSpPr>
        <p:spPr>
          <a:xfrm>
            <a:off x="6453025" y="87300"/>
            <a:ext cx="276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Lower emissions: SSP126</a:t>
            </a:r>
            <a:endParaRPr/>
          </a:p>
          <a:p>
            <a:pPr indent="0" lvl="0" marL="0" rtl="0" algn="l">
              <a:spcBef>
                <a:spcPts val="0"/>
              </a:spcBef>
              <a:spcAft>
                <a:spcPts val="0"/>
              </a:spcAft>
              <a:buNone/>
            </a:pPr>
            <a:r>
              <a:rPr lang="en"/>
              <a:t>Higher emissions: SSP585</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57"/>
          <p:cNvPicPr preferRelativeResize="0"/>
          <p:nvPr/>
        </p:nvPicPr>
        <p:blipFill>
          <a:blip r:embed="rId3">
            <a:alphaModFix/>
          </a:blip>
          <a:stretch>
            <a:fillRect/>
          </a:stretch>
        </p:blipFill>
        <p:spPr>
          <a:xfrm>
            <a:off x="152400" y="152400"/>
            <a:ext cx="8193779" cy="4838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aphicFrame>
        <p:nvGraphicFramePr>
          <p:cNvPr id="301" name="Google Shape;301;p58"/>
          <p:cNvGraphicFramePr/>
          <p:nvPr/>
        </p:nvGraphicFramePr>
        <p:xfrm>
          <a:off x="4006300" y="1274625"/>
          <a:ext cx="3000000" cy="3000000"/>
        </p:xfrm>
        <a:graphic>
          <a:graphicData uri="http://schemas.openxmlformats.org/drawingml/2006/table">
            <a:tbl>
              <a:tblPr>
                <a:noFill/>
                <a:tableStyleId>{E07A3E66-BF03-4C52-BA60-96A28D5A3819}</a:tableStyleId>
              </a:tblPr>
              <a:tblGrid>
                <a:gridCol w="2413000"/>
                <a:gridCol w="2413000"/>
              </a:tblGrid>
              <a:tr h="381000">
                <a:tc>
                  <a:txBody>
                    <a:bodyPr/>
                    <a:lstStyle/>
                    <a:p>
                      <a:pPr indent="0" lvl="0" marL="0" rtl="0" algn="just">
                        <a:spcBef>
                          <a:spcPts val="0"/>
                        </a:spcBef>
                        <a:spcAft>
                          <a:spcPts val="0"/>
                        </a:spcAft>
                        <a:buNone/>
                      </a:pPr>
                      <a:r>
                        <a:rPr lang="en"/>
                        <a:t>Scenario/Period</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Median</a:t>
                      </a:r>
                      <a:endParaRPr sz="1050">
                        <a:solidFill>
                          <a:schemeClr val="dk1"/>
                        </a:solidFill>
                        <a:highlight>
                          <a:srgbClr val="FFFFFF"/>
                        </a:highlight>
                      </a:endParaRPr>
                    </a:p>
                  </a:txBody>
                  <a:tcPr marT="91425" marB="91425" marR="91425" marL="91425"/>
                </a:tc>
              </a:tr>
              <a:tr h="381000">
                <a:tc>
                  <a:txBody>
                    <a:bodyPr/>
                    <a:lstStyle/>
                    <a:p>
                      <a:pPr indent="0" lvl="0" marL="0" rtl="0" algn="just">
                        <a:spcBef>
                          <a:spcPts val="0"/>
                        </a:spcBef>
                        <a:spcAft>
                          <a:spcPts val="0"/>
                        </a:spcAft>
                        <a:buNone/>
                      </a:pPr>
                      <a:r>
                        <a:rPr lang="en"/>
                        <a:t>Observations (1979-2020)</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33.76</a:t>
                      </a:r>
                      <a:endParaRPr/>
                    </a:p>
                  </a:txBody>
                  <a:tcPr marT="91425" marB="91425" marR="91425" marL="91425"/>
                </a:tc>
              </a:tr>
              <a:tr h="381000">
                <a:tc>
                  <a:txBody>
                    <a:bodyPr/>
                    <a:lstStyle/>
                    <a:p>
                      <a:pPr indent="0" lvl="0" marL="0" rtl="0" algn="just">
                        <a:spcBef>
                          <a:spcPts val="0"/>
                        </a:spcBef>
                        <a:spcAft>
                          <a:spcPts val="0"/>
                        </a:spcAft>
                        <a:buNone/>
                      </a:pPr>
                      <a:r>
                        <a:rPr lang="en"/>
                        <a:t>SSP126 (2021-2040)</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32.48</a:t>
                      </a:r>
                      <a:endParaRPr/>
                    </a:p>
                  </a:txBody>
                  <a:tcPr marT="91425" marB="91425" marR="91425" marL="91425"/>
                </a:tc>
              </a:tr>
              <a:tr h="381000">
                <a:tc>
                  <a:txBody>
                    <a:bodyPr/>
                    <a:lstStyle/>
                    <a:p>
                      <a:pPr indent="0" lvl="0" marL="0" rtl="0" algn="just">
                        <a:spcBef>
                          <a:spcPts val="0"/>
                        </a:spcBef>
                        <a:spcAft>
                          <a:spcPts val="0"/>
                        </a:spcAft>
                        <a:buNone/>
                      </a:pPr>
                      <a:r>
                        <a:rPr lang="en">
                          <a:solidFill>
                            <a:schemeClr val="dk1"/>
                          </a:solidFill>
                        </a:rPr>
                        <a:t>SSP585 (2021-2040)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32.26</a:t>
                      </a:r>
                      <a:endParaRPr/>
                    </a:p>
                  </a:txBody>
                  <a:tcPr marT="91425" marB="91425" marR="91425" marL="91425"/>
                </a:tc>
              </a:tr>
              <a:tr h="381000">
                <a:tc>
                  <a:txBody>
                    <a:bodyPr/>
                    <a:lstStyle/>
                    <a:p>
                      <a:pPr indent="0" lvl="0" marL="0" rtl="0" algn="just">
                        <a:spcBef>
                          <a:spcPts val="0"/>
                        </a:spcBef>
                        <a:spcAft>
                          <a:spcPts val="0"/>
                        </a:spcAft>
                        <a:buNone/>
                      </a:pPr>
                      <a:r>
                        <a:rPr lang="en"/>
                        <a:t>SSP126 (2041-2070)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33.05</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solidFill>
                            <a:schemeClr val="dk1"/>
                          </a:solidFill>
                        </a:rPr>
                        <a:t>SSP585 (2041-2070)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31.91</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t>SSP126 (2071-2100)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33.43</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solidFill>
                            <a:schemeClr val="dk1"/>
                          </a:solidFill>
                        </a:rPr>
                        <a:t>SSP585 (2071-2100)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50">
                          <a:solidFill>
                            <a:schemeClr val="dk1"/>
                          </a:solidFill>
                          <a:highlight>
                            <a:srgbClr val="FFFFFF"/>
                          </a:highlight>
                        </a:rPr>
                        <a:t>31.17</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302" name="Google Shape;30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Annual precipitation (inches)</a:t>
            </a:r>
            <a:endParaRPr/>
          </a:p>
          <a:p>
            <a:pPr indent="0" lvl="0" marL="0" rtl="0" algn="l">
              <a:spcBef>
                <a:spcPts val="0"/>
              </a:spcBef>
              <a:spcAft>
                <a:spcPts val="0"/>
              </a:spcAft>
              <a:buNone/>
            </a:pPr>
            <a:r>
              <a:t/>
            </a:r>
            <a:endParaRPr/>
          </a:p>
        </p:txBody>
      </p:sp>
      <p:sp>
        <p:nvSpPr>
          <p:cNvPr id="303" name="Google Shape;303;p58"/>
          <p:cNvSpPr txBox="1"/>
          <p:nvPr>
            <p:ph idx="1" type="body"/>
          </p:nvPr>
        </p:nvSpPr>
        <p:spPr>
          <a:xfrm>
            <a:off x="311700" y="1152475"/>
            <a:ext cx="3580500" cy="384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Annual precipitation remains almost the same in future</a:t>
            </a:r>
            <a:r>
              <a:rPr lang="en"/>
              <a:t> </a:t>
            </a:r>
            <a:endParaRPr/>
          </a:p>
        </p:txBody>
      </p:sp>
      <p:sp>
        <p:nvSpPr>
          <p:cNvPr id="304" name="Google Shape;304;p58"/>
          <p:cNvSpPr txBox="1"/>
          <p:nvPr/>
        </p:nvSpPr>
        <p:spPr>
          <a:xfrm>
            <a:off x="6453025" y="87300"/>
            <a:ext cx="276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Lower emissions: SSP126</a:t>
            </a:r>
            <a:endParaRPr/>
          </a:p>
          <a:p>
            <a:pPr indent="0" lvl="0" marL="0" rtl="0" algn="l">
              <a:spcBef>
                <a:spcPts val="0"/>
              </a:spcBef>
              <a:spcAft>
                <a:spcPts val="0"/>
              </a:spcAft>
              <a:buNone/>
            </a:pPr>
            <a:r>
              <a:rPr lang="en"/>
              <a:t>Higher emissions: SSP585</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9"/>
          <p:cNvPicPr preferRelativeResize="0"/>
          <p:nvPr/>
        </p:nvPicPr>
        <p:blipFill>
          <a:blip r:embed="rId3">
            <a:alphaModFix/>
          </a:blip>
          <a:stretch>
            <a:fillRect/>
          </a:stretch>
        </p:blipFill>
        <p:spPr>
          <a:xfrm>
            <a:off x="152400" y="152400"/>
            <a:ext cx="8366150" cy="4838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graphicFrame>
        <p:nvGraphicFramePr>
          <p:cNvPr id="314" name="Google Shape;314;p60"/>
          <p:cNvGraphicFramePr/>
          <p:nvPr/>
        </p:nvGraphicFramePr>
        <p:xfrm>
          <a:off x="4006300" y="1274625"/>
          <a:ext cx="3000000" cy="3000000"/>
        </p:xfrm>
        <a:graphic>
          <a:graphicData uri="http://schemas.openxmlformats.org/drawingml/2006/table">
            <a:tbl>
              <a:tblPr>
                <a:noFill/>
                <a:tableStyleId>{E07A3E66-BF03-4C52-BA60-96A28D5A3819}</a:tableStyleId>
              </a:tblPr>
              <a:tblGrid>
                <a:gridCol w="2413000"/>
                <a:gridCol w="2413000"/>
              </a:tblGrid>
              <a:tr h="381000">
                <a:tc>
                  <a:txBody>
                    <a:bodyPr/>
                    <a:lstStyle/>
                    <a:p>
                      <a:pPr indent="0" lvl="0" marL="0" rtl="0" algn="just">
                        <a:spcBef>
                          <a:spcPts val="0"/>
                        </a:spcBef>
                        <a:spcAft>
                          <a:spcPts val="0"/>
                        </a:spcAft>
                        <a:buNone/>
                      </a:pPr>
                      <a:r>
                        <a:rPr lang="en"/>
                        <a:t>Scenario/Period</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Median</a:t>
                      </a:r>
                      <a:endParaRPr sz="1050">
                        <a:solidFill>
                          <a:schemeClr val="dk1"/>
                        </a:solidFill>
                        <a:highlight>
                          <a:srgbClr val="FFFFFF"/>
                        </a:highlight>
                      </a:endParaRPr>
                    </a:p>
                  </a:txBody>
                  <a:tcPr marT="91425" marB="91425" marR="91425" marL="91425"/>
                </a:tc>
              </a:tr>
              <a:tr h="381000">
                <a:tc>
                  <a:txBody>
                    <a:bodyPr/>
                    <a:lstStyle/>
                    <a:p>
                      <a:pPr indent="0" lvl="0" marL="0" rtl="0" algn="just">
                        <a:spcBef>
                          <a:spcPts val="0"/>
                        </a:spcBef>
                        <a:spcAft>
                          <a:spcPts val="0"/>
                        </a:spcAft>
                        <a:buNone/>
                      </a:pPr>
                      <a:r>
                        <a:rPr lang="en"/>
                        <a:t>Observations (1979-2020)</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241.5</a:t>
                      </a:r>
                      <a:endParaRPr/>
                    </a:p>
                  </a:txBody>
                  <a:tcPr marT="91425" marB="91425" marR="91425" marL="91425"/>
                </a:tc>
              </a:tr>
              <a:tr h="381000">
                <a:tc>
                  <a:txBody>
                    <a:bodyPr/>
                    <a:lstStyle/>
                    <a:p>
                      <a:pPr indent="0" lvl="0" marL="0" rtl="0" algn="just">
                        <a:spcBef>
                          <a:spcPts val="0"/>
                        </a:spcBef>
                        <a:spcAft>
                          <a:spcPts val="0"/>
                        </a:spcAft>
                        <a:buNone/>
                      </a:pPr>
                      <a:r>
                        <a:rPr lang="en"/>
                        <a:t>SSP126 (2021-2040)</a:t>
                      </a:r>
                      <a:endParaRPr/>
                    </a:p>
                  </a:txBody>
                  <a:tcPr marT="91425" marB="91425" marR="91425" marL="91425"/>
                </a:tc>
                <a:tc>
                  <a:txBody>
                    <a:bodyPr/>
                    <a:lstStyle/>
                    <a:p>
                      <a:pPr indent="0" lvl="0" marL="0" rtl="0" algn="just">
                        <a:spcBef>
                          <a:spcPts val="0"/>
                        </a:spcBef>
                        <a:spcAft>
                          <a:spcPts val="0"/>
                        </a:spcAft>
                        <a:buNone/>
                      </a:pPr>
                      <a:r>
                        <a:rPr lang="en" sz="1050">
                          <a:solidFill>
                            <a:schemeClr val="dk1"/>
                          </a:solidFill>
                          <a:highlight>
                            <a:srgbClr val="FFFFFF"/>
                          </a:highlight>
                        </a:rPr>
                        <a:t>142</a:t>
                      </a:r>
                      <a:endParaRPr/>
                    </a:p>
                  </a:txBody>
                  <a:tcPr marT="91425" marB="91425" marR="91425" marL="91425"/>
                </a:tc>
              </a:tr>
              <a:tr h="381000">
                <a:tc>
                  <a:txBody>
                    <a:bodyPr/>
                    <a:lstStyle/>
                    <a:p>
                      <a:pPr indent="0" lvl="0" marL="0" rtl="0" algn="just">
                        <a:spcBef>
                          <a:spcPts val="0"/>
                        </a:spcBef>
                        <a:spcAft>
                          <a:spcPts val="0"/>
                        </a:spcAft>
                        <a:buNone/>
                      </a:pPr>
                      <a:r>
                        <a:rPr lang="en">
                          <a:solidFill>
                            <a:schemeClr val="dk1"/>
                          </a:solidFill>
                        </a:rPr>
                        <a:t>SSP585 (2021-2040)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128.5</a:t>
                      </a:r>
                      <a:endParaRPr/>
                    </a:p>
                  </a:txBody>
                  <a:tcPr marT="91425" marB="91425" marR="91425" marL="91425"/>
                </a:tc>
              </a:tr>
              <a:tr h="381000">
                <a:tc>
                  <a:txBody>
                    <a:bodyPr/>
                    <a:lstStyle/>
                    <a:p>
                      <a:pPr indent="0" lvl="0" marL="0" rtl="0" algn="just">
                        <a:spcBef>
                          <a:spcPts val="0"/>
                        </a:spcBef>
                        <a:spcAft>
                          <a:spcPts val="0"/>
                        </a:spcAft>
                        <a:buNone/>
                      </a:pPr>
                      <a:r>
                        <a:rPr lang="en"/>
                        <a:t>SSP126 (2041-2070)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139.0</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solidFill>
                            <a:schemeClr val="dk1"/>
                          </a:solidFill>
                        </a:rPr>
                        <a:t>SSP585 (2041-2070)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140.0</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t>SSP126 (2071-2100)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050">
                          <a:solidFill>
                            <a:schemeClr val="dk1"/>
                          </a:solidFill>
                          <a:highlight>
                            <a:srgbClr val="FFFFFF"/>
                          </a:highlight>
                        </a:rPr>
                        <a:t>138.0</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spcBef>
                          <a:spcPts val="0"/>
                        </a:spcBef>
                        <a:spcAft>
                          <a:spcPts val="0"/>
                        </a:spcAft>
                        <a:buNone/>
                      </a:pPr>
                      <a:r>
                        <a:rPr lang="en">
                          <a:solidFill>
                            <a:schemeClr val="dk1"/>
                          </a:solidFill>
                        </a:rPr>
                        <a:t>SSP585 (2071-2100)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50">
                          <a:solidFill>
                            <a:schemeClr val="dk1"/>
                          </a:solidFill>
                          <a:highlight>
                            <a:srgbClr val="FFFFFF"/>
                          </a:highlight>
                        </a:rPr>
                        <a:t>142.5</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315" name="Google Shape;315;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Dry days per year (pr &lt;0.01 inches)</a:t>
            </a:r>
            <a:endParaRPr/>
          </a:p>
          <a:p>
            <a:pPr indent="0" lvl="0" marL="0" rtl="0" algn="l">
              <a:spcBef>
                <a:spcPts val="0"/>
              </a:spcBef>
              <a:spcAft>
                <a:spcPts val="0"/>
              </a:spcAft>
              <a:buNone/>
            </a:pPr>
            <a:r>
              <a:t/>
            </a:r>
            <a:endParaRPr/>
          </a:p>
        </p:txBody>
      </p:sp>
      <p:sp>
        <p:nvSpPr>
          <p:cNvPr id="316" name="Google Shape;316;p60"/>
          <p:cNvSpPr txBox="1"/>
          <p:nvPr>
            <p:ph idx="1" type="body"/>
          </p:nvPr>
        </p:nvSpPr>
        <p:spPr>
          <a:xfrm>
            <a:off x="311700" y="1152475"/>
            <a:ext cx="3580500" cy="384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Lesser number of dry days in the next decades, mid and the end of century by ~40%</a:t>
            </a:r>
            <a:endParaRPr/>
          </a:p>
          <a:p>
            <a:pPr indent="-342900" lvl="0" marL="457200" rtl="0" algn="l">
              <a:spcBef>
                <a:spcPts val="0"/>
              </a:spcBef>
              <a:spcAft>
                <a:spcPts val="0"/>
              </a:spcAft>
              <a:buSzPts val="1800"/>
              <a:buChar char="●"/>
            </a:pPr>
            <a:r>
              <a:rPr lang="en"/>
              <a:t>While in the past observations (1979-2020) ~66% of the year consisted of dry days, only ~38% of the year would consist of dry days in the future</a:t>
            </a:r>
            <a:r>
              <a:rPr lang="en"/>
              <a:t> </a:t>
            </a:r>
            <a:endParaRPr/>
          </a:p>
        </p:txBody>
      </p:sp>
      <p:sp>
        <p:nvSpPr>
          <p:cNvPr id="317" name="Google Shape;317;p60"/>
          <p:cNvSpPr txBox="1"/>
          <p:nvPr/>
        </p:nvSpPr>
        <p:spPr>
          <a:xfrm>
            <a:off x="6453025" y="87300"/>
            <a:ext cx="276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Lower emissions: SSP126</a:t>
            </a:r>
            <a:endParaRPr/>
          </a:p>
          <a:p>
            <a:pPr indent="0" lvl="0" marL="0" rtl="0" algn="l">
              <a:spcBef>
                <a:spcPts val="0"/>
              </a:spcBef>
              <a:spcAft>
                <a:spcPts val="0"/>
              </a:spcAft>
              <a:buNone/>
            </a:pPr>
            <a:r>
              <a:rPr lang="en"/>
              <a:t>Higher emissions: SSP585</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61"/>
          <p:cNvPicPr preferRelativeResize="0"/>
          <p:nvPr/>
        </p:nvPicPr>
        <p:blipFill>
          <a:blip r:embed="rId3">
            <a:alphaModFix/>
          </a:blip>
          <a:stretch>
            <a:fillRect/>
          </a:stretch>
        </p:blipFill>
        <p:spPr>
          <a:xfrm>
            <a:off x="152400" y="152400"/>
            <a:ext cx="8021408"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1600200" y="1195388"/>
            <a:ext cx="5943600" cy="2752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What is done</a:t>
            </a:r>
            <a:endParaRPr/>
          </a:p>
        </p:txBody>
      </p:sp>
      <p:sp>
        <p:nvSpPr>
          <p:cNvPr id="328" name="Google Shape;328;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Thresholds provided by City of Austin have been generated</a:t>
            </a:r>
            <a:endParaRPr/>
          </a:p>
          <a:p>
            <a:pPr indent="-342900" lvl="0" marL="457200" rtl="0" algn="l">
              <a:spcBef>
                <a:spcPts val="0"/>
              </a:spcBef>
              <a:spcAft>
                <a:spcPts val="0"/>
              </a:spcAft>
              <a:buSzPts val="1800"/>
              <a:buChar char="●"/>
            </a:pPr>
            <a:r>
              <a:rPr lang="en"/>
              <a:t>Number of dry days will decrease, temperature will increase in general</a:t>
            </a:r>
            <a:endParaRPr/>
          </a:p>
          <a:p>
            <a:pPr indent="-342900" lvl="0" marL="457200" rtl="0" algn="l">
              <a:spcBef>
                <a:spcPts val="0"/>
              </a:spcBef>
              <a:spcAft>
                <a:spcPts val="0"/>
              </a:spcAft>
              <a:buSzPts val="1800"/>
              <a:buChar char="●"/>
            </a:pPr>
            <a:r>
              <a:rPr lang="en"/>
              <a:t>Number of days per year with minimum daily temperature below 80F would decrease </a:t>
            </a:r>
            <a:endParaRPr/>
          </a:p>
          <a:p>
            <a:pPr indent="-342900" lvl="0" marL="457200" rtl="0" algn="l">
              <a:spcBef>
                <a:spcPts val="0"/>
              </a:spcBef>
              <a:spcAft>
                <a:spcPts val="0"/>
              </a:spcAft>
              <a:buSzPts val="1800"/>
              <a:buChar char="●"/>
            </a:pPr>
            <a:r>
              <a:rPr lang="en"/>
              <a:t>Number of days with maximum daily </a:t>
            </a:r>
            <a:r>
              <a:rPr lang="en"/>
              <a:t>temperature</a:t>
            </a:r>
            <a:r>
              <a:rPr lang="en"/>
              <a:t> above 100F and 110F would increase</a:t>
            </a:r>
            <a:endParaRPr/>
          </a:p>
          <a:p>
            <a:pPr indent="-342900" lvl="0" marL="457200" rtl="0" algn="l">
              <a:spcBef>
                <a:spcPts val="0"/>
              </a:spcBef>
              <a:spcAft>
                <a:spcPts val="0"/>
              </a:spcAft>
              <a:buSzPts val="1800"/>
              <a:buChar char="●"/>
            </a:pPr>
            <a:r>
              <a:rPr lang="en"/>
              <a:t>There is not </a:t>
            </a:r>
            <a:r>
              <a:rPr lang="en"/>
              <a:t>much</a:t>
            </a:r>
            <a:r>
              <a:rPr lang="en"/>
              <a:t> change in the annual precipitation over Austin</a:t>
            </a:r>
            <a:endParaRPr/>
          </a:p>
          <a:p>
            <a:pPr indent="-342900" lvl="0" marL="457200" rtl="0" algn="l">
              <a:spcBef>
                <a:spcPts val="0"/>
              </a:spcBef>
              <a:spcAft>
                <a:spcPts val="0"/>
              </a:spcAft>
              <a:buSzPts val="1800"/>
              <a:buChar char="●"/>
            </a:pPr>
            <a:r>
              <a:rPr lang="en"/>
              <a:t>Analysis is over Camp Mabry without bias correction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Way forward</a:t>
            </a:r>
            <a:endParaRPr/>
          </a:p>
        </p:txBody>
      </p:sp>
      <p:sp>
        <p:nvSpPr>
          <p:cNvPr id="334" name="Google Shape;334;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Bias corrected outputs</a:t>
            </a:r>
            <a:endParaRPr/>
          </a:p>
          <a:p>
            <a:pPr indent="-342900" lvl="0" marL="457200" rtl="0" algn="l">
              <a:spcBef>
                <a:spcPts val="0"/>
              </a:spcBef>
              <a:spcAft>
                <a:spcPts val="0"/>
              </a:spcAft>
              <a:buSzPts val="1800"/>
              <a:buChar char="●"/>
            </a:pPr>
            <a:r>
              <a:rPr lang="en"/>
              <a:t>More metrics such as humidex and wind related indices</a:t>
            </a:r>
            <a:endParaRPr/>
          </a:p>
          <a:p>
            <a:pPr indent="-342900" lvl="0" marL="457200" rtl="0" algn="l">
              <a:spcBef>
                <a:spcPts val="0"/>
              </a:spcBef>
              <a:spcAft>
                <a:spcPts val="0"/>
              </a:spcAft>
              <a:buSzPts val="1800"/>
              <a:buChar char="●"/>
            </a:pPr>
            <a:r>
              <a:rPr lang="en"/>
              <a:t>Gridded outputs </a:t>
            </a:r>
            <a:endParaRPr/>
          </a:p>
          <a:p>
            <a:pPr indent="-342900" lvl="0" marL="457200" rtl="0" algn="l">
              <a:spcBef>
                <a:spcPts val="0"/>
              </a:spcBef>
              <a:spcAft>
                <a:spcPts val="0"/>
              </a:spcAft>
              <a:buSzPts val="1800"/>
              <a:buChar char="●"/>
            </a:pPr>
            <a:r>
              <a:rPr lang="en"/>
              <a:t>Validation over multiple stations</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4"/>
          <p:cNvSpPr txBox="1"/>
          <p:nvPr>
            <p:ph idx="4294967295" type="title"/>
          </p:nvPr>
        </p:nvSpPr>
        <p:spPr>
          <a:xfrm>
            <a:off x="311700" y="709050"/>
            <a:ext cx="3890100" cy="372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200"/>
              <a:t>Thank you</a:t>
            </a:r>
            <a:endParaRPr sz="3200"/>
          </a:p>
          <a:p>
            <a:pPr indent="0" lvl="0" marL="0" rtl="0" algn="l">
              <a:lnSpc>
                <a:spcPct val="115000"/>
              </a:lnSpc>
              <a:spcBef>
                <a:spcPts val="1600"/>
              </a:spcBef>
              <a:spcAft>
                <a:spcPts val="1600"/>
              </a:spcAft>
              <a:buNone/>
            </a:pPr>
            <a:r>
              <a:t/>
            </a:r>
            <a:endParaRPr sz="3600"/>
          </a:p>
        </p:txBody>
      </p:sp>
      <p:pic>
        <p:nvPicPr>
          <p:cNvPr id="340" name="Google Shape;340;p64"/>
          <p:cNvPicPr preferRelativeResize="0"/>
          <p:nvPr/>
        </p:nvPicPr>
        <p:blipFill rotWithShape="1">
          <a:blip r:embed="rId3">
            <a:alphaModFix/>
          </a:blip>
          <a:srcRect b="0" l="0" r="37826" t="0"/>
          <a:stretch/>
        </p:blipFill>
        <p:spPr>
          <a:xfrm>
            <a:off x="4548455" y="0"/>
            <a:ext cx="4595550" cy="5143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Previous meeting presentation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with the Previous Austin climate change assessment</a:t>
            </a:r>
            <a:endParaRPr/>
          </a:p>
        </p:txBody>
      </p:sp>
      <p:sp>
        <p:nvSpPr>
          <p:cNvPr id="351" name="Google Shape;351;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Latest simulations from the CMIP6 are used. Previously, CMIP5 products were used. </a:t>
            </a:r>
            <a:endParaRPr/>
          </a:p>
          <a:p>
            <a:pPr indent="-342900" lvl="0" marL="457200" rtl="0" algn="l">
              <a:spcBef>
                <a:spcPts val="0"/>
              </a:spcBef>
              <a:spcAft>
                <a:spcPts val="0"/>
              </a:spcAft>
              <a:buSzPts val="1800"/>
              <a:buChar char="●"/>
            </a:pPr>
            <a:r>
              <a:rPr lang="en"/>
              <a:t>Large number of ensembles (450+) have been used in this updated assessment. Previous report does not mention about the number of ensembles used. </a:t>
            </a:r>
            <a:endParaRPr/>
          </a:p>
          <a:p>
            <a:pPr indent="-342900" lvl="0" marL="457200" rtl="0" algn="l">
              <a:spcBef>
                <a:spcPts val="0"/>
              </a:spcBef>
              <a:spcAft>
                <a:spcPts val="0"/>
              </a:spcAft>
              <a:buSzPts val="1800"/>
              <a:buChar char="●"/>
            </a:pPr>
            <a:r>
              <a:rPr lang="en"/>
              <a:t>More than 25 global models used for this assessment. Previously 9 models were used. </a:t>
            </a:r>
            <a:endParaRPr/>
          </a:p>
          <a:p>
            <a:pPr indent="-342900" lvl="0" marL="457200" rtl="0" algn="l">
              <a:spcBef>
                <a:spcPts val="0"/>
              </a:spcBef>
              <a:spcAft>
                <a:spcPts val="0"/>
              </a:spcAft>
              <a:buSzPts val="1800"/>
              <a:buChar char="●"/>
            </a:pPr>
            <a:r>
              <a:rPr lang="en"/>
              <a:t>More than 1 </a:t>
            </a:r>
            <a:r>
              <a:rPr lang="en"/>
              <a:t>exabyte (EB) global data used to extract the information about the climate change assessment over Austin. Possible using efficiently querying data on the cloud. </a:t>
            </a:r>
            <a:endParaRPr/>
          </a:p>
          <a:p>
            <a:pPr indent="-342900" lvl="0" marL="457200" rtl="0" algn="l">
              <a:spcBef>
                <a:spcPts val="0"/>
              </a:spcBef>
              <a:spcAft>
                <a:spcPts val="0"/>
              </a:spcAft>
              <a:buSzPts val="1800"/>
              <a:buChar char="●"/>
            </a:pPr>
            <a:r>
              <a:rPr lang="en"/>
              <a:t>A first of its kind of analysis using all the CMIP realizations from all models.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sp>
        <p:nvSpPr>
          <p:cNvPr id="357" name="Google Shape;357;p67"/>
          <p:cNvSpPr txBox="1"/>
          <p:nvPr/>
        </p:nvSpPr>
        <p:spPr>
          <a:xfrm>
            <a:off x="5787550" y="4475225"/>
            <a:ext cx="13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a:t>
            </a:r>
            <a:r>
              <a:rPr b="1" lang="en"/>
              <a:t>We are here</a:t>
            </a:r>
            <a:endParaRPr b="1"/>
          </a:p>
        </p:txBody>
      </p:sp>
      <p:pic>
        <p:nvPicPr>
          <p:cNvPr id="358" name="Google Shape;358;p67"/>
          <p:cNvPicPr preferRelativeResize="0"/>
          <p:nvPr/>
        </p:nvPicPr>
        <p:blipFill>
          <a:blip r:embed="rId3">
            <a:alphaModFix/>
          </a:blip>
          <a:stretch>
            <a:fillRect/>
          </a:stretch>
        </p:blipFill>
        <p:spPr>
          <a:xfrm>
            <a:off x="1175775" y="1170125"/>
            <a:ext cx="7249654" cy="2544350"/>
          </a:xfrm>
          <a:prstGeom prst="rect">
            <a:avLst/>
          </a:prstGeom>
          <a:noFill/>
          <a:ln>
            <a:noFill/>
          </a:ln>
        </p:spPr>
      </p:pic>
      <p:cxnSp>
        <p:nvCxnSpPr>
          <p:cNvPr id="359" name="Google Shape;359;p67"/>
          <p:cNvCxnSpPr>
            <a:endCxn id="357" idx="1"/>
          </p:cNvCxnSpPr>
          <p:nvPr/>
        </p:nvCxnSpPr>
        <p:spPr>
          <a:xfrm flipH="1" rot="-5400000">
            <a:off x="5200150" y="4087925"/>
            <a:ext cx="956400" cy="218400"/>
          </a:xfrm>
          <a:prstGeom prst="bentConnector2">
            <a:avLst/>
          </a:prstGeom>
          <a:noFill/>
          <a:ln cap="flat" cmpd="sng" w="9525">
            <a:solidFill>
              <a:schemeClr val="dk2"/>
            </a:solidFill>
            <a:prstDash val="solid"/>
            <a:round/>
            <a:headEnd len="med" w="med" type="none"/>
            <a:tailEnd len="med" w="med" type="stealth"/>
          </a:ln>
        </p:spPr>
      </p:cxnSp>
      <p:cxnSp>
        <p:nvCxnSpPr>
          <p:cNvPr id="360" name="Google Shape;360;p67"/>
          <p:cNvCxnSpPr>
            <a:endCxn id="357" idx="3"/>
          </p:cNvCxnSpPr>
          <p:nvPr/>
        </p:nvCxnSpPr>
        <p:spPr>
          <a:xfrm rot="5400000">
            <a:off x="6735550" y="4084325"/>
            <a:ext cx="975000" cy="207000"/>
          </a:xfrm>
          <a:prstGeom prst="bentConnector2">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Collect data </a:t>
            </a:r>
            <a:endParaRPr/>
          </a:p>
        </p:txBody>
      </p:sp>
      <p:sp>
        <p:nvSpPr>
          <p:cNvPr id="366" name="Google Shape;366;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UcPeriod"/>
            </a:pPr>
            <a:r>
              <a:rPr lang="en"/>
              <a:t>Observational data (Camp Mabry*)</a:t>
            </a:r>
            <a:endParaRPr/>
          </a:p>
          <a:p>
            <a:pPr indent="-342900" lvl="0" marL="457200" rtl="0" algn="l">
              <a:spcBef>
                <a:spcPts val="0"/>
              </a:spcBef>
              <a:spcAft>
                <a:spcPts val="0"/>
              </a:spcAft>
              <a:buSzPts val="1800"/>
              <a:buChar char="●"/>
            </a:pPr>
            <a:r>
              <a:rPr lang="en"/>
              <a:t>Period available: 2000-2014</a:t>
            </a:r>
            <a:endParaRPr/>
          </a:p>
          <a:p>
            <a:pPr indent="-342900" lvl="0" marL="457200" rtl="0" algn="l">
              <a:spcBef>
                <a:spcPts val="0"/>
              </a:spcBef>
              <a:spcAft>
                <a:spcPts val="0"/>
              </a:spcAft>
              <a:buSzPts val="1800"/>
              <a:buChar char="●"/>
            </a:pPr>
            <a:r>
              <a:rPr lang="en"/>
              <a:t>Hourly station data with missing values</a:t>
            </a:r>
            <a:endParaRPr/>
          </a:p>
          <a:p>
            <a:pPr indent="-342900" lvl="0" marL="457200" rtl="0" algn="l">
              <a:spcBef>
                <a:spcPts val="0"/>
              </a:spcBef>
              <a:spcAft>
                <a:spcPts val="0"/>
              </a:spcAft>
              <a:buSzPts val="1800"/>
              <a:buChar char="●"/>
            </a:pPr>
            <a:r>
              <a:rPr lang="en"/>
              <a:t>Transformed to daily data for daily mean </a:t>
            </a:r>
            <a:r>
              <a:rPr lang="en"/>
              <a:t>precipitation</a:t>
            </a:r>
            <a:r>
              <a:rPr lang="en"/>
              <a:t> (</a:t>
            </a:r>
            <a:r>
              <a:rPr b="1" lang="en"/>
              <a:t>Pr</a:t>
            </a:r>
            <a:r>
              <a:rPr lang="en"/>
              <a:t>, mm/day), maximum daily temperature (</a:t>
            </a:r>
            <a:r>
              <a:rPr b="1" lang="en"/>
              <a:t>Tmax</a:t>
            </a:r>
            <a:r>
              <a:rPr lang="en"/>
              <a:t>, F), </a:t>
            </a:r>
            <a:r>
              <a:rPr lang="en"/>
              <a:t>minimum daily temperature (</a:t>
            </a:r>
            <a:r>
              <a:rPr b="1" lang="en"/>
              <a:t>Tmin</a:t>
            </a:r>
            <a:r>
              <a:rPr lang="en"/>
              <a:t>, F), daily mean temperature (</a:t>
            </a:r>
            <a:r>
              <a:rPr b="1" lang="en"/>
              <a:t>Tmean</a:t>
            </a:r>
            <a:r>
              <a:rPr lang="en"/>
              <a:t>, F)</a:t>
            </a:r>
            <a:endParaRPr/>
          </a:p>
          <a:p>
            <a:pPr indent="-342900" lvl="0" marL="457200" rtl="0" algn="l">
              <a:spcBef>
                <a:spcPts val="0"/>
              </a:spcBef>
              <a:spcAft>
                <a:spcPts val="0"/>
              </a:spcAft>
              <a:buSzPts val="1800"/>
              <a:buChar char="●"/>
            </a:pPr>
            <a:r>
              <a:rPr lang="en"/>
              <a:t>Adding more variables such as </a:t>
            </a:r>
            <a:r>
              <a:rPr b="1" lang="en"/>
              <a:t>radiation</a:t>
            </a:r>
            <a:r>
              <a:rPr lang="en"/>
              <a:t> and </a:t>
            </a:r>
            <a:r>
              <a:rPr b="1" lang="en"/>
              <a:t>winds</a:t>
            </a:r>
            <a:endParaRPr b="1"/>
          </a:p>
          <a:p>
            <a:pPr indent="0" lvl="0" marL="0" rtl="0" algn="l">
              <a:spcBef>
                <a:spcPts val="1200"/>
              </a:spcBef>
              <a:spcAft>
                <a:spcPts val="1200"/>
              </a:spcAft>
              <a:buNone/>
            </a:pPr>
            <a:r>
              <a:t/>
            </a:r>
            <a:endParaRPr/>
          </a:p>
        </p:txBody>
      </p:sp>
      <p:sp>
        <p:nvSpPr>
          <p:cNvPr id="367" name="Google Shape;367;p68"/>
          <p:cNvSpPr txBox="1"/>
          <p:nvPr/>
        </p:nvSpPr>
        <p:spPr>
          <a:xfrm>
            <a:off x="555050" y="4125900"/>
            <a:ext cx="80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Adding more stations (Austin airport and other stations)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Collect data </a:t>
            </a:r>
            <a:endParaRPr/>
          </a:p>
        </p:txBody>
      </p:sp>
      <p:sp>
        <p:nvSpPr>
          <p:cNvPr id="373" name="Google Shape;373;p69"/>
          <p:cNvSpPr txBox="1"/>
          <p:nvPr>
            <p:ph idx="1" type="body"/>
          </p:nvPr>
        </p:nvSpPr>
        <p:spPr>
          <a:xfrm>
            <a:off x="311700" y="1152475"/>
            <a:ext cx="4165800" cy="387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695"/>
              <a:t>B. </a:t>
            </a:r>
            <a:r>
              <a:rPr lang="en" sz="1695"/>
              <a:t>Historical CMIP6 data </a:t>
            </a:r>
            <a:endParaRPr sz="1695"/>
          </a:p>
          <a:p>
            <a:pPr indent="-336232" lvl="0" marL="457200" rtl="0" algn="l">
              <a:lnSpc>
                <a:spcPct val="95000"/>
              </a:lnSpc>
              <a:spcBef>
                <a:spcPts val="1200"/>
              </a:spcBef>
              <a:spcAft>
                <a:spcPts val="0"/>
              </a:spcAft>
              <a:buSzPts val="1695"/>
              <a:buChar char="●"/>
            </a:pPr>
            <a:r>
              <a:rPr lang="en" sz="1695"/>
              <a:t>450+ simulations available as number of realizations from various global modelling centers</a:t>
            </a:r>
            <a:endParaRPr sz="1695"/>
          </a:p>
          <a:p>
            <a:pPr indent="-336232" lvl="0" marL="457200" rtl="0" algn="l">
              <a:lnSpc>
                <a:spcPct val="95000"/>
              </a:lnSpc>
              <a:spcBef>
                <a:spcPts val="0"/>
              </a:spcBef>
              <a:spcAft>
                <a:spcPts val="0"/>
              </a:spcAft>
              <a:buSzPts val="1695"/>
              <a:buChar char="●"/>
            </a:pPr>
            <a:r>
              <a:rPr lang="en" sz="1695"/>
              <a:t>Number of models = 26</a:t>
            </a:r>
            <a:endParaRPr sz="1695"/>
          </a:p>
          <a:p>
            <a:pPr indent="-336232" lvl="0" marL="457200" rtl="0" algn="l">
              <a:lnSpc>
                <a:spcPct val="95000"/>
              </a:lnSpc>
              <a:spcBef>
                <a:spcPts val="0"/>
              </a:spcBef>
              <a:spcAft>
                <a:spcPts val="0"/>
              </a:spcAft>
              <a:buSzPts val="1695"/>
              <a:buChar char="●"/>
            </a:pPr>
            <a:r>
              <a:rPr lang="en" sz="1695"/>
              <a:t>Ensemble mean for each model saved for Camp Mabry (2000-2014)</a:t>
            </a:r>
            <a:endParaRPr sz="1695"/>
          </a:p>
          <a:p>
            <a:pPr indent="-336232" lvl="0" marL="457200" rtl="0" algn="l">
              <a:lnSpc>
                <a:spcPct val="95000"/>
              </a:lnSpc>
              <a:spcBef>
                <a:spcPts val="0"/>
              </a:spcBef>
              <a:spcAft>
                <a:spcPts val="0"/>
              </a:spcAft>
              <a:buSzPts val="1695"/>
              <a:buChar char="●"/>
            </a:pPr>
            <a:r>
              <a:rPr b="1" lang="en" sz="1695"/>
              <a:t>Time considerations  for 1 ensemble</a:t>
            </a:r>
            <a:endParaRPr b="1" sz="1695"/>
          </a:p>
          <a:p>
            <a:pPr indent="-336232" lvl="0" marL="457200" rtl="0" algn="l">
              <a:lnSpc>
                <a:spcPct val="95000"/>
              </a:lnSpc>
              <a:spcBef>
                <a:spcPts val="0"/>
              </a:spcBef>
              <a:spcAft>
                <a:spcPts val="0"/>
              </a:spcAft>
              <a:buSzPts val="1695"/>
              <a:buChar char="●"/>
            </a:pPr>
            <a:r>
              <a:rPr lang="en" sz="1695"/>
              <a:t>Time to just to load the time series at one point ~10-15s </a:t>
            </a:r>
            <a:endParaRPr sz="1695"/>
          </a:p>
          <a:p>
            <a:pPr indent="-336232" lvl="0" marL="457200" rtl="0" algn="l">
              <a:lnSpc>
                <a:spcPct val="95000"/>
              </a:lnSpc>
              <a:spcBef>
                <a:spcPts val="0"/>
              </a:spcBef>
              <a:spcAft>
                <a:spcPts val="0"/>
              </a:spcAft>
              <a:buSzPts val="1695"/>
              <a:buChar char="●"/>
            </a:pPr>
            <a:r>
              <a:rPr lang="en" sz="1695"/>
              <a:t>Load and write the point data 1850-2014 : 600s = 10 mins</a:t>
            </a:r>
            <a:endParaRPr sz="1695"/>
          </a:p>
          <a:p>
            <a:pPr indent="-336232" lvl="0" marL="457200" rtl="0" algn="l">
              <a:lnSpc>
                <a:spcPct val="95000"/>
              </a:lnSpc>
              <a:spcBef>
                <a:spcPts val="0"/>
              </a:spcBef>
              <a:spcAft>
                <a:spcPts val="0"/>
              </a:spcAft>
              <a:buSzPts val="1695"/>
              <a:buChar char="●"/>
            </a:pPr>
            <a:r>
              <a:rPr lang="en" sz="1695"/>
              <a:t>Load and write the point data for 2000-2014 ~ 60s = 1 min</a:t>
            </a:r>
            <a:endParaRPr sz="1695"/>
          </a:p>
          <a:p>
            <a:pPr indent="0" lvl="0" marL="914400" rtl="0" algn="l">
              <a:lnSpc>
                <a:spcPct val="95000"/>
              </a:lnSpc>
              <a:spcBef>
                <a:spcPts val="1200"/>
              </a:spcBef>
              <a:spcAft>
                <a:spcPts val="0"/>
              </a:spcAft>
              <a:buSzPts val="852"/>
              <a:buNone/>
            </a:pPr>
            <a:r>
              <a:t/>
            </a:r>
            <a:endParaRPr sz="1695"/>
          </a:p>
          <a:p>
            <a:pPr indent="0" lvl="0" marL="0" rtl="0" algn="l">
              <a:lnSpc>
                <a:spcPct val="95000"/>
              </a:lnSpc>
              <a:spcBef>
                <a:spcPts val="1200"/>
              </a:spcBef>
              <a:spcAft>
                <a:spcPts val="1200"/>
              </a:spcAft>
              <a:buSzPts val="852"/>
              <a:buNone/>
            </a:pPr>
            <a:r>
              <a:t/>
            </a:r>
            <a:endParaRPr sz="1695"/>
          </a:p>
        </p:txBody>
      </p:sp>
      <p:graphicFrame>
        <p:nvGraphicFramePr>
          <p:cNvPr id="374" name="Google Shape;374;p69"/>
          <p:cNvGraphicFramePr/>
          <p:nvPr/>
        </p:nvGraphicFramePr>
        <p:xfrm>
          <a:off x="4572000" y="118323"/>
          <a:ext cx="3000000" cy="3000000"/>
        </p:xfrm>
        <a:graphic>
          <a:graphicData uri="http://schemas.openxmlformats.org/drawingml/2006/table">
            <a:tbl>
              <a:tblPr>
                <a:noFill/>
                <a:tableStyleId>{E07A3E66-BF03-4C52-BA60-96A28D5A3819}</a:tableStyleId>
              </a:tblPr>
              <a:tblGrid>
                <a:gridCol w="1093875"/>
                <a:gridCol w="1093875"/>
                <a:gridCol w="1093875"/>
                <a:gridCol w="1093875"/>
              </a:tblGrid>
              <a:tr h="326200">
                <a:tc>
                  <a:txBody>
                    <a:bodyPr/>
                    <a:lstStyle/>
                    <a:p>
                      <a:pPr indent="0" lvl="0" marL="0" rtl="0" algn="l">
                        <a:spcBef>
                          <a:spcPts val="0"/>
                        </a:spcBef>
                        <a:spcAft>
                          <a:spcPts val="0"/>
                        </a:spcAft>
                        <a:buNone/>
                      </a:pPr>
                      <a:r>
                        <a:rPr b="1" lang="en" sz="1100"/>
                        <a:t>Model</a:t>
                      </a:r>
                      <a:endParaRPr b="1" sz="1100"/>
                    </a:p>
                  </a:txBody>
                  <a:tcPr marT="91425" marB="91425" marR="91425" marL="91425"/>
                </a:tc>
                <a:tc>
                  <a:txBody>
                    <a:bodyPr/>
                    <a:lstStyle/>
                    <a:p>
                      <a:pPr indent="0" lvl="0" marL="0" rtl="0" algn="l">
                        <a:spcBef>
                          <a:spcPts val="0"/>
                        </a:spcBef>
                        <a:spcAft>
                          <a:spcPts val="0"/>
                        </a:spcAft>
                        <a:buNone/>
                      </a:pPr>
                      <a:r>
                        <a:rPr b="1" lang="en" sz="1100"/>
                        <a:t># realizations</a:t>
                      </a:r>
                      <a:endParaRPr b="1" sz="1100"/>
                    </a:p>
                  </a:txBody>
                  <a:tcPr marT="91425" marB="91425" marR="91425" marL="91425"/>
                </a:tc>
                <a:tc>
                  <a:txBody>
                    <a:bodyPr/>
                    <a:lstStyle/>
                    <a:p>
                      <a:pPr indent="0" lvl="0" marL="0" rtl="0" algn="l">
                        <a:spcBef>
                          <a:spcPts val="0"/>
                        </a:spcBef>
                        <a:spcAft>
                          <a:spcPts val="0"/>
                        </a:spcAft>
                        <a:buNone/>
                      </a:pPr>
                      <a:r>
                        <a:rPr b="1" lang="en" sz="1100"/>
                        <a:t>Model</a:t>
                      </a:r>
                      <a:endParaRPr b="1" sz="1100"/>
                    </a:p>
                  </a:txBody>
                  <a:tcPr marT="91425" marB="91425" marR="91425" marL="91425"/>
                </a:tc>
                <a:tc>
                  <a:txBody>
                    <a:bodyPr/>
                    <a:lstStyle/>
                    <a:p>
                      <a:pPr indent="0" lvl="0" marL="0" rtl="0" algn="l">
                        <a:spcBef>
                          <a:spcPts val="0"/>
                        </a:spcBef>
                        <a:spcAft>
                          <a:spcPts val="0"/>
                        </a:spcAft>
                        <a:buNone/>
                      </a:pPr>
                      <a:r>
                        <a:rPr b="1" lang="en" sz="1100"/>
                        <a:t># realizations</a:t>
                      </a:r>
                      <a:endParaRPr b="1" sz="1100"/>
                    </a:p>
                  </a:txBody>
                  <a:tcPr marT="91425" marB="91425" marR="91425" marL="91425"/>
                </a:tc>
              </a:tr>
              <a:tr h="326200">
                <a:tc>
                  <a:txBody>
                    <a:bodyPr/>
                    <a:lstStyle/>
                    <a:p>
                      <a:pPr indent="0" lvl="0" marL="0" rtl="0" algn="l">
                        <a:spcBef>
                          <a:spcPts val="0"/>
                        </a:spcBef>
                        <a:spcAft>
                          <a:spcPts val="0"/>
                        </a:spcAft>
                        <a:buNone/>
                      </a:pPr>
                      <a:r>
                        <a:rPr lang="en" sz="1100"/>
                        <a:t>EC-Earth</a:t>
                      </a:r>
                      <a:endParaRPr sz="1100"/>
                    </a:p>
                  </a:txBody>
                  <a:tcPr marT="91425" marB="91425" marR="91425" marL="91425"/>
                </a:tc>
                <a:tc>
                  <a:txBody>
                    <a:bodyPr/>
                    <a:lstStyle/>
                    <a:p>
                      <a:pPr indent="0" lvl="0" marL="0" rtl="0" algn="l">
                        <a:spcBef>
                          <a:spcPts val="0"/>
                        </a:spcBef>
                        <a:spcAft>
                          <a:spcPts val="0"/>
                        </a:spcAft>
                        <a:buNone/>
                      </a:pPr>
                      <a:r>
                        <a:rPr lang="en" sz="1100"/>
                        <a:t>84</a:t>
                      </a:r>
                      <a:endParaRPr sz="1100"/>
                    </a:p>
                  </a:txBody>
                  <a:tcPr marT="91425" marB="91425" marR="91425" marL="91425"/>
                </a:tc>
                <a:tc>
                  <a:txBody>
                    <a:bodyPr/>
                    <a:lstStyle/>
                    <a:p>
                      <a:pPr indent="0" lvl="0" marL="0" rtl="0" algn="l">
                        <a:spcBef>
                          <a:spcPts val="0"/>
                        </a:spcBef>
                        <a:spcAft>
                          <a:spcPts val="0"/>
                        </a:spcAft>
                        <a:buNone/>
                      </a:pPr>
                      <a:r>
                        <a:rPr lang="en" sz="1100"/>
                        <a:t>NUIST</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r>
              <a:tr h="326200">
                <a:tc>
                  <a:txBody>
                    <a:bodyPr/>
                    <a:lstStyle/>
                    <a:p>
                      <a:pPr indent="0" lvl="0" marL="0" rtl="0" algn="l">
                        <a:spcBef>
                          <a:spcPts val="0"/>
                        </a:spcBef>
                        <a:spcAft>
                          <a:spcPts val="0"/>
                        </a:spcAft>
                        <a:buNone/>
                      </a:pPr>
                      <a:r>
                        <a:rPr lang="en" sz="1100"/>
                        <a:t>MIROC</a:t>
                      </a:r>
                      <a:endParaRPr sz="1100"/>
                    </a:p>
                  </a:txBody>
                  <a:tcPr marT="91425" marB="91425" marR="91425" marL="91425"/>
                </a:tc>
                <a:tc>
                  <a:txBody>
                    <a:bodyPr/>
                    <a:lstStyle/>
                    <a:p>
                      <a:pPr indent="0" lvl="0" marL="0" rtl="0" algn="l">
                        <a:spcBef>
                          <a:spcPts val="0"/>
                        </a:spcBef>
                        <a:spcAft>
                          <a:spcPts val="0"/>
                        </a:spcAft>
                        <a:buNone/>
                      </a:pPr>
                      <a:r>
                        <a:rPr lang="en" sz="1100"/>
                        <a:t>60</a:t>
                      </a:r>
                      <a:endParaRPr sz="1100"/>
                    </a:p>
                  </a:txBody>
                  <a:tcPr marT="91425" marB="91425" marR="91425" marL="91425"/>
                </a:tc>
                <a:tc>
                  <a:txBody>
                    <a:bodyPr/>
                    <a:lstStyle/>
                    <a:p>
                      <a:pPr indent="0" lvl="0" marL="0" rtl="0" algn="l">
                        <a:spcBef>
                          <a:spcPts val="0"/>
                        </a:spcBef>
                        <a:spcAft>
                          <a:spcPts val="0"/>
                        </a:spcAft>
                        <a:buNone/>
                      </a:pPr>
                      <a:r>
                        <a:rPr lang="en" sz="1100"/>
                        <a:t>HAMMOZ</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r>
              <a:tr h="326200">
                <a:tc>
                  <a:txBody>
                    <a:bodyPr/>
                    <a:lstStyle/>
                    <a:p>
                      <a:pPr indent="0" lvl="0" marL="0" rtl="0" algn="l">
                        <a:spcBef>
                          <a:spcPts val="0"/>
                        </a:spcBef>
                        <a:spcAft>
                          <a:spcPts val="0"/>
                        </a:spcAft>
                        <a:buNone/>
                      </a:pPr>
                      <a:r>
                        <a:rPr lang="en" sz="1100"/>
                        <a:t>CCCma</a:t>
                      </a:r>
                      <a:endParaRPr sz="1100"/>
                    </a:p>
                  </a:txBody>
                  <a:tcPr marT="91425" marB="91425" marR="91425" marL="91425"/>
                </a:tc>
                <a:tc>
                  <a:txBody>
                    <a:bodyPr/>
                    <a:lstStyle/>
                    <a:p>
                      <a:pPr indent="0" lvl="0" marL="0" rtl="0" algn="l">
                        <a:spcBef>
                          <a:spcPts val="0"/>
                        </a:spcBef>
                        <a:spcAft>
                          <a:spcPts val="0"/>
                        </a:spcAft>
                        <a:buNone/>
                      </a:pPr>
                      <a:r>
                        <a:rPr lang="en" sz="1100"/>
                        <a:t>50</a:t>
                      </a:r>
                      <a:endParaRPr sz="1100"/>
                    </a:p>
                  </a:txBody>
                  <a:tcPr marT="91425" marB="91425" marR="91425" marL="91425"/>
                </a:tc>
                <a:tc>
                  <a:txBody>
                    <a:bodyPr/>
                    <a:lstStyle/>
                    <a:p>
                      <a:pPr indent="0" lvl="0" marL="0" rtl="0" algn="l">
                        <a:spcBef>
                          <a:spcPts val="0"/>
                        </a:spcBef>
                        <a:spcAft>
                          <a:spcPts val="0"/>
                        </a:spcAft>
                        <a:buNone/>
                      </a:pPr>
                      <a:r>
                        <a:rPr lang="en" sz="1100"/>
                        <a:t>CMCC</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r>
              <a:tr h="326200">
                <a:tc>
                  <a:txBody>
                    <a:bodyPr/>
                    <a:lstStyle/>
                    <a:p>
                      <a:pPr indent="0" lvl="0" marL="0" rtl="0" algn="l">
                        <a:spcBef>
                          <a:spcPts val="0"/>
                        </a:spcBef>
                        <a:spcAft>
                          <a:spcPts val="0"/>
                        </a:spcAft>
                        <a:buNone/>
                      </a:pPr>
                      <a:r>
                        <a:rPr lang="en" sz="1100"/>
                        <a:t>CNRM</a:t>
                      </a:r>
                      <a:endParaRPr sz="1100"/>
                    </a:p>
                  </a:txBody>
                  <a:tcPr marT="91425" marB="91425" marR="91425" marL="91425"/>
                </a:tc>
                <a:tc>
                  <a:txBody>
                    <a:bodyPr/>
                    <a:lstStyle/>
                    <a:p>
                      <a:pPr indent="0" lvl="0" marL="0" rtl="0" algn="l">
                        <a:spcBef>
                          <a:spcPts val="0"/>
                        </a:spcBef>
                        <a:spcAft>
                          <a:spcPts val="0"/>
                        </a:spcAft>
                        <a:buNone/>
                      </a:pPr>
                      <a:r>
                        <a:rPr lang="en" sz="1100"/>
                        <a:t>42</a:t>
                      </a:r>
                      <a:endParaRPr sz="1100"/>
                    </a:p>
                  </a:txBody>
                  <a:tcPr marT="91425" marB="91425" marR="91425" marL="91425"/>
                </a:tc>
                <a:tc>
                  <a:txBody>
                    <a:bodyPr/>
                    <a:lstStyle/>
                    <a:p>
                      <a:pPr indent="0" lvl="0" marL="0" rtl="0" algn="l">
                        <a:spcBef>
                          <a:spcPts val="0"/>
                        </a:spcBef>
                        <a:spcAft>
                          <a:spcPts val="0"/>
                        </a:spcAft>
                        <a:buNone/>
                      </a:pPr>
                      <a:r>
                        <a:rPr lang="en" sz="1100"/>
                        <a:t>NIMS-KMA</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r>
              <a:tr h="326200">
                <a:tc>
                  <a:txBody>
                    <a:bodyPr/>
                    <a:lstStyle/>
                    <a:p>
                      <a:pPr indent="0" lvl="0" marL="0" rtl="0" algn="l">
                        <a:spcBef>
                          <a:spcPts val="0"/>
                        </a:spcBef>
                        <a:spcAft>
                          <a:spcPts val="0"/>
                        </a:spcAft>
                        <a:buNone/>
                      </a:pPr>
                      <a:r>
                        <a:rPr lang="en" sz="1100"/>
                        <a:t>NCC</a:t>
                      </a:r>
                      <a:endParaRPr sz="1100"/>
                    </a:p>
                  </a:txBody>
                  <a:tcPr marT="91425" marB="91425" marR="91425" marL="91425"/>
                </a:tc>
                <a:tc>
                  <a:txBody>
                    <a:bodyPr/>
                    <a:lstStyle/>
                    <a:p>
                      <a:pPr indent="0" lvl="0" marL="0" rtl="0" algn="l">
                        <a:spcBef>
                          <a:spcPts val="0"/>
                        </a:spcBef>
                        <a:spcAft>
                          <a:spcPts val="0"/>
                        </a:spcAft>
                        <a:buNone/>
                      </a:pPr>
                      <a:r>
                        <a:rPr lang="en" sz="1100"/>
                        <a:t>36</a:t>
                      </a:r>
                      <a:endParaRPr sz="1100"/>
                    </a:p>
                  </a:txBody>
                  <a:tcPr marT="91425" marB="91425" marR="91425" marL="91425"/>
                </a:tc>
                <a:tc>
                  <a:txBody>
                    <a:bodyPr/>
                    <a:lstStyle/>
                    <a:p>
                      <a:pPr indent="0" lvl="0" marL="0" rtl="0" algn="l">
                        <a:spcBef>
                          <a:spcPts val="0"/>
                        </a:spcBef>
                        <a:spcAft>
                          <a:spcPts val="0"/>
                        </a:spcAft>
                        <a:buNone/>
                      </a:pPr>
                      <a:r>
                        <a:rPr lang="en" sz="1100"/>
                        <a:t>CSIRO-ARC</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r>
              <a:tr h="326200">
                <a:tc>
                  <a:txBody>
                    <a:bodyPr/>
                    <a:lstStyle/>
                    <a:p>
                      <a:pPr indent="0" lvl="0" marL="0" rtl="0" algn="l">
                        <a:spcBef>
                          <a:spcPts val="0"/>
                        </a:spcBef>
                        <a:spcAft>
                          <a:spcPts val="0"/>
                        </a:spcAft>
                        <a:buNone/>
                      </a:pPr>
                      <a:r>
                        <a:rPr lang="en" sz="1100"/>
                        <a:t>CSIRO</a:t>
                      </a:r>
                      <a:endParaRPr sz="1100"/>
                    </a:p>
                  </a:txBody>
                  <a:tcPr marT="91425" marB="91425" marR="91425" marL="91425"/>
                </a:tc>
                <a:tc>
                  <a:txBody>
                    <a:bodyPr/>
                    <a:lstStyle/>
                    <a:p>
                      <a:pPr indent="0" lvl="0" marL="0" rtl="0" algn="l">
                        <a:spcBef>
                          <a:spcPts val="0"/>
                        </a:spcBef>
                        <a:spcAft>
                          <a:spcPts val="0"/>
                        </a:spcAft>
                        <a:buNone/>
                      </a:pPr>
                      <a:r>
                        <a:rPr lang="en" sz="1100"/>
                        <a:t>30</a:t>
                      </a:r>
                      <a:endParaRPr sz="1100"/>
                    </a:p>
                  </a:txBody>
                  <a:tcPr marT="91425" marB="91425" marR="91425" marL="91425"/>
                </a:tc>
                <a:tc>
                  <a:txBody>
                    <a:bodyPr/>
                    <a:lstStyle/>
                    <a:p>
                      <a:pPr indent="0" lvl="0" marL="0" rtl="0" algn="l">
                        <a:spcBef>
                          <a:spcPts val="0"/>
                        </a:spcBef>
                        <a:spcAft>
                          <a:spcPts val="0"/>
                        </a:spcAft>
                        <a:buNone/>
                      </a:pPr>
                      <a:r>
                        <a:rPr lang="en" sz="1100"/>
                        <a:t>NOAA-GFDL</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r>
              <a:tr h="326200">
                <a:tc>
                  <a:txBody>
                    <a:bodyPr/>
                    <a:lstStyle/>
                    <a:p>
                      <a:pPr indent="0" lvl="0" marL="0" rtl="0" algn="l">
                        <a:spcBef>
                          <a:spcPts val="0"/>
                        </a:spcBef>
                        <a:spcAft>
                          <a:spcPts val="0"/>
                        </a:spcAft>
                        <a:buNone/>
                      </a:pPr>
                      <a:r>
                        <a:rPr lang="en" sz="1100"/>
                        <a:t>MOHC</a:t>
                      </a:r>
                      <a:endParaRPr sz="1100"/>
                    </a:p>
                  </a:txBody>
                  <a:tcPr marT="91425" marB="91425" marR="91425" marL="91425"/>
                </a:tc>
                <a:tc>
                  <a:txBody>
                    <a:bodyPr/>
                    <a:lstStyle/>
                    <a:p>
                      <a:pPr indent="0" lvl="0" marL="0" rtl="0" algn="l">
                        <a:spcBef>
                          <a:spcPts val="0"/>
                        </a:spcBef>
                        <a:spcAft>
                          <a:spcPts val="0"/>
                        </a:spcAft>
                        <a:buNone/>
                      </a:pPr>
                      <a:r>
                        <a:rPr lang="en" sz="1100"/>
                        <a:t>25</a:t>
                      </a:r>
                      <a:endParaRPr sz="1100"/>
                    </a:p>
                  </a:txBody>
                  <a:tcPr marT="91425" marB="91425" marR="91425" marL="91425"/>
                </a:tc>
                <a:tc>
                  <a:txBody>
                    <a:bodyPr/>
                    <a:lstStyle/>
                    <a:p>
                      <a:pPr indent="0" lvl="0" marL="0" rtl="0" algn="l">
                        <a:spcBef>
                          <a:spcPts val="0"/>
                        </a:spcBef>
                        <a:spcAft>
                          <a:spcPts val="0"/>
                        </a:spcAft>
                        <a:buNone/>
                      </a:pPr>
                      <a:r>
                        <a:rPr lang="en" sz="1100"/>
                        <a:t>CAMS</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r h="326200">
                <a:tc>
                  <a:txBody>
                    <a:bodyPr/>
                    <a:lstStyle/>
                    <a:p>
                      <a:pPr indent="0" lvl="0" marL="0" rtl="0" algn="l">
                        <a:spcBef>
                          <a:spcPts val="0"/>
                        </a:spcBef>
                        <a:spcAft>
                          <a:spcPts val="0"/>
                        </a:spcAft>
                        <a:buNone/>
                      </a:pPr>
                      <a:r>
                        <a:rPr lang="en" sz="1100"/>
                        <a:t>MPI-M</a:t>
                      </a:r>
                      <a:endParaRPr sz="1100"/>
                    </a:p>
                  </a:txBody>
                  <a:tcPr marT="91425" marB="91425" marR="91425" marL="91425"/>
                </a:tc>
                <a:tc>
                  <a:txBody>
                    <a:bodyPr/>
                    <a:lstStyle/>
                    <a:p>
                      <a:pPr indent="0" lvl="0" marL="0" rtl="0" algn="l">
                        <a:spcBef>
                          <a:spcPts val="0"/>
                        </a:spcBef>
                        <a:spcAft>
                          <a:spcPts val="0"/>
                        </a:spcAft>
                        <a:buNone/>
                      </a:pPr>
                      <a:r>
                        <a:rPr lang="en" sz="1100"/>
                        <a:t>20</a:t>
                      </a:r>
                      <a:endParaRPr sz="1100"/>
                    </a:p>
                  </a:txBody>
                  <a:tcPr marT="91425" marB="91425" marR="91425" marL="91425"/>
                </a:tc>
                <a:tc>
                  <a:txBody>
                    <a:bodyPr/>
                    <a:lstStyle/>
                    <a:p>
                      <a:pPr indent="0" lvl="0" marL="0" rtl="0" algn="l">
                        <a:spcBef>
                          <a:spcPts val="0"/>
                        </a:spcBef>
                        <a:spcAft>
                          <a:spcPts val="0"/>
                        </a:spcAft>
                        <a:buNone/>
                      </a:pPr>
                      <a:r>
                        <a:rPr lang="en" sz="1100"/>
                        <a:t>AWI</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r h="326200">
                <a:tc>
                  <a:txBody>
                    <a:bodyPr/>
                    <a:lstStyle/>
                    <a:p>
                      <a:pPr indent="0" lvl="0" marL="0" rtl="0" algn="l">
                        <a:spcBef>
                          <a:spcPts val="0"/>
                        </a:spcBef>
                        <a:spcAft>
                          <a:spcPts val="0"/>
                        </a:spcAft>
                        <a:buNone/>
                      </a:pPr>
                      <a:r>
                        <a:rPr lang="en" sz="1100"/>
                        <a:t>NCAR</a:t>
                      </a:r>
                      <a:endParaRPr sz="1100"/>
                    </a:p>
                  </a:txBody>
                  <a:tcPr marT="91425" marB="91425" marR="91425" marL="91425"/>
                </a:tc>
                <a:tc>
                  <a:txBody>
                    <a:bodyPr/>
                    <a:lstStyle/>
                    <a:p>
                      <a:pPr indent="0" lvl="0" marL="0" rtl="0" algn="l">
                        <a:spcBef>
                          <a:spcPts val="0"/>
                        </a:spcBef>
                        <a:spcAft>
                          <a:spcPts val="0"/>
                        </a:spcAft>
                        <a:buNone/>
                      </a:pPr>
                      <a:r>
                        <a:rPr lang="en" sz="1100"/>
                        <a:t>19</a:t>
                      </a:r>
                      <a:endParaRPr sz="1100"/>
                    </a:p>
                  </a:txBody>
                  <a:tcPr marT="91425" marB="91425" marR="91425" marL="91425"/>
                </a:tc>
                <a:tc>
                  <a:txBody>
                    <a:bodyPr/>
                    <a:lstStyle/>
                    <a:p>
                      <a:pPr indent="0" lvl="0" marL="0" rtl="0" algn="l">
                        <a:spcBef>
                          <a:spcPts val="0"/>
                        </a:spcBef>
                        <a:spcAft>
                          <a:spcPts val="0"/>
                        </a:spcAft>
                        <a:buNone/>
                      </a:pPr>
                      <a:r>
                        <a:rPr lang="en" sz="1100"/>
                        <a:t>AS-RCEC</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r h="326200">
                <a:tc>
                  <a:txBody>
                    <a:bodyPr/>
                    <a:lstStyle/>
                    <a:p>
                      <a:pPr indent="0" lvl="0" marL="0" rtl="0" algn="l">
                        <a:spcBef>
                          <a:spcPts val="0"/>
                        </a:spcBef>
                        <a:spcAft>
                          <a:spcPts val="0"/>
                        </a:spcAft>
                        <a:buNone/>
                      </a:pPr>
                      <a:r>
                        <a:rPr lang="en" sz="1100"/>
                        <a:t>INM</a:t>
                      </a:r>
                      <a:endParaRPr sz="1100"/>
                    </a:p>
                  </a:txBody>
                  <a:tcPr marT="91425" marB="91425" marR="91425" marL="91425"/>
                </a:tc>
                <a:tc>
                  <a:txBody>
                    <a:bodyPr/>
                    <a:lstStyle/>
                    <a:p>
                      <a:pPr indent="0" lvl="0" marL="0" rtl="0" algn="l">
                        <a:spcBef>
                          <a:spcPts val="0"/>
                        </a:spcBef>
                        <a:spcAft>
                          <a:spcPts val="0"/>
                        </a:spcAft>
                        <a:buNone/>
                      </a:pPr>
                      <a:r>
                        <a:rPr lang="en" sz="1100"/>
                        <a:t>11</a:t>
                      </a:r>
                      <a:endParaRPr sz="1100"/>
                    </a:p>
                  </a:txBody>
                  <a:tcPr marT="91425" marB="91425" marR="91425" marL="91425"/>
                </a:tc>
                <a:tc>
                  <a:txBody>
                    <a:bodyPr/>
                    <a:lstStyle/>
                    <a:p>
                      <a:pPr indent="0" lvl="0" marL="0" rtl="0" algn="l">
                        <a:spcBef>
                          <a:spcPts val="0"/>
                        </a:spcBef>
                        <a:spcAft>
                          <a:spcPts val="0"/>
                        </a:spcAft>
                        <a:buNone/>
                      </a:pPr>
                      <a:r>
                        <a:rPr lang="en" sz="1100"/>
                        <a:t>SNU</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r h="326200">
                <a:tc>
                  <a:txBody>
                    <a:bodyPr/>
                    <a:lstStyle/>
                    <a:p>
                      <a:pPr indent="0" lvl="0" marL="0" rtl="0" algn="l">
                        <a:spcBef>
                          <a:spcPts val="0"/>
                        </a:spcBef>
                        <a:spcAft>
                          <a:spcPts val="0"/>
                        </a:spcAft>
                        <a:buNone/>
                      </a:pPr>
                      <a:r>
                        <a:rPr lang="en" sz="1100"/>
                        <a:t>CAS</a:t>
                      </a:r>
                      <a:endParaRPr sz="1100"/>
                    </a:p>
                  </a:txBody>
                  <a:tcPr marT="91425" marB="91425" marR="91425" marL="91425"/>
                </a:tc>
                <a:tc>
                  <a:txBody>
                    <a:bodyPr/>
                    <a:lstStyle/>
                    <a:p>
                      <a:pPr indent="0" lvl="0" marL="0" rtl="0" algn="l">
                        <a:spcBef>
                          <a:spcPts val="0"/>
                        </a:spcBef>
                        <a:spcAft>
                          <a:spcPts val="0"/>
                        </a:spcAft>
                        <a:buNone/>
                      </a:pPr>
                      <a:r>
                        <a:rPr lang="en" sz="1100"/>
                        <a:t>8</a:t>
                      </a:r>
                      <a:endParaRPr sz="1100"/>
                    </a:p>
                  </a:txBody>
                  <a:tcPr marT="91425" marB="91425" marR="91425" marL="91425"/>
                </a:tc>
                <a:tc>
                  <a:txBody>
                    <a:bodyPr/>
                    <a:lstStyle/>
                    <a:p>
                      <a:pPr indent="0" lvl="0" marL="0" rtl="0" algn="l">
                        <a:spcBef>
                          <a:spcPts val="0"/>
                        </a:spcBef>
                        <a:spcAft>
                          <a:spcPts val="0"/>
                        </a:spcAft>
                        <a:buNone/>
                      </a:pPr>
                      <a:r>
                        <a:rPr lang="en" sz="1100"/>
                        <a:t>CCCR-IITM</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r h="326200">
                <a:tc>
                  <a:txBody>
                    <a:bodyPr/>
                    <a:lstStyle/>
                    <a:p>
                      <a:pPr indent="0" lvl="0" marL="0" rtl="0" algn="l">
                        <a:spcBef>
                          <a:spcPts val="0"/>
                        </a:spcBef>
                        <a:spcAft>
                          <a:spcPts val="0"/>
                        </a:spcAft>
                        <a:buNone/>
                      </a:pPr>
                      <a:r>
                        <a:rPr lang="en" sz="1100"/>
                        <a:t>MRI</a:t>
                      </a:r>
                      <a:endParaRPr sz="1100"/>
                    </a:p>
                  </a:txBody>
                  <a:tcPr marT="91425" marB="91425" marR="91425" marL="91425"/>
                </a:tc>
                <a:tc>
                  <a:txBody>
                    <a:bodyPr/>
                    <a:lstStyle/>
                    <a:p>
                      <a:pPr indent="0" lvl="0" marL="0" rtl="0" algn="l">
                        <a:spcBef>
                          <a:spcPts val="0"/>
                        </a:spcBef>
                        <a:spcAft>
                          <a:spcPts val="0"/>
                        </a:spcAft>
                        <a:buNone/>
                      </a:pPr>
                      <a:r>
                        <a:rPr lang="en" sz="1100"/>
                        <a:t>6</a:t>
                      </a:r>
                      <a:endParaRPr sz="1100"/>
                    </a:p>
                  </a:txBody>
                  <a:tcPr marT="91425" marB="91425" marR="91425" marL="91425"/>
                </a:tc>
                <a:tc>
                  <a:txBody>
                    <a:bodyPr/>
                    <a:lstStyle/>
                    <a:p>
                      <a:pPr indent="0" lvl="0" marL="0" rtl="0" algn="l">
                        <a:spcBef>
                          <a:spcPts val="0"/>
                        </a:spcBef>
                        <a:spcAft>
                          <a:spcPts val="0"/>
                        </a:spcAft>
                        <a:buNone/>
                      </a:pPr>
                      <a:r>
                        <a:rPr lang="en" sz="1100"/>
                        <a:t>KIOST</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r h="326200">
                <a:tc>
                  <a:txBody>
                    <a:bodyPr/>
                    <a:lstStyle/>
                    <a:p>
                      <a:pPr indent="0" lvl="0" marL="0" rtl="0" algn="l">
                        <a:spcBef>
                          <a:spcPts val="0"/>
                        </a:spcBef>
                        <a:spcAft>
                          <a:spcPts val="0"/>
                        </a:spcAft>
                        <a:buNone/>
                      </a:pPr>
                      <a:r>
                        <a:rPr lang="en" sz="1100"/>
                        <a:t>BCC</a:t>
                      </a:r>
                      <a:endParaRPr sz="1100"/>
                    </a:p>
                  </a:txBody>
                  <a:tcPr marT="91425" marB="91425" marR="91425" marL="91425"/>
                </a:tc>
                <a:tc>
                  <a:txBody>
                    <a:bodyPr/>
                    <a:lstStyle/>
                    <a:p>
                      <a:pPr indent="0" lvl="0" marL="0" rtl="0" algn="l">
                        <a:spcBef>
                          <a:spcPts val="0"/>
                        </a:spcBef>
                        <a:spcAft>
                          <a:spcPts val="0"/>
                        </a:spcAft>
                        <a:buNone/>
                      </a:pPr>
                      <a:r>
                        <a:rPr lang="en" sz="1100"/>
                        <a:t>6</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sp>
        <p:nvSpPr>
          <p:cNvPr id="375" name="Google Shape;375;p69"/>
          <p:cNvSpPr txBox="1"/>
          <p:nvPr/>
        </p:nvSpPr>
        <p:spPr>
          <a:xfrm>
            <a:off x="33550" y="-14225"/>
            <a:ext cx="416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rPr>
              <a:t>~350 PB CMIP6 global data per variable for historical simulations used</a:t>
            </a:r>
            <a:endParaRPr b="1">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Collect data</a:t>
            </a:r>
            <a:endParaRPr/>
          </a:p>
        </p:txBody>
      </p:sp>
      <p:sp>
        <p:nvSpPr>
          <p:cNvPr id="381" name="Google Shape;381;p70"/>
          <p:cNvSpPr txBox="1"/>
          <p:nvPr>
            <p:ph idx="1" type="body"/>
          </p:nvPr>
        </p:nvSpPr>
        <p:spPr>
          <a:xfrm>
            <a:off x="311700" y="1152475"/>
            <a:ext cx="8051100" cy="387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695"/>
              <a:t>B. Future projections CMIP6 data </a:t>
            </a:r>
            <a:endParaRPr sz="1695"/>
          </a:p>
          <a:p>
            <a:pPr indent="-336232" lvl="0" marL="457200" rtl="0" algn="l">
              <a:lnSpc>
                <a:spcPct val="95000"/>
              </a:lnSpc>
              <a:spcBef>
                <a:spcPts val="1200"/>
              </a:spcBef>
              <a:spcAft>
                <a:spcPts val="0"/>
              </a:spcAft>
              <a:buSzPts val="1695"/>
              <a:buChar char="●"/>
            </a:pPr>
            <a:r>
              <a:rPr lang="en" sz="1695"/>
              <a:t>SSP126 and SSP585 as high emission and low emission scenarios to be considered (250+ simulations per scenario)</a:t>
            </a:r>
            <a:endParaRPr sz="1695"/>
          </a:p>
          <a:p>
            <a:pPr indent="0" lvl="0" marL="914400" rtl="0" algn="l">
              <a:lnSpc>
                <a:spcPct val="95000"/>
              </a:lnSpc>
              <a:spcBef>
                <a:spcPts val="1200"/>
              </a:spcBef>
              <a:spcAft>
                <a:spcPts val="0"/>
              </a:spcAft>
              <a:buSzPts val="852"/>
              <a:buNone/>
            </a:pPr>
            <a:r>
              <a:t/>
            </a:r>
            <a:endParaRPr sz="1695"/>
          </a:p>
          <a:p>
            <a:pPr indent="0" lvl="0" marL="0" rtl="0" algn="l">
              <a:lnSpc>
                <a:spcPct val="95000"/>
              </a:lnSpc>
              <a:spcBef>
                <a:spcPts val="1200"/>
              </a:spcBef>
              <a:spcAft>
                <a:spcPts val="1200"/>
              </a:spcAft>
              <a:buSzPts val="852"/>
              <a:buNone/>
            </a:pPr>
            <a:r>
              <a:t/>
            </a:r>
            <a:endParaRPr sz="1695"/>
          </a:p>
        </p:txBody>
      </p:sp>
      <p:sp>
        <p:nvSpPr>
          <p:cNvPr id="382" name="Google Shape;382;p70"/>
          <p:cNvSpPr txBox="1"/>
          <p:nvPr/>
        </p:nvSpPr>
        <p:spPr>
          <a:xfrm>
            <a:off x="311700" y="3071875"/>
            <a:ext cx="713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rPr>
              <a:t>~900 PB CMIP6 data per variable for Scenario simulations analysed</a:t>
            </a:r>
            <a:endParaRPr b="1">
              <a:solidFill>
                <a:srgbClr val="FF0000"/>
              </a:solidFill>
            </a:endParaRPr>
          </a:p>
        </p:txBody>
      </p:sp>
      <p:sp>
        <p:nvSpPr>
          <p:cNvPr id="383" name="Google Shape;383;p70"/>
          <p:cNvSpPr txBox="1"/>
          <p:nvPr/>
        </p:nvSpPr>
        <p:spPr>
          <a:xfrm>
            <a:off x="552725" y="4068750"/>
            <a:ext cx="8051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0000FF"/>
                </a:solidFill>
              </a:rPr>
              <a:t>Use of large number of ensembles increases the confidence in the analysis and reduces uncertainties from model biases.</a:t>
            </a:r>
            <a:endParaRPr b="1" sz="2000">
              <a:solidFill>
                <a:srgbClr val="0000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Exploratory data analysis</a:t>
            </a:r>
            <a:r>
              <a:rPr lang="en"/>
              <a:t> </a:t>
            </a:r>
            <a:endParaRPr/>
          </a:p>
        </p:txBody>
      </p:sp>
      <p:sp>
        <p:nvSpPr>
          <p:cNvPr id="389" name="Google Shape;389;p71"/>
          <p:cNvSpPr txBox="1"/>
          <p:nvPr>
            <p:ph idx="1" type="body"/>
          </p:nvPr>
        </p:nvSpPr>
        <p:spPr>
          <a:xfrm>
            <a:off x="311700" y="1152475"/>
            <a:ext cx="8199000" cy="3872700"/>
          </a:xfrm>
          <a:prstGeom prst="rect">
            <a:avLst/>
          </a:prstGeom>
        </p:spPr>
        <p:txBody>
          <a:bodyPr anchorCtr="0" anchor="t" bIns="91425" lIns="91425" spcFirstLastPara="1" rIns="91425" wrap="square" tIns="91425">
            <a:noAutofit/>
          </a:bodyPr>
          <a:lstStyle/>
          <a:p>
            <a:pPr indent="-348932" lvl="0" marL="457200" rtl="0" algn="l">
              <a:lnSpc>
                <a:spcPct val="95000"/>
              </a:lnSpc>
              <a:spcBef>
                <a:spcPts val="0"/>
              </a:spcBef>
              <a:spcAft>
                <a:spcPts val="0"/>
              </a:spcAft>
              <a:buSzPts val="1895"/>
              <a:buChar char="●"/>
            </a:pPr>
            <a:r>
              <a:rPr lang="en" sz="1895"/>
              <a:t>Aggregate future projection data over Camp Mabry* and construct box plots without bias correction </a:t>
            </a:r>
            <a:endParaRPr sz="1895"/>
          </a:p>
          <a:p>
            <a:pPr indent="0" lvl="0" marL="914400" rtl="0" algn="l">
              <a:lnSpc>
                <a:spcPct val="95000"/>
              </a:lnSpc>
              <a:spcBef>
                <a:spcPts val="1200"/>
              </a:spcBef>
              <a:spcAft>
                <a:spcPts val="0"/>
              </a:spcAft>
              <a:buSzPts val="852"/>
              <a:buNone/>
            </a:pPr>
            <a:r>
              <a:t/>
            </a:r>
            <a:endParaRPr sz="1895"/>
          </a:p>
          <a:p>
            <a:pPr indent="0" lvl="0" marL="0" rtl="0" algn="l">
              <a:lnSpc>
                <a:spcPct val="95000"/>
              </a:lnSpc>
              <a:spcBef>
                <a:spcPts val="1200"/>
              </a:spcBef>
              <a:spcAft>
                <a:spcPts val="1200"/>
              </a:spcAft>
              <a:buSzPts val="852"/>
              <a:buNone/>
            </a:pPr>
            <a:r>
              <a:t/>
            </a:r>
            <a:endParaRPr sz="1895"/>
          </a:p>
        </p:txBody>
      </p:sp>
      <p:sp>
        <p:nvSpPr>
          <p:cNvPr id="390" name="Google Shape;390;p71"/>
          <p:cNvSpPr txBox="1"/>
          <p:nvPr/>
        </p:nvSpPr>
        <p:spPr>
          <a:xfrm>
            <a:off x="555050" y="4125900"/>
            <a:ext cx="80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Adding more stations (Austin airport and other stations)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the temperature going to change?</a:t>
            </a:r>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Summer maximum temperature is going to remain similar to the present until the mid-century (2041-2070) for the lower emission scenario. For the higher emission scenario during the mid-century, the summer maximum temperature is going to increase by +2-3F. By the late century (2070-2100), the summer maximum temperature will almost be the same in the lower emission scenario while increasing up to +7-8F corresponding to the higher emission scenario.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number of days with minimum temperature below 32F occur for around 22 times in a year at the Camp Mabry station. These days are going to decrease to 15 (19) times in the higher (lower) emissions scenario in the near term (2021-2040), to 9 (16) times in the higher (lower) emissions scenario in the mid-century (2041-2070) and to 3 (15) times for the higher (lower) emission scenario at the end of the century (2071-2100).</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Hot days (&gt;100 F) are going to increase from 10 per year to 14, 44 and 72 in the near-term (2021-2040), medium-term (2041-2070) and end of the century (2071-2100) for the higher emission scenario. The numbers 15,24 and 30 for the lower emission scenario.</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number of very hot days, which are quite rare historically are projected to start occurring in the higher emission scenario for the mid and end of this century. The corresponding numbers are estimated as 1 per year to 9 per year on an average for the higher emission scenario during 2041-2070 and 2071-2100 respectively. These days could go up to 4 and 35 per year for high emissions during the mid and end century.</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Bias correction</a:t>
            </a:r>
            <a:endParaRPr/>
          </a:p>
        </p:txBody>
      </p:sp>
      <p:sp>
        <p:nvSpPr>
          <p:cNvPr id="396" name="Google Shape;396;p72"/>
          <p:cNvSpPr txBox="1"/>
          <p:nvPr>
            <p:ph idx="1" type="body"/>
          </p:nvPr>
        </p:nvSpPr>
        <p:spPr>
          <a:xfrm>
            <a:off x="311700" y="1152475"/>
            <a:ext cx="7656900" cy="3872700"/>
          </a:xfrm>
          <a:prstGeom prst="rect">
            <a:avLst/>
          </a:prstGeom>
        </p:spPr>
        <p:txBody>
          <a:bodyPr anchorCtr="0" anchor="t" bIns="91425" lIns="91425" spcFirstLastPara="1" rIns="91425" wrap="square" tIns="91425">
            <a:noAutofit/>
          </a:bodyPr>
          <a:lstStyle/>
          <a:p>
            <a:pPr indent="-348932" lvl="0" marL="457200" rtl="0" algn="l">
              <a:lnSpc>
                <a:spcPct val="95000"/>
              </a:lnSpc>
              <a:spcBef>
                <a:spcPts val="0"/>
              </a:spcBef>
              <a:spcAft>
                <a:spcPts val="0"/>
              </a:spcAft>
              <a:buSzPts val="1895"/>
              <a:buChar char="●"/>
            </a:pPr>
            <a:r>
              <a:rPr lang="en" sz="1895"/>
              <a:t>Earth system models in CMIP </a:t>
            </a:r>
            <a:r>
              <a:rPr lang="en" sz="1895"/>
              <a:t>activities have systematic biases which need to be corrected for using the datasets from a planning perspective </a:t>
            </a:r>
            <a:endParaRPr sz="1895"/>
          </a:p>
          <a:p>
            <a:pPr indent="-348932" lvl="0" marL="457200" rtl="0" algn="l">
              <a:lnSpc>
                <a:spcPct val="95000"/>
              </a:lnSpc>
              <a:spcBef>
                <a:spcPts val="0"/>
              </a:spcBef>
              <a:spcAft>
                <a:spcPts val="0"/>
              </a:spcAft>
              <a:buSzPts val="1895"/>
              <a:buChar char="●"/>
            </a:pPr>
            <a:r>
              <a:rPr lang="en" sz="1895"/>
              <a:t>Develop bias corrected future projections for each model using historical CMIP6 simulations (#26), station observations and scenario simulations (SSP126 and SSP585)</a:t>
            </a:r>
            <a:endParaRPr sz="1895"/>
          </a:p>
          <a:p>
            <a:pPr indent="-348932" lvl="0" marL="457200" rtl="0" algn="l">
              <a:lnSpc>
                <a:spcPct val="95000"/>
              </a:lnSpc>
              <a:spcBef>
                <a:spcPts val="0"/>
              </a:spcBef>
              <a:spcAft>
                <a:spcPts val="0"/>
              </a:spcAft>
              <a:buSzPts val="1895"/>
              <a:buChar char="●"/>
            </a:pPr>
            <a:r>
              <a:rPr lang="en" sz="1895"/>
              <a:t>Previous assessment did not use bias correction</a:t>
            </a:r>
            <a:endParaRPr sz="1895"/>
          </a:p>
          <a:p>
            <a:pPr indent="-348932" lvl="0" marL="457200" rtl="0" algn="l">
              <a:lnSpc>
                <a:spcPct val="95000"/>
              </a:lnSpc>
              <a:spcBef>
                <a:spcPts val="0"/>
              </a:spcBef>
              <a:spcAft>
                <a:spcPts val="0"/>
              </a:spcAft>
              <a:buSzPts val="1895"/>
              <a:buChar char="●"/>
            </a:pPr>
            <a:r>
              <a:rPr lang="en" sz="1895"/>
              <a:t>Quantile-Quantile (Q-Q) mapping: a well established technique used for bias correction</a:t>
            </a:r>
            <a:endParaRPr sz="1895"/>
          </a:p>
          <a:p>
            <a:pPr indent="0" lvl="0" marL="914400" rtl="0" algn="l">
              <a:lnSpc>
                <a:spcPct val="95000"/>
              </a:lnSpc>
              <a:spcBef>
                <a:spcPts val="1200"/>
              </a:spcBef>
              <a:spcAft>
                <a:spcPts val="0"/>
              </a:spcAft>
              <a:buSzPts val="852"/>
              <a:buNone/>
            </a:pPr>
            <a:r>
              <a:t/>
            </a:r>
            <a:endParaRPr sz="1895"/>
          </a:p>
          <a:p>
            <a:pPr indent="0" lvl="0" marL="0" rtl="0" algn="l">
              <a:lnSpc>
                <a:spcPct val="95000"/>
              </a:lnSpc>
              <a:spcBef>
                <a:spcPts val="1200"/>
              </a:spcBef>
              <a:spcAft>
                <a:spcPts val="1200"/>
              </a:spcAft>
              <a:buSzPts val="852"/>
              <a:buNone/>
            </a:pPr>
            <a:r>
              <a:t/>
            </a:r>
            <a:endParaRPr sz="1895"/>
          </a:p>
        </p:txBody>
      </p:sp>
      <p:pic>
        <p:nvPicPr>
          <p:cNvPr id="397" name="Google Shape;397;p72"/>
          <p:cNvPicPr preferRelativeResize="0"/>
          <p:nvPr/>
        </p:nvPicPr>
        <p:blipFill>
          <a:blip r:embed="rId3">
            <a:alphaModFix/>
          </a:blip>
          <a:stretch>
            <a:fillRect/>
          </a:stretch>
        </p:blipFill>
        <p:spPr>
          <a:xfrm>
            <a:off x="5566575" y="3417075"/>
            <a:ext cx="2387100" cy="16843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graphicFrame>
        <p:nvGraphicFramePr>
          <p:cNvPr id="402" name="Google Shape;402;p73"/>
          <p:cNvGraphicFramePr/>
          <p:nvPr/>
        </p:nvGraphicFramePr>
        <p:xfrm>
          <a:off x="1339050" y="2721900"/>
          <a:ext cx="3000000" cy="3000000"/>
        </p:xfrm>
        <a:graphic>
          <a:graphicData uri="http://schemas.openxmlformats.org/drawingml/2006/table">
            <a:tbl>
              <a:tblPr>
                <a:noFill/>
                <a:tableStyleId>{E07A3E66-BF03-4C52-BA60-96A28D5A3819}</a:tableStyleId>
              </a:tblPr>
              <a:tblGrid>
                <a:gridCol w="1077650"/>
                <a:gridCol w="1077650"/>
                <a:gridCol w="1077650"/>
                <a:gridCol w="1077650"/>
                <a:gridCol w="1077650"/>
                <a:gridCol w="1077650"/>
              </a:tblGrid>
              <a:tr h="360200">
                <a:tc>
                  <a:txBody>
                    <a:bodyPr/>
                    <a:lstStyle/>
                    <a:p>
                      <a:pPr indent="0" lvl="0" marL="0" rtl="0" algn="l">
                        <a:spcBef>
                          <a:spcPts val="0"/>
                        </a:spcBef>
                        <a:spcAft>
                          <a:spcPts val="0"/>
                        </a:spcAft>
                        <a:buNone/>
                      </a:pPr>
                      <a:r>
                        <a:rPr lang="en" sz="1000"/>
                        <a:t>Period</a:t>
                      </a:r>
                      <a:endParaRPr sz="1000"/>
                    </a:p>
                  </a:txBody>
                  <a:tcPr marT="91425" marB="91425" marR="91425" marL="91425"/>
                </a:tc>
                <a:tc>
                  <a:txBody>
                    <a:bodyPr/>
                    <a:lstStyle/>
                    <a:p>
                      <a:pPr indent="0" lvl="0" marL="0" rtl="0" algn="l">
                        <a:spcBef>
                          <a:spcPts val="0"/>
                        </a:spcBef>
                        <a:spcAft>
                          <a:spcPts val="0"/>
                        </a:spcAft>
                        <a:buNone/>
                      </a:pPr>
                      <a:r>
                        <a:rPr lang="en" sz="1000"/>
                        <a:t>Scenario</a:t>
                      </a:r>
                      <a:endParaRPr sz="1000"/>
                    </a:p>
                  </a:txBody>
                  <a:tcPr marT="91425" marB="91425" marR="91425" marL="91425"/>
                </a:tc>
                <a:tc>
                  <a:txBody>
                    <a:bodyPr/>
                    <a:lstStyle/>
                    <a:p>
                      <a:pPr indent="0" lvl="0" marL="0" rtl="0" algn="l">
                        <a:spcBef>
                          <a:spcPts val="0"/>
                        </a:spcBef>
                        <a:spcAft>
                          <a:spcPts val="0"/>
                        </a:spcAft>
                        <a:buNone/>
                      </a:pPr>
                      <a:r>
                        <a:rPr lang="en" sz="1000"/>
                        <a:t>Median</a:t>
                      </a:r>
                      <a:endParaRPr sz="1000"/>
                    </a:p>
                  </a:txBody>
                  <a:tcPr marT="91425" marB="91425" marR="91425" marL="91425"/>
                </a:tc>
                <a:tc>
                  <a:txBody>
                    <a:bodyPr/>
                    <a:lstStyle/>
                    <a:p>
                      <a:pPr indent="0" lvl="0" marL="0" rtl="0" algn="l">
                        <a:spcBef>
                          <a:spcPts val="0"/>
                        </a:spcBef>
                        <a:spcAft>
                          <a:spcPts val="0"/>
                        </a:spcAft>
                        <a:buNone/>
                      </a:pPr>
                      <a:r>
                        <a:rPr lang="en" sz="1000"/>
                        <a:t>99</a:t>
                      </a:r>
                      <a:r>
                        <a:rPr lang="en" sz="1000"/>
                        <a:t>th %ile</a:t>
                      </a:r>
                      <a:endParaRPr sz="1000"/>
                    </a:p>
                  </a:txBody>
                  <a:tcPr marT="91425" marB="91425" marR="91425" marL="91425"/>
                </a:tc>
                <a:tc>
                  <a:txBody>
                    <a:bodyPr/>
                    <a:lstStyle/>
                    <a:p>
                      <a:pPr indent="0" lvl="0" marL="0" rtl="0" algn="l">
                        <a:spcBef>
                          <a:spcPts val="0"/>
                        </a:spcBef>
                        <a:spcAft>
                          <a:spcPts val="0"/>
                        </a:spcAft>
                        <a:buNone/>
                      </a:pPr>
                      <a:r>
                        <a:rPr lang="en" sz="1000"/>
                        <a:t>99.9th %ile</a:t>
                      </a:r>
                      <a:endParaRPr sz="1000"/>
                    </a:p>
                  </a:txBody>
                  <a:tcPr marT="91425" marB="91425" marR="91425" marL="91425"/>
                </a:tc>
                <a:tc>
                  <a:txBody>
                    <a:bodyPr/>
                    <a:lstStyle/>
                    <a:p>
                      <a:pPr indent="0" lvl="0" marL="0" rtl="0" algn="l">
                        <a:spcBef>
                          <a:spcPts val="0"/>
                        </a:spcBef>
                        <a:spcAft>
                          <a:spcPts val="0"/>
                        </a:spcAft>
                        <a:buNone/>
                      </a:pPr>
                      <a:r>
                        <a:rPr lang="en" sz="1000"/>
                        <a:t>99.999 %ile</a:t>
                      </a:r>
                      <a:endParaRPr sz="1000"/>
                    </a:p>
                  </a:txBody>
                  <a:tcPr marT="91425" marB="91425" marR="91425" marL="91425"/>
                </a:tc>
              </a:tr>
              <a:tr h="360200">
                <a:tc>
                  <a:txBody>
                    <a:bodyPr/>
                    <a:lstStyle/>
                    <a:p>
                      <a:pPr indent="0" lvl="0" marL="0" rtl="0" algn="l">
                        <a:spcBef>
                          <a:spcPts val="0"/>
                        </a:spcBef>
                        <a:spcAft>
                          <a:spcPts val="0"/>
                        </a:spcAft>
                        <a:buNone/>
                      </a:pPr>
                      <a:r>
                        <a:rPr lang="en" sz="1000"/>
                        <a:t>2021-2040</a:t>
                      </a:r>
                      <a:endParaRPr sz="1000"/>
                    </a:p>
                  </a:txBody>
                  <a:tcPr marT="91425" marB="91425" marR="91425" marL="91425"/>
                </a:tc>
                <a:tc>
                  <a:txBody>
                    <a:bodyPr/>
                    <a:lstStyle/>
                    <a:p>
                      <a:pPr indent="0" lvl="0" marL="0" rtl="0" algn="l">
                        <a:spcBef>
                          <a:spcPts val="0"/>
                        </a:spcBef>
                        <a:spcAft>
                          <a:spcPts val="0"/>
                        </a:spcAft>
                        <a:buNone/>
                      </a:pPr>
                      <a:r>
                        <a:rPr lang="en" sz="1000"/>
                        <a:t>SSP126</a:t>
                      </a:r>
                      <a:endParaRPr sz="1000"/>
                    </a:p>
                  </a:txBody>
                  <a:tcPr marT="91425" marB="91425" marR="91425" marL="91425"/>
                </a:tc>
                <a:tc>
                  <a:txBody>
                    <a:bodyPr/>
                    <a:lstStyle/>
                    <a:p>
                      <a:pPr indent="0" lvl="0" marL="0" rtl="0" algn="l">
                        <a:spcBef>
                          <a:spcPts val="0"/>
                        </a:spcBef>
                        <a:spcAft>
                          <a:spcPts val="0"/>
                        </a:spcAft>
                        <a:buNone/>
                      </a:pPr>
                      <a:r>
                        <a:rPr lang="en" sz="1000"/>
                        <a:t>0.06</a:t>
                      </a:r>
                      <a:endParaRPr sz="1000"/>
                    </a:p>
                  </a:txBody>
                  <a:tcPr marT="91425" marB="91425" marR="91425" marL="91425"/>
                </a:tc>
                <a:tc>
                  <a:txBody>
                    <a:bodyPr/>
                    <a:lstStyle/>
                    <a:p>
                      <a:pPr indent="0" lvl="0" marL="0" rtl="0" algn="l">
                        <a:spcBef>
                          <a:spcPts val="0"/>
                        </a:spcBef>
                        <a:spcAft>
                          <a:spcPts val="0"/>
                        </a:spcAft>
                        <a:buNone/>
                      </a:pPr>
                      <a:r>
                        <a:rPr lang="en" sz="1000"/>
                        <a:t>21.61</a:t>
                      </a:r>
                      <a:endParaRPr sz="1000"/>
                    </a:p>
                  </a:txBody>
                  <a:tcPr marT="91425" marB="91425" marR="91425" marL="91425"/>
                </a:tc>
                <a:tc>
                  <a:txBody>
                    <a:bodyPr/>
                    <a:lstStyle/>
                    <a:p>
                      <a:pPr indent="0" lvl="0" marL="0" rtl="0" algn="l">
                        <a:spcBef>
                          <a:spcPts val="0"/>
                        </a:spcBef>
                        <a:spcAft>
                          <a:spcPts val="0"/>
                        </a:spcAft>
                        <a:buNone/>
                      </a:pPr>
                      <a:r>
                        <a:rPr lang="en" sz="1000"/>
                        <a:t>50.09</a:t>
                      </a:r>
                      <a:endParaRPr sz="1000"/>
                    </a:p>
                  </a:txBody>
                  <a:tcPr marT="91425" marB="91425" marR="91425" marL="91425"/>
                </a:tc>
                <a:tc>
                  <a:txBody>
                    <a:bodyPr/>
                    <a:lstStyle/>
                    <a:p>
                      <a:pPr indent="0" lvl="0" marL="0" rtl="0" algn="l">
                        <a:spcBef>
                          <a:spcPts val="0"/>
                        </a:spcBef>
                        <a:spcAft>
                          <a:spcPts val="0"/>
                        </a:spcAft>
                        <a:buNone/>
                      </a:pPr>
                      <a:r>
                        <a:rPr lang="en" sz="1000"/>
                        <a:t>122.45</a:t>
                      </a:r>
                      <a:endParaRPr sz="1000"/>
                    </a:p>
                  </a:txBody>
                  <a:tcPr marT="91425" marB="91425" marR="91425" marL="91425"/>
                </a:tc>
              </a:tr>
              <a:tr h="327875">
                <a:tc>
                  <a:txBody>
                    <a:bodyPr/>
                    <a:lstStyle/>
                    <a:p>
                      <a:pPr indent="0" lvl="0" marL="0" rtl="0" algn="l">
                        <a:spcBef>
                          <a:spcPts val="0"/>
                        </a:spcBef>
                        <a:spcAft>
                          <a:spcPts val="0"/>
                        </a:spcAft>
                        <a:buNone/>
                      </a:pPr>
                      <a:r>
                        <a:rPr lang="en" sz="1000"/>
                        <a:t>2021-2070</a:t>
                      </a:r>
                      <a:endParaRPr sz="1000"/>
                    </a:p>
                  </a:txBody>
                  <a:tcPr marT="91425" marB="91425" marR="91425" marL="91425"/>
                </a:tc>
                <a:tc>
                  <a:txBody>
                    <a:bodyPr/>
                    <a:lstStyle/>
                    <a:p>
                      <a:pPr indent="0" lvl="0" marL="0" rtl="0" algn="l">
                        <a:spcBef>
                          <a:spcPts val="0"/>
                        </a:spcBef>
                        <a:spcAft>
                          <a:spcPts val="0"/>
                        </a:spcAft>
                        <a:buNone/>
                      </a:pPr>
                      <a:r>
                        <a:rPr lang="en" sz="1000"/>
                        <a:t>SSP585</a:t>
                      </a:r>
                      <a:endParaRPr sz="1000"/>
                    </a:p>
                  </a:txBody>
                  <a:tcPr marT="91425" marB="91425" marR="91425" marL="91425"/>
                </a:tc>
                <a:tc>
                  <a:txBody>
                    <a:bodyPr/>
                    <a:lstStyle/>
                    <a:p>
                      <a:pPr indent="0" lvl="0" marL="0" rtl="0" algn="l">
                        <a:spcBef>
                          <a:spcPts val="0"/>
                        </a:spcBef>
                        <a:spcAft>
                          <a:spcPts val="0"/>
                        </a:spcAft>
                        <a:buNone/>
                      </a:pPr>
                      <a:r>
                        <a:rPr lang="en" sz="1000"/>
                        <a:t>0.67</a:t>
                      </a:r>
                      <a:endParaRPr sz="1000"/>
                    </a:p>
                  </a:txBody>
                  <a:tcPr marT="91425" marB="91425" marR="91425" marL="91425"/>
                </a:tc>
                <a:tc>
                  <a:txBody>
                    <a:bodyPr/>
                    <a:lstStyle/>
                    <a:p>
                      <a:pPr indent="0" lvl="0" marL="0" rtl="0" algn="l">
                        <a:spcBef>
                          <a:spcPts val="0"/>
                        </a:spcBef>
                        <a:spcAft>
                          <a:spcPts val="0"/>
                        </a:spcAft>
                        <a:buNone/>
                      </a:pPr>
                      <a:r>
                        <a:rPr lang="en" sz="1000"/>
                        <a:t>20.85</a:t>
                      </a:r>
                      <a:endParaRPr sz="1000"/>
                    </a:p>
                  </a:txBody>
                  <a:tcPr marT="91425" marB="91425" marR="91425" marL="91425"/>
                </a:tc>
                <a:tc>
                  <a:txBody>
                    <a:bodyPr/>
                    <a:lstStyle/>
                    <a:p>
                      <a:pPr indent="0" lvl="0" marL="0" rtl="0" algn="l">
                        <a:spcBef>
                          <a:spcPts val="0"/>
                        </a:spcBef>
                        <a:spcAft>
                          <a:spcPts val="0"/>
                        </a:spcAft>
                        <a:buNone/>
                      </a:pPr>
                      <a:r>
                        <a:rPr lang="en" sz="1000"/>
                        <a:t>49.16</a:t>
                      </a:r>
                      <a:endParaRPr sz="1000"/>
                    </a:p>
                  </a:txBody>
                  <a:tcPr marT="91425" marB="91425" marR="91425" marL="91425"/>
                </a:tc>
                <a:tc>
                  <a:txBody>
                    <a:bodyPr/>
                    <a:lstStyle/>
                    <a:p>
                      <a:pPr indent="0" lvl="0" marL="0" rtl="0" algn="l">
                        <a:spcBef>
                          <a:spcPts val="0"/>
                        </a:spcBef>
                        <a:spcAft>
                          <a:spcPts val="0"/>
                        </a:spcAft>
                        <a:buNone/>
                      </a:pPr>
                      <a:r>
                        <a:rPr lang="en" sz="1000"/>
                        <a:t>136.77</a:t>
                      </a:r>
                      <a:endParaRPr sz="1000"/>
                    </a:p>
                  </a:txBody>
                  <a:tcPr marT="91425" marB="91425" marR="91425" marL="91425"/>
                </a:tc>
              </a:tr>
              <a:tr h="327875">
                <a:tc>
                  <a:txBody>
                    <a:bodyPr/>
                    <a:lstStyle/>
                    <a:p>
                      <a:pPr indent="0" lvl="0" marL="0" rtl="0" algn="l">
                        <a:spcBef>
                          <a:spcPts val="0"/>
                        </a:spcBef>
                        <a:spcAft>
                          <a:spcPts val="0"/>
                        </a:spcAft>
                        <a:buNone/>
                      </a:pPr>
                      <a:r>
                        <a:rPr lang="en" sz="1000"/>
                        <a:t>2041-2070</a:t>
                      </a:r>
                      <a:endParaRPr sz="1000"/>
                    </a:p>
                  </a:txBody>
                  <a:tcPr marT="91425" marB="91425" marR="91425" marL="91425"/>
                </a:tc>
                <a:tc>
                  <a:txBody>
                    <a:bodyPr/>
                    <a:lstStyle/>
                    <a:p>
                      <a:pPr indent="0" lvl="0" marL="0" rtl="0" algn="l">
                        <a:spcBef>
                          <a:spcPts val="0"/>
                        </a:spcBef>
                        <a:spcAft>
                          <a:spcPts val="0"/>
                        </a:spcAft>
                        <a:buNone/>
                      </a:pPr>
                      <a:r>
                        <a:rPr lang="en" sz="1000"/>
                        <a:t>SSP126</a:t>
                      </a:r>
                      <a:endParaRPr sz="1000"/>
                    </a:p>
                  </a:txBody>
                  <a:tcPr marT="91425" marB="91425" marR="91425" marL="91425"/>
                </a:tc>
                <a:tc>
                  <a:txBody>
                    <a:bodyPr/>
                    <a:lstStyle/>
                    <a:p>
                      <a:pPr indent="0" lvl="0" marL="0" rtl="0" algn="l">
                        <a:spcBef>
                          <a:spcPts val="0"/>
                        </a:spcBef>
                        <a:spcAft>
                          <a:spcPts val="0"/>
                        </a:spcAft>
                        <a:buNone/>
                      </a:pPr>
                      <a:r>
                        <a:rPr lang="en" sz="1000"/>
                        <a:t>0.59</a:t>
                      </a:r>
                      <a:endParaRPr sz="1000"/>
                    </a:p>
                  </a:txBody>
                  <a:tcPr marT="91425" marB="91425" marR="91425" marL="91425"/>
                </a:tc>
                <a:tc>
                  <a:txBody>
                    <a:bodyPr/>
                    <a:lstStyle/>
                    <a:p>
                      <a:pPr indent="0" lvl="0" marL="0" rtl="0" algn="l">
                        <a:spcBef>
                          <a:spcPts val="0"/>
                        </a:spcBef>
                        <a:spcAft>
                          <a:spcPts val="0"/>
                        </a:spcAft>
                        <a:buNone/>
                      </a:pPr>
                      <a:r>
                        <a:rPr lang="en" sz="1000"/>
                        <a:t>22.19</a:t>
                      </a:r>
                      <a:endParaRPr sz="1000"/>
                    </a:p>
                  </a:txBody>
                  <a:tcPr marT="91425" marB="91425" marR="91425" marL="91425"/>
                </a:tc>
                <a:tc>
                  <a:txBody>
                    <a:bodyPr/>
                    <a:lstStyle/>
                    <a:p>
                      <a:pPr indent="0" lvl="0" marL="0" rtl="0" algn="l">
                        <a:spcBef>
                          <a:spcPts val="0"/>
                        </a:spcBef>
                        <a:spcAft>
                          <a:spcPts val="0"/>
                        </a:spcAft>
                        <a:buNone/>
                      </a:pPr>
                      <a:r>
                        <a:rPr lang="en" sz="1000"/>
                        <a:t>52.13</a:t>
                      </a:r>
                      <a:endParaRPr sz="1000"/>
                    </a:p>
                  </a:txBody>
                  <a:tcPr marT="91425" marB="91425" marR="91425" marL="91425"/>
                </a:tc>
                <a:tc>
                  <a:txBody>
                    <a:bodyPr/>
                    <a:lstStyle/>
                    <a:p>
                      <a:pPr indent="0" lvl="0" marL="0" rtl="0" algn="l">
                        <a:spcBef>
                          <a:spcPts val="0"/>
                        </a:spcBef>
                        <a:spcAft>
                          <a:spcPts val="0"/>
                        </a:spcAft>
                        <a:buNone/>
                      </a:pPr>
                      <a:r>
                        <a:rPr lang="en" sz="1000"/>
                        <a:t>161.74</a:t>
                      </a:r>
                      <a:endParaRPr sz="1000"/>
                    </a:p>
                  </a:txBody>
                  <a:tcPr marT="91425" marB="91425" marR="91425" marL="91425"/>
                </a:tc>
              </a:tr>
              <a:tr h="327875">
                <a:tc>
                  <a:txBody>
                    <a:bodyPr/>
                    <a:lstStyle/>
                    <a:p>
                      <a:pPr indent="0" lvl="0" marL="0" rtl="0" algn="l">
                        <a:spcBef>
                          <a:spcPts val="0"/>
                        </a:spcBef>
                        <a:spcAft>
                          <a:spcPts val="0"/>
                        </a:spcAft>
                        <a:buNone/>
                      </a:pPr>
                      <a:r>
                        <a:rPr lang="en" sz="1000"/>
                        <a:t>2041-2070</a:t>
                      </a:r>
                      <a:endParaRPr sz="1000"/>
                    </a:p>
                  </a:txBody>
                  <a:tcPr marT="91425" marB="91425" marR="91425" marL="91425"/>
                </a:tc>
                <a:tc>
                  <a:txBody>
                    <a:bodyPr/>
                    <a:lstStyle/>
                    <a:p>
                      <a:pPr indent="0" lvl="0" marL="0" rtl="0" algn="l">
                        <a:spcBef>
                          <a:spcPts val="0"/>
                        </a:spcBef>
                        <a:spcAft>
                          <a:spcPts val="0"/>
                        </a:spcAft>
                        <a:buNone/>
                      </a:pPr>
                      <a:r>
                        <a:rPr lang="en" sz="1000"/>
                        <a:t>SSP585</a:t>
                      </a:r>
                      <a:endParaRPr sz="1000"/>
                    </a:p>
                  </a:txBody>
                  <a:tcPr marT="91425" marB="91425" marR="91425" marL="91425"/>
                </a:tc>
                <a:tc>
                  <a:txBody>
                    <a:bodyPr/>
                    <a:lstStyle/>
                    <a:p>
                      <a:pPr indent="0" lvl="0" marL="0" rtl="0" algn="l">
                        <a:spcBef>
                          <a:spcPts val="0"/>
                        </a:spcBef>
                        <a:spcAft>
                          <a:spcPts val="0"/>
                        </a:spcAft>
                        <a:buNone/>
                      </a:pPr>
                      <a:r>
                        <a:rPr lang="en" sz="1000"/>
                        <a:t>0.62</a:t>
                      </a:r>
                      <a:endParaRPr sz="1000"/>
                    </a:p>
                  </a:txBody>
                  <a:tcPr marT="91425" marB="91425" marR="91425" marL="91425"/>
                </a:tc>
                <a:tc>
                  <a:txBody>
                    <a:bodyPr/>
                    <a:lstStyle/>
                    <a:p>
                      <a:pPr indent="0" lvl="0" marL="0" rtl="0" algn="l">
                        <a:spcBef>
                          <a:spcPts val="0"/>
                        </a:spcBef>
                        <a:spcAft>
                          <a:spcPts val="0"/>
                        </a:spcAft>
                        <a:buNone/>
                      </a:pPr>
                      <a:r>
                        <a:rPr lang="en" sz="1000"/>
                        <a:t>20.41</a:t>
                      </a:r>
                      <a:endParaRPr sz="1000"/>
                    </a:p>
                  </a:txBody>
                  <a:tcPr marT="91425" marB="91425" marR="91425" marL="91425"/>
                </a:tc>
                <a:tc>
                  <a:txBody>
                    <a:bodyPr/>
                    <a:lstStyle/>
                    <a:p>
                      <a:pPr indent="0" lvl="0" marL="0" rtl="0" algn="l">
                        <a:spcBef>
                          <a:spcPts val="0"/>
                        </a:spcBef>
                        <a:spcAft>
                          <a:spcPts val="0"/>
                        </a:spcAft>
                        <a:buNone/>
                      </a:pPr>
                      <a:r>
                        <a:rPr lang="en" sz="1000"/>
                        <a:t>48.49</a:t>
                      </a:r>
                      <a:endParaRPr sz="1000"/>
                    </a:p>
                  </a:txBody>
                  <a:tcPr marT="91425" marB="91425" marR="91425" marL="91425"/>
                </a:tc>
                <a:tc>
                  <a:txBody>
                    <a:bodyPr/>
                    <a:lstStyle/>
                    <a:p>
                      <a:pPr indent="0" lvl="0" marL="0" rtl="0" algn="l">
                        <a:spcBef>
                          <a:spcPts val="0"/>
                        </a:spcBef>
                        <a:spcAft>
                          <a:spcPts val="0"/>
                        </a:spcAft>
                        <a:buNone/>
                      </a:pPr>
                      <a:r>
                        <a:rPr lang="en" sz="1000"/>
                        <a:t>163.88</a:t>
                      </a:r>
                      <a:endParaRPr sz="1000"/>
                    </a:p>
                  </a:txBody>
                  <a:tcPr marT="91425" marB="91425" marR="91425" marL="91425"/>
                </a:tc>
              </a:tr>
              <a:tr h="327875">
                <a:tc>
                  <a:txBody>
                    <a:bodyPr/>
                    <a:lstStyle/>
                    <a:p>
                      <a:pPr indent="0" lvl="0" marL="0" rtl="0" algn="l">
                        <a:spcBef>
                          <a:spcPts val="0"/>
                        </a:spcBef>
                        <a:spcAft>
                          <a:spcPts val="0"/>
                        </a:spcAft>
                        <a:buNone/>
                      </a:pPr>
                      <a:r>
                        <a:rPr lang="en" sz="1000"/>
                        <a:t>2071-2100</a:t>
                      </a:r>
                      <a:endParaRPr sz="1000"/>
                    </a:p>
                  </a:txBody>
                  <a:tcPr marT="91425" marB="91425" marR="91425" marL="91425"/>
                </a:tc>
                <a:tc>
                  <a:txBody>
                    <a:bodyPr/>
                    <a:lstStyle/>
                    <a:p>
                      <a:pPr indent="0" lvl="0" marL="0" rtl="0" algn="l">
                        <a:spcBef>
                          <a:spcPts val="0"/>
                        </a:spcBef>
                        <a:spcAft>
                          <a:spcPts val="0"/>
                        </a:spcAft>
                        <a:buNone/>
                      </a:pPr>
                      <a:r>
                        <a:rPr lang="en" sz="1000"/>
                        <a:t>SSP126</a:t>
                      </a:r>
                      <a:endParaRPr sz="1000"/>
                    </a:p>
                  </a:txBody>
                  <a:tcPr marT="91425" marB="91425" marR="91425" marL="91425"/>
                </a:tc>
                <a:tc>
                  <a:txBody>
                    <a:bodyPr/>
                    <a:lstStyle/>
                    <a:p>
                      <a:pPr indent="0" lvl="0" marL="0" rtl="0" algn="l">
                        <a:spcBef>
                          <a:spcPts val="0"/>
                        </a:spcBef>
                        <a:spcAft>
                          <a:spcPts val="0"/>
                        </a:spcAft>
                        <a:buNone/>
                      </a:pPr>
                      <a:r>
                        <a:rPr lang="en" sz="1000"/>
                        <a:t>0.61</a:t>
                      </a:r>
                      <a:endParaRPr sz="1000"/>
                    </a:p>
                  </a:txBody>
                  <a:tcPr marT="91425" marB="91425" marR="91425" marL="91425"/>
                </a:tc>
                <a:tc>
                  <a:txBody>
                    <a:bodyPr/>
                    <a:lstStyle/>
                    <a:p>
                      <a:pPr indent="0" lvl="0" marL="0" rtl="0" algn="l">
                        <a:spcBef>
                          <a:spcPts val="0"/>
                        </a:spcBef>
                        <a:spcAft>
                          <a:spcPts val="0"/>
                        </a:spcAft>
                        <a:buNone/>
                      </a:pPr>
                      <a:r>
                        <a:rPr lang="en" sz="1000"/>
                        <a:t>21.71</a:t>
                      </a:r>
                      <a:endParaRPr sz="1000"/>
                    </a:p>
                  </a:txBody>
                  <a:tcPr marT="91425" marB="91425" marR="91425" marL="91425"/>
                </a:tc>
                <a:tc>
                  <a:txBody>
                    <a:bodyPr/>
                    <a:lstStyle/>
                    <a:p>
                      <a:pPr indent="0" lvl="0" marL="0" rtl="0" algn="l">
                        <a:spcBef>
                          <a:spcPts val="0"/>
                        </a:spcBef>
                        <a:spcAft>
                          <a:spcPts val="0"/>
                        </a:spcAft>
                        <a:buNone/>
                      </a:pPr>
                      <a:r>
                        <a:rPr lang="en" sz="1000"/>
                        <a:t>53.55</a:t>
                      </a:r>
                      <a:endParaRPr sz="1000"/>
                    </a:p>
                  </a:txBody>
                  <a:tcPr marT="91425" marB="91425" marR="91425" marL="91425"/>
                </a:tc>
                <a:tc>
                  <a:txBody>
                    <a:bodyPr/>
                    <a:lstStyle/>
                    <a:p>
                      <a:pPr indent="0" lvl="0" marL="0" rtl="0" algn="l">
                        <a:spcBef>
                          <a:spcPts val="0"/>
                        </a:spcBef>
                        <a:spcAft>
                          <a:spcPts val="0"/>
                        </a:spcAft>
                        <a:buNone/>
                      </a:pPr>
                      <a:r>
                        <a:rPr lang="en" sz="1000"/>
                        <a:t>170.86</a:t>
                      </a:r>
                      <a:endParaRPr sz="1000"/>
                    </a:p>
                  </a:txBody>
                  <a:tcPr marT="91425" marB="91425" marR="91425" marL="91425"/>
                </a:tc>
              </a:tr>
              <a:tr h="360200">
                <a:tc>
                  <a:txBody>
                    <a:bodyPr/>
                    <a:lstStyle/>
                    <a:p>
                      <a:pPr indent="0" lvl="0" marL="0" rtl="0" algn="l">
                        <a:spcBef>
                          <a:spcPts val="0"/>
                        </a:spcBef>
                        <a:spcAft>
                          <a:spcPts val="0"/>
                        </a:spcAft>
                        <a:buNone/>
                      </a:pPr>
                      <a:r>
                        <a:rPr lang="en" sz="1000"/>
                        <a:t>2071-2100</a:t>
                      </a:r>
                      <a:endParaRPr sz="1000"/>
                    </a:p>
                  </a:txBody>
                  <a:tcPr marT="91425" marB="91425" marR="91425" marL="91425"/>
                </a:tc>
                <a:tc>
                  <a:txBody>
                    <a:bodyPr/>
                    <a:lstStyle/>
                    <a:p>
                      <a:pPr indent="0" lvl="0" marL="0" rtl="0" algn="l">
                        <a:spcBef>
                          <a:spcPts val="0"/>
                        </a:spcBef>
                        <a:spcAft>
                          <a:spcPts val="0"/>
                        </a:spcAft>
                        <a:buNone/>
                      </a:pPr>
                      <a:r>
                        <a:rPr lang="en" sz="1000"/>
                        <a:t>SSP585</a:t>
                      </a:r>
                      <a:endParaRPr sz="1000"/>
                    </a:p>
                  </a:txBody>
                  <a:tcPr marT="91425" marB="91425" marR="91425" marL="91425"/>
                </a:tc>
                <a:tc>
                  <a:txBody>
                    <a:bodyPr/>
                    <a:lstStyle/>
                    <a:p>
                      <a:pPr indent="0" lvl="0" marL="0" rtl="0" algn="l">
                        <a:spcBef>
                          <a:spcPts val="0"/>
                        </a:spcBef>
                        <a:spcAft>
                          <a:spcPts val="0"/>
                        </a:spcAft>
                        <a:buNone/>
                      </a:pPr>
                      <a:r>
                        <a:rPr lang="en" sz="1000"/>
                        <a:t>0.55</a:t>
                      </a:r>
                      <a:endParaRPr sz="1000"/>
                    </a:p>
                  </a:txBody>
                  <a:tcPr marT="91425" marB="91425" marR="91425" marL="91425"/>
                </a:tc>
                <a:tc>
                  <a:txBody>
                    <a:bodyPr/>
                    <a:lstStyle/>
                    <a:p>
                      <a:pPr indent="0" lvl="0" marL="0" rtl="0" algn="l">
                        <a:spcBef>
                          <a:spcPts val="0"/>
                        </a:spcBef>
                        <a:spcAft>
                          <a:spcPts val="0"/>
                        </a:spcAft>
                        <a:buNone/>
                      </a:pPr>
                      <a:r>
                        <a:rPr lang="en" sz="1000"/>
                        <a:t>20.94</a:t>
                      </a:r>
                      <a:endParaRPr sz="1000"/>
                    </a:p>
                  </a:txBody>
                  <a:tcPr marT="91425" marB="91425" marR="91425" marL="91425"/>
                </a:tc>
                <a:tc>
                  <a:txBody>
                    <a:bodyPr/>
                    <a:lstStyle/>
                    <a:p>
                      <a:pPr indent="0" lvl="0" marL="0" rtl="0" algn="l">
                        <a:spcBef>
                          <a:spcPts val="0"/>
                        </a:spcBef>
                        <a:spcAft>
                          <a:spcPts val="0"/>
                        </a:spcAft>
                        <a:buNone/>
                      </a:pPr>
                      <a:r>
                        <a:rPr lang="en" sz="1000"/>
                        <a:t>50.94</a:t>
                      </a:r>
                      <a:endParaRPr sz="1000"/>
                    </a:p>
                  </a:txBody>
                  <a:tcPr marT="91425" marB="91425" marR="91425" marL="91425"/>
                </a:tc>
                <a:tc>
                  <a:txBody>
                    <a:bodyPr/>
                    <a:lstStyle/>
                    <a:p>
                      <a:pPr indent="0" lvl="0" marL="0" rtl="0" algn="l">
                        <a:spcBef>
                          <a:spcPts val="0"/>
                        </a:spcBef>
                        <a:spcAft>
                          <a:spcPts val="0"/>
                        </a:spcAft>
                        <a:buNone/>
                      </a:pPr>
                      <a:r>
                        <a:rPr lang="en" sz="1000"/>
                        <a:t>238.55</a:t>
                      </a:r>
                      <a:endParaRPr sz="1000"/>
                    </a:p>
                  </a:txBody>
                  <a:tcPr marT="91425" marB="91425" marR="91425" marL="91425"/>
                </a:tc>
              </a:tr>
            </a:tbl>
          </a:graphicData>
        </a:graphic>
      </p:graphicFrame>
      <p:pic>
        <p:nvPicPr>
          <p:cNvPr id="403" name="Google Shape;403;p73"/>
          <p:cNvPicPr preferRelativeResize="0"/>
          <p:nvPr/>
        </p:nvPicPr>
        <p:blipFill>
          <a:blip r:embed="rId3">
            <a:alphaModFix/>
          </a:blip>
          <a:stretch>
            <a:fillRect/>
          </a:stretch>
        </p:blipFill>
        <p:spPr>
          <a:xfrm>
            <a:off x="2348750" y="154650"/>
            <a:ext cx="4446495" cy="24171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graphicFrame>
        <p:nvGraphicFramePr>
          <p:cNvPr id="408" name="Google Shape;408;p74"/>
          <p:cNvGraphicFramePr/>
          <p:nvPr/>
        </p:nvGraphicFramePr>
        <p:xfrm>
          <a:off x="1339050" y="2645700"/>
          <a:ext cx="3000000" cy="3000000"/>
        </p:xfrm>
        <a:graphic>
          <a:graphicData uri="http://schemas.openxmlformats.org/drawingml/2006/table">
            <a:tbl>
              <a:tblPr>
                <a:noFill/>
                <a:tableStyleId>{E07A3E66-BF03-4C52-BA60-96A28D5A3819}</a:tableStyleId>
              </a:tblPr>
              <a:tblGrid>
                <a:gridCol w="1077650"/>
                <a:gridCol w="1077650"/>
                <a:gridCol w="1077650"/>
                <a:gridCol w="1077650"/>
                <a:gridCol w="1077650"/>
                <a:gridCol w="1077650"/>
              </a:tblGrid>
              <a:tr h="360200">
                <a:tc>
                  <a:txBody>
                    <a:bodyPr/>
                    <a:lstStyle/>
                    <a:p>
                      <a:pPr indent="0" lvl="0" marL="0" rtl="0" algn="l">
                        <a:spcBef>
                          <a:spcPts val="0"/>
                        </a:spcBef>
                        <a:spcAft>
                          <a:spcPts val="0"/>
                        </a:spcAft>
                        <a:buNone/>
                      </a:pPr>
                      <a:r>
                        <a:rPr lang="en" sz="1000"/>
                        <a:t>Period</a:t>
                      </a:r>
                      <a:endParaRPr sz="1000"/>
                    </a:p>
                  </a:txBody>
                  <a:tcPr marT="91425" marB="91425" marR="91425" marL="91425"/>
                </a:tc>
                <a:tc>
                  <a:txBody>
                    <a:bodyPr/>
                    <a:lstStyle/>
                    <a:p>
                      <a:pPr indent="0" lvl="0" marL="0" rtl="0" algn="l">
                        <a:spcBef>
                          <a:spcPts val="0"/>
                        </a:spcBef>
                        <a:spcAft>
                          <a:spcPts val="0"/>
                        </a:spcAft>
                        <a:buNone/>
                      </a:pPr>
                      <a:r>
                        <a:rPr lang="en" sz="1000"/>
                        <a:t>Scenario</a:t>
                      </a:r>
                      <a:endParaRPr sz="1000"/>
                    </a:p>
                  </a:txBody>
                  <a:tcPr marT="91425" marB="91425" marR="91425" marL="91425"/>
                </a:tc>
                <a:tc>
                  <a:txBody>
                    <a:bodyPr/>
                    <a:lstStyle/>
                    <a:p>
                      <a:pPr indent="0" lvl="0" marL="0" rtl="0" algn="l">
                        <a:spcBef>
                          <a:spcPts val="0"/>
                        </a:spcBef>
                        <a:spcAft>
                          <a:spcPts val="0"/>
                        </a:spcAft>
                        <a:buNone/>
                      </a:pPr>
                      <a:r>
                        <a:rPr lang="en" sz="1000"/>
                        <a:t>Median</a:t>
                      </a:r>
                      <a:endParaRPr sz="1000"/>
                    </a:p>
                  </a:txBody>
                  <a:tcPr marT="91425" marB="91425" marR="91425" marL="91425"/>
                </a:tc>
                <a:tc>
                  <a:txBody>
                    <a:bodyPr/>
                    <a:lstStyle/>
                    <a:p>
                      <a:pPr indent="0" lvl="0" marL="0" rtl="0" algn="l">
                        <a:spcBef>
                          <a:spcPts val="0"/>
                        </a:spcBef>
                        <a:spcAft>
                          <a:spcPts val="0"/>
                        </a:spcAft>
                        <a:buNone/>
                      </a:pPr>
                      <a:r>
                        <a:rPr lang="en" sz="1000"/>
                        <a:t>99th %ile</a:t>
                      </a:r>
                      <a:endParaRPr sz="1000"/>
                    </a:p>
                  </a:txBody>
                  <a:tcPr marT="91425" marB="91425" marR="91425" marL="91425"/>
                </a:tc>
                <a:tc>
                  <a:txBody>
                    <a:bodyPr/>
                    <a:lstStyle/>
                    <a:p>
                      <a:pPr indent="0" lvl="0" marL="0" rtl="0" algn="l">
                        <a:spcBef>
                          <a:spcPts val="0"/>
                        </a:spcBef>
                        <a:spcAft>
                          <a:spcPts val="0"/>
                        </a:spcAft>
                        <a:buNone/>
                      </a:pPr>
                      <a:r>
                        <a:rPr lang="en" sz="1000"/>
                        <a:t>99.9th %ile</a:t>
                      </a:r>
                      <a:endParaRPr sz="1000"/>
                    </a:p>
                  </a:txBody>
                  <a:tcPr marT="91425" marB="91425" marR="91425" marL="91425"/>
                </a:tc>
                <a:tc>
                  <a:txBody>
                    <a:bodyPr/>
                    <a:lstStyle/>
                    <a:p>
                      <a:pPr indent="0" lvl="0" marL="0" rtl="0" algn="l">
                        <a:spcBef>
                          <a:spcPts val="0"/>
                        </a:spcBef>
                        <a:spcAft>
                          <a:spcPts val="0"/>
                        </a:spcAft>
                        <a:buNone/>
                      </a:pPr>
                      <a:r>
                        <a:rPr lang="en" sz="1000"/>
                        <a:t>99.999 %ile</a:t>
                      </a:r>
                      <a:endParaRPr sz="1000"/>
                    </a:p>
                  </a:txBody>
                  <a:tcPr marT="91425" marB="91425" marR="91425" marL="91425"/>
                </a:tc>
              </a:tr>
              <a:tr h="360200">
                <a:tc>
                  <a:txBody>
                    <a:bodyPr/>
                    <a:lstStyle/>
                    <a:p>
                      <a:pPr indent="0" lvl="0" marL="0" rtl="0" algn="l">
                        <a:spcBef>
                          <a:spcPts val="0"/>
                        </a:spcBef>
                        <a:spcAft>
                          <a:spcPts val="0"/>
                        </a:spcAft>
                        <a:buNone/>
                      </a:pPr>
                      <a:r>
                        <a:rPr lang="en" sz="1000"/>
                        <a:t>2021-2040</a:t>
                      </a:r>
                      <a:endParaRPr sz="1000"/>
                    </a:p>
                  </a:txBody>
                  <a:tcPr marT="91425" marB="91425" marR="91425" marL="91425"/>
                </a:tc>
                <a:tc>
                  <a:txBody>
                    <a:bodyPr/>
                    <a:lstStyle/>
                    <a:p>
                      <a:pPr indent="0" lvl="0" marL="0" rtl="0" algn="l">
                        <a:spcBef>
                          <a:spcPts val="0"/>
                        </a:spcBef>
                        <a:spcAft>
                          <a:spcPts val="0"/>
                        </a:spcAft>
                        <a:buNone/>
                      </a:pPr>
                      <a:r>
                        <a:rPr lang="en" sz="1000"/>
                        <a:t>SSP126</a:t>
                      </a:r>
                      <a:endParaRPr sz="1000"/>
                    </a:p>
                  </a:txBody>
                  <a:tcPr marT="91425" marB="91425" marR="91425" marL="91425"/>
                </a:tc>
                <a:tc>
                  <a:txBody>
                    <a:bodyPr/>
                    <a:lstStyle/>
                    <a:p>
                      <a:pPr indent="0" lvl="0" marL="0" rtl="0" algn="l">
                        <a:spcBef>
                          <a:spcPts val="0"/>
                        </a:spcBef>
                        <a:spcAft>
                          <a:spcPts val="0"/>
                        </a:spcAft>
                        <a:buNone/>
                      </a:pPr>
                      <a:r>
                        <a:rPr lang="en" sz="1000"/>
                        <a:t>0.06</a:t>
                      </a:r>
                      <a:endParaRPr sz="1000"/>
                    </a:p>
                  </a:txBody>
                  <a:tcPr marT="91425" marB="91425" marR="91425" marL="91425"/>
                </a:tc>
                <a:tc>
                  <a:txBody>
                    <a:bodyPr/>
                    <a:lstStyle/>
                    <a:p>
                      <a:pPr indent="0" lvl="0" marL="0" rtl="0" algn="l">
                        <a:spcBef>
                          <a:spcPts val="0"/>
                        </a:spcBef>
                        <a:spcAft>
                          <a:spcPts val="0"/>
                        </a:spcAft>
                        <a:buNone/>
                      </a:pPr>
                      <a:r>
                        <a:rPr lang="en" sz="1000"/>
                        <a:t>21.61</a:t>
                      </a:r>
                      <a:endParaRPr sz="1000"/>
                    </a:p>
                  </a:txBody>
                  <a:tcPr marT="91425" marB="91425" marR="91425" marL="91425"/>
                </a:tc>
                <a:tc>
                  <a:txBody>
                    <a:bodyPr/>
                    <a:lstStyle/>
                    <a:p>
                      <a:pPr indent="0" lvl="0" marL="0" rtl="0" algn="l">
                        <a:spcBef>
                          <a:spcPts val="0"/>
                        </a:spcBef>
                        <a:spcAft>
                          <a:spcPts val="0"/>
                        </a:spcAft>
                        <a:buNone/>
                      </a:pPr>
                      <a:r>
                        <a:rPr lang="en" sz="1000"/>
                        <a:t>50.09</a:t>
                      </a:r>
                      <a:endParaRPr sz="1000"/>
                    </a:p>
                  </a:txBody>
                  <a:tcPr marT="91425" marB="91425" marR="91425" marL="91425"/>
                </a:tc>
                <a:tc>
                  <a:txBody>
                    <a:bodyPr/>
                    <a:lstStyle/>
                    <a:p>
                      <a:pPr indent="0" lvl="0" marL="0" rtl="0" algn="l">
                        <a:spcBef>
                          <a:spcPts val="0"/>
                        </a:spcBef>
                        <a:spcAft>
                          <a:spcPts val="0"/>
                        </a:spcAft>
                        <a:buNone/>
                      </a:pPr>
                      <a:r>
                        <a:rPr lang="en" sz="1000"/>
                        <a:t>122.45</a:t>
                      </a:r>
                      <a:endParaRPr sz="1000"/>
                    </a:p>
                  </a:txBody>
                  <a:tcPr marT="91425" marB="91425" marR="91425" marL="91425"/>
                </a:tc>
              </a:tr>
              <a:tr h="327875">
                <a:tc>
                  <a:txBody>
                    <a:bodyPr/>
                    <a:lstStyle/>
                    <a:p>
                      <a:pPr indent="0" lvl="0" marL="0" rtl="0" algn="l">
                        <a:spcBef>
                          <a:spcPts val="0"/>
                        </a:spcBef>
                        <a:spcAft>
                          <a:spcPts val="0"/>
                        </a:spcAft>
                        <a:buNone/>
                      </a:pPr>
                      <a:r>
                        <a:rPr lang="en" sz="1000"/>
                        <a:t>2021-2070</a:t>
                      </a:r>
                      <a:endParaRPr sz="1000"/>
                    </a:p>
                  </a:txBody>
                  <a:tcPr marT="91425" marB="91425" marR="91425" marL="91425"/>
                </a:tc>
                <a:tc>
                  <a:txBody>
                    <a:bodyPr/>
                    <a:lstStyle/>
                    <a:p>
                      <a:pPr indent="0" lvl="0" marL="0" rtl="0" algn="l">
                        <a:spcBef>
                          <a:spcPts val="0"/>
                        </a:spcBef>
                        <a:spcAft>
                          <a:spcPts val="0"/>
                        </a:spcAft>
                        <a:buNone/>
                      </a:pPr>
                      <a:r>
                        <a:rPr lang="en" sz="1000"/>
                        <a:t>SSP585</a:t>
                      </a:r>
                      <a:endParaRPr sz="1000"/>
                    </a:p>
                  </a:txBody>
                  <a:tcPr marT="91425" marB="91425" marR="91425" marL="91425"/>
                </a:tc>
                <a:tc>
                  <a:txBody>
                    <a:bodyPr/>
                    <a:lstStyle/>
                    <a:p>
                      <a:pPr indent="0" lvl="0" marL="0" rtl="0" algn="l">
                        <a:spcBef>
                          <a:spcPts val="0"/>
                        </a:spcBef>
                        <a:spcAft>
                          <a:spcPts val="0"/>
                        </a:spcAft>
                        <a:buNone/>
                      </a:pPr>
                      <a:r>
                        <a:rPr lang="en" sz="1000"/>
                        <a:t>0.67</a:t>
                      </a:r>
                      <a:endParaRPr sz="1000"/>
                    </a:p>
                  </a:txBody>
                  <a:tcPr marT="91425" marB="91425" marR="91425" marL="91425"/>
                </a:tc>
                <a:tc>
                  <a:txBody>
                    <a:bodyPr/>
                    <a:lstStyle/>
                    <a:p>
                      <a:pPr indent="0" lvl="0" marL="0" rtl="0" algn="l">
                        <a:spcBef>
                          <a:spcPts val="0"/>
                        </a:spcBef>
                        <a:spcAft>
                          <a:spcPts val="0"/>
                        </a:spcAft>
                        <a:buNone/>
                      </a:pPr>
                      <a:r>
                        <a:rPr lang="en" sz="1000"/>
                        <a:t>20.85</a:t>
                      </a:r>
                      <a:endParaRPr sz="1000"/>
                    </a:p>
                  </a:txBody>
                  <a:tcPr marT="91425" marB="91425" marR="91425" marL="91425"/>
                </a:tc>
                <a:tc>
                  <a:txBody>
                    <a:bodyPr/>
                    <a:lstStyle/>
                    <a:p>
                      <a:pPr indent="0" lvl="0" marL="0" rtl="0" algn="l">
                        <a:spcBef>
                          <a:spcPts val="0"/>
                        </a:spcBef>
                        <a:spcAft>
                          <a:spcPts val="0"/>
                        </a:spcAft>
                        <a:buNone/>
                      </a:pPr>
                      <a:r>
                        <a:rPr lang="en" sz="1000"/>
                        <a:t>49.16</a:t>
                      </a:r>
                      <a:endParaRPr sz="1000"/>
                    </a:p>
                  </a:txBody>
                  <a:tcPr marT="91425" marB="91425" marR="91425" marL="91425"/>
                </a:tc>
                <a:tc>
                  <a:txBody>
                    <a:bodyPr/>
                    <a:lstStyle/>
                    <a:p>
                      <a:pPr indent="0" lvl="0" marL="0" rtl="0" algn="l">
                        <a:spcBef>
                          <a:spcPts val="0"/>
                        </a:spcBef>
                        <a:spcAft>
                          <a:spcPts val="0"/>
                        </a:spcAft>
                        <a:buNone/>
                      </a:pPr>
                      <a:r>
                        <a:rPr lang="en" sz="1000"/>
                        <a:t>136.77</a:t>
                      </a:r>
                      <a:endParaRPr sz="1000"/>
                    </a:p>
                  </a:txBody>
                  <a:tcPr marT="91425" marB="91425" marR="91425" marL="91425"/>
                </a:tc>
              </a:tr>
              <a:tr h="327875">
                <a:tc>
                  <a:txBody>
                    <a:bodyPr/>
                    <a:lstStyle/>
                    <a:p>
                      <a:pPr indent="0" lvl="0" marL="0" rtl="0" algn="l">
                        <a:spcBef>
                          <a:spcPts val="0"/>
                        </a:spcBef>
                        <a:spcAft>
                          <a:spcPts val="0"/>
                        </a:spcAft>
                        <a:buNone/>
                      </a:pPr>
                      <a:r>
                        <a:rPr lang="en" sz="1000"/>
                        <a:t>2041-2070</a:t>
                      </a:r>
                      <a:endParaRPr sz="1000"/>
                    </a:p>
                  </a:txBody>
                  <a:tcPr marT="91425" marB="91425" marR="91425" marL="91425"/>
                </a:tc>
                <a:tc>
                  <a:txBody>
                    <a:bodyPr/>
                    <a:lstStyle/>
                    <a:p>
                      <a:pPr indent="0" lvl="0" marL="0" rtl="0" algn="l">
                        <a:spcBef>
                          <a:spcPts val="0"/>
                        </a:spcBef>
                        <a:spcAft>
                          <a:spcPts val="0"/>
                        </a:spcAft>
                        <a:buNone/>
                      </a:pPr>
                      <a:r>
                        <a:rPr lang="en" sz="1000"/>
                        <a:t>SSP126</a:t>
                      </a:r>
                      <a:endParaRPr sz="1000"/>
                    </a:p>
                  </a:txBody>
                  <a:tcPr marT="91425" marB="91425" marR="91425" marL="91425"/>
                </a:tc>
                <a:tc>
                  <a:txBody>
                    <a:bodyPr/>
                    <a:lstStyle/>
                    <a:p>
                      <a:pPr indent="0" lvl="0" marL="0" rtl="0" algn="l">
                        <a:spcBef>
                          <a:spcPts val="0"/>
                        </a:spcBef>
                        <a:spcAft>
                          <a:spcPts val="0"/>
                        </a:spcAft>
                        <a:buNone/>
                      </a:pPr>
                      <a:r>
                        <a:rPr lang="en" sz="1000"/>
                        <a:t>0.59</a:t>
                      </a:r>
                      <a:endParaRPr sz="1000"/>
                    </a:p>
                  </a:txBody>
                  <a:tcPr marT="91425" marB="91425" marR="91425" marL="91425"/>
                </a:tc>
                <a:tc>
                  <a:txBody>
                    <a:bodyPr/>
                    <a:lstStyle/>
                    <a:p>
                      <a:pPr indent="0" lvl="0" marL="0" rtl="0" algn="l">
                        <a:spcBef>
                          <a:spcPts val="0"/>
                        </a:spcBef>
                        <a:spcAft>
                          <a:spcPts val="0"/>
                        </a:spcAft>
                        <a:buNone/>
                      </a:pPr>
                      <a:r>
                        <a:rPr lang="en" sz="1000"/>
                        <a:t>22.19</a:t>
                      </a:r>
                      <a:endParaRPr sz="1000"/>
                    </a:p>
                  </a:txBody>
                  <a:tcPr marT="91425" marB="91425" marR="91425" marL="91425"/>
                </a:tc>
                <a:tc>
                  <a:txBody>
                    <a:bodyPr/>
                    <a:lstStyle/>
                    <a:p>
                      <a:pPr indent="0" lvl="0" marL="0" rtl="0" algn="l">
                        <a:spcBef>
                          <a:spcPts val="0"/>
                        </a:spcBef>
                        <a:spcAft>
                          <a:spcPts val="0"/>
                        </a:spcAft>
                        <a:buNone/>
                      </a:pPr>
                      <a:r>
                        <a:rPr lang="en" sz="1000"/>
                        <a:t>52.13</a:t>
                      </a:r>
                      <a:endParaRPr sz="1000"/>
                    </a:p>
                  </a:txBody>
                  <a:tcPr marT="91425" marB="91425" marR="91425" marL="91425"/>
                </a:tc>
                <a:tc>
                  <a:txBody>
                    <a:bodyPr/>
                    <a:lstStyle/>
                    <a:p>
                      <a:pPr indent="0" lvl="0" marL="0" rtl="0" algn="l">
                        <a:spcBef>
                          <a:spcPts val="0"/>
                        </a:spcBef>
                        <a:spcAft>
                          <a:spcPts val="0"/>
                        </a:spcAft>
                        <a:buNone/>
                      </a:pPr>
                      <a:r>
                        <a:rPr lang="en" sz="1000"/>
                        <a:t>161.74</a:t>
                      </a:r>
                      <a:endParaRPr sz="1000"/>
                    </a:p>
                  </a:txBody>
                  <a:tcPr marT="91425" marB="91425" marR="91425" marL="91425"/>
                </a:tc>
              </a:tr>
              <a:tr h="327875">
                <a:tc>
                  <a:txBody>
                    <a:bodyPr/>
                    <a:lstStyle/>
                    <a:p>
                      <a:pPr indent="0" lvl="0" marL="0" rtl="0" algn="l">
                        <a:spcBef>
                          <a:spcPts val="0"/>
                        </a:spcBef>
                        <a:spcAft>
                          <a:spcPts val="0"/>
                        </a:spcAft>
                        <a:buNone/>
                      </a:pPr>
                      <a:r>
                        <a:rPr lang="en" sz="1000"/>
                        <a:t>2041-2070</a:t>
                      </a:r>
                      <a:endParaRPr sz="1000"/>
                    </a:p>
                  </a:txBody>
                  <a:tcPr marT="91425" marB="91425" marR="91425" marL="91425"/>
                </a:tc>
                <a:tc>
                  <a:txBody>
                    <a:bodyPr/>
                    <a:lstStyle/>
                    <a:p>
                      <a:pPr indent="0" lvl="0" marL="0" rtl="0" algn="l">
                        <a:spcBef>
                          <a:spcPts val="0"/>
                        </a:spcBef>
                        <a:spcAft>
                          <a:spcPts val="0"/>
                        </a:spcAft>
                        <a:buNone/>
                      </a:pPr>
                      <a:r>
                        <a:rPr lang="en" sz="1000"/>
                        <a:t>SSP585</a:t>
                      </a:r>
                      <a:endParaRPr sz="1000"/>
                    </a:p>
                  </a:txBody>
                  <a:tcPr marT="91425" marB="91425" marR="91425" marL="91425"/>
                </a:tc>
                <a:tc>
                  <a:txBody>
                    <a:bodyPr/>
                    <a:lstStyle/>
                    <a:p>
                      <a:pPr indent="0" lvl="0" marL="0" rtl="0" algn="l">
                        <a:spcBef>
                          <a:spcPts val="0"/>
                        </a:spcBef>
                        <a:spcAft>
                          <a:spcPts val="0"/>
                        </a:spcAft>
                        <a:buNone/>
                      </a:pPr>
                      <a:r>
                        <a:rPr lang="en" sz="1000"/>
                        <a:t>0.62</a:t>
                      </a:r>
                      <a:endParaRPr sz="1000"/>
                    </a:p>
                  </a:txBody>
                  <a:tcPr marT="91425" marB="91425" marR="91425" marL="91425"/>
                </a:tc>
                <a:tc>
                  <a:txBody>
                    <a:bodyPr/>
                    <a:lstStyle/>
                    <a:p>
                      <a:pPr indent="0" lvl="0" marL="0" rtl="0" algn="l">
                        <a:spcBef>
                          <a:spcPts val="0"/>
                        </a:spcBef>
                        <a:spcAft>
                          <a:spcPts val="0"/>
                        </a:spcAft>
                        <a:buNone/>
                      </a:pPr>
                      <a:r>
                        <a:rPr lang="en" sz="1000"/>
                        <a:t>20.41</a:t>
                      </a:r>
                      <a:endParaRPr sz="1000"/>
                    </a:p>
                  </a:txBody>
                  <a:tcPr marT="91425" marB="91425" marR="91425" marL="91425"/>
                </a:tc>
                <a:tc>
                  <a:txBody>
                    <a:bodyPr/>
                    <a:lstStyle/>
                    <a:p>
                      <a:pPr indent="0" lvl="0" marL="0" rtl="0" algn="l">
                        <a:spcBef>
                          <a:spcPts val="0"/>
                        </a:spcBef>
                        <a:spcAft>
                          <a:spcPts val="0"/>
                        </a:spcAft>
                        <a:buNone/>
                      </a:pPr>
                      <a:r>
                        <a:rPr lang="en" sz="1000"/>
                        <a:t>48.49</a:t>
                      </a:r>
                      <a:endParaRPr sz="1000"/>
                    </a:p>
                  </a:txBody>
                  <a:tcPr marT="91425" marB="91425" marR="91425" marL="91425"/>
                </a:tc>
                <a:tc>
                  <a:txBody>
                    <a:bodyPr/>
                    <a:lstStyle/>
                    <a:p>
                      <a:pPr indent="0" lvl="0" marL="0" rtl="0" algn="l">
                        <a:spcBef>
                          <a:spcPts val="0"/>
                        </a:spcBef>
                        <a:spcAft>
                          <a:spcPts val="0"/>
                        </a:spcAft>
                        <a:buNone/>
                      </a:pPr>
                      <a:r>
                        <a:rPr lang="en" sz="1000"/>
                        <a:t>163.88</a:t>
                      </a:r>
                      <a:endParaRPr sz="1000"/>
                    </a:p>
                  </a:txBody>
                  <a:tcPr marT="91425" marB="91425" marR="91425" marL="91425"/>
                </a:tc>
              </a:tr>
              <a:tr h="327875">
                <a:tc>
                  <a:txBody>
                    <a:bodyPr/>
                    <a:lstStyle/>
                    <a:p>
                      <a:pPr indent="0" lvl="0" marL="0" rtl="0" algn="l">
                        <a:spcBef>
                          <a:spcPts val="0"/>
                        </a:spcBef>
                        <a:spcAft>
                          <a:spcPts val="0"/>
                        </a:spcAft>
                        <a:buNone/>
                      </a:pPr>
                      <a:r>
                        <a:rPr lang="en" sz="1000"/>
                        <a:t>2071-2100</a:t>
                      </a:r>
                      <a:endParaRPr sz="1000"/>
                    </a:p>
                  </a:txBody>
                  <a:tcPr marT="91425" marB="91425" marR="91425" marL="91425"/>
                </a:tc>
                <a:tc>
                  <a:txBody>
                    <a:bodyPr/>
                    <a:lstStyle/>
                    <a:p>
                      <a:pPr indent="0" lvl="0" marL="0" rtl="0" algn="l">
                        <a:spcBef>
                          <a:spcPts val="0"/>
                        </a:spcBef>
                        <a:spcAft>
                          <a:spcPts val="0"/>
                        </a:spcAft>
                        <a:buNone/>
                      </a:pPr>
                      <a:r>
                        <a:rPr lang="en" sz="1000"/>
                        <a:t>SSP126</a:t>
                      </a:r>
                      <a:endParaRPr sz="1000"/>
                    </a:p>
                  </a:txBody>
                  <a:tcPr marT="91425" marB="91425" marR="91425" marL="91425"/>
                </a:tc>
                <a:tc>
                  <a:txBody>
                    <a:bodyPr/>
                    <a:lstStyle/>
                    <a:p>
                      <a:pPr indent="0" lvl="0" marL="0" rtl="0" algn="l">
                        <a:spcBef>
                          <a:spcPts val="0"/>
                        </a:spcBef>
                        <a:spcAft>
                          <a:spcPts val="0"/>
                        </a:spcAft>
                        <a:buNone/>
                      </a:pPr>
                      <a:r>
                        <a:rPr lang="en" sz="1000"/>
                        <a:t>0.61</a:t>
                      </a:r>
                      <a:endParaRPr sz="1000"/>
                    </a:p>
                  </a:txBody>
                  <a:tcPr marT="91425" marB="91425" marR="91425" marL="91425"/>
                </a:tc>
                <a:tc>
                  <a:txBody>
                    <a:bodyPr/>
                    <a:lstStyle/>
                    <a:p>
                      <a:pPr indent="0" lvl="0" marL="0" rtl="0" algn="l">
                        <a:spcBef>
                          <a:spcPts val="0"/>
                        </a:spcBef>
                        <a:spcAft>
                          <a:spcPts val="0"/>
                        </a:spcAft>
                        <a:buNone/>
                      </a:pPr>
                      <a:r>
                        <a:rPr lang="en" sz="1000"/>
                        <a:t>21.71</a:t>
                      </a:r>
                      <a:endParaRPr sz="1000"/>
                    </a:p>
                  </a:txBody>
                  <a:tcPr marT="91425" marB="91425" marR="91425" marL="91425"/>
                </a:tc>
                <a:tc>
                  <a:txBody>
                    <a:bodyPr/>
                    <a:lstStyle/>
                    <a:p>
                      <a:pPr indent="0" lvl="0" marL="0" rtl="0" algn="l">
                        <a:spcBef>
                          <a:spcPts val="0"/>
                        </a:spcBef>
                        <a:spcAft>
                          <a:spcPts val="0"/>
                        </a:spcAft>
                        <a:buNone/>
                      </a:pPr>
                      <a:r>
                        <a:rPr lang="en" sz="1000"/>
                        <a:t>53.55</a:t>
                      </a:r>
                      <a:endParaRPr sz="1000"/>
                    </a:p>
                  </a:txBody>
                  <a:tcPr marT="91425" marB="91425" marR="91425" marL="91425"/>
                </a:tc>
                <a:tc>
                  <a:txBody>
                    <a:bodyPr/>
                    <a:lstStyle/>
                    <a:p>
                      <a:pPr indent="0" lvl="0" marL="0" rtl="0" algn="l">
                        <a:spcBef>
                          <a:spcPts val="0"/>
                        </a:spcBef>
                        <a:spcAft>
                          <a:spcPts val="0"/>
                        </a:spcAft>
                        <a:buNone/>
                      </a:pPr>
                      <a:r>
                        <a:rPr lang="en" sz="1000"/>
                        <a:t>170.86</a:t>
                      </a:r>
                      <a:endParaRPr sz="1000"/>
                    </a:p>
                  </a:txBody>
                  <a:tcPr marT="91425" marB="91425" marR="91425" marL="91425"/>
                </a:tc>
              </a:tr>
              <a:tr h="360200">
                <a:tc>
                  <a:txBody>
                    <a:bodyPr/>
                    <a:lstStyle/>
                    <a:p>
                      <a:pPr indent="0" lvl="0" marL="0" rtl="0" algn="l">
                        <a:spcBef>
                          <a:spcPts val="0"/>
                        </a:spcBef>
                        <a:spcAft>
                          <a:spcPts val="0"/>
                        </a:spcAft>
                        <a:buNone/>
                      </a:pPr>
                      <a:r>
                        <a:rPr lang="en" sz="1000"/>
                        <a:t>2071-2100</a:t>
                      </a:r>
                      <a:endParaRPr sz="1000"/>
                    </a:p>
                  </a:txBody>
                  <a:tcPr marT="91425" marB="91425" marR="91425" marL="91425"/>
                </a:tc>
                <a:tc>
                  <a:txBody>
                    <a:bodyPr/>
                    <a:lstStyle/>
                    <a:p>
                      <a:pPr indent="0" lvl="0" marL="0" rtl="0" algn="l">
                        <a:spcBef>
                          <a:spcPts val="0"/>
                        </a:spcBef>
                        <a:spcAft>
                          <a:spcPts val="0"/>
                        </a:spcAft>
                        <a:buNone/>
                      </a:pPr>
                      <a:r>
                        <a:rPr lang="en" sz="1000"/>
                        <a:t>SSP585</a:t>
                      </a:r>
                      <a:endParaRPr sz="1000"/>
                    </a:p>
                  </a:txBody>
                  <a:tcPr marT="91425" marB="91425" marR="91425" marL="91425"/>
                </a:tc>
                <a:tc>
                  <a:txBody>
                    <a:bodyPr/>
                    <a:lstStyle/>
                    <a:p>
                      <a:pPr indent="0" lvl="0" marL="0" rtl="0" algn="l">
                        <a:spcBef>
                          <a:spcPts val="0"/>
                        </a:spcBef>
                        <a:spcAft>
                          <a:spcPts val="0"/>
                        </a:spcAft>
                        <a:buNone/>
                      </a:pPr>
                      <a:r>
                        <a:rPr lang="en" sz="1000"/>
                        <a:t>0.55</a:t>
                      </a:r>
                      <a:endParaRPr sz="1000"/>
                    </a:p>
                  </a:txBody>
                  <a:tcPr marT="91425" marB="91425" marR="91425" marL="91425"/>
                </a:tc>
                <a:tc>
                  <a:txBody>
                    <a:bodyPr/>
                    <a:lstStyle/>
                    <a:p>
                      <a:pPr indent="0" lvl="0" marL="0" rtl="0" algn="l">
                        <a:spcBef>
                          <a:spcPts val="0"/>
                        </a:spcBef>
                        <a:spcAft>
                          <a:spcPts val="0"/>
                        </a:spcAft>
                        <a:buNone/>
                      </a:pPr>
                      <a:r>
                        <a:rPr lang="en" sz="1000"/>
                        <a:t>20.94</a:t>
                      </a:r>
                      <a:endParaRPr sz="1000"/>
                    </a:p>
                  </a:txBody>
                  <a:tcPr marT="91425" marB="91425" marR="91425" marL="91425"/>
                </a:tc>
                <a:tc>
                  <a:txBody>
                    <a:bodyPr/>
                    <a:lstStyle/>
                    <a:p>
                      <a:pPr indent="0" lvl="0" marL="0" rtl="0" algn="l">
                        <a:spcBef>
                          <a:spcPts val="0"/>
                        </a:spcBef>
                        <a:spcAft>
                          <a:spcPts val="0"/>
                        </a:spcAft>
                        <a:buNone/>
                      </a:pPr>
                      <a:r>
                        <a:rPr lang="en" sz="1000"/>
                        <a:t>50.94</a:t>
                      </a:r>
                      <a:endParaRPr sz="1000"/>
                    </a:p>
                  </a:txBody>
                  <a:tcPr marT="91425" marB="91425" marR="91425" marL="91425"/>
                </a:tc>
                <a:tc>
                  <a:txBody>
                    <a:bodyPr/>
                    <a:lstStyle/>
                    <a:p>
                      <a:pPr indent="0" lvl="0" marL="0" rtl="0" algn="l">
                        <a:spcBef>
                          <a:spcPts val="0"/>
                        </a:spcBef>
                        <a:spcAft>
                          <a:spcPts val="0"/>
                        </a:spcAft>
                        <a:buNone/>
                      </a:pPr>
                      <a:r>
                        <a:rPr lang="en" sz="1000"/>
                        <a:t>238.55</a:t>
                      </a:r>
                      <a:endParaRPr sz="1000"/>
                    </a:p>
                  </a:txBody>
                  <a:tcPr marT="91425" marB="91425" marR="91425" marL="91425"/>
                </a:tc>
              </a:tr>
            </a:tbl>
          </a:graphicData>
        </a:graphic>
      </p:graphicFrame>
      <p:pic>
        <p:nvPicPr>
          <p:cNvPr id="409" name="Google Shape;409;p74"/>
          <p:cNvPicPr preferRelativeResize="0"/>
          <p:nvPr/>
        </p:nvPicPr>
        <p:blipFill>
          <a:blip r:embed="rId3">
            <a:alphaModFix/>
          </a:blip>
          <a:stretch>
            <a:fillRect/>
          </a:stretch>
        </p:blipFill>
        <p:spPr>
          <a:xfrm>
            <a:off x="2348750" y="154650"/>
            <a:ext cx="4446495" cy="2417100"/>
          </a:xfrm>
          <a:prstGeom prst="rect">
            <a:avLst/>
          </a:prstGeom>
          <a:noFill/>
          <a:ln>
            <a:noFill/>
          </a:ln>
        </p:spPr>
      </p:pic>
      <p:sp>
        <p:nvSpPr>
          <p:cNvPr id="410" name="Google Shape;410;p74"/>
          <p:cNvSpPr txBox="1"/>
          <p:nvPr/>
        </p:nvSpPr>
        <p:spPr>
          <a:xfrm>
            <a:off x="167325" y="465600"/>
            <a:ext cx="218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Increasing extreme events (&gt;150 mm/day)</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graphicFrame>
        <p:nvGraphicFramePr>
          <p:cNvPr id="415" name="Google Shape;415;p75"/>
          <p:cNvGraphicFramePr/>
          <p:nvPr/>
        </p:nvGraphicFramePr>
        <p:xfrm>
          <a:off x="1339063" y="2634600"/>
          <a:ext cx="3000000" cy="3000000"/>
        </p:xfrm>
        <a:graphic>
          <a:graphicData uri="http://schemas.openxmlformats.org/drawingml/2006/table">
            <a:tbl>
              <a:tblPr>
                <a:noFill/>
                <a:tableStyleId>{E07A3E66-BF03-4C52-BA60-96A28D5A3819}</a:tableStyleId>
              </a:tblPr>
              <a:tblGrid>
                <a:gridCol w="1077650"/>
                <a:gridCol w="1077650"/>
                <a:gridCol w="1077650"/>
                <a:gridCol w="1077650"/>
                <a:gridCol w="1077650"/>
                <a:gridCol w="1077650"/>
              </a:tblGrid>
              <a:tr h="360200">
                <a:tc>
                  <a:txBody>
                    <a:bodyPr/>
                    <a:lstStyle/>
                    <a:p>
                      <a:pPr indent="0" lvl="0" marL="0" rtl="0" algn="l">
                        <a:spcBef>
                          <a:spcPts val="0"/>
                        </a:spcBef>
                        <a:spcAft>
                          <a:spcPts val="0"/>
                        </a:spcAft>
                        <a:buNone/>
                      </a:pPr>
                      <a:r>
                        <a:rPr lang="en" sz="1000"/>
                        <a:t>Period</a:t>
                      </a:r>
                      <a:endParaRPr sz="1000"/>
                    </a:p>
                  </a:txBody>
                  <a:tcPr marT="91425" marB="91425" marR="91425" marL="91425"/>
                </a:tc>
                <a:tc>
                  <a:txBody>
                    <a:bodyPr/>
                    <a:lstStyle/>
                    <a:p>
                      <a:pPr indent="0" lvl="0" marL="0" rtl="0" algn="l">
                        <a:spcBef>
                          <a:spcPts val="0"/>
                        </a:spcBef>
                        <a:spcAft>
                          <a:spcPts val="0"/>
                        </a:spcAft>
                        <a:buNone/>
                      </a:pPr>
                      <a:r>
                        <a:rPr lang="en" sz="1000"/>
                        <a:t>Scenario</a:t>
                      </a:r>
                      <a:endParaRPr sz="1000"/>
                    </a:p>
                  </a:txBody>
                  <a:tcPr marT="91425" marB="91425" marR="91425" marL="91425"/>
                </a:tc>
                <a:tc>
                  <a:txBody>
                    <a:bodyPr/>
                    <a:lstStyle/>
                    <a:p>
                      <a:pPr indent="0" lvl="0" marL="0" rtl="0" algn="l">
                        <a:spcBef>
                          <a:spcPts val="0"/>
                        </a:spcBef>
                        <a:spcAft>
                          <a:spcPts val="0"/>
                        </a:spcAft>
                        <a:buNone/>
                      </a:pPr>
                      <a:r>
                        <a:rPr lang="en" sz="1000"/>
                        <a:t>Median</a:t>
                      </a:r>
                      <a:endParaRPr sz="1000"/>
                    </a:p>
                  </a:txBody>
                  <a:tcPr marT="91425" marB="91425" marR="91425" marL="91425"/>
                </a:tc>
                <a:tc>
                  <a:txBody>
                    <a:bodyPr/>
                    <a:lstStyle/>
                    <a:p>
                      <a:pPr indent="0" lvl="0" marL="0" rtl="0" algn="l">
                        <a:spcBef>
                          <a:spcPts val="0"/>
                        </a:spcBef>
                        <a:spcAft>
                          <a:spcPts val="0"/>
                        </a:spcAft>
                        <a:buNone/>
                      </a:pPr>
                      <a:r>
                        <a:rPr lang="en" sz="1000"/>
                        <a:t>99</a:t>
                      </a:r>
                      <a:r>
                        <a:rPr lang="en" sz="1000"/>
                        <a:t>th %ile</a:t>
                      </a:r>
                      <a:endParaRPr sz="1000"/>
                    </a:p>
                  </a:txBody>
                  <a:tcPr marT="91425" marB="91425" marR="91425" marL="91425"/>
                </a:tc>
                <a:tc>
                  <a:txBody>
                    <a:bodyPr/>
                    <a:lstStyle/>
                    <a:p>
                      <a:pPr indent="0" lvl="0" marL="0" rtl="0" algn="l">
                        <a:spcBef>
                          <a:spcPts val="0"/>
                        </a:spcBef>
                        <a:spcAft>
                          <a:spcPts val="0"/>
                        </a:spcAft>
                        <a:buNone/>
                      </a:pPr>
                      <a:r>
                        <a:rPr lang="en" sz="1000"/>
                        <a:t>99.9th %ile</a:t>
                      </a:r>
                      <a:endParaRPr sz="1000"/>
                    </a:p>
                  </a:txBody>
                  <a:tcPr marT="91425" marB="91425" marR="91425" marL="91425"/>
                </a:tc>
                <a:tc>
                  <a:txBody>
                    <a:bodyPr/>
                    <a:lstStyle/>
                    <a:p>
                      <a:pPr indent="0" lvl="0" marL="0" rtl="0" algn="l">
                        <a:spcBef>
                          <a:spcPts val="0"/>
                        </a:spcBef>
                        <a:spcAft>
                          <a:spcPts val="0"/>
                        </a:spcAft>
                        <a:buNone/>
                      </a:pPr>
                      <a:r>
                        <a:rPr lang="en" sz="1000"/>
                        <a:t>99.999 %ile</a:t>
                      </a:r>
                      <a:endParaRPr sz="1000"/>
                    </a:p>
                  </a:txBody>
                  <a:tcPr marT="91425" marB="91425" marR="91425" marL="91425"/>
                </a:tc>
              </a:tr>
              <a:tr h="360200">
                <a:tc>
                  <a:txBody>
                    <a:bodyPr/>
                    <a:lstStyle/>
                    <a:p>
                      <a:pPr indent="0" lvl="0" marL="0" rtl="0" algn="l">
                        <a:spcBef>
                          <a:spcPts val="0"/>
                        </a:spcBef>
                        <a:spcAft>
                          <a:spcPts val="0"/>
                        </a:spcAft>
                        <a:buNone/>
                      </a:pPr>
                      <a:r>
                        <a:rPr lang="en" sz="1000"/>
                        <a:t>2021-2040</a:t>
                      </a:r>
                      <a:endParaRPr sz="1000"/>
                    </a:p>
                  </a:txBody>
                  <a:tcPr marT="91425" marB="91425" marR="91425" marL="91425"/>
                </a:tc>
                <a:tc>
                  <a:txBody>
                    <a:bodyPr/>
                    <a:lstStyle/>
                    <a:p>
                      <a:pPr indent="0" lvl="0" marL="0" rtl="0" algn="l">
                        <a:spcBef>
                          <a:spcPts val="0"/>
                        </a:spcBef>
                        <a:spcAft>
                          <a:spcPts val="0"/>
                        </a:spcAft>
                        <a:buNone/>
                      </a:pPr>
                      <a:r>
                        <a:rPr lang="en" sz="1000"/>
                        <a:t>SSP126</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60.32</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76.97</a:t>
                      </a:r>
                      <a:endParaRPr sz="1000"/>
                    </a:p>
                  </a:txBody>
                  <a:tcPr marT="91425" marB="91425" marR="91425" marL="91425"/>
                </a:tc>
                <a:tc>
                  <a:txBody>
                    <a:bodyPr/>
                    <a:lstStyle/>
                    <a:p>
                      <a:pPr indent="0" lvl="0" marL="0" rtl="0" algn="l">
                        <a:spcBef>
                          <a:spcPts val="0"/>
                        </a:spcBef>
                        <a:spcAft>
                          <a:spcPts val="0"/>
                        </a:spcAft>
                        <a:buNone/>
                      </a:pPr>
                      <a:r>
                        <a:rPr lang="en" sz="1000"/>
                        <a:t>79.52</a:t>
                      </a:r>
                      <a:endParaRPr sz="1000"/>
                    </a:p>
                  </a:txBody>
                  <a:tcPr marT="91425" marB="91425" marR="91425" marL="91425"/>
                </a:tc>
                <a:tc>
                  <a:txBody>
                    <a:bodyPr/>
                    <a:lstStyle/>
                    <a:p>
                      <a:pPr indent="0" lvl="0" marL="0" rtl="0" algn="l">
                        <a:spcBef>
                          <a:spcPts val="0"/>
                        </a:spcBef>
                        <a:spcAft>
                          <a:spcPts val="0"/>
                        </a:spcAft>
                        <a:buNone/>
                      </a:pPr>
                      <a:r>
                        <a:rPr lang="en" sz="1000"/>
                        <a:t>83.49</a:t>
                      </a:r>
                      <a:endParaRPr sz="1000"/>
                    </a:p>
                  </a:txBody>
                  <a:tcPr marT="91425" marB="91425" marR="91425" marL="91425"/>
                </a:tc>
              </a:tr>
              <a:tr h="327875">
                <a:tc>
                  <a:txBody>
                    <a:bodyPr/>
                    <a:lstStyle/>
                    <a:p>
                      <a:pPr indent="0" lvl="0" marL="0" rtl="0" algn="l">
                        <a:spcBef>
                          <a:spcPts val="0"/>
                        </a:spcBef>
                        <a:spcAft>
                          <a:spcPts val="0"/>
                        </a:spcAft>
                        <a:buNone/>
                      </a:pPr>
                      <a:r>
                        <a:rPr lang="en" sz="1000"/>
                        <a:t>2021-2070</a:t>
                      </a:r>
                      <a:endParaRPr sz="1000"/>
                    </a:p>
                  </a:txBody>
                  <a:tcPr marT="91425" marB="91425" marR="91425" marL="91425"/>
                </a:tc>
                <a:tc>
                  <a:txBody>
                    <a:bodyPr/>
                    <a:lstStyle/>
                    <a:p>
                      <a:pPr indent="0" lvl="0" marL="0" rtl="0" algn="l">
                        <a:spcBef>
                          <a:spcPts val="0"/>
                        </a:spcBef>
                        <a:spcAft>
                          <a:spcPts val="0"/>
                        </a:spcAft>
                        <a:buNone/>
                      </a:pPr>
                      <a:r>
                        <a:rPr lang="en" sz="1000"/>
                        <a:t>SSP585</a:t>
                      </a:r>
                      <a:endParaRPr sz="1000"/>
                    </a:p>
                  </a:txBody>
                  <a:tcPr marT="91425" marB="91425" marR="91425" marL="91425"/>
                </a:tc>
                <a:tc>
                  <a:txBody>
                    <a:bodyPr/>
                    <a:lstStyle/>
                    <a:p>
                      <a:pPr indent="0" lvl="0" marL="0" rtl="0" algn="l">
                        <a:spcBef>
                          <a:spcPts val="0"/>
                        </a:spcBef>
                        <a:spcAft>
                          <a:spcPts val="0"/>
                        </a:spcAft>
                        <a:buNone/>
                      </a:pPr>
                      <a:r>
                        <a:rPr lang="en" sz="1000"/>
                        <a:t>60.52</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76.79</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79.17</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83.16</a:t>
                      </a:r>
                      <a:endParaRPr sz="1000"/>
                    </a:p>
                  </a:txBody>
                  <a:tcPr marT="91425" marB="91425" marR="91425" marL="91425"/>
                </a:tc>
              </a:tr>
              <a:tr h="327875">
                <a:tc>
                  <a:txBody>
                    <a:bodyPr/>
                    <a:lstStyle/>
                    <a:p>
                      <a:pPr indent="0" lvl="0" marL="0" rtl="0" algn="l">
                        <a:spcBef>
                          <a:spcPts val="0"/>
                        </a:spcBef>
                        <a:spcAft>
                          <a:spcPts val="0"/>
                        </a:spcAft>
                        <a:buNone/>
                      </a:pPr>
                      <a:r>
                        <a:rPr lang="en" sz="1000"/>
                        <a:t>2041-2070</a:t>
                      </a:r>
                      <a:endParaRPr sz="1000"/>
                    </a:p>
                  </a:txBody>
                  <a:tcPr marT="91425" marB="91425" marR="91425" marL="91425"/>
                </a:tc>
                <a:tc>
                  <a:txBody>
                    <a:bodyPr/>
                    <a:lstStyle/>
                    <a:p>
                      <a:pPr indent="0" lvl="0" marL="0" rtl="0" algn="l">
                        <a:spcBef>
                          <a:spcPts val="0"/>
                        </a:spcBef>
                        <a:spcAft>
                          <a:spcPts val="0"/>
                        </a:spcAft>
                        <a:buNone/>
                      </a:pPr>
                      <a:r>
                        <a:rPr lang="en" sz="1000"/>
                        <a:t>SSP126</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60.81</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77.26</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79.62</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83.65</a:t>
                      </a:r>
                      <a:endParaRPr sz="1000"/>
                    </a:p>
                  </a:txBody>
                  <a:tcPr marT="91425" marB="91425" marR="91425" marL="91425"/>
                </a:tc>
              </a:tr>
              <a:tr h="327875">
                <a:tc>
                  <a:txBody>
                    <a:bodyPr/>
                    <a:lstStyle/>
                    <a:p>
                      <a:pPr indent="0" lvl="0" marL="0" rtl="0" algn="l">
                        <a:spcBef>
                          <a:spcPts val="0"/>
                        </a:spcBef>
                        <a:spcAft>
                          <a:spcPts val="0"/>
                        </a:spcAft>
                        <a:buNone/>
                      </a:pPr>
                      <a:r>
                        <a:rPr lang="en" sz="1000"/>
                        <a:t>2041-2070</a:t>
                      </a:r>
                      <a:endParaRPr sz="1000"/>
                    </a:p>
                  </a:txBody>
                  <a:tcPr marT="91425" marB="91425" marR="91425" marL="91425"/>
                </a:tc>
                <a:tc>
                  <a:txBody>
                    <a:bodyPr/>
                    <a:lstStyle/>
                    <a:p>
                      <a:pPr indent="0" lvl="0" marL="0" rtl="0" algn="l">
                        <a:spcBef>
                          <a:spcPts val="0"/>
                        </a:spcBef>
                        <a:spcAft>
                          <a:spcPts val="0"/>
                        </a:spcAft>
                        <a:buNone/>
                      </a:pPr>
                      <a:r>
                        <a:rPr lang="en" sz="1000"/>
                        <a:t>SSP585</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62.31</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78.53</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81.04</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85.63</a:t>
                      </a:r>
                      <a:endParaRPr sz="1000">
                        <a:highlight>
                          <a:schemeClr val="accent6"/>
                        </a:highlight>
                      </a:endParaRPr>
                    </a:p>
                  </a:txBody>
                  <a:tcPr marT="91425" marB="91425" marR="91425" marL="91425"/>
                </a:tc>
              </a:tr>
              <a:tr h="327875">
                <a:tc>
                  <a:txBody>
                    <a:bodyPr/>
                    <a:lstStyle/>
                    <a:p>
                      <a:pPr indent="0" lvl="0" marL="0" rtl="0" algn="l">
                        <a:spcBef>
                          <a:spcPts val="0"/>
                        </a:spcBef>
                        <a:spcAft>
                          <a:spcPts val="0"/>
                        </a:spcAft>
                        <a:buNone/>
                      </a:pPr>
                      <a:r>
                        <a:rPr lang="en" sz="1000"/>
                        <a:t>2071-2100</a:t>
                      </a:r>
                      <a:endParaRPr sz="1000"/>
                    </a:p>
                  </a:txBody>
                  <a:tcPr marT="91425" marB="91425" marR="91425" marL="91425"/>
                </a:tc>
                <a:tc>
                  <a:txBody>
                    <a:bodyPr/>
                    <a:lstStyle/>
                    <a:p>
                      <a:pPr indent="0" lvl="0" marL="0" rtl="0" algn="l">
                        <a:spcBef>
                          <a:spcPts val="0"/>
                        </a:spcBef>
                        <a:spcAft>
                          <a:spcPts val="0"/>
                        </a:spcAft>
                        <a:buNone/>
                      </a:pPr>
                      <a:r>
                        <a:rPr lang="en" sz="1000"/>
                        <a:t>SSP126</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60.89</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77.26</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79.69</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83.52</a:t>
                      </a:r>
                      <a:endParaRPr sz="1000"/>
                    </a:p>
                  </a:txBody>
                  <a:tcPr marT="91425" marB="91425" marR="91425" marL="91425"/>
                </a:tc>
              </a:tr>
              <a:tr h="360200">
                <a:tc>
                  <a:txBody>
                    <a:bodyPr/>
                    <a:lstStyle/>
                    <a:p>
                      <a:pPr indent="0" lvl="0" marL="0" rtl="0" algn="l">
                        <a:spcBef>
                          <a:spcPts val="0"/>
                        </a:spcBef>
                        <a:spcAft>
                          <a:spcPts val="0"/>
                        </a:spcAft>
                        <a:buNone/>
                      </a:pPr>
                      <a:r>
                        <a:rPr lang="en" sz="1000"/>
                        <a:t>2071-2100</a:t>
                      </a:r>
                      <a:endParaRPr sz="1000"/>
                    </a:p>
                  </a:txBody>
                  <a:tcPr marT="91425" marB="91425" marR="91425" marL="91425"/>
                </a:tc>
                <a:tc>
                  <a:txBody>
                    <a:bodyPr/>
                    <a:lstStyle/>
                    <a:p>
                      <a:pPr indent="0" lvl="0" marL="0" rtl="0" algn="l">
                        <a:spcBef>
                          <a:spcPts val="0"/>
                        </a:spcBef>
                        <a:spcAft>
                          <a:spcPts val="0"/>
                        </a:spcAft>
                        <a:buNone/>
                      </a:pPr>
                      <a:r>
                        <a:rPr lang="en" sz="1000"/>
                        <a:t>SSP585</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65.02</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80.84</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83.27</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86.96</a:t>
                      </a:r>
                      <a:endParaRPr sz="1000"/>
                    </a:p>
                  </a:txBody>
                  <a:tcPr marT="91425" marB="91425" marR="91425" marL="91425"/>
                </a:tc>
              </a:tr>
            </a:tbl>
          </a:graphicData>
        </a:graphic>
      </p:graphicFrame>
      <p:sp>
        <p:nvSpPr>
          <p:cNvPr id="416" name="Google Shape;416;p75"/>
          <p:cNvSpPr txBox="1"/>
          <p:nvPr/>
        </p:nvSpPr>
        <p:spPr>
          <a:xfrm>
            <a:off x="225525" y="451050"/>
            <a:ext cx="2146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pic>
        <p:nvPicPr>
          <p:cNvPr id="417" name="Google Shape;417;p75"/>
          <p:cNvPicPr preferRelativeResize="0"/>
          <p:nvPr/>
        </p:nvPicPr>
        <p:blipFill>
          <a:blip r:embed="rId3">
            <a:alphaModFix/>
          </a:blip>
          <a:stretch>
            <a:fillRect/>
          </a:stretch>
        </p:blipFill>
        <p:spPr>
          <a:xfrm>
            <a:off x="2524125" y="152400"/>
            <a:ext cx="4183182" cy="23298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graphicFrame>
        <p:nvGraphicFramePr>
          <p:cNvPr id="422" name="Google Shape;422;p76"/>
          <p:cNvGraphicFramePr/>
          <p:nvPr/>
        </p:nvGraphicFramePr>
        <p:xfrm>
          <a:off x="1339063" y="2634600"/>
          <a:ext cx="3000000" cy="3000000"/>
        </p:xfrm>
        <a:graphic>
          <a:graphicData uri="http://schemas.openxmlformats.org/drawingml/2006/table">
            <a:tbl>
              <a:tblPr>
                <a:noFill/>
                <a:tableStyleId>{E07A3E66-BF03-4C52-BA60-96A28D5A3819}</a:tableStyleId>
              </a:tblPr>
              <a:tblGrid>
                <a:gridCol w="1077650"/>
                <a:gridCol w="1077650"/>
                <a:gridCol w="1077650"/>
                <a:gridCol w="1077650"/>
                <a:gridCol w="1077650"/>
                <a:gridCol w="1077650"/>
              </a:tblGrid>
              <a:tr h="360200">
                <a:tc>
                  <a:txBody>
                    <a:bodyPr/>
                    <a:lstStyle/>
                    <a:p>
                      <a:pPr indent="0" lvl="0" marL="0" rtl="0" algn="l">
                        <a:spcBef>
                          <a:spcPts val="0"/>
                        </a:spcBef>
                        <a:spcAft>
                          <a:spcPts val="0"/>
                        </a:spcAft>
                        <a:buNone/>
                      </a:pPr>
                      <a:r>
                        <a:rPr lang="en" sz="1000"/>
                        <a:t>Period</a:t>
                      </a:r>
                      <a:endParaRPr sz="1000"/>
                    </a:p>
                  </a:txBody>
                  <a:tcPr marT="91425" marB="91425" marR="91425" marL="91425"/>
                </a:tc>
                <a:tc>
                  <a:txBody>
                    <a:bodyPr/>
                    <a:lstStyle/>
                    <a:p>
                      <a:pPr indent="0" lvl="0" marL="0" rtl="0" algn="l">
                        <a:spcBef>
                          <a:spcPts val="0"/>
                        </a:spcBef>
                        <a:spcAft>
                          <a:spcPts val="0"/>
                        </a:spcAft>
                        <a:buNone/>
                      </a:pPr>
                      <a:r>
                        <a:rPr lang="en" sz="1000"/>
                        <a:t>Scenario</a:t>
                      </a:r>
                      <a:endParaRPr sz="1000"/>
                    </a:p>
                  </a:txBody>
                  <a:tcPr marT="91425" marB="91425" marR="91425" marL="91425"/>
                </a:tc>
                <a:tc>
                  <a:txBody>
                    <a:bodyPr/>
                    <a:lstStyle/>
                    <a:p>
                      <a:pPr indent="0" lvl="0" marL="0" rtl="0" algn="l">
                        <a:spcBef>
                          <a:spcPts val="0"/>
                        </a:spcBef>
                        <a:spcAft>
                          <a:spcPts val="0"/>
                        </a:spcAft>
                        <a:buNone/>
                      </a:pPr>
                      <a:r>
                        <a:rPr lang="en" sz="1000"/>
                        <a:t>Median</a:t>
                      </a:r>
                      <a:endParaRPr sz="1000"/>
                    </a:p>
                  </a:txBody>
                  <a:tcPr marT="91425" marB="91425" marR="91425" marL="91425"/>
                </a:tc>
                <a:tc>
                  <a:txBody>
                    <a:bodyPr/>
                    <a:lstStyle/>
                    <a:p>
                      <a:pPr indent="0" lvl="0" marL="0" rtl="0" algn="l">
                        <a:spcBef>
                          <a:spcPts val="0"/>
                        </a:spcBef>
                        <a:spcAft>
                          <a:spcPts val="0"/>
                        </a:spcAft>
                        <a:buNone/>
                      </a:pPr>
                      <a:r>
                        <a:rPr lang="en" sz="1000"/>
                        <a:t>99th %ile</a:t>
                      </a:r>
                      <a:endParaRPr sz="1000"/>
                    </a:p>
                  </a:txBody>
                  <a:tcPr marT="91425" marB="91425" marR="91425" marL="91425"/>
                </a:tc>
                <a:tc>
                  <a:txBody>
                    <a:bodyPr/>
                    <a:lstStyle/>
                    <a:p>
                      <a:pPr indent="0" lvl="0" marL="0" rtl="0" algn="l">
                        <a:spcBef>
                          <a:spcPts val="0"/>
                        </a:spcBef>
                        <a:spcAft>
                          <a:spcPts val="0"/>
                        </a:spcAft>
                        <a:buNone/>
                      </a:pPr>
                      <a:r>
                        <a:rPr lang="en" sz="1000"/>
                        <a:t>99.9th %ile</a:t>
                      </a:r>
                      <a:endParaRPr sz="1000"/>
                    </a:p>
                  </a:txBody>
                  <a:tcPr marT="91425" marB="91425" marR="91425" marL="91425"/>
                </a:tc>
                <a:tc>
                  <a:txBody>
                    <a:bodyPr/>
                    <a:lstStyle/>
                    <a:p>
                      <a:pPr indent="0" lvl="0" marL="0" rtl="0" algn="l">
                        <a:spcBef>
                          <a:spcPts val="0"/>
                        </a:spcBef>
                        <a:spcAft>
                          <a:spcPts val="0"/>
                        </a:spcAft>
                        <a:buNone/>
                      </a:pPr>
                      <a:r>
                        <a:rPr lang="en" sz="1000"/>
                        <a:t>99.999 %ile</a:t>
                      </a:r>
                      <a:endParaRPr sz="1000"/>
                    </a:p>
                  </a:txBody>
                  <a:tcPr marT="91425" marB="91425" marR="91425" marL="91425"/>
                </a:tc>
              </a:tr>
              <a:tr h="360200">
                <a:tc>
                  <a:txBody>
                    <a:bodyPr/>
                    <a:lstStyle/>
                    <a:p>
                      <a:pPr indent="0" lvl="0" marL="0" rtl="0" algn="l">
                        <a:spcBef>
                          <a:spcPts val="0"/>
                        </a:spcBef>
                        <a:spcAft>
                          <a:spcPts val="0"/>
                        </a:spcAft>
                        <a:buNone/>
                      </a:pPr>
                      <a:r>
                        <a:rPr lang="en" sz="1000"/>
                        <a:t>2021-2040</a:t>
                      </a:r>
                      <a:endParaRPr sz="1000"/>
                    </a:p>
                  </a:txBody>
                  <a:tcPr marT="91425" marB="91425" marR="91425" marL="91425"/>
                </a:tc>
                <a:tc>
                  <a:txBody>
                    <a:bodyPr/>
                    <a:lstStyle/>
                    <a:p>
                      <a:pPr indent="0" lvl="0" marL="0" rtl="0" algn="l">
                        <a:spcBef>
                          <a:spcPts val="0"/>
                        </a:spcBef>
                        <a:spcAft>
                          <a:spcPts val="0"/>
                        </a:spcAft>
                        <a:buNone/>
                      </a:pPr>
                      <a:r>
                        <a:rPr lang="en" sz="1000"/>
                        <a:t>SSP126</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60.32</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76.97</a:t>
                      </a:r>
                      <a:endParaRPr sz="1000"/>
                    </a:p>
                  </a:txBody>
                  <a:tcPr marT="91425" marB="91425" marR="91425" marL="91425"/>
                </a:tc>
                <a:tc>
                  <a:txBody>
                    <a:bodyPr/>
                    <a:lstStyle/>
                    <a:p>
                      <a:pPr indent="0" lvl="0" marL="0" rtl="0" algn="l">
                        <a:spcBef>
                          <a:spcPts val="0"/>
                        </a:spcBef>
                        <a:spcAft>
                          <a:spcPts val="0"/>
                        </a:spcAft>
                        <a:buNone/>
                      </a:pPr>
                      <a:r>
                        <a:rPr lang="en" sz="1000"/>
                        <a:t>79.52</a:t>
                      </a:r>
                      <a:endParaRPr sz="1000"/>
                    </a:p>
                  </a:txBody>
                  <a:tcPr marT="91425" marB="91425" marR="91425" marL="91425"/>
                </a:tc>
                <a:tc>
                  <a:txBody>
                    <a:bodyPr/>
                    <a:lstStyle/>
                    <a:p>
                      <a:pPr indent="0" lvl="0" marL="0" rtl="0" algn="l">
                        <a:spcBef>
                          <a:spcPts val="0"/>
                        </a:spcBef>
                        <a:spcAft>
                          <a:spcPts val="0"/>
                        </a:spcAft>
                        <a:buNone/>
                      </a:pPr>
                      <a:r>
                        <a:rPr lang="en" sz="1000"/>
                        <a:t>83.49</a:t>
                      </a:r>
                      <a:endParaRPr sz="1000"/>
                    </a:p>
                  </a:txBody>
                  <a:tcPr marT="91425" marB="91425" marR="91425" marL="91425"/>
                </a:tc>
              </a:tr>
              <a:tr h="327875">
                <a:tc>
                  <a:txBody>
                    <a:bodyPr/>
                    <a:lstStyle/>
                    <a:p>
                      <a:pPr indent="0" lvl="0" marL="0" rtl="0" algn="l">
                        <a:spcBef>
                          <a:spcPts val="0"/>
                        </a:spcBef>
                        <a:spcAft>
                          <a:spcPts val="0"/>
                        </a:spcAft>
                        <a:buNone/>
                      </a:pPr>
                      <a:r>
                        <a:rPr lang="en" sz="1000"/>
                        <a:t>2021-2070</a:t>
                      </a:r>
                      <a:endParaRPr sz="1000"/>
                    </a:p>
                  </a:txBody>
                  <a:tcPr marT="91425" marB="91425" marR="91425" marL="91425"/>
                </a:tc>
                <a:tc>
                  <a:txBody>
                    <a:bodyPr/>
                    <a:lstStyle/>
                    <a:p>
                      <a:pPr indent="0" lvl="0" marL="0" rtl="0" algn="l">
                        <a:spcBef>
                          <a:spcPts val="0"/>
                        </a:spcBef>
                        <a:spcAft>
                          <a:spcPts val="0"/>
                        </a:spcAft>
                        <a:buNone/>
                      </a:pPr>
                      <a:r>
                        <a:rPr lang="en" sz="1000"/>
                        <a:t>SSP585</a:t>
                      </a:r>
                      <a:endParaRPr sz="1000"/>
                    </a:p>
                  </a:txBody>
                  <a:tcPr marT="91425" marB="91425" marR="91425" marL="91425"/>
                </a:tc>
                <a:tc>
                  <a:txBody>
                    <a:bodyPr/>
                    <a:lstStyle/>
                    <a:p>
                      <a:pPr indent="0" lvl="0" marL="0" rtl="0" algn="l">
                        <a:spcBef>
                          <a:spcPts val="0"/>
                        </a:spcBef>
                        <a:spcAft>
                          <a:spcPts val="0"/>
                        </a:spcAft>
                        <a:buNone/>
                      </a:pPr>
                      <a:r>
                        <a:rPr lang="en" sz="1000"/>
                        <a:t>60.52</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76.79</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79.17</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83.16</a:t>
                      </a:r>
                      <a:endParaRPr sz="1000"/>
                    </a:p>
                  </a:txBody>
                  <a:tcPr marT="91425" marB="91425" marR="91425" marL="91425"/>
                </a:tc>
              </a:tr>
              <a:tr h="327875">
                <a:tc>
                  <a:txBody>
                    <a:bodyPr/>
                    <a:lstStyle/>
                    <a:p>
                      <a:pPr indent="0" lvl="0" marL="0" rtl="0" algn="l">
                        <a:spcBef>
                          <a:spcPts val="0"/>
                        </a:spcBef>
                        <a:spcAft>
                          <a:spcPts val="0"/>
                        </a:spcAft>
                        <a:buNone/>
                      </a:pPr>
                      <a:r>
                        <a:rPr lang="en" sz="1000"/>
                        <a:t>2041-2070</a:t>
                      </a:r>
                      <a:endParaRPr sz="1000"/>
                    </a:p>
                  </a:txBody>
                  <a:tcPr marT="91425" marB="91425" marR="91425" marL="91425"/>
                </a:tc>
                <a:tc>
                  <a:txBody>
                    <a:bodyPr/>
                    <a:lstStyle/>
                    <a:p>
                      <a:pPr indent="0" lvl="0" marL="0" rtl="0" algn="l">
                        <a:spcBef>
                          <a:spcPts val="0"/>
                        </a:spcBef>
                        <a:spcAft>
                          <a:spcPts val="0"/>
                        </a:spcAft>
                        <a:buNone/>
                      </a:pPr>
                      <a:r>
                        <a:rPr lang="en" sz="1000"/>
                        <a:t>SSP126</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60.81</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77.26</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79.62</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83.65</a:t>
                      </a:r>
                      <a:endParaRPr sz="1000"/>
                    </a:p>
                  </a:txBody>
                  <a:tcPr marT="91425" marB="91425" marR="91425" marL="91425"/>
                </a:tc>
              </a:tr>
              <a:tr h="327875">
                <a:tc>
                  <a:txBody>
                    <a:bodyPr/>
                    <a:lstStyle/>
                    <a:p>
                      <a:pPr indent="0" lvl="0" marL="0" rtl="0" algn="l">
                        <a:spcBef>
                          <a:spcPts val="0"/>
                        </a:spcBef>
                        <a:spcAft>
                          <a:spcPts val="0"/>
                        </a:spcAft>
                        <a:buNone/>
                      </a:pPr>
                      <a:r>
                        <a:rPr lang="en" sz="1000"/>
                        <a:t>2041-2070</a:t>
                      </a:r>
                      <a:endParaRPr sz="1000"/>
                    </a:p>
                  </a:txBody>
                  <a:tcPr marT="91425" marB="91425" marR="91425" marL="91425"/>
                </a:tc>
                <a:tc>
                  <a:txBody>
                    <a:bodyPr/>
                    <a:lstStyle/>
                    <a:p>
                      <a:pPr indent="0" lvl="0" marL="0" rtl="0" algn="l">
                        <a:spcBef>
                          <a:spcPts val="0"/>
                        </a:spcBef>
                        <a:spcAft>
                          <a:spcPts val="0"/>
                        </a:spcAft>
                        <a:buNone/>
                      </a:pPr>
                      <a:r>
                        <a:rPr lang="en" sz="1000"/>
                        <a:t>SSP585</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62.31</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78.53</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81.04</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85.63</a:t>
                      </a:r>
                      <a:endParaRPr sz="1000">
                        <a:highlight>
                          <a:schemeClr val="accent6"/>
                        </a:highlight>
                      </a:endParaRPr>
                    </a:p>
                  </a:txBody>
                  <a:tcPr marT="91425" marB="91425" marR="91425" marL="91425"/>
                </a:tc>
              </a:tr>
              <a:tr h="327875">
                <a:tc>
                  <a:txBody>
                    <a:bodyPr/>
                    <a:lstStyle/>
                    <a:p>
                      <a:pPr indent="0" lvl="0" marL="0" rtl="0" algn="l">
                        <a:spcBef>
                          <a:spcPts val="0"/>
                        </a:spcBef>
                        <a:spcAft>
                          <a:spcPts val="0"/>
                        </a:spcAft>
                        <a:buNone/>
                      </a:pPr>
                      <a:r>
                        <a:rPr lang="en" sz="1000"/>
                        <a:t>2071-2100</a:t>
                      </a:r>
                      <a:endParaRPr sz="1000"/>
                    </a:p>
                  </a:txBody>
                  <a:tcPr marT="91425" marB="91425" marR="91425" marL="91425"/>
                </a:tc>
                <a:tc>
                  <a:txBody>
                    <a:bodyPr/>
                    <a:lstStyle/>
                    <a:p>
                      <a:pPr indent="0" lvl="0" marL="0" rtl="0" algn="l">
                        <a:spcBef>
                          <a:spcPts val="0"/>
                        </a:spcBef>
                        <a:spcAft>
                          <a:spcPts val="0"/>
                        </a:spcAft>
                        <a:buNone/>
                      </a:pPr>
                      <a:r>
                        <a:rPr lang="en" sz="1000"/>
                        <a:t>SSP126</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60.89</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77.26</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79.69</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83.52</a:t>
                      </a:r>
                      <a:endParaRPr sz="1000"/>
                    </a:p>
                  </a:txBody>
                  <a:tcPr marT="91425" marB="91425" marR="91425" marL="91425"/>
                </a:tc>
              </a:tr>
              <a:tr h="360200">
                <a:tc>
                  <a:txBody>
                    <a:bodyPr/>
                    <a:lstStyle/>
                    <a:p>
                      <a:pPr indent="0" lvl="0" marL="0" rtl="0" algn="l">
                        <a:spcBef>
                          <a:spcPts val="0"/>
                        </a:spcBef>
                        <a:spcAft>
                          <a:spcPts val="0"/>
                        </a:spcAft>
                        <a:buNone/>
                      </a:pPr>
                      <a:r>
                        <a:rPr lang="en" sz="1000"/>
                        <a:t>2071-2100</a:t>
                      </a:r>
                      <a:endParaRPr sz="1000"/>
                    </a:p>
                  </a:txBody>
                  <a:tcPr marT="91425" marB="91425" marR="91425" marL="91425"/>
                </a:tc>
                <a:tc>
                  <a:txBody>
                    <a:bodyPr/>
                    <a:lstStyle/>
                    <a:p>
                      <a:pPr indent="0" lvl="0" marL="0" rtl="0" algn="l">
                        <a:spcBef>
                          <a:spcPts val="0"/>
                        </a:spcBef>
                        <a:spcAft>
                          <a:spcPts val="0"/>
                        </a:spcAft>
                        <a:buNone/>
                      </a:pPr>
                      <a:r>
                        <a:rPr lang="en" sz="1000"/>
                        <a:t>SSP585</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65.02</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80.84</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83.27</a:t>
                      </a:r>
                      <a:endParaRPr sz="1000"/>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86.96</a:t>
                      </a:r>
                      <a:endParaRPr sz="1000"/>
                    </a:p>
                  </a:txBody>
                  <a:tcPr marT="91425" marB="91425" marR="91425" marL="91425"/>
                </a:tc>
              </a:tr>
            </a:tbl>
          </a:graphicData>
        </a:graphic>
      </p:graphicFrame>
      <p:sp>
        <p:nvSpPr>
          <p:cNvPr id="423" name="Google Shape;423;p76"/>
          <p:cNvSpPr txBox="1"/>
          <p:nvPr/>
        </p:nvSpPr>
        <p:spPr>
          <a:xfrm>
            <a:off x="225525" y="451050"/>
            <a:ext cx="2146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pic>
        <p:nvPicPr>
          <p:cNvPr id="424" name="Google Shape;424;p76"/>
          <p:cNvPicPr preferRelativeResize="0"/>
          <p:nvPr/>
        </p:nvPicPr>
        <p:blipFill>
          <a:blip r:embed="rId3">
            <a:alphaModFix/>
          </a:blip>
          <a:stretch>
            <a:fillRect/>
          </a:stretch>
        </p:blipFill>
        <p:spPr>
          <a:xfrm>
            <a:off x="2524125" y="152400"/>
            <a:ext cx="4183182" cy="23298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sp>
        <p:nvSpPr>
          <p:cNvPr id="430" name="Google Shape;430;p77"/>
          <p:cNvSpPr txBox="1"/>
          <p:nvPr/>
        </p:nvSpPr>
        <p:spPr>
          <a:xfrm>
            <a:off x="5787550" y="4475225"/>
            <a:ext cx="13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We are here</a:t>
            </a:r>
            <a:endParaRPr b="1"/>
          </a:p>
        </p:txBody>
      </p:sp>
      <p:pic>
        <p:nvPicPr>
          <p:cNvPr id="431" name="Google Shape;431;p77"/>
          <p:cNvPicPr preferRelativeResize="0"/>
          <p:nvPr/>
        </p:nvPicPr>
        <p:blipFill>
          <a:blip r:embed="rId3">
            <a:alphaModFix/>
          </a:blip>
          <a:stretch>
            <a:fillRect/>
          </a:stretch>
        </p:blipFill>
        <p:spPr>
          <a:xfrm>
            <a:off x="1175775" y="1170125"/>
            <a:ext cx="7249654" cy="2544350"/>
          </a:xfrm>
          <a:prstGeom prst="rect">
            <a:avLst/>
          </a:prstGeom>
          <a:noFill/>
          <a:ln>
            <a:noFill/>
          </a:ln>
        </p:spPr>
      </p:pic>
      <p:cxnSp>
        <p:nvCxnSpPr>
          <p:cNvPr id="432" name="Google Shape;432;p77"/>
          <p:cNvCxnSpPr>
            <a:endCxn id="430" idx="1"/>
          </p:cNvCxnSpPr>
          <p:nvPr/>
        </p:nvCxnSpPr>
        <p:spPr>
          <a:xfrm flipH="1" rot="-5400000">
            <a:off x="5200150" y="4087925"/>
            <a:ext cx="956400" cy="218400"/>
          </a:xfrm>
          <a:prstGeom prst="bentConnector2">
            <a:avLst/>
          </a:prstGeom>
          <a:noFill/>
          <a:ln cap="flat" cmpd="sng" w="9525">
            <a:solidFill>
              <a:schemeClr val="dk2"/>
            </a:solidFill>
            <a:prstDash val="solid"/>
            <a:round/>
            <a:headEnd len="med" w="med" type="none"/>
            <a:tailEnd len="med" w="med" type="stealth"/>
          </a:ln>
        </p:spPr>
      </p:cxnSp>
      <p:cxnSp>
        <p:nvCxnSpPr>
          <p:cNvPr id="433" name="Google Shape;433;p77"/>
          <p:cNvCxnSpPr>
            <a:endCxn id="430" idx="3"/>
          </p:cNvCxnSpPr>
          <p:nvPr/>
        </p:nvCxnSpPr>
        <p:spPr>
          <a:xfrm rot="5400000">
            <a:off x="6735550" y="4084325"/>
            <a:ext cx="975000" cy="207000"/>
          </a:xfrm>
          <a:prstGeom prst="bentConnector2">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Way forward</a:t>
            </a:r>
            <a:endParaRPr/>
          </a:p>
        </p:txBody>
      </p:sp>
      <p:sp>
        <p:nvSpPr>
          <p:cNvPr id="439" name="Google Shape;439;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Adding more stations for validation in addition to Camp Mabry</a:t>
            </a:r>
            <a:endParaRPr/>
          </a:p>
          <a:p>
            <a:pPr indent="-342900" lvl="0" marL="457200" rtl="0" algn="l">
              <a:spcBef>
                <a:spcPts val="0"/>
              </a:spcBef>
              <a:spcAft>
                <a:spcPts val="0"/>
              </a:spcAft>
              <a:buSzPts val="1800"/>
              <a:buChar char="●"/>
            </a:pPr>
            <a:r>
              <a:rPr lang="en"/>
              <a:t>Analysing various metrics like frequency of dry days, hot days, very hot days to be analysed</a:t>
            </a:r>
            <a:endParaRPr/>
          </a:p>
          <a:p>
            <a:pPr indent="-342900" lvl="0" marL="457200" rtl="0" algn="l">
              <a:spcBef>
                <a:spcPts val="0"/>
              </a:spcBef>
              <a:spcAft>
                <a:spcPts val="0"/>
              </a:spcAft>
              <a:buSzPts val="1800"/>
              <a:buChar char="●"/>
            </a:pPr>
            <a:r>
              <a:rPr lang="en"/>
              <a:t>Changes in the surface radiation and wind speeds to be added </a:t>
            </a:r>
            <a:endParaRPr/>
          </a:p>
          <a:p>
            <a:pPr indent="-342900" lvl="0" marL="457200" rtl="0" algn="l">
              <a:spcBef>
                <a:spcPts val="0"/>
              </a:spcBef>
              <a:spcAft>
                <a:spcPts val="0"/>
              </a:spcAft>
              <a:buSzPts val="1800"/>
              <a:buChar char="●"/>
            </a:pPr>
            <a:r>
              <a:rPr lang="en"/>
              <a:t>Analyse anomalies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9"/>
          <p:cNvSpPr txBox="1"/>
          <p:nvPr>
            <p:ph idx="4294967295" type="title"/>
          </p:nvPr>
        </p:nvSpPr>
        <p:spPr>
          <a:xfrm>
            <a:off x="311700" y="709050"/>
            <a:ext cx="3890100" cy="372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200"/>
              <a:t>Thank you</a:t>
            </a:r>
            <a:endParaRPr sz="3200"/>
          </a:p>
          <a:p>
            <a:pPr indent="0" lvl="0" marL="0" rtl="0" algn="l">
              <a:lnSpc>
                <a:spcPct val="115000"/>
              </a:lnSpc>
              <a:spcBef>
                <a:spcPts val="1600"/>
              </a:spcBef>
              <a:spcAft>
                <a:spcPts val="1600"/>
              </a:spcAft>
              <a:buNone/>
            </a:pPr>
            <a:r>
              <a:t/>
            </a:r>
            <a:endParaRPr sz="3600"/>
          </a:p>
        </p:txBody>
      </p:sp>
      <p:pic>
        <p:nvPicPr>
          <p:cNvPr id="445" name="Google Shape;445;p79"/>
          <p:cNvPicPr preferRelativeResize="0"/>
          <p:nvPr/>
        </p:nvPicPr>
        <p:blipFill rotWithShape="1">
          <a:blip r:embed="rId3">
            <a:alphaModFix/>
          </a:blip>
          <a:srcRect b="0" l="0" r="37826" t="0"/>
          <a:stretch/>
        </p:blipFill>
        <p:spPr>
          <a:xfrm>
            <a:off x="4548455" y="0"/>
            <a:ext cx="459555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rainfall going to change?</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The annual average precipitation is projected to increase the most in the near term (2021-2040) by 40% (20%) in the higher (lower) emission scenario. For the mid and end of the century, the increase is estimated to be ~10% (~20%) for the higher (lower) emission scenario until the end of this century.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number of dry days is expected to decrease by 10-40 days in the different emission scenarios in future.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number of days with precipitation greater than 2 inches is projected to increase by about +1 every year for the different emission scenarios until the end of this century (2100).</a:t>
            </a:r>
            <a:endParaRPr sz="1100">
              <a:solidFill>
                <a:schemeClr val="dk1"/>
              </a:solidFill>
            </a:endParaRPr>
          </a:p>
          <a:p>
            <a:pPr indent="0" lvl="0" marL="0" rtl="0" algn="l">
              <a:spcBef>
                <a:spcPts val="0"/>
              </a:spcBef>
              <a:spcAft>
                <a:spcPts val="1200"/>
              </a:spcAft>
              <a:buNone/>
            </a:pPr>
            <a:r>
              <a:t/>
            </a:r>
            <a:endParaRPr/>
          </a:p>
        </p:txBody>
      </p:sp>
      <p:graphicFrame>
        <p:nvGraphicFramePr>
          <p:cNvPr id="89" name="Google Shape;89;p19"/>
          <p:cNvGraphicFramePr/>
          <p:nvPr/>
        </p:nvGraphicFramePr>
        <p:xfrm>
          <a:off x="1517400" y="2447175"/>
          <a:ext cx="3000000" cy="3000000"/>
        </p:xfrm>
        <a:graphic>
          <a:graphicData uri="http://schemas.openxmlformats.org/drawingml/2006/table">
            <a:tbl>
              <a:tblPr>
                <a:noFill/>
                <a:tableStyleId>{58784454-1768-47CF-8380-D9B8F7718F1A}</a:tableStyleId>
              </a:tblPr>
              <a:tblGrid>
                <a:gridCol w="628650"/>
                <a:gridCol w="923925"/>
                <a:gridCol w="838200"/>
                <a:gridCol w="1952625"/>
                <a:gridCol w="1600200"/>
              </a:tblGrid>
              <a:tr h="12700">
                <a:tc>
                  <a:txBody>
                    <a:bodyPr/>
                    <a:lstStyle/>
                    <a:p>
                      <a:pPr indent="0" lvl="0" marL="0" rtl="0" algn="l">
                        <a:spcBef>
                          <a:spcPts val="0"/>
                        </a:spcBef>
                        <a:spcAft>
                          <a:spcPts val="0"/>
                        </a:spcAft>
                        <a:buNone/>
                      </a:pPr>
                      <a:r>
                        <a:rPr b="1" lang="en" sz="1100"/>
                        <a:t>S.No</a:t>
                      </a:r>
                      <a:endParaRPr b="1" sz="1100"/>
                    </a:p>
                  </a:txBody>
                  <a:tcPr marT="63500" marB="63500" marR="63500" marL="63500"/>
                </a:tc>
                <a:tc>
                  <a:txBody>
                    <a:bodyPr/>
                    <a:lstStyle/>
                    <a:p>
                      <a:pPr indent="0" lvl="0" marL="0" rtl="0" algn="l">
                        <a:spcBef>
                          <a:spcPts val="0"/>
                        </a:spcBef>
                        <a:spcAft>
                          <a:spcPts val="0"/>
                        </a:spcAft>
                        <a:buNone/>
                      </a:pPr>
                      <a:r>
                        <a:rPr b="1" lang="en" sz="1100"/>
                        <a:t>Experiment</a:t>
                      </a:r>
                      <a:endParaRPr b="1" sz="1100"/>
                    </a:p>
                  </a:txBody>
                  <a:tcPr marT="63500" marB="63500" marR="63500" marL="63500"/>
                </a:tc>
                <a:tc>
                  <a:txBody>
                    <a:bodyPr/>
                    <a:lstStyle/>
                    <a:p>
                      <a:pPr indent="0" lvl="0" marL="0" rtl="0" algn="l">
                        <a:spcBef>
                          <a:spcPts val="0"/>
                        </a:spcBef>
                        <a:spcAft>
                          <a:spcPts val="0"/>
                        </a:spcAft>
                        <a:buNone/>
                      </a:pPr>
                      <a:r>
                        <a:rPr b="1" lang="en" sz="1100"/>
                        <a:t>Window</a:t>
                      </a:r>
                      <a:endParaRPr b="1" sz="1100"/>
                    </a:p>
                  </a:txBody>
                  <a:tcPr marT="63500" marB="63500" marR="63500" marL="63500"/>
                </a:tc>
                <a:tc>
                  <a:txBody>
                    <a:bodyPr/>
                    <a:lstStyle/>
                    <a:p>
                      <a:pPr indent="0" lvl="0" marL="0" rtl="0" algn="l">
                        <a:spcBef>
                          <a:spcPts val="0"/>
                        </a:spcBef>
                        <a:spcAft>
                          <a:spcPts val="0"/>
                        </a:spcAft>
                        <a:buNone/>
                      </a:pPr>
                      <a:r>
                        <a:rPr b="1" lang="en" sz="1100"/>
                        <a:t>Daily precipitation intensity (mm/day)</a:t>
                      </a:r>
                      <a:endParaRPr b="1" sz="1100"/>
                    </a:p>
                  </a:txBody>
                  <a:tcPr marT="63500" marB="63500" marR="63500" marL="63500"/>
                </a:tc>
                <a:tc>
                  <a:txBody>
                    <a:bodyPr/>
                    <a:lstStyle/>
                    <a:p>
                      <a:pPr indent="0" lvl="0" marL="0" rtl="0" algn="l">
                        <a:spcBef>
                          <a:spcPts val="0"/>
                        </a:spcBef>
                        <a:spcAft>
                          <a:spcPts val="0"/>
                        </a:spcAft>
                        <a:buNone/>
                      </a:pPr>
                      <a:r>
                        <a:rPr b="1" lang="en" sz="1100"/>
                        <a:t>% change relative to historical</a:t>
                      </a:r>
                      <a:endParaRPr b="1" sz="1100"/>
                    </a:p>
                  </a:txBody>
                  <a:tcPr marT="63500" marB="63500" marR="63500" marL="63500"/>
                </a:tc>
              </a:tr>
              <a:tr h="12700">
                <a:tc>
                  <a:txBody>
                    <a:bodyPr/>
                    <a:lstStyle/>
                    <a:p>
                      <a:pPr indent="0" lvl="0" marL="0" rtl="0" algn="l">
                        <a:spcBef>
                          <a:spcPts val="0"/>
                        </a:spcBef>
                        <a:spcAft>
                          <a:spcPts val="0"/>
                        </a:spcAft>
                        <a:buNone/>
                      </a:pPr>
                      <a:r>
                        <a:rPr b="1" lang="en" sz="1100"/>
                        <a:t>1</a:t>
                      </a:r>
                      <a:endParaRPr b="1" sz="1100"/>
                    </a:p>
                  </a:txBody>
                  <a:tcPr marT="63500" marB="63500" marR="63500" marL="63500"/>
                </a:tc>
                <a:tc>
                  <a:txBody>
                    <a:bodyPr/>
                    <a:lstStyle/>
                    <a:p>
                      <a:pPr indent="0" lvl="0" marL="0" rtl="0" algn="l">
                        <a:spcBef>
                          <a:spcPts val="0"/>
                        </a:spcBef>
                        <a:spcAft>
                          <a:spcPts val="0"/>
                        </a:spcAft>
                        <a:buNone/>
                      </a:pPr>
                      <a:r>
                        <a:rPr b="1" lang="en" sz="1100"/>
                        <a:t>historical</a:t>
                      </a:r>
                      <a:endParaRPr b="1" sz="1100"/>
                    </a:p>
                  </a:txBody>
                  <a:tcPr marT="63500" marB="63500" marR="63500" marL="63500"/>
                </a:tc>
                <a:tc>
                  <a:txBody>
                    <a:bodyPr/>
                    <a:lstStyle/>
                    <a:p>
                      <a:pPr indent="0" lvl="0" marL="0" rtl="0" algn="l">
                        <a:spcBef>
                          <a:spcPts val="0"/>
                        </a:spcBef>
                        <a:spcAft>
                          <a:spcPts val="0"/>
                        </a:spcAft>
                        <a:buNone/>
                      </a:pPr>
                      <a:r>
                        <a:rPr b="1" lang="en" sz="1100"/>
                        <a:t>1979-2020</a:t>
                      </a:r>
                      <a:endParaRPr b="1" sz="1100"/>
                    </a:p>
                  </a:txBody>
                  <a:tcPr marT="63500" marB="63500" marR="63500" marL="63500"/>
                </a:tc>
                <a:tc>
                  <a:txBody>
                    <a:bodyPr/>
                    <a:lstStyle/>
                    <a:p>
                      <a:pPr indent="0" lvl="0" marL="0" rtl="0" algn="l">
                        <a:spcBef>
                          <a:spcPts val="0"/>
                        </a:spcBef>
                        <a:spcAft>
                          <a:spcPts val="0"/>
                        </a:spcAft>
                        <a:buNone/>
                      </a:pPr>
                      <a:r>
                        <a:rPr b="1" lang="en" sz="1100"/>
                        <a:t>9.76</a:t>
                      </a:r>
                      <a:endParaRPr b="1" sz="1100"/>
                    </a:p>
                  </a:txBody>
                  <a:tcPr marT="63500" marB="63500" marR="63500" marL="63500"/>
                </a:tc>
                <a:tc>
                  <a:txBody>
                    <a:bodyPr/>
                    <a:lstStyle/>
                    <a:p>
                      <a:pPr indent="0" lvl="0" marL="0" rtl="0" algn="l">
                        <a:spcBef>
                          <a:spcPts val="0"/>
                        </a:spcBef>
                        <a:spcAft>
                          <a:spcPts val="0"/>
                        </a:spcAft>
                        <a:buNone/>
                      </a:pPr>
                      <a:r>
                        <a:t/>
                      </a:r>
                      <a:endParaRPr b="1" sz="1100"/>
                    </a:p>
                  </a:txBody>
                  <a:tcPr marT="63500" marB="63500" marR="63500" marL="63500"/>
                </a:tc>
              </a:tr>
              <a:tr h="12700">
                <a:tc>
                  <a:txBody>
                    <a:bodyPr/>
                    <a:lstStyle/>
                    <a:p>
                      <a:pPr indent="0" lvl="0" marL="0" rtl="0" algn="l">
                        <a:spcBef>
                          <a:spcPts val="0"/>
                        </a:spcBef>
                        <a:spcAft>
                          <a:spcPts val="0"/>
                        </a:spcAft>
                        <a:buNone/>
                      </a:pPr>
                      <a:r>
                        <a:rPr b="1" lang="en" sz="1100"/>
                        <a:t>2</a:t>
                      </a:r>
                      <a:endParaRPr b="1" sz="1100"/>
                    </a:p>
                  </a:txBody>
                  <a:tcPr marT="63500" marB="63500" marR="63500" marL="63500"/>
                </a:tc>
                <a:tc>
                  <a:txBody>
                    <a:bodyPr/>
                    <a:lstStyle/>
                    <a:p>
                      <a:pPr indent="0" lvl="0" marL="0" rtl="0" algn="l">
                        <a:spcBef>
                          <a:spcPts val="0"/>
                        </a:spcBef>
                        <a:spcAft>
                          <a:spcPts val="0"/>
                        </a:spcAft>
                        <a:buNone/>
                      </a:pPr>
                      <a:r>
                        <a:rPr b="1" lang="en" sz="1100"/>
                        <a:t>ssp126</a:t>
                      </a:r>
                      <a:endParaRPr b="1" sz="1100"/>
                    </a:p>
                  </a:txBody>
                  <a:tcPr marT="63500" marB="63500" marR="63500" marL="63500"/>
                </a:tc>
                <a:tc>
                  <a:txBody>
                    <a:bodyPr/>
                    <a:lstStyle/>
                    <a:p>
                      <a:pPr indent="0" lvl="0" marL="0" rtl="0" algn="l">
                        <a:spcBef>
                          <a:spcPts val="0"/>
                        </a:spcBef>
                        <a:spcAft>
                          <a:spcPts val="0"/>
                        </a:spcAft>
                        <a:buNone/>
                      </a:pPr>
                      <a:r>
                        <a:rPr b="1" lang="en" sz="1100"/>
                        <a:t>2021-2040</a:t>
                      </a:r>
                      <a:endParaRPr b="1" sz="1100"/>
                    </a:p>
                  </a:txBody>
                  <a:tcPr marT="63500" marB="63500" marR="63500" marL="63500"/>
                </a:tc>
                <a:tc>
                  <a:txBody>
                    <a:bodyPr/>
                    <a:lstStyle/>
                    <a:p>
                      <a:pPr indent="0" lvl="0" marL="0" rtl="0" algn="l">
                        <a:spcBef>
                          <a:spcPts val="0"/>
                        </a:spcBef>
                        <a:spcAft>
                          <a:spcPts val="0"/>
                        </a:spcAft>
                        <a:buNone/>
                      </a:pPr>
                      <a:r>
                        <a:rPr b="1" lang="en" sz="1100"/>
                        <a:t>9.89</a:t>
                      </a:r>
                      <a:endParaRPr b="1" sz="1100"/>
                    </a:p>
                  </a:txBody>
                  <a:tcPr marT="63500" marB="63500" marR="63500" marL="63500"/>
                </a:tc>
                <a:tc>
                  <a:txBody>
                    <a:bodyPr/>
                    <a:lstStyle/>
                    <a:p>
                      <a:pPr indent="0" lvl="0" marL="0" rtl="0" algn="l">
                        <a:spcBef>
                          <a:spcPts val="0"/>
                        </a:spcBef>
                        <a:spcAft>
                          <a:spcPts val="0"/>
                        </a:spcAft>
                        <a:buNone/>
                      </a:pPr>
                      <a:r>
                        <a:rPr b="1" lang="en" sz="1100"/>
                        <a:t>1.33</a:t>
                      </a:r>
                      <a:endParaRPr b="1" sz="1100"/>
                    </a:p>
                  </a:txBody>
                  <a:tcPr marT="63500" marB="63500" marR="63500" marL="63500"/>
                </a:tc>
              </a:tr>
              <a:tr h="12700">
                <a:tc>
                  <a:txBody>
                    <a:bodyPr/>
                    <a:lstStyle/>
                    <a:p>
                      <a:pPr indent="0" lvl="0" marL="0" rtl="0" algn="l">
                        <a:spcBef>
                          <a:spcPts val="0"/>
                        </a:spcBef>
                        <a:spcAft>
                          <a:spcPts val="0"/>
                        </a:spcAft>
                        <a:buNone/>
                      </a:pPr>
                      <a:r>
                        <a:rPr b="1" lang="en" sz="1100"/>
                        <a:t>3</a:t>
                      </a:r>
                      <a:endParaRPr b="1" sz="1100"/>
                    </a:p>
                  </a:txBody>
                  <a:tcPr marT="63500" marB="63500" marR="63500" marL="63500"/>
                </a:tc>
                <a:tc>
                  <a:txBody>
                    <a:bodyPr/>
                    <a:lstStyle/>
                    <a:p>
                      <a:pPr indent="0" lvl="0" marL="0" rtl="0" algn="l">
                        <a:spcBef>
                          <a:spcPts val="0"/>
                        </a:spcBef>
                        <a:spcAft>
                          <a:spcPts val="0"/>
                        </a:spcAft>
                        <a:buNone/>
                      </a:pPr>
                      <a:r>
                        <a:rPr b="1" lang="en" sz="1100"/>
                        <a:t>ssp126</a:t>
                      </a:r>
                      <a:endParaRPr b="1" sz="1100"/>
                    </a:p>
                  </a:txBody>
                  <a:tcPr marT="63500" marB="63500" marR="63500" marL="63500"/>
                </a:tc>
                <a:tc>
                  <a:txBody>
                    <a:bodyPr/>
                    <a:lstStyle/>
                    <a:p>
                      <a:pPr indent="0" lvl="0" marL="0" rtl="0" algn="l">
                        <a:spcBef>
                          <a:spcPts val="0"/>
                        </a:spcBef>
                        <a:spcAft>
                          <a:spcPts val="0"/>
                        </a:spcAft>
                        <a:buNone/>
                      </a:pPr>
                      <a:r>
                        <a:rPr b="1" lang="en" sz="1100"/>
                        <a:t>2041-2070</a:t>
                      </a:r>
                      <a:endParaRPr b="1" sz="1100"/>
                    </a:p>
                  </a:txBody>
                  <a:tcPr marT="63500" marB="63500" marR="63500" marL="63500"/>
                </a:tc>
                <a:tc>
                  <a:txBody>
                    <a:bodyPr/>
                    <a:lstStyle/>
                    <a:p>
                      <a:pPr indent="0" lvl="0" marL="0" rtl="0" algn="l">
                        <a:spcBef>
                          <a:spcPts val="0"/>
                        </a:spcBef>
                        <a:spcAft>
                          <a:spcPts val="0"/>
                        </a:spcAft>
                        <a:buNone/>
                      </a:pPr>
                      <a:r>
                        <a:rPr b="1" lang="en" sz="1100"/>
                        <a:t>10.27</a:t>
                      </a:r>
                      <a:endParaRPr b="1" sz="1100"/>
                    </a:p>
                  </a:txBody>
                  <a:tcPr marT="63500" marB="63500" marR="63500" marL="63500"/>
                </a:tc>
                <a:tc>
                  <a:txBody>
                    <a:bodyPr/>
                    <a:lstStyle/>
                    <a:p>
                      <a:pPr indent="0" lvl="0" marL="0" rtl="0" algn="l">
                        <a:spcBef>
                          <a:spcPts val="0"/>
                        </a:spcBef>
                        <a:spcAft>
                          <a:spcPts val="0"/>
                        </a:spcAft>
                        <a:buNone/>
                      </a:pPr>
                      <a:r>
                        <a:rPr b="1" lang="en" sz="1100"/>
                        <a:t>5.22</a:t>
                      </a:r>
                      <a:endParaRPr b="1" sz="1100"/>
                    </a:p>
                  </a:txBody>
                  <a:tcPr marT="63500" marB="63500" marR="63500" marL="63500"/>
                </a:tc>
              </a:tr>
              <a:tr h="12700">
                <a:tc>
                  <a:txBody>
                    <a:bodyPr/>
                    <a:lstStyle/>
                    <a:p>
                      <a:pPr indent="0" lvl="0" marL="0" rtl="0" algn="l">
                        <a:spcBef>
                          <a:spcPts val="0"/>
                        </a:spcBef>
                        <a:spcAft>
                          <a:spcPts val="0"/>
                        </a:spcAft>
                        <a:buNone/>
                      </a:pPr>
                      <a:r>
                        <a:rPr b="1" lang="en" sz="1100"/>
                        <a:t>4</a:t>
                      </a:r>
                      <a:endParaRPr b="1" sz="1100"/>
                    </a:p>
                  </a:txBody>
                  <a:tcPr marT="63500" marB="63500" marR="63500" marL="63500"/>
                </a:tc>
                <a:tc>
                  <a:txBody>
                    <a:bodyPr/>
                    <a:lstStyle/>
                    <a:p>
                      <a:pPr indent="0" lvl="0" marL="0" rtl="0" algn="l">
                        <a:spcBef>
                          <a:spcPts val="0"/>
                        </a:spcBef>
                        <a:spcAft>
                          <a:spcPts val="0"/>
                        </a:spcAft>
                        <a:buNone/>
                      </a:pPr>
                      <a:r>
                        <a:rPr b="1" lang="en" sz="1100"/>
                        <a:t>ssp126</a:t>
                      </a:r>
                      <a:endParaRPr b="1" sz="1100"/>
                    </a:p>
                  </a:txBody>
                  <a:tcPr marT="63500" marB="63500" marR="63500" marL="63500"/>
                </a:tc>
                <a:tc>
                  <a:txBody>
                    <a:bodyPr/>
                    <a:lstStyle/>
                    <a:p>
                      <a:pPr indent="0" lvl="0" marL="0" rtl="0" algn="l">
                        <a:spcBef>
                          <a:spcPts val="0"/>
                        </a:spcBef>
                        <a:spcAft>
                          <a:spcPts val="0"/>
                        </a:spcAft>
                        <a:buNone/>
                      </a:pPr>
                      <a:r>
                        <a:rPr b="1" lang="en" sz="1100"/>
                        <a:t>2071-2100</a:t>
                      </a:r>
                      <a:endParaRPr b="1" sz="1100"/>
                    </a:p>
                  </a:txBody>
                  <a:tcPr marT="63500" marB="63500" marR="63500" marL="63500"/>
                </a:tc>
                <a:tc>
                  <a:txBody>
                    <a:bodyPr/>
                    <a:lstStyle/>
                    <a:p>
                      <a:pPr indent="0" lvl="0" marL="0" rtl="0" algn="l">
                        <a:spcBef>
                          <a:spcPts val="0"/>
                        </a:spcBef>
                        <a:spcAft>
                          <a:spcPts val="0"/>
                        </a:spcAft>
                        <a:buNone/>
                      </a:pPr>
                      <a:r>
                        <a:rPr b="1" lang="en" sz="1100"/>
                        <a:t>10.31</a:t>
                      </a:r>
                      <a:endParaRPr b="1" sz="1100"/>
                    </a:p>
                  </a:txBody>
                  <a:tcPr marT="63500" marB="63500" marR="63500" marL="63500"/>
                </a:tc>
                <a:tc>
                  <a:txBody>
                    <a:bodyPr/>
                    <a:lstStyle/>
                    <a:p>
                      <a:pPr indent="0" lvl="0" marL="0" rtl="0" algn="l">
                        <a:spcBef>
                          <a:spcPts val="0"/>
                        </a:spcBef>
                        <a:spcAft>
                          <a:spcPts val="0"/>
                        </a:spcAft>
                        <a:buNone/>
                      </a:pPr>
                      <a:r>
                        <a:rPr b="1" lang="en" sz="1100"/>
                        <a:t>5.64</a:t>
                      </a:r>
                      <a:endParaRPr b="1" sz="1100"/>
                    </a:p>
                  </a:txBody>
                  <a:tcPr marT="63500" marB="63500" marR="63500" marL="63500"/>
                </a:tc>
              </a:tr>
              <a:tr h="12700">
                <a:tc>
                  <a:txBody>
                    <a:bodyPr/>
                    <a:lstStyle/>
                    <a:p>
                      <a:pPr indent="0" lvl="0" marL="0" rtl="0" algn="l">
                        <a:spcBef>
                          <a:spcPts val="0"/>
                        </a:spcBef>
                        <a:spcAft>
                          <a:spcPts val="0"/>
                        </a:spcAft>
                        <a:buNone/>
                      </a:pPr>
                      <a:r>
                        <a:rPr b="1" lang="en" sz="1100"/>
                        <a:t>5</a:t>
                      </a:r>
                      <a:endParaRPr b="1" sz="1100"/>
                    </a:p>
                  </a:txBody>
                  <a:tcPr marT="63500" marB="63500" marR="63500" marL="63500"/>
                </a:tc>
                <a:tc>
                  <a:txBody>
                    <a:bodyPr/>
                    <a:lstStyle/>
                    <a:p>
                      <a:pPr indent="0" lvl="0" marL="0" rtl="0" algn="l">
                        <a:spcBef>
                          <a:spcPts val="0"/>
                        </a:spcBef>
                        <a:spcAft>
                          <a:spcPts val="0"/>
                        </a:spcAft>
                        <a:buNone/>
                      </a:pPr>
                      <a:r>
                        <a:rPr b="1" lang="en" sz="1100"/>
                        <a:t>ssp585</a:t>
                      </a:r>
                      <a:endParaRPr b="1" sz="1100"/>
                    </a:p>
                  </a:txBody>
                  <a:tcPr marT="63500" marB="63500" marR="63500" marL="63500"/>
                </a:tc>
                <a:tc>
                  <a:txBody>
                    <a:bodyPr/>
                    <a:lstStyle/>
                    <a:p>
                      <a:pPr indent="0" lvl="0" marL="0" rtl="0" algn="l">
                        <a:spcBef>
                          <a:spcPts val="0"/>
                        </a:spcBef>
                        <a:spcAft>
                          <a:spcPts val="0"/>
                        </a:spcAft>
                        <a:buNone/>
                      </a:pPr>
                      <a:r>
                        <a:rPr b="1" lang="en" sz="1100"/>
                        <a:t>2021-2040</a:t>
                      </a:r>
                      <a:endParaRPr b="1" sz="1100"/>
                    </a:p>
                  </a:txBody>
                  <a:tcPr marT="63500" marB="63500" marR="63500" marL="63500"/>
                </a:tc>
                <a:tc>
                  <a:txBody>
                    <a:bodyPr/>
                    <a:lstStyle/>
                    <a:p>
                      <a:pPr indent="0" lvl="0" marL="0" rtl="0" algn="l">
                        <a:spcBef>
                          <a:spcPts val="0"/>
                        </a:spcBef>
                        <a:spcAft>
                          <a:spcPts val="0"/>
                        </a:spcAft>
                        <a:buNone/>
                      </a:pPr>
                      <a:r>
                        <a:rPr b="1" lang="en" sz="1100"/>
                        <a:t>10.41</a:t>
                      </a:r>
                      <a:endParaRPr b="1" sz="1100"/>
                    </a:p>
                  </a:txBody>
                  <a:tcPr marT="63500" marB="63500" marR="63500" marL="63500"/>
                </a:tc>
                <a:tc>
                  <a:txBody>
                    <a:bodyPr/>
                    <a:lstStyle/>
                    <a:p>
                      <a:pPr indent="0" lvl="0" marL="0" rtl="0" algn="l">
                        <a:spcBef>
                          <a:spcPts val="0"/>
                        </a:spcBef>
                        <a:spcAft>
                          <a:spcPts val="0"/>
                        </a:spcAft>
                        <a:buNone/>
                      </a:pPr>
                      <a:r>
                        <a:rPr b="1" lang="en" sz="1100"/>
                        <a:t>6.66</a:t>
                      </a:r>
                      <a:endParaRPr b="1" sz="1100"/>
                    </a:p>
                  </a:txBody>
                  <a:tcPr marT="63500" marB="63500" marR="63500" marL="63500"/>
                </a:tc>
              </a:tr>
              <a:tr h="12700">
                <a:tc>
                  <a:txBody>
                    <a:bodyPr/>
                    <a:lstStyle/>
                    <a:p>
                      <a:pPr indent="0" lvl="0" marL="0" rtl="0" algn="l">
                        <a:spcBef>
                          <a:spcPts val="0"/>
                        </a:spcBef>
                        <a:spcAft>
                          <a:spcPts val="0"/>
                        </a:spcAft>
                        <a:buNone/>
                      </a:pPr>
                      <a:r>
                        <a:rPr b="1" lang="en" sz="1100"/>
                        <a:t>6</a:t>
                      </a:r>
                      <a:endParaRPr b="1" sz="1100"/>
                    </a:p>
                  </a:txBody>
                  <a:tcPr marT="63500" marB="63500" marR="63500" marL="63500"/>
                </a:tc>
                <a:tc>
                  <a:txBody>
                    <a:bodyPr/>
                    <a:lstStyle/>
                    <a:p>
                      <a:pPr indent="0" lvl="0" marL="0" rtl="0" algn="l">
                        <a:spcBef>
                          <a:spcPts val="0"/>
                        </a:spcBef>
                        <a:spcAft>
                          <a:spcPts val="0"/>
                        </a:spcAft>
                        <a:buNone/>
                      </a:pPr>
                      <a:r>
                        <a:rPr b="1" lang="en" sz="1100"/>
                        <a:t>ssp585</a:t>
                      </a:r>
                      <a:endParaRPr b="1" sz="1100"/>
                    </a:p>
                  </a:txBody>
                  <a:tcPr marT="63500" marB="63500" marR="63500" marL="63500"/>
                </a:tc>
                <a:tc>
                  <a:txBody>
                    <a:bodyPr/>
                    <a:lstStyle/>
                    <a:p>
                      <a:pPr indent="0" lvl="0" marL="0" rtl="0" algn="l">
                        <a:spcBef>
                          <a:spcPts val="0"/>
                        </a:spcBef>
                        <a:spcAft>
                          <a:spcPts val="0"/>
                        </a:spcAft>
                        <a:buNone/>
                      </a:pPr>
                      <a:r>
                        <a:rPr b="1" lang="en" sz="1100"/>
                        <a:t>2041-2070</a:t>
                      </a:r>
                      <a:endParaRPr b="1" sz="1100"/>
                    </a:p>
                  </a:txBody>
                  <a:tcPr marT="63500" marB="63500" marR="63500" marL="63500"/>
                </a:tc>
                <a:tc>
                  <a:txBody>
                    <a:bodyPr/>
                    <a:lstStyle/>
                    <a:p>
                      <a:pPr indent="0" lvl="0" marL="0" rtl="0" algn="l">
                        <a:spcBef>
                          <a:spcPts val="0"/>
                        </a:spcBef>
                        <a:spcAft>
                          <a:spcPts val="0"/>
                        </a:spcAft>
                        <a:buNone/>
                      </a:pPr>
                      <a:r>
                        <a:rPr b="1" lang="en" sz="1100"/>
                        <a:t>10.19</a:t>
                      </a:r>
                      <a:endParaRPr b="1" sz="1100"/>
                    </a:p>
                  </a:txBody>
                  <a:tcPr marT="63500" marB="63500" marR="63500" marL="63500"/>
                </a:tc>
                <a:tc>
                  <a:txBody>
                    <a:bodyPr/>
                    <a:lstStyle/>
                    <a:p>
                      <a:pPr indent="0" lvl="0" marL="0" rtl="0" algn="l">
                        <a:spcBef>
                          <a:spcPts val="0"/>
                        </a:spcBef>
                        <a:spcAft>
                          <a:spcPts val="0"/>
                        </a:spcAft>
                        <a:buNone/>
                      </a:pPr>
                      <a:r>
                        <a:rPr b="1" lang="en" sz="1100"/>
                        <a:t>4.4</a:t>
                      </a:r>
                      <a:endParaRPr b="1" sz="1100"/>
                    </a:p>
                  </a:txBody>
                  <a:tcPr marT="63500" marB="63500" marR="63500" marL="63500"/>
                </a:tc>
              </a:tr>
              <a:tr h="12700">
                <a:tc>
                  <a:txBody>
                    <a:bodyPr/>
                    <a:lstStyle/>
                    <a:p>
                      <a:pPr indent="0" lvl="0" marL="0" rtl="0" algn="l">
                        <a:spcBef>
                          <a:spcPts val="0"/>
                        </a:spcBef>
                        <a:spcAft>
                          <a:spcPts val="0"/>
                        </a:spcAft>
                        <a:buNone/>
                      </a:pPr>
                      <a:r>
                        <a:rPr b="1" lang="en" sz="1100"/>
                        <a:t>7</a:t>
                      </a:r>
                      <a:endParaRPr b="1" sz="1100"/>
                    </a:p>
                  </a:txBody>
                  <a:tcPr marT="63500" marB="63500" marR="63500" marL="63500"/>
                </a:tc>
                <a:tc>
                  <a:txBody>
                    <a:bodyPr/>
                    <a:lstStyle/>
                    <a:p>
                      <a:pPr indent="0" lvl="0" marL="0" rtl="0" algn="l">
                        <a:spcBef>
                          <a:spcPts val="0"/>
                        </a:spcBef>
                        <a:spcAft>
                          <a:spcPts val="0"/>
                        </a:spcAft>
                        <a:buNone/>
                      </a:pPr>
                      <a:r>
                        <a:rPr b="1" lang="en" sz="1100"/>
                        <a:t>ssp585</a:t>
                      </a:r>
                      <a:endParaRPr b="1" sz="1100"/>
                    </a:p>
                  </a:txBody>
                  <a:tcPr marT="63500" marB="63500" marR="63500" marL="63500"/>
                </a:tc>
                <a:tc>
                  <a:txBody>
                    <a:bodyPr/>
                    <a:lstStyle/>
                    <a:p>
                      <a:pPr indent="0" lvl="0" marL="0" rtl="0" algn="l">
                        <a:spcBef>
                          <a:spcPts val="0"/>
                        </a:spcBef>
                        <a:spcAft>
                          <a:spcPts val="0"/>
                        </a:spcAft>
                        <a:buNone/>
                      </a:pPr>
                      <a:r>
                        <a:rPr b="1" lang="en" sz="1100"/>
                        <a:t>2071-2100</a:t>
                      </a:r>
                      <a:endParaRPr b="1" sz="1100"/>
                    </a:p>
                  </a:txBody>
                  <a:tcPr marT="63500" marB="63500" marR="63500" marL="63500"/>
                </a:tc>
                <a:tc>
                  <a:txBody>
                    <a:bodyPr/>
                    <a:lstStyle/>
                    <a:p>
                      <a:pPr indent="0" lvl="0" marL="0" rtl="0" algn="l">
                        <a:spcBef>
                          <a:spcPts val="0"/>
                        </a:spcBef>
                        <a:spcAft>
                          <a:spcPts val="0"/>
                        </a:spcAft>
                        <a:buNone/>
                      </a:pPr>
                      <a:r>
                        <a:rPr b="1" lang="en" sz="1100"/>
                        <a:t>10.39</a:t>
                      </a:r>
                      <a:endParaRPr b="1" sz="1100"/>
                    </a:p>
                  </a:txBody>
                  <a:tcPr marT="63500" marB="63500" marR="63500" marL="63500"/>
                </a:tc>
                <a:tc>
                  <a:txBody>
                    <a:bodyPr/>
                    <a:lstStyle/>
                    <a:p>
                      <a:pPr indent="0" lvl="0" marL="0" rtl="0" algn="l">
                        <a:spcBef>
                          <a:spcPts val="0"/>
                        </a:spcBef>
                        <a:spcAft>
                          <a:spcPts val="0"/>
                        </a:spcAft>
                        <a:buNone/>
                      </a:pPr>
                      <a:r>
                        <a:rPr b="1" lang="en" sz="1100"/>
                        <a:t>6.45</a:t>
                      </a:r>
                      <a:endParaRPr b="1" sz="1100"/>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152400" y="152400"/>
            <a:ext cx="8366150"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152400" y="152400"/>
            <a:ext cx="8193779"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