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258" r:id="rId3"/>
    <p:sldId id="261" r:id="rId4"/>
    <p:sldId id="295" r:id="rId5"/>
    <p:sldId id="264" r:id="rId6"/>
    <p:sldId id="265" r:id="rId7"/>
    <p:sldId id="267" r:id="rId8"/>
    <p:sldId id="300" r:id="rId9"/>
    <p:sldId id="271" r:id="rId10"/>
    <p:sldId id="272" r:id="rId11"/>
    <p:sldId id="273" r:id="rId12"/>
    <p:sldId id="278" r:id="rId13"/>
    <p:sldId id="280" r:id="rId14"/>
    <p:sldId id="297" r:id="rId15"/>
    <p:sldId id="306" r:id="rId16"/>
    <p:sldId id="304" r:id="rId17"/>
    <p:sldId id="305" r:id="rId18"/>
    <p:sldId id="283" r:id="rId19"/>
    <p:sldId id="284" r:id="rId20"/>
    <p:sldId id="285" r:id="rId21"/>
    <p:sldId id="286" r:id="rId22"/>
    <p:sldId id="288" r:id="rId23"/>
    <p:sldId id="298" r:id="rId24"/>
    <p:sldId id="290" r:id="rId25"/>
    <p:sldId id="291" r:id="rId26"/>
    <p:sldId id="292" r:id="rId27"/>
    <p:sldId id="296" r:id="rId28"/>
    <p:sldId id="342" r:id="rId29"/>
    <p:sldId id="310" r:id="rId30"/>
    <p:sldId id="311" r:id="rId31"/>
    <p:sldId id="312" r:id="rId32"/>
    <p:sldId id="313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9" r:id="rId41"/>
    <p:sldId id="331" r:id="rId42"/>
    <p:sldId id="332" r:id="rId43"/>
    <p:sldId id="333" r:id="rId44"/>
    <p:sldId id="340" r:id="rId45"/>
    <p:sldId id="334" r:id="rId46"/>
    <p:sldId id="335" r:id="rId47"/>
    <p:sldId id="336" r:id="rId48"/>
    <p:sldId id="337" r:id="rId49"/>
    <p:sldId id="338" r:id="rId50"/>
    <p:sldId id="339" r:id="rId51"/>
    <p:sldId id="341" r:id="rId52"/>
    <p:sldId id="299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A40E4-6325-4778-A4BB-F093F9170746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CA93D-38EC-49F3-922D-27232E760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2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usinessdictionary.com/definition/damage.html" TargetMode="External"/><Relationship Id="rId3" Type="http://schemas.openxmlformats.org/officeDocument/2006/relationships/hyperlink" Target="http://www.businessdictionary.com/definition/capacity.html" TargetMode="External"/><Relationship Id="rId7" Type="http://schemas.openxmlformats.org/officeDocument/2006/relationships/hyperlink" Target="http://www.businessdictionary.com/definition/material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businessdictionary.com/definition/toxic.html" TargetMode="External"/><Relationship Id="rId5" Type="http://schemas.openxmlformats.org/officeDocument/2006/relationships/hyperlink" Target="http://www.businessdictionary.com/definition/waste.html" TargetMode="External"/><Relationship Id="rId4" Type="http://schemas.openxmlformats.org/officeDocument/2006/relationships/hyperlink" Target="http://www.businessdictionary.com/definition/receive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781A9DF-39A6-4BBB-B10A-1A929AC8FE43}" type="slidenum">
              <a:rPr lang="fr-CH" smtClean="0"/>
              <a:pPr/>
              <a:t>1</a:t>
            </a:fld>
            <a:endParaRPr lang="fr-CH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3CEC669-1E54-4AE6-A014-1A7CDD1EB0F9}" type="slidenum">
              <a:rPr lang="fr-CH" smtClean="0"/>
              <a:pPr/>
              <a:t>16</a:t>
            </a:fld>
            <a:endParaRPr lang="fr-CH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885971C-2E9D-427F-8C45-D3B28F27B68C}" type="slidenum">
              <a:rPr lang="fr-CH" smtClean="0"/>
              <a:pPr/>
              <a:t>17</a:t>
            </a:fld>
            <a:endParaRPr lang="fr-CH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Low beta = high a compared to Q</a:t>
            </a:r>
          </a:p>
          <a:p>
            <a:pPr eaLnBrk="1" hangingPunct="1"/>
            <a:r>
              <a:rPr lang="en-US" smtClean="0"/>
              <a:t>Note: Q appears in the numerator and denominator; it represents delivery (inflow) as well as flushing (outflow)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1A32C1-BE53-4AC1-A4EC-E06CE4669AAA}" type="slidenum">
              <a:rPr lang="fr-CH" smtClean="0"/>
              <a:pPr/>
              <a:t>18</a:t>
            </a:fld>
            <a:endParaRPr lang="fr-CH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What do you think? a of b of c?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1385264-DF62-46FD-B93C-8A16EF4B64CC}" type="slidenum">
              <a:rPr lang="fr-CH" smtClean="0"/>
              <a:pPr/>
              <a:t>20</a:t>
            </a:fld>
            <a:endParaRPr lang="fr-CH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1DE3271-8162-4E73-933D-6E4D48101645}" type="slidenum">
              <a:rPr lang="fr-CH" smtClean="0"/>
              <a:pPr/>
              <a:t>21</a:t>
            </a:fld>
            <a:endParaRPr lang="fr-CH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E74B420-9D3A-4AB1-A8B4-CCEE4337735B}" type="slidenum">
              <a:rPr lang="fr-CH" smtClean="0"/>
              <a:pPr/>
              <a:t>22</a:t>
            </a:fld>
            <a:endParaRPr lang="fr-CH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17D128-C8BE-4532-BEC9-EEDFA1AC5193}" type="slidenum">
              <a:rPr lang="fr-CH" smtClean="0"/>
              <a:pPr/>
              <a:t>23</a:t>
            </a:fld>
            <a:endParaRPr lang="fr-CH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4432941-1374-4DA8-9681-54FB8AA91D1A}" type="slidenum">
              <a:rPr lang="fr-CH" smtClean="0"/>
              <a:pPr/>
              <a:t>24</a:t>
            </a:fld>
            <a:endParaRPr lang="fr-CH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2691062-500B-4BE2-8128-8C5D3ABA5C42}" type="slidenum">
              <a:rPr lang="fr-CH" smtClean="0"/>
              <a:pPr/>
              <a:t>25</a:t>
            </a:fld>
            <a:endParaRPr lang="fr-CH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8DB3A29-1064-4600-A044-77EA974D3AE5}" type="slidenum">
              <a:rPr lang="fr-CH" smtClean="0"/>
              <a:pPr/>
              <a:t>26</a:t>
            </a:fld>
            <a:endParaRPr lang="fr-CH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D404301-69F9-46DB-A43A-12BB7B6214FA}" type="slidenum">
              <a:rPr lang="fr-CH" smtClean="0"/>
              <a:pPr/>
              <a:t>2</a:t>
            </a:fld>
            <a:endParaRPr lang="fr-CH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What are the inputs, outputs ? Think of all hydrological terms!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115123-BF65-416E-BBEA-E60623988612}" type="slidenum">
              <a:rPr lang="fr-CH" smtClean="0"/>
              <a:pPr/>
              <a:t>6</a:t>
            </a:fld>
            <a:endParaRPr lang="fr-CH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Precipitation, evaporation and infiltration into the subsoil included in the loading / outflow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DC88BF9-B05E-4944-BD1A-E8613A45A683}" type="slidenum">
              <a:rPr lang="fr-CH" smtClean="0"/>
              <a:pPr/>
              <a:t>7</a:t>
            </a:fld>
            <a:endParaRPr lang="fr-CH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FC3BAA5-8BB8-4097-865B-82464C750E18}" type="slidenum">
              <a:rPr lang="fr-CH" smtClean="0"/>
              <a:pPr/>
              <a:t>9</a:t>
            </a:fld>
            <a:endParaRPr lang="fr-CH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93FB35D-63C1-4C20-8ACA-D940B724A245}" type="slidenum">
              <a:rPr lang="fr-CH" smtClean="0"/>
              <a:pPr/>
              <a:t>10</a:t>
            </a:fld>
            <a:endParaRPr lang="fr-CH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8A97768-2F7E-4BF8-8AF7-990C6D269E48}" type="slidenum">
              <a:rPr lang="fr-CH" smtClean="0"/>
              <a:pPr/>
              <a:t>11</a:t>
            </a:fld>
            <a:endParaRPr lang="fr-CH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62F5355-D843-4340-9DD6-E9605A861981}" type="slidenum">
              <a:rPr lang="fr-CH" smtClean="0"/>
              <a:pPr/>
              <a:t>12</a:t>
            </a:fld>
            <a:endParaRPr lang="fr-CH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97E05C7-39E7-499F-8B37-B6CBCB51DED4}" type="slidenum">
              <a:rPr lang="fr-CH" smtClean="0"/>
              <a:pPr/>
              <a:t>13</a:t>
            </a:fld>
            <a:endParaRPr lang="fr-CH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Well discussed in Chapra’s book,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/>
              <a:t>assimilative capacity</a:t>
            </a:r>
          </a:p>
          <a:p>
            <a:pPr eaLnBrk="1" hangingPunct="1"/>
            <a:r>
              <a:rPr lang="en-US" b="1" smtClean="0"/>
              <a:t>Definition</a:t>
            </a:r>
          </a:p>
          <a:p>
            <a:pPr eaLnBrk="1" hangingPunct="1"/>
            <a:r>
              <a:rPr lang="en-US" u="sng" smtClean="0">
                <a:hlinkClick r:id="rId3"/>
              </a:rPr>
              <a:t>Capacity</a:t>
            </a:r>
            <a:r>
              <a:rPr lang="en-US" smtClean="0"/>
              <a:t> of a natural body of water (lake, river, sea, etc.) to </a:t>
            </a:r>
            <a:r>
              <a:rPr lang="en-US" u="sng" smtClean="0">
                <a:hlinkClick r:id="rId4"/>
              </a:rPr>
              <a:t>receive</a:t>
            </a:r>
            <a:r>
              <a:rPr lang="en-US" smtClean="0"/>
              <a:t> </a:t>
            </a:r>
            <a:r>
              <a:rPr lang="en-US" u="sng" smtClean="0">
                <a:hlinkClick r:id="rId5"/>
              </a:rPr>
              <a:t>waste</a:t>
            </a:r>
            <a:r>
              <a:rPr lang="en-US" smtClean="0"/>
              <a:t> waters or </a:t>
            </a:r>
            <a:r>
              <a:rPr lang="en-US" u="sng" smtClean="0">
                <a:hlinkClick r:id="rId6"/>
              </a:rPr>
              <a:t>toxic</a:t>
            </a:r>
            <a:r>
              <a:rPr lang="en-US" smtClean="0"/>
              <a:t> </a:t>
            </a:r>
            <a:r>
              <a:rPr lang="en-US" u="sng" smtClean="0">
                <a:hlinkClick r:id="rId7"/>
              </a:rPr>
              <a:t>materials</a:t>
            </a:r>
            <a:r>
              <a:rPr lang="en-US" smtClean="0"/>
              <a:t>, without harmful effects and </a:t>
            </a:r>
            <a:r>
              <a:rPr lang="en-US" u="sng" smtClean="0">
                <a:hlinkClick r:id="rId8"/>
              </a:rPr>
              <a:t>damage</a:t>
            </a:r>
            <a:r>
              <a:rPr lang="en-US" smtClean="0"/>
              <a:t> to aquatic life and to humans who consume its water.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D936-AE57-41E3-9A3D-6C54E9641B4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8FE-2229-45EF-A27E-55C034EBE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D936-AE57-41E3-9A3D-6C54E9641B4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8FE-2229-45EF-A27E-55C034EBE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D936-AE57-41E3-9A3D-6C54E9641B4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8FE-2229-45EF-A27E-55C034EBE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38" y="0"/>
            <a:ext cx="8839200" cy="673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63600" y="1155700"/>
            <a:ext cx="3946525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2525" y="1155700"/>
            <a:ext cx="3948113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38" y="0"/>
            <a:ext cx="8839200" cy="673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63600" y="1155700"/>
            <a:ext cx="3946525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62525" y="1155700"/>
            <a:ext cx="3948113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62525" y="3494088"/>
            <a:ext cx="3948113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38" y="0"/>
            <a:ext cx="8839200" cy="673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3600" y="1155700"/>
            <a:ext cx="3946525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62525" y="1155700"/>
            <a:ext cx="3948113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62525" y="3494088"/>
            <a:ext cx="3948113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D936-AE57-41E3-9A3D-6C54E9641B4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8FE-2229-45EF-A27E-55C034EBE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D936-AE57-41E3-9A3D-6C54E9641B4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8FE-2229-45EF-A27E-55C034EBE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D936-AE57-41E3-9A3D-6C54E9641B4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8FE-2229-45EF-A27E-55C034EBE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D936-AE57-41E3-9A3D-6C54E9641B4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8FE-2229-45EF-A27E-55C034EBE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D936-AE57-41E3-9A3D-6C54E9641B4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8FE-2229-45EF-A27E-55C034EBE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D936-AE57-41E3-9A3D-6C54E9641B4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8FE-2229-45EF-A27E-55C034EBE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D936-AE57-41E3-9A3D-6C54E9641B4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8FE-2229-45EF-A27E-55C034EBE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D936-AE57-41E3-9A3D-6C54E9641B4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D8FE-2229-45EF-A27E-55C034EBED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2D936-AE57-41E3-9A3D-6C54E9641B4D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FD8FE-2229-45EF-A27E-55C034EBED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0.png"/><Relationship Id="rId3" Type="http://schemas.openxmlformats.org/officeDocument/2006/relationships/image" Target="../media/image9.png"/><Relationship Id="rId12" Type="http://schemas.openxmlformats.org/officeDocument/2006/relationships/image" Target="../media/image2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11" Type="http://schemas.openxmlformats.org/officeDocument/2006/relationships/image" Target="../media/image190.png"/><Relationship Id="rId5" Type="http://schemas.openxmlformats.org/officeDocument/2006/relationships/image" Target="../media/image15.png"/><Relationship Id="rId10" Type="http://schemas.openxmlformats.org/officeDocument/2006/relationships/image" Target="../media/image210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0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6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50.pn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6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8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955675" y="955675"/>
            <a:ext cx="7900988" cy="2203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6883400" y="6451600"/>
            <a:ext cx="2260600" cy="406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ct val="100000"/>
              </a:spcBef>
              <a:defRPr/>
            </a:pPr>
            <a:r>
              <a:rPr lang="en-US" sz="3100" dirty="0" smtClean="0">
                <a:cs typeface="Times New Roman" pitchFamily="18" charset="0"/>
              </a:rPr>
              <a:t>CIE </a:t>
            </a:r>
            <a:r>
              <a:rPr lang="en-US" sz="3100" dirty="0">
                <a:cs typeface="Times New Roman" pitchFamily="18" charset="0"/>
              </a:rPr>
              <a:t>4400</a:t>
            </a:r>
            <a:r>
              <a:rPr lang="en-US" dirty="0">
                <a:cs typeface="Times New Roman" pitchFamily="18" charset="0"/>
              </a:rPr>
              <a:t/>
            </a:r>
            <a:br>
              <a:rPr lang="en-US" dirty="0">
                <a:cs typeface="Times New Roman" pitchFamily="18" charset="0"/>
              </a:rPr>
            </a:br>
            <a:r>
              <a:rPr lang="fr-FR" dirty="0">
                <a:cs typeface="Times New Roman" pitchFamily="18" charset="0"/>
              </a:rPr>
              <a:t>Water Quality </a:t>
            </a:r>
            <a:r>
              <a:rPr lang="fr-FR" dirty="0" err="1">
                <a:cs typeface="Times New Roman" pitchFamily="18" charset="0"/>
              </a:rPr>
              <a:t>Modeling</a:t>
            </a:r>
            <a:r>
              <a:rPr lang="fr-FR" dirty="0">
                <a:cs typeface="Times New Roman" pitchFamily="18" charset="0"/>
              </a:rPr>
              <a:t/>
            </a:r>
            <a:br>
              <a:rPr lang="fr-FR" dirty="0">
                <a:cs typeface="Times New Roman" pitchFamily="18" charset="0"/>
              </a:rPr>
            </a:br>
            <a:r>
              <a:rPr lang="en-US" dirty="0" smtClean="0"/>
              <a:t>Completely &amp; incompletely </a:t>
            </a:r>
            <a:r>
              <a:rPr lang="en-US" dirty="0"/>
              <a:t>mixed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 eaLnBrk="1" hangingPunct="1">
              <a:lnSpc>
                <a:spcPct val="200000"/>
              </a:lnSpc>
              <a:spcBef>
                <a:spcPct val="100000"/>
              </a:spcBef>
              <a:defRPr/>
            </a:pPr>
            <a:endParaRPr lang="en-GB" sz="1800" dirty="0" smtClean="0">
              <a:latin typeface="Arial" charset="0"/>
            </a:endParaRPr>
          </a:p>
          <a:p>
            <a:pPr algn="ctr" eaLnBrk="1" hangingPunct="1">
              <a:lnSpc>
                <a:spcPct val="200000"/>
              </a:lnSpc>
              <a:spcBef>
                <a:spcPct val="100000"/>
              </a:spcBef>
              <a:defRPr/>
            </a:pPr>
            <a:r>
              <a:rPr lang="en-GB" sz="3000" dirty="0" smtClean="0">
                <a:solidFill>
                  <a:schemeClr val="tx1"/>
                </a:solidFill>
                <a:latin typeface="Arial" charset="0"/>
              </a:rPr>
              <a:t>Saket Pande</a:t>
            </a:r>
            <a:r>
              <a:rPr lang="en-GB" sz="1800" dirty="0" smtClean="0">
                <a:latin typeface="Arial" charset="0"/>
              </a:rPr>
              <a:t/>
            </a:r>
            <a:br>
              <a:rPr lang="en-GB" sz="1800" dirty="0" smtClean="0">
                <a:latin typeface="Arial" charset="0"/>
              </a:rPr>
            </a:br>
            <a:endParaRPr lang="en-GB" sz="1800" dirty="0" smtClean="0">
              <a:latin typeface="Arial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100000"/>
              </a:spcBef>
              <a:defRPr/>
            </a:pPr>
            <a:endParaRPr lang="en-GB" sz="1800" dirty="0" smtClean="0">
              <a:latin typeface="Arial" charset="0"/>
            </a:endParaRPr>
          </a:p>
        </p:txBody>
      </p:sp>
      <p:sp>
        <p:nvSpPr>
          <p:cNvPr id="2053" name="Rectangle 39"/>
          <p:cNvSpPr>
            <a:spLocks noChangeArrowheads="1"/>
          </p:cNvSpPr>
          <p:nvPr/>
        </p:nvSpPr>
        <p:spPr bwMode="auto">
          <a:xfrm>
            <a:off x="8496300" y="0"/>
            <a:ext cx="647700" cy="698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>
                <a:sym typeface="Wingdings 3" pitchFamily="18" charset="2"/>
              </a:rPr>
              <a:t>Reaction kinetics</a:t>
            </a:r>
            <a:endParaRPr lang="fr-CH" dirty="0" smtClean="0">
              <a:sym typeface="Wingdings 3" pitchFamily="18" charset="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63600" y="1155700"/>
            <a:ext cx="7961313" cy="5008563"/>
          </a:xfrm>
        </p:spPr>
        <p:txBody>
          <a:bodyPr/>
          <a:lstStyle/>
          <a:p>
            <a:pPr marL="0" indent="0" eaLnBrk="1" hangingPunct="1">
              <a:buNone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r>
              <a:rPr lang="en-US" dirty="0" smtClean="0">
                <a:sym typeface="Wingdings 3" pitchFamily="18" charset="2"/>
              </a:rPr>
              <a:t>First order reactions are only considered in this class</a:t>
            </a:r>
          </a:p>
        </p:txBody>
      </p:sp>
      <p:sp>
        <p:nvSpPr>
          <p:cNvPr id="17413" name="Text Box 47"/>
          <p:cNvSpPr txBox="1">
            <a:spLocks noChangeArrowheads="1"/>
          </p:cNvSpPr>
          <p:nvPr/>
        </p:nvSpPr>
        <p:spPr bwMode="auto">
          <a:xfrm>
            <a:off x="3886200" y="3581400"/>
            <a:ext cx="3325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Time scale of the process</a:t>
            </a:r>
          </a:p>
        </p:txBody>
      </p:sp>
      <p:sp>
        <p:nvSpPr>
          <p:cNvPr id="17414" name="Line 48"/>
          <p:cNvSpPr>
            <a:spLocks noChangeShapeType="1"/>
          </p:cNvSpPr>
          <p:nvPr/>
        </p:nvSpPr>
        <p:spPr bwMode="auto">
          <a:xfrm flipH="1" flipV="1">
            <a:off x="5715000" y="28956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457325" y="3683000"/>
            <a:ext cx="6764338" cy="2978150"/>
            <a:chOff x="1457325" y="3683000"/>
            <a:chExt cx="6764338" cy="2978150"/>
          </a:xfrm>
        </p:grpSpPr>
        <p:sp>
          <p:nvSpPr>
            <p:cNvPr id="17415" name="Line 49"/>
            <p:cNvSpPr>
              <a:spLocks noChangeShapeType="1"/>
            </p:cNvSpPr>
            <p:nvPr/>
          </p:nvSpPr>
          <p:spPr bwMode="auto">
            <a:xfrm>
              <a:off x="2362200" y="5981700"/>
              <a:ext cx="4914900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16" name="Line 50"/>
            <p:cNvSpPr>
              <a:spLocks noChangeShapeType="1"/>
            </p:cNvSpPr>
            <p:nvPr/>
          </p:nvSpPr>
          <p:spPr bwMode="auto">
            <a:xfrm flipV="1">
              <a:off x="2438400" y="3683000"/>
              <a:ext cx="0" cy="2387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Freeform 51"/>
            <p:cNvSpPr>
              <a:spLocks/>
            </p:cNvSpPr>
            <p:nvPr/>
          </p:nvSpPr>
          <p:spPr bwMode="auto">
            <a:xfrm>
              <a:off x="2451100" y="3835400"/>
              <a:ext cx="4152900" cy="2135188"/>
            </a:xfrm>
            <a:custGeom>
              <a:avLst/>
              <a:gdLst>
                <a:gd name="T0" fmla="*/ 0 w 2616"/>
                <a:gd name="T1" fmla="*/ 0 h 1345"/>
                <a:gd name="T2" fmla="*/ 887095000 w 2616"/>
                <a:gd name="T3" fmla="*/ 1572577868 h 1345"/>
                <a:gd name="T4" fmla="*/ 1955641250 w 2616"/>
                <a:gd name="T5" fmla="*/ 2147483647 h 1345"/>
                <a:gd name="T6" fmla="*/ 2147483647 w 2616"/>
                <a:gd name="T7" fmla="*/ 2147483647 h 1345"/>
                <a:gd name="T8" fmla="*/ 2147483647 w 2616"/>
                <a:gd name="T9" fmla="*/ 2147483647 h 13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16" h="1345">
                  <a:moveTo>
                    <a:pt x="0" y="0"/>
                  </a:moveTo>
                  <a:cubicBezTo>
                    <a:pt x="57" y="104"/>
                    <a:pt x="223" y="457"/>
                    <a:pt x="352" y="624"/>
                  </a:cubicBezTo>
                  <a:cubicBezTo>
                    <a:pt x="481" y="791"/>
                    <a:pt x="564" y="889"/>
                    <a:pt x="776" y="1000"/>
                  </a:cubicBezTo>
                  <a:cubicBezTo>
                    <a:pt x="988" y="1111"/>
                    <a:pt x="1317" y="1231"/>
                    <a:pt x="1624" y="1288"/>
                  </a:cubicBezTo>
                  <a:cubicBezTo>
                    <a:pt x="1931" y="1345"/>
                    <a:pt x="2282" y="1342"/>
                    <a:pt x="2616" y="1344"/>
                  </a:cubicBezTo>
                </a:path>
              </a:pathLst>
            </a:custGeom>
            <a:noFill/>
            <a:ln w="9525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Line 52"/>
            <p:cNvSpPr>
              <a:spLocks noChangeShapeType="1"/>
            </p:cNvSpPr>
            <p:nvPr/>
          </p:nvSpPr>
          <p:spPr bwMode="auto">
            <a:xfrm>
              <a:off x="2463800" y="3898900"/>
              <a:ext cx="1092200" cy="2082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Line 53"/>
            <p:cNvSpPr>
              <a:spLocks noChangeShapeType="1"/>
            </p:cNvSpPr>
            <p:nvPr/>
          </p:nvSpPr>
          <p:spPr bwMode="auto">
            <a:xfrm>
              <a:off x="2489200" y="62738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Text Box 54"/>
            <p:cNvSpPr txBox="1">
              <a:spLocks noChangeArrowheads="1"/>
            </p:cNvSpPr>
            <p:nvPr/>
          </p:nvSpPr>
          <p:spPr bwMode="auto">
            <a:xfrm>
              <a:off x="2651125" y="6323013"/>
              <a:ext cx="550863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1 / </a:t>
              </a:r>
              <a:r>
                <a:rPr lang="en-US" i="1"/>
                <a:t>k</a:t>
              </a:r>
              <a:endParaRPr lang="en-US" i="1" baseline="-25000"/>
            </a:p>
          </p:txBody>
        </p:sp>
        <p:sp>
          <p:nvSpPr>
            <p:cNvPr id="17421" name="Line 55"/>
            <p:cNvSpPr>
              <a:spLocks noChangeShapeType="1"/>
            </p:cNvSpPr>
            <p:nvPr/>
          </p:nvSpPr>
          <p:spPr bwMode="auto">
            <a:xfrm>
              <a:off x="2260600" y="3911600"/>
              <a:ext cx="0" cy="2044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Text Box 56"/>
            <p:cNvSpPr txBox="1">
              <a:spLocks noChangeArrowheads="1"/>
            </p:cNvSpPr>
            <p:nvPr/>
          </p:nvSpPr>
          <p:spPr bwMode="auto">
            <a:xfrm>
              <a:off x="1457325" y="4494213"/>
              <a:ext cx="3889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C</a:t>
              </a:r>
              <a:r>
                <a:rPr lang="en-US" baseline="-25000"/>
                <a:t>0</a:t>
              </a:r>
              <a:endParaRPr lang="en-US"/>
            </a:p>
          </p:txBody>
        </p:sp>
        <p:sp>
          <p:nvSpPr>
            <p:cNvPr id="17423" name="Line 57"/>
            <p:cNvSpPr>
              <a:spLocks noChangeShapeType="1"/>
            </p:cNvSpPr>
            <p:nvPr/>
          </p:nvSpPr>
          <p:spPr bwMode="auto">
            <a:xfrm>
              <a:off x="3543300" y="5854700"/>
              <a:ext cx="0" cy="25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58"/>
            <p:cNvSpPr>
              <a:spLocks noChangeShapeType="1"/>
            </p:cNvSpPr>
            <p:nvPr/>
          </p:nvSpPr>
          <p:spPr bwMode="auto">
            <a:xfrm>
              <a:off x="2260600" y="386080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Text Box 60"/>
            <p:cNvSpPr txBox="1">
              <a:spLocks noChangeArrowheads="1"/>
            </p:cNvSpPr>
            <p:nvPr/>
          </p:nvSpPr>
          <p:spPr bwMode="auto">
            <a:xfrm>
              <a:off x="3225800" y="4202113"/>
              <a:ext cx="568325" cy="338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cs typeface="Times New Roman" pitchFamily="18" charset="0"/>
                </a:rPr>
                <a:t>C</a:t>
              </a:r>
              <a:r>
                <a:rPr lang="en-US">
                  <a:cs typeface="Times New Roman" pitchFamily="18" charset="0"/>
                </a:rPr>
                <a:t>(</a:t>
              </a:r>
              <a:r>
                <a:rPr lang="en-US" i="1">
                  <a:cs typeface="Times New Roman" pitchFamily="18" charset="0"/>
                </a:rPr>
                <a:t>t</a:t>
              </a:r>
              <a:r>
                <a:rPr lang="en-US">
                  <a:cs typeface="Times New Roman" pitchFamily="18" charset="0"/>
                </a:rPr>
                <a:t>) </a:t>
              </a:r>
            </a:p>
          </p:txBody>
        </p:sp>
        <p:sp>
          <p:nvSpPr>
            <p:cNvPr id="17426" name="Line 61"/>
            <p:cNvSpPr>
              <a:spLocks noChangeShapeType="1"/>
            </p:cNvSpPr>
            <p:nvPr/>
          </p:nvSpPr>
          <p:spPr bwMode="auto">
            <a:xfrm flipV="1">
              <a:off x="3124200" y="44958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Text Box 62"/>
            <p:cNvSpPr txBox="1">
              <a:spLocks noChangeArrowheads="1"/>
            </p:cNvSpPr>
            <p:nvPr/>
          </p:nvSpPr>
          <p:spPr bwMode="auto">
            <a:xfrm>
              <a:off x="7477125" y="5776913"/>
              <a:ext cx="7445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Time </a:t>
              </a:r>
              <a:r>
                <a:rPr lang="en-US" i="1"/>
                <a:t>t</a:t>
              </a:r>
            </a:p>
          </p:txBody>
        </p:sp>
      </p:grp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2328582"/>
            <a:ext cx="4800600" cy="8471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sym typeface="Wingdings 3" pitchFamily="18" charset="2"/>
              </a:rPr>
              <a:t>SUMMARY</a:t>
            </a:r>
            <a:endParaRPr lang="fr-CH" smtClean="0">
              <a:sym typeface="Wingdings 3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801687" y="1803400"/>
                <a:ext cx="7961313" cy="4525963"/>
              </a:xfrm>
            </p:spPr>
            <p:txBody>
              <a:bodyPr/>
              <a:lstStyle/>
              <a:p>
                <a:pPr marL="0" indent="0" eaLnBrk="1" hangingPunct="1">
                  <a:buNone/>
                  <a:tabLst>
                    <a:tab pos="1524000" algn="l"/>
                    <a:tab pos="1905000" algn="l"/>
                    <a:tab pos="2578100" algn="l"/>
                    <a:tab pos="2959100" algn="l"/>
                  </a:tabLst>
                </a:pPr>
                <a:r>
                  <a:rPr lang="en-US" sz="3000" dirty="0" smtClean="0">
                    <a:sym typeface="Wingdings 3" pitchFamily="18" charset="2"/>
                  </a:rPr>
                  <a:t>Mass balance of a pollutant</a:t>
                </a:r>
              </a:p>
              <a:p>
                <a:pPr marL="0" indent="0" eaLnBrk="1" hangingPunct="1">
                  <a:buNone/>
                  <a:tabLst>
                    <a:tab pos="1524000" algn="l"/>
                    <a:tab pos="1905000" algn="l"/>
                    <a:tab pos="2578100" algn="l"/>
                    <a:tab pos="2959100" algn="l"/>
                  </a:tabLst>
                </a:pPr>
                <a:r>
                  <a:rPr lang="en-US" dirty="0">
                    <a:sym typeface="Wingdings 3" pitchFamily="18" charset="2"/>
                  </a:rPr>
                  <a:t>	</a:t>
                </a:r>
                <a:r>
                  <a:rPr lang="en-US" dirty="0" smtClean="0">
                    <a:sym typeface="Wingdings 3" pitchFamily="18" charset="2"/>
                  </a:rPr>
                  <a:t>- </a:t>
                </a:r>
                <a:r>
                  <a:rPr lang="en-US" sz="2400" dirty="0" smtClean="0">
                    <a:sym typeface="Wingdings 3" pitchFamily="18" charset="2"/>
                  </a:rPr>
                  <a:t>Accumulation is the change in pollutant stored in a control volume V: </a:t>
                </a:r>
              </a:p>
              <a:p>
                <a:pPr marL="0" indent="0" eaLnBrk="1" hangingPunct="1">
                  <a:buNone/>
                  <a:tabLst>
                    <a:tab pos="1524000" algn="l"/>
                    <a:tab pos="1905000" algn="l"/>
                    <a:tab pos="2578100" algn="l"/>
                    <a:tab pos="2959100" algn="l"/>
                  </a:tabLst>
                </a:pPr>
                <a:endParaRPr lang="en-US" sz="2400" dirty="0" smtClean="0">
                  <a:sym typeface="Wingdings 3" pitchFamily="18" charset="2"/>
                </a:endParaRPr>
              </a:p>
              <a:p>
                <a:pPr marL="0" indent="0">
                  <a:buNone/>
                  <a:tabLst>
                    <a:tab pos="1524000" algn="l"/>
                    <a:tab pos="1905000" algn="l"/>
                    <a:tab pos="2578100" algn="l"/>
                    <a:tab pos="29591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  <a:sym typeface="Wingdings 3" pitchFamily="18" charset="2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sym typeface="Wingdings 3" pitchFamily="18" charset="2"/>
                            </a:rPr>
                            <m:t>𝑑𝑚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sym typeface="Wingdings 3" pitchFamily="18" charset="2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sym typeface="Wingdings 3" pitchFamily="18" charset="2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sym typeface="Wingdings 3" pitchFamily="18" charset="2"/>
                        </a:rPr>
                        <m:t>𝑉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  <a:sym typeface="Wingdings 3" pitchFamily="18" charset="2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sym typeface="Wingdings 3" pitchFamily="18" charset="2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/>
                              <a:sym typeface="Wingdings 3" pitchFamily="18" charset="2"/>
                            </a:rPr>
                            <m:t>𝑐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sym typeface="Wingdings 3" pitchFamily="18" charset="2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sym typeface="Wingdings 3" pitchFamily="18" charset="2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sym typeface="Wingdings 3" pitchFamily="18" charset="2"/>
                        </a:rPr>
                        <m:t>𝑄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sym typeface="Wingdings 3" pitchFamily="18" charset="2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sym typeface="Wingdings 3" pitchFamily="18" charset="2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sym typeface="Wingdings 3" pitchFamily="18" charset="2"/>
                            </a:rPr>
                            <m:t>𝑖𝑛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sym typeface="Wingdings 3" pitchFamily="18" charset="2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  <a:sym typeface="Wingdings 3" pitchFamily="18" charset="2"/>
                        </a:rPr>
                        <m:t>𝑄𝑐</m:t>
                      </m:r>
                      <m:r>
                        <a:rPr lang="en-US" sz="2400" b="0" i="1" smtClean="0">
                          <a:latin typeface="Cambria Math"/>
                          <a:sym typeface="Wingdings 3" pitchFamily="18" charset="2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  <a:sym typeface="Wingdings 3" pitchFamily="18" charset="2"/>
                        </a:rPr>
                        <m:t>𝑘𝑉𝑐</m:t>
                      </m:r>
                      <m:r>
                        <a:rPr lang="en-US" sz="2400" b="0" i="1" smtClean="0">
                          <a:latin typeface="Cambria Math"/>
                          <a:sym typeface="Wingdings 3" pitchFamily="18" charset="2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  <a:sym typeface="Wingdings 3" pitchFamily="18" charset="2"/>
                        </a:rPr>
                        <m:t>𝑣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sym typeface="Wingdings 3" pitchFamily="18" charset="2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sym typeface="Wingdings 3" pitchFamily="18" charset="2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sym typeface="Wingdings 3" pitchFamily="18" charset="2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sym typeface="Wingdings 3" pitchFamily="18" charset="2"/>
                        </a:rPr>
                        <m:t>𝑐</m:t>
                      </m:r>
                      <m:r>
                        <a:rPr lang="en-US" sz="2400" b="0" i="1" smtClean="0">
                          <a:latin typeface="Cambria Math"/>
                          <a:sym typeface="Wingdings 3" pitchFamily="18" charset="2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sym typeface="Wingdings 3" pitchFamily="18" charset="2"/>
                        </a:rPr>
                        <m:t>𝑊</m:t>
                      </m:r>
                    </m:oMath>
                  </m:oMathPara>
                </a14:m>
                <a:endParaRPr lang="en-US" sz="800" dirty="0" smtClean="0">
                  <a:sym typeface="Wingdings 3" pitchFamily="18" charset="2"/>
                </a:endParaRPr>
              </a:p>
              <a:p>
                <a:pPr marL="0" indent="0">
                  <a:buNone/>
                  <a:tabLst>
                    <a:tab pos="1524000" algn="l"/>
                    <a:tab pos="1905000" algn="l"/>
                    <a:tab pos="2578100" algn="l"/>
                    <a:tab pos="2959100" algn="l"/>
                  </a:tabLst>
                </a:pPr>
                <a:r>
                  <a:rPr lang="en-US" dirty="0" smtClean="0">
                    <a:sym typeface="Wingdings 3" pitchFamily="18" charset="2"/>
                  </a:rPr>
                  <a:t>	- </a:t>
                </a:r>
                <a:r>
                  <a:rPr lang="en-US" sz="2400" dirty="0" smtClean="0">
                    <a:sym typeface="Wingdings 3" pitchFamily="18" charset="2"/>
                  </a:rPr>
                  <a:t>often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sym typeface="Wingdings 3" pitchFamily="18" charset="2"/>
                      </a:rPr>
                      <m:t>𝑄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  <a:sym typeface="Wingdings 3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sym typeface="Wingdings 3" pitchFamily="18" charset="2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sym typeface="Wingdings 3" pitchFamily="18" charset="2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2400" dirty="0" smtClean="0">
                    <a:sym typeface="Wingdings 3" pitchFamily="18" charset="2"/>
                  </a:rPr>
                  <a:t>is not distinguished from W. So beware!</a:t>
                </a:r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801687" y="1803400"/>
                <a:ext cx="7961313" cy="4525963"/>
              </a:xfrm>
              <a:blipFill rotWithShape="1">
                <a:blip r:embed="rId3"/>
                <a:stretch>
                  <a:fillRect l="-1838" t="-161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2" name="Text Box 23"/>
          <p:cNvSpPr txBox="1">
            <a:spLocks noChangeArrowheads="1"/>
          </p:cNvSpPr>
          <p:nvPr/>
        </p:nvSpPr>
        <p:spPr bwMode="auto">
          <a:xfrm>
            <a:off x="1127125" y="933450"/>
            <a:ext cx="66182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Accumulation = </a:t>
            </a:r>
            <a:r>
              <a:rPr lang="en-US" sz="1800" dirty="0" smtClean="0">
                <a:solidFill>
                  <a:schemeClr val="tx1"/>
                </a:solidFill>
              </a:rPr>
              <a:t>Inflow – </a:t>
            </a:r>
            <a:r>
              <a:rPr lang="en-US" sz="1800" dirty="0">
                <a:solidFill>
                  <a:schemeClr val="tx1"/>
                </a:solidFill>
              </a:rPr>
              <a:t>outflow - settling – </a:t>
            </a:r>
            <a:r>
              <a:rPr lang="en-US" dirty="0"/>
              <a:t>reaction + Loading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Completely mixed systems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dirty="0" smtClean="0"/>
              <a:t>How about:</a:t>
            </a:r>
          </a:p>
          <a:p>
            <a:pPr lvl="1" eaLnBrk="1" hangingPunct="1"/>
            <a:r>
              <a:rPr lang="en-US" dirty="0" smtClean="0"/>
              <a:t>Susceptibility of a system to pollution?</a:t>
            </a:r>
          </a:p>
          <a:p>
            <a:pPr lvl="2"/>
            <a:r>
              <a:rPr lang="en-US" dirty="0" smtClean="0"/>
              <a:t>steady state analysis, i.e. when</a:t>
            </a:r>
          </a:p>
          <a:p>
            <a:pPr lvl="2"/>
            <a:endParaRPr lang="en-US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Time to recovery after pollutant loading?</a:t>
            </a:r>
          </a:p>
          <a:p>
            <a:pPr lvl="2"/>
            <a:r>
              <a:rPr lang="en-US" dirty="0" smtClean="0"/>
              <a:t>Solution of a linear differential equation</a:t>
            </a:r>
          </a:p>
          <a:p>
            <a:endParaRPr lang="en-US" dirty="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3352800"/>
            <a:ext cx="1828800" cy="6352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800100" y="939800"/>
            <a:ext cx="8047038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r>
              <a:rPr lang="en-US" sz="3000" dirty="0">
                <a:solidFill>
                  <a:schemeClr val="tx1"/>
                </a:solidFill>
                <a:sym typeface="Wingdings 3" pitchFamily="18" charset="2"/>
              </a:rPr>
              <a:t>Completely mixed </a:t>
            </a:r>
            <a:r>
              <a:rPr lang="en-US" sz="3000" dirty="0" smtClean="0">
                <a:solidFill>
                  <a:schemeClr val="tx1"/>
                </a:solidFill>
                <a:sym typeface="Wingdings 3" pitchFamily="18" charset="2"/>
              </a:rPr>
              <a:t>system at steady-state</a:t>
            </a:r>
            <a:endParaRPr lang="en-US" sz="2000" dirty="0">
              <a:solidFill>
                <a:schemeClr val="tx1"/>
              </a:solidFill>
              <a:sym typeface="Wingdings 3" pitchFamily="18" charset="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198438" y="25400"/>
            <a:ext cx="8839200" cy="6731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Susceptibility to pollution (steady state)</a:t>
            </a:r>
          </a:p>
        </p:txBody>
      </p:sp>
      <p:sp>
        <p:nvSpPr>
          <p:cNvPr id="25613" name="Rectangle 26"/>
          <p:cNvSpPr>
            <a:spLocks noChangeArrowheads="1"/>
          </p:cNvSpPr>
          <p:nvPr/>
        </p:nvSpPr>
        <p:spPr bwMode="auto">
          <a:xfrm>
            <a:off x="736600" y="6172200"/>
            <a:ext cx="8067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sym typeface="Wingdings 3" pitchFamily="18" charset="2"/>
              </a:rPr>
              <a:t>Higher assimilation factor, less susceptible to pollution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2209800"/>
            <a:ext cx="5278582" cy="685800"/>
          </a:xfrm>
          <a:prstGeom prst="rect">
            <a:avLst/>
          </a:prstGeom>
          <a:noFill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3124200"/>
            <a:ext cx="3556000" cy="762000"/>
          </a:xfrm>
          <a:prstGeom prst="rect">
            <a:avLst/>
          </a:prstGeom>
          <a:noFill/>
        </p:spPr>
      </p:pic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1114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4400" y="4050268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where a is called assimilation factor that depends on the outflow rate, reaction kinetics of the system, settling  velocity and settling area. Thus the assimilation factor partly depends on the intrinsic properties of a system.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22098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End of hour 2</a:t>
            </a:r>
            <a:endParaRPr lang="nl-NL" sz="9600" dirty="0"/>
          </a:p>
        </p:txBody>
      </p:sp>
    </p:spTree>
    <p:extLst>
      <p:ext uri="{BB962C8B-B14F-4D97-AF65-F5344CB8AC3E}">
        <p14:creationId xmlns:p14="http://schemas.microsoft.com/office/powerpoint/2010/main" val="64737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www.epa.gov/greatlakes/atlas/images/big1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636"/>
            <a:ext cx="8700655" cy="682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554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800100" y="939800"/>
            <a:ext cx="8047038" cy="593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81000" indent="-381000">
              <a:lnSpc>
                <a:spcPct val="80000"/>
              </a:lnSpc>
              <a:spcBef>
                <a:spcPct val="45000"/>
              </a:spcBef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r>
              <a:rPr lang="en-US" sz="2800" dirty="0" smtClean="0"/>
              <a:t>(</a:t>
            </a:r>
            <a:r>
              <a:rPr lang="en-US" sz="2800" dirty="0"/>
              <a:t>Mean) Residence time:</a:t>
            </a:r>
          </a:p>
          <a:p>
            <a:pPr marL="876300" lvl="1" indent="-304800">
              <a:spcBef>
                <a:spcPct val="35000"/>
              </a:spcBef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r>
              <a:rPr lang="en-US" sz="2800" dirty="0" smtClean="0"/>
              <a:t>- </a:t>
            </a:r>
            <a:r>
              <a:rPr lang="en-US" sz="2800" dirty="0" smtClean="0">
                <a:solidFill>
                  <a:schemeClr val="tx1"/>
                </a:solidFill>
              </a:rPr>
              <a:t>residence </a:t>
            </a:r>
            <a:r>
              <a:rPr lang="en-US" sz="2800" dirty="0">
                <a:solidFill>
                  <a:schemeClr val="tx1"/>
                </a:solidFill>
              </a:rPr>
              <a:t>time of lake water :       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876300" lvl="1" indent="-304800">
              <a:spcBef>
                <a:spcPct val="35000"/>
              </a:spcBef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876300" lvl="1" indent="-304800">
              <a:spcBef>
                <a:spcPct val="35000"/>
              </a:spcBef>
              <a:buFontTx/>
              <a:buChar char="-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2800" dirty="0"/>
          </a:p>
          <a:p>
            <a:pPr marL="876300" lvl="1" indent="-304800">
              <a:spcBef>
                <a:spcPct val="35000"/>
              </a:spcBef>
              <a:buFontTx/>
              <a:buChar char="-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r>
              <a:rPr lang="en-US" sz="2800" dirty="0" smtClean="0">
                <a:solidFill>
                  <a:schemeClr val="tx1"/>
                </a:solidFill>
              </a:rPr>
              <a:t>mean </a:t>
            </a:r>
            <a:r>
              <a:rPr lang="en-US" sz="2800" dirty="0">
                <a:solidFill>
                  <a:schemeClr val="tx1"/>
                </a:solidFill>
              </a:rPr>
              <a:t>residence time of pollutant x</a:t>
            </a:r>
            <a:r>
              <a:rPr lang="en-US" sz="2800" dirty="0" smtClean="0">
                <a:solidFill>
                  <a:schemeClr val="tx1"/>
                </a:solidFill>
              </a:rPr>
              <a:t>: quantity of pollutant (either mass or concentration) in the control volume/absolute value of sources or sinks:  </a:t>
            </a: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spcBef>
                <a:spcPct val="20000"/>
              </a:spcBef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2400" dirty="0">
              <a:solidFill>
                <a:schemeClr val="tx1"/>
              </a:solidFill>
              <a:sym typeface="Wingdings 3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2400" dirty="0">
              <a:solidFill>
                <a:schemeClr val="tx1"/>
              </a:solidFill>
              <a:sym typeface="Wingdings 3" pitchFamily="18" charset="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198438" y="152400"/>
            <a:ext cx="8839200" cy="6731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Residence time of pollutants (steady state)</a:t>
            </a:r>
            <a:endParaRPr lang="fr-CH" dirty="0" smtClean="0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2057400"/>
            <a:ext cx="762000" cy="762000"/>
          </a:xfrm>
          <a:prstGeom prst="rect">
            <a:avLst/>
          </a:prstGeom>
          <a:noFill/>
        </p:spPr>
      </p:pic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399" y="5029200"/>
            <a:ext cx="6233459" cy="106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641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800100" y="939800"/>
            <a:ext cx="8047038" cy="593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2400" dirty="0">
              <a:solidFill>
                <a:schemeClr val="tx1"/>
              </a:solidFill>
              <a:sym typeface="Wingdings 3" pitchFamily="18" charset="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198438" y="241300"/>
            <a:ext cx="8839200" cy="6731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Transfer function of a completely mixed system (steady state)</a:t>
            </a:r>
            <a:endParaRPr lang="fr-CH" dirty="0" smtClean="0"/>
          </a:p>
        </p:txBody>
      </p:sp>
      <p:sp>
        <p:nvSpPr>
          <p:cNvPr id="27653" name="Rectangle 10"/>
          <p:cNvSpPr>
            <a:spLocks noChangeArrowheads="1"/>
          </p:cNvSpPr>
          <p:nvPr/>
        </p:nvSpPr>
        <p:spPr bwMode="auto">
          <a:xfrm>
            <a:off x="6934200" y="2146300"/>
            <a:ext cx="1447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 smtClean="0"/>
              <a:t>c</a:t>
            </a:r>
            <a:endParaRPr lang="en-US" i="1" dirty="0"/>
          </a:p>
        </p:txBody>
      </p:sp>
      <p:sp>
        <p:nvSpPr>
          <p:cNvPr id="27654" name="AutoShape 11"/>
          <p:cNvSpPr>
            <a:spLocks noChangeArrowheads="1"/>
          </p:cNvSpPr>
          <p:nvPr/>
        </p:nvSpPr>
        <p:spPr bwMode="auto">
          <a:xfrm>
            <a:off x="6565900" y="2336800"/>
            <a:ext cx="571500" cy="482600"/>
          </a:xfrm>
          <a:prstGeom prst="rightArrow">
            <a:avLst>
              <a:gd name="adj1" fmla="val 50000"/>
              <a:gd name="adj2" fmla="val 2960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aseline="30000" dirty="0"/>
          </a:p>
        </p:txBody>
      </p:sp>
      <p:sp>
        <p:nvSpPr>
          <p:cNvPr id="27655" name="AutoShape 12"/>
          <p:cNvSpPr>
            <a:spLocks noChangeArrowheads="1"/>
          </p:cNvSpPr>
          <p:nvPr/>
        </p:nvSpPr>
        <p:spPr bwMode="auto">
          <a:xfrm>
            <a:off x="8316913" y="2336800"/>
            <a:ext cx="571500" cy="482600"/>
          </a:xfrm>
          <a:prstGeom prst="rightArrow">
            <a:avLst>
              <a:gd name="adj1" fmla="val 50000"/>
              <a:gd name="adj2" fmla="val 2960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 smtClean="0"/>
              <a:t>c</a:t>
            </a:r>
            <a:endParaRPr lang="en-US" i="1" dirty="0"/>
          </a:p>
        </p:txBody>
      </p:sp>
      <p:sp>
        <p:nvSpPr>
          <p:cNvPr id="27656" name="Text Box 16"/>
          <p:cNvSpPr txBox="1">
            <a:spLocks noChangeArrowheads="1"/>
          </p:cNvSpPr>
          <p:nvPr/>
        </p:nvSpPr>
        <p:spPr bwMode="auto">
          <a:xfrm>
            <a:off x="6477000" y="21336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27657" name="Text Box 17"/>
          <p:cNvSpPr txBox="1">
            <a:spLocks noChangeArrowheads="1"/>
          </p:cNvSpPr>
          <p:nvPr/>
        </p:nvSpPr>
        <p:spPr bwMode="auto">
          <a:xfrm>
            <a:off x="8534400" y="20574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27658" name="Text Box 18"/>
          <p:cNvSpPr txBox="1">
            <a:spLocks noChangeArrowheads="1"/>
          </p:cNvSpPr>
          <p:nvPr/>
        </p:nvSpPr>
        <p:spPr bwMode="auto">
          <a:xfrm>
            <a:off x="2376673" y="5562600"/>
            <a:ext cx="66911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Lake’s removal mechanisms reduce pollution</a:t>
            </a:r>
          </a:p>
        </p:txBody>
      </p:sp>
      <p:sp>
        <p:nvSpPr>
          <p:cNvPr id="27659" name="Text Box 19"/>
          <p:cNvSpPr txBox="1">
            <a:spLocks noChangeArrowheads="1"/>
          </p:cNvSpPr>
          <p:nvPr/>
        </p:nvSpPr>
        <p:spPr bwMode="auto">
          <a:xfrm>
            <a:off x="2361828" y="6248400"/>
            <a:ext cx="56391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Small assimilative capacity of the lake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600200"/>
            <a:ext cx="5278582" cy="685800"/>
          </a:xfrm>
          <a:prstGeom prst="rect">
            <a:avLst/>
          </a:prstGeom>
          <a:noFill/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799" y="2667000"/>
            <a:ext cx="2836333" cy="7620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914400" y="35814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657600"/>
            <a:ext cx="1389529" cy="381000"/>
          </a:xfrm>
          <a:prstGeom prst="rect">
            <a:avLst/>
          </a:prstGeom>
          <a:noFill/>
        </p:spPr>
      </p:pic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799" y="4267200"/>
            <a:ext cx="2678545" cy="76200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3810000" y="435358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where</a:t>
            </a:r>
            <a:endParaRPr lang="en-US" sz="2800" dirty="0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90600" y="51816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 when,</a:t>
            </a:r>
            <a:endParaRPr lang="en-US" sz="2800" dirty="0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91925" y="2362200"/>
                <a:ext cx="518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925" y="2362200"/>
                <a:ext cx="51847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23619" y="4180634"/>
                <a:ext cx="2895600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𝑘𝑉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619" y="4180634"/>
                <a:ext cx="2895600" cy="84856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90600" y="5639544"/>
                <a:ext cx="845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≫1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639544"/>
                <a:ext cx="845681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90600" y="6325344"/>
                <a:ext cx="810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≈1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6325344"/>
                <a:ext cx="810414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26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800100" y="927100"/>
            <a:ext cx="8047038" cy="593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r>
              <a:rPr lang="en-US" sz="3200" dirty="0">
                <a:solidFill>
                  <a:schemeClr val="tx1"/>
                </a:solidFill>
                <a:sym typeface="Wingdings 3" pitchFamily="18" charset="2"/>
              </a:rPr>
              <a:t>Pollutant </a:t>
            </a:r>
            <a:r>
              <a:rPr lang="en-US" sz="3200" dirty="0" smtClean="0">
                <a:solidFill>
                  <a:schemeClr val="tx1"/>
                </a:solidFill>
                <a:sym typeface="Wingdings 3" pitchFamily="18" charset="2"/>
              </a:rPr>
              <a:t>reduction for step load function</a:t>
            </a:r>
            <a:endParaRPr lang="en-US" sz="3200" dirty="0">
              <a:solidFill>
                <a:schemeClr val="tx1"/>
              </a:solidFill>
              <a:sym typeface="Wingdings 3" pitchFamily="18" charset="2"/>
            </a:endParaRPr>
          </a:p>
          <a:p>
            <a:pPr marL="838200" lvl="1" indent="-381000"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r>
              <a:rPr lang="en-US" sz="2400" dirty="0" smtClean="0"/>
              <a:t>- Load </a:t>
            </a:r>
            <a:r>
              <a:rPr lang="en-US" sz="2400" dirty="0"/>
              <a:t>decreases: time to recovery? Shape of recovery?</a:t>
            </a:r>
            <a:endParaRPr lang="en-US" sz="2400" i="1" dirty="0">
              <a:solidFill>
                <a:schemeClr val="tx1"/>
              </a:solidFill>
              <a:sym typeface="Wingdings 3" pitchFamily="18" charset="2"/>
            </a:endParaRPr>
          </a:p>
          <a:p>
            <a:pPr marL="342900" indent="-342900">
              <a:spcBef>
                <a:spcPct val="20000"/>
              </a:spcBef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2400" dirty="0">
              <a:solidFill>
                <a:schemeClr val="tx1"/>
              </a:solidFill>
              <a:sym typeface="Wingdings 3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2400" dirty="0">
              <a:solidFill>
                <a:schemeClr val="tx1"/>
              </a:solidFill>
              <a:sym typeface="Wingdings 3" pitchFamily="18" charset="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198438" y="25400"/>
            <a:ext cx="8839200" cy="6731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CH" dirty="0" err="1" smtClean="0"/>
              <a:t>Pollutant</a:t>
            </a:r>
            <a:r>
              <a:rPr lang="fr-CH" dirty="0" smtClean="0"/>
              <a:t> </a:t>
            </a:r>
            <a:r>
              <a:rPr lang="fr-CH" dirty="0" err="1" smtClean="0"/>
              <a:t>reduction</a:t>
            </a:r>
            <a:r>
              <a:rPr lang="fr-CH" dirty="0" smtClean="0"/>
              <a:t> (</a:t>
            </a:r>
            <a:r>
              <a:rPr lang="fr-CH" dirty="0" err="1" smtClean="0"/>
              <a:t>transient</a:t>
            </a:r>
            <a:r>
              <a:rPr lang="fr-CH" dirty="0" smtClean="0"/>
              <a:t> </a:t>
            </a:r>
            <a:r>
              <a:rPr lang="fr-CH" dirty="0" err="1" smtClean="0"/>
              <a:t>analysis</a:t>
            </a:r>
            <a:r>
              <a:rPr lang="fr-CH" dirty="0" smtClean="0"/>
              <a:t>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31925" y="2487613"/>
            <a:ext cx="5765800" cy="2025650"/>
            <a:chOff x="1431925" y="2487613"/>
            <a:chExt cx="5765800" cy="2025650"/>
          </a:xfrm>
        </p:grpSpPr>
        <p:sp>
          <p:nvSpPr>
            <p:cNvPr id="28677" name="Line 14"/>
            <p:cNvSpPr>
              <a:spLocks noChangeShapeType="1"/>
            </p:cNvSpPr>
            <p:nvPr/>
          </p:nvSpPr>
          <p:spPr bwMode="auto">
            <a:xfrm>
              <a:off x="2108200" y="4191000"/>
              <a:ext cx="4368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78" name="Line 15"/>
            <p:cNvSpPr>
              <a:spLocks noChangeShapeType="1"/>
            </p:cNvSpPr>
            <p:nvPr/>
          </p:nvSpPr>
          <p:spPr bwMode="auto">
            <a:xfrm flipV="1">
              <a:off x="2108200" y="2489200"/>
              <a:ext cx="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79" name="Line 16"/>
            <p:cNvSpPr>
              <a:spLocks noChangeShapeType="1"/>
            </p:cNvSpPr>
            <p:nvPr/>
          </p:nvSpPr>
          <p:spPr bwMode="auto">
            <a:xfrm>
              <a:off x="2120900" y="2844800"/>
              <a:ext cx="939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80" name="Line 17"/>
            <p:cNvSpPr>
              <a:spLocks noChangeShapeType="1"/>
            </p:cNvSpPr>
            <p:nvPr/>
          </p:nvSpPr>
          <p:spPr bwMode="auto">
            <a:xfrm>
              <a:off x="3073400" y="3771900"/>
              <a:ext cx="325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81" name="Line 18"/>
            <p:cNvSpPr>
              <a:spLocks noChangeShapeType="1"/>
            </p:cNvSpPr>
            <p:nvPr/>
          </p:nvSpPr>
          <p:spPr bwMode="auto">
            <a:xfrm>
              <a:off x="3060700" y="2832100"/>
              <a:ext cx="0" cy="927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Text Box 19"/>
            <p:cNvSpPr txBox="1">
              <a:spLocks noChangeArrowheads="1"/>
            </p:cNvSpPr>
            <p:nvPr/>
          </p:nvSpPr>
          <p:spPr bwMode="auto">
            <a:xfrm>
              <a:off x="1431925" y="2487613"/>
              <a:ext cx="5588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W</a:t>
              </a:r>
              <a:r>
                <a:rPr lang="en-US"/>
                <a:t>(</a:t>
              </a:r>
              <a:r>
                <a:rPr lang="en-US" i="1"/>
                <a:t>t</a:t>
              </a:r>
              <a:r>
                <a:rPr lang="en-US"/>
                <a:t>)</a:t>
              </a:r>
            </a:p>
          </p:txBody>
        </p:sp>
        <p:sp>
          <p:nvSpPr>
            <p:cNvPr id="28683" name="Text Box 20"/>
            <p:cNvSpPr txBox="1">
              <a:spLocks noChangeArrowheads="1"/>
            </p:cNvSpPr>
            <p:nvPr/>
          </p:nvSpPr>
          <p:spPr bwMode="auto">
            <a:xfrm>
              <a:off x="6956425" y="4125913"/>
              <a:ext cx="2413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t</a:t>
              </a:r>
            </a:p>
          </p:txBody>
        </p:sp>
        <p:sp>
          <p:nvSpPr>
            <p:cNvPr id="28702" name="Text Box 39"/>
            <p:cNvSpPr txBox="1">
              <a:spLocks noChangeArrowheads="1"/>
            </p:cNvSpPr>
            <p:nvPr/>
          </p:nvSpPr>
          <p:spPr bwMode="auto">
            <a:xfrm>
              <a:off x="2955925" y="4176713"/>
              <a:ext cx="3111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t</a:t>
              </a:r>
              <a:r>
                <a:rPr lang="en-US" baseline="-25000"/>
                <a:t>0</a:t>
              </a:r>
            </a:p>
          </p:txBody>
        </p:sp>
        <p:sp>
          <p:nvSpPr>
            <p:cNvPr id="28703" name="Line 40"/>
            <p:cNvSpPr>
              <a:spLocks noChangeShapeType="1"/>
            </p:cNvSpPr>
            <p:nvPr/>
          </p:nvSpPr>
          <p:spPr bwMode="auto">
            <a:xfrm>
              <a:off x="3060700" y="3746500"/>
              <a:ext cx="0" cy="508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31925" y="4470400"/>
            <a:ext cx="6175375" cy="2201863"/>
            <a:chOff x="1431925" y="4470400"/>
            <a:chExt cx="6175375" cy="2201863"/>
          </a:xfrm>
        </p:grpSpPr>
        <p:sp>
          <p:nvSpPr>
            <p:cNvPr id="28684" name="Line 21"/>
            <p:cNvSpPr>
              <a:spLocks noChangeShapeType="1"/>
            </p:cNvSpPr>
            <p:nvPr/>
          </p:nvSpPr>
          <p:spPr bwMode="auto">
            <a:xfrm>
              <a:off x="2108200" y="6388100"/>
              <a:ext cx="4368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Line 22"/>
            <p:cNvSpPr>
              <a:spLocks noChangeShapeType="1"/>
            </p:cNvSpPr>
            <p:nvPr/>
          </p:nvSpPr>
          <p:spPr bwMode="auto">
            <a:xfrm flipV="1">
              <a:off x="2108200" y="4470400"/>
              <a:ext cx="0" cy="189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Line 23"/>
            <p:cNvSpPr>
              <a:spLocks noChangeShapeType="1"/>
            </p:cNvSpPr>
            <p:nvPr/>
          </p:nvSpPr>
          <p:spPr bwMode="auto">
            <a:xfrm>
              <a:off x="2120900" y="5283200"/>
              <a:ext cx="939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Line 24"/>
            <p:cNvSpPr>
              <a:spLocks noChangeShapeType="1"/>
            </p:cNvSpPr>
            <p:nvPr/>
          </p:nvSpPr>
          <p:spPr bwMode="auto">
            <a:xfrm>
              <a:off x="3060700" y="6184900"/>
              <a:ext cx="325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88" name="Line 25"/>
            <p:cNvSpPr>
              <a:spLocks noChangeShapeType="1"/>
            </p:cNvSpPr>
            <p:nvPr/>
          </p:nvSpPr>
          <p:spPr bwMode="auto">
            <a:xfrm>
              <a:off x="3060700" y="5295900"/>
              <a:ext cx="0" cy="88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Text Box 26"/>
            <p:cNvSpPr txBox="1">
              <a:spLocks noChangeArrowheads="1"/>
            </p:cNvSpPr>
            <p:nvPr/>
          </p:nvSpPr>
          <p:spPr bwMode="auto">
            <a:xfrm>
              <a:off x="1431925" y="4684713"/>
              <a:ext cx="4988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/>
                <a:t>c</a:t>
              </a:r>
              <a:r>
                <a:rPr lang="en-US" dirty="0" smtClean="0"/>
                <a:t>(</a:t>
              </a:r>
              <a:r>
                <a:rPr lang="en-US" i="1" dirty="0" smtClean="0"/>
                <a:t>t</a:t>
              </a:r>
              <a:r>
                <a:rPr lang="en-US" dirty="0"/>
                <a:t>)</a:t>
              </a:r>
            </a:p>
          </p:txBody>
        </p:sp>
        <p:sp>
          <p:nvSpPr>
            <p:cNvPr id="28690" name="Text Box 27"/>
            <p:cNvSpPr txBox="1">
              <a:spLocks noChangeArrowheads="1"/>
            </p:cNvSpPr>
            <p:nvPr/>
          </p:nvSpPr>
          <p:spPr bwMode="auto">
            <a:xfrm>
              <a:off x="6956425" y="6323013"/>
              <a:ext cx="2413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t</a:t>
              </a:r>
            </a:p>
          </p:txBody>
        </p:sp>
        <p:sp>
          <p:nvSpPr>
            <p:cNvPr id="28691" name="Line 28"/>
            <p:cNvSpPr>
              <a:spLocks noChangeShapeType="1"/>
            </p:cNvSpPr>
            <p:nvPr/>
          </p:nvSpPr>
          <p:spPr bwMode="auto">
            <a:xfrm>
              <a:off x="5524500" y="4953000"/>
              <a:ext cx="12700" cy="1562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Text Box 29"/>
            <p:cNvSpPr txBox="1">
              <a:spLocks noChangeArrowheads="1"/>
            </p:cNvSpPr>
            <p:nvPr/>
          </p:nvSpPr>
          <p:spPr bwMode="auto">
            <a:xfrm>
              <a:off x="3133725" y="4519613"/>
              <a:ext cx="16652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Time to recovery</a:t>
              </a:r>
            </a:p>
          </p:txBody>
        </p:sp>
        <p:sp>
          <p:nvSpPr>
            <p:cNvPr id="28693" name="Line 30"/>
            <p:cNvSpPr>
              <a:spLocks noChangeShapeType="1"/>
            </p:cNvSpPr>
            <p:nvPr/>
          </p:nvSpPr>
          <p:spPr bwMode="auto">
            <a:xfrm>
              <a:off x="3073400" y="4940300"/>
              <a:ext cx="241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31"/>
            <p:cNvSpPr>
              <a:spLocks noChangeShapeType="1"/>
            </p:cNvSpPr>
            <p:nvPr/>
          </p:nvSpPr>
          <p:spPr bwMode="auto">
            <a:xfrm>
              <a:off x="3060700" y="5283200"/>
              <a:ext cx="2476500" cy="9017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Freeform 32"/>
            <p:cNvSpPr>
              <a:spLocks/>
            </p:cNvSpPr>
            <p:nvPr/>
          </p:nvSpPr>
          <p:spPr bwMode="auto">
            <a:xfrm>
              <a:off x="3086100" y="5295900"/>
              <a:ext cx="2438400" cy="889000"/>
            </a:xfrm>
            <a:custGeom>
              <a:avLst/>
              <a:gdLst>
                <a:gd name="T0" fmla="*/ 0 w 1536"/>
                <a:gd name="T1" fmla="*/ 0 h 560"/>
                <a:gd name="T2" fmla="*/ 1391126250 w 1536"/>
                <a:gd name="T3" fmla="*/ 181451250 h 560"/>
                <a:gd name="T4" fmla="*/ 2147483647 w 1536"/>
                <a:gd name="T5" fmla="*/ 604837500 h 560"/>
                <a:gd name="T6" fmla="*/ 2147483647 w 1536"/>
                <a:gd name="T7" fmla="*/ 1149191250 h 560"/>
                <a:gd name="T8" fmla="*/ 2147483647 w 1536"/>
                <a:gd name="T9" fmla="*/ 1411287500 h 5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36" h="560">
                  <a:moveTo>
                    <a:pt x="0" y="0"/>
                  </a:moveTo>
                  <a:cubicBezTo>
                    <a:pt x="186" y="16"/>
                    <a:pt x="372" y="32"/>
                    <a:pt x="552" y="72"/>
                  </a:cubicBezTo>
                  <a:cubicBezTo>
                    <a:pt x="732" y="112"/>
                    <a:pt x="932" y="176"/>
                    <a:pt x="1080" y="240"/>
                  </a:cubicBezTo>
                  <a:cubicBezTo>
                    <a:pt x="1228" y="304"/>
                    <a:pt x="1364" y="403"/>
                    <a:pt x="1440" y="456"/>
                  </a:cubicBezTo>
                  <a:cubicBezTo>
                    <a:pt x="1516" y="509"/>
                    <a:pt x="1526" y="534"/>
                    <a:pt x="1536" y="560"/>
                  </a:cubicBezTo>
                </a:path>
              </a:pathLst>
            </a:custGeom>
            <a:noFill/>
            <a:ln w="9525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Freeform 33"/>
            <p:cNvSpPr>
              <a:spLocks/>
            </p:cNvSpPr>
            <p:nvPr/>
          </p:nvSpPr>
          <p:spPr bwMode="auto">
            <a:xfrm>
              <a:off x="3086100" y="5295900"/>
              <a:ext cx="2438400" cy="901700"/>
            </a:xfrm>
            <a:custGeom>
              <a:avLst/>
              <a:gdLst>
                <a:gd name="T0" fmla="*/ 0 w 1536"/>
                <a:gd name="T1" fmla="*/ 0 h 568"/>
                <a:gd name="T2" fmla="*/ 645160000 w 1536"/>
                <a:gd name="T3" fmla="*/ 705643750 h 568"/>
                <a:gd name="T4" fmla="*/ 2147483647 w 1536"/>
                <a:gd name="T5" fmla="*/ 1270158750 h 568"/>
                <a:gd name="T6" fmla="*/ 2147483647 w 1536"/>
                <a:gd name="T7" fmla="*/ 1431448750 h 5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6" h="568">
                  <a:moveTo>
                    <a:pt x="0" y="0"/>
                  </a:moveTo>
                  <a:cubicBezTo>
                    <a:pt x="52" y="98"/>
                    <a:pt x="105" y="196"/>
                    <a:pt x="256" y="280"/>
                  </a:cubicBezTo>
                  <a:cubicBezTo>
                    <a:pt x="407" y="364"/>
                    <a:pt x="691" y="456"/>
                    <a:pt x="904" y="504"/>
                  </a:cubicBezTo>
                  <a:cubicBezTo>
                    <a:pt x="1117" y="552"/>
                    <a:pt x="1326" y="560"/>
                    <a:pt x="1536" y="568"/>
                  </a:cubicBezTo>
                </a:path>
              </a:pathLst>
            </a:custGeom>
            <a:noFill/>
            <a:ln w="9525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Text Box 34"/>
            <p:cNvSpPr txBox="1">
              <a:spLocks noChangeArrowheads="1"/>
            </p:cNvSpPr>
            <p:nvPr/>
          </p:nvSpPr>
          <p:spPr bwMode="auto">
            <a:xfrm>
              <a:off x="5864225" y="5370513"/>
              <a:ext cx="17430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Shape of recovery</a:t>
              </a:r>
            </a:p>
          </p:txBody>
        </p:sp>
        <p:sp>
          <p:nvSpPr>
            <p:cNvPr id="28698" name="Line 35"/>
            <p:cNvSpPr>
              <a:spLocks noChangeShapeType="1"/>
            </p:cNvSpPr>
            <p:nvPr/>
          </p:nvSpPr>
          <p:spPr bwMode="auto">
            <a:xfrm flipH="1">
              <a:off x="5080000" y="5549900"/>
              <a:ext cx="736600" cy="17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Text Box 36"/>
            <p:cNvSpPr txBox="1">
              <a:spLocks noChangeArrowheads="1"/>
            </p:cNvSpPr>
            <p:nvPr/>
          </p:nvSpPr>
          <p:spPr bwMode="auto">
            <a:xfrm>
              <a:off x="3324225" y="5700713"/>
              <a:ext cx="2857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28700" name="Text Box 37"/>
            <p:cNvSpPr txBox="1">
              <a:spLocks noChangeArrowheads="1"/>
            </p:cNvSpPr>
            <p:nvPr/>
          </p:nvSpPr>
          <p:spPr bwMode="auto">
            <a:xfrm>
              <a:off x="3756025" y="5510213"/>
              <a:ext cx="2968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8701" name="Text Box 38"/>
            <p:cNvSpPr txBox="1">
              <a:spLocks noChangeArrowheads="1"/>
            </p:cNvSpPr>
            <p:nvPr/>
          </p:nvSpPr>
          <p:spPr bwMode="auto">
            <a:xfrm>
              <a:off x="4200525" y="5116513"/>
              <a:ext cx="2746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28704" name="Text Box 41"/>
            <p:cNvSpPr txBox="1">
              <a:spLocks noChangeArrowheads="1"/>
            </p:cNvSpPr>
            <p:nvPr/>
          </p:nvSpPr>
          <p:spPr bwMode="auto">
            <a:xfrm>
              <a:off x="2955925" y="6335713"/>
              <a:ext cx="3111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t</a:t>
              </a:r>
              <a:r>
                <a:rPr lang="en-US" baseline="-25000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For further analysis we need the solution for..</a:t>
            </a:r>
            <a:endParaRPr lang="nl-NL" dirty="0" smtClean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2133600"/>
            <a:ext cx="3886200" cy="820688"/>
          </a:xfrm>
          <a:prstGeom prst="rect">
            <a:avLst/>
          </a:prstGeom>
          <a:noFill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1" y="4419600"/>
            <a:ext cx="5486399" cy="836491"/>
          </a:xfrm>
          <a:prstGeom prst="rect">
            <a:avLst/>
          </a:prstGeom>
          <a:noFill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5410200"/>
            <a:ext cx="2667000" cy="839611"/>
          </a:xfrm>
          <a:prstGeom prst="rect">
            <a:avLst/>
          </a:prstGeom>
          <a:noFill/>
        </p:spPr>
      </p:pic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7800" y="38862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Solution: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 dirty="0" err="1" smtClean="0"/>
              <a:t>Completely</a:t>
            </a:r>
            <a:r>
              <a:rPr lang="fr-CH" dirty="0" smtClean="0"/>
              <a:t> mixed </a:t>
            </a:r>
            <a:r>
              <a:rPr lang="fr-CH" dirty="0" err="1" smtClean="0"/>
              <a:t>systems</a:t>
            </a:r>
            <a:endParaRPr lang="fr-CH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977900"/>
            <a:ext cx="8047038" cy="5930900"/>
          </a:xfrm>
        </p:spPr>
        <p:txBody>
          <a:bodyPr/>
          <a:lstStyle/>
          <a:p>
            <a:pPr eaLnBrk="1" hangingPunct="1">
              <a:buNone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dirty="0" smtClean="0">
              <a:sym typeface="Wingdings 3" pitchFamily="18" charset="2"/>
            </a:endParaRPr>
          </a:p>
          <a:p>
            <a:pPr eaLnBrk="1" hangingPunct="1">
              <a:buFontTx/>
              <a:buChar char="•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dirty="0" smtClean="0">
              <a:sym typeface="Wingdings 3" pitchFamily="18" charset="2"/>
            </a:endParaRPr>
          </a:p>
          <a:p>
            <a:pPr lvl="1" eaLnBrk="1" hangingPunct="1"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r>
              <a:rPr lang="en-US" dirty="0" smtClean="0">
                <a:sym typeface="Wingdings 3" pitchFamily="18" charset="2"/>
              </a:rPr>
              <a:t>Water mass balance</a:t>
            </a:r>
          </a:p>
          <a:p>
            <a:pPr lvl="1" eaLnBrk="1" hangingPunct="1">
              <a:buFont typeface="Wingdings" pitchFamily="2" charset="2"/>
              <a:buNone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r>
              <a:rPr lang="en-US" dirty="0" smtClean="0">
                <a:sym typeface="Wingdings 3" pitchFamily="18" charset="2"/>
              </a:rPr>
              <a:t>			</a:t>
            </a:r>
          </a:p>
          <a:p>
            <a:pPr lvl="1" eaLnBrk="1" hangingPunct="1">
              <a:buFont typeface="Wingdings" pitchFamily="2" charset="2"/>
              <a:buNone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r>
              <a:rPr lang="en-US" dirty="0" smtClean="0">
                <a:sym typeface="Wingdings 3" pitchFamily="18" charset="2"/>
              </a:rPr>
              <a:t>			+</a:t>
            </a:r>
          </a:p>
          <a:p>
            <a:pPr lvl="1" eaLnBrk="1" hangingPunct="1"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dirty="0" smtClean="0">
              <a:sym typeface="Wingdings 3" pitchFamily="18" charset="2"/>
            </a:endParaRPr>
          </a:p>
          <a:p>
            <a:pPr lvl="1" eaLnBrk="1" hangingPunct="1"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r>
              <a:rPr lang="en-US" dirty="0" smtClean="0">
                <a:sym typeface="Wingdings 3" pitchFamily="18" charset="2"/>
              </a:rPr>
              <a:t>Pollutant mass balance</a:t>
            </a:r>
          </a:p>
          <a:p>
            <a:pPr eaLnBrk="1" hangingPunct="1"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2000" dirty="0" smtClean="0">
              <a:sym typeface="Wingdings 3" pitchFamily="18" charset="2"/>
            </a:endParaRPr>
          </a:p>
          <a:p>
            <a:pPr eaLnBrk="1" hangingPunct="1">
              <a:buFontTx/>
              <a:buChar char="•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dirty="0" smtClean="0">
              <a:sym typeface="Wingdings 3" pitchFamily="18" charset="2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383213" y="4140200"/>
            <a:ext cx="1828800" cy="482600"/>
            <a:chOff x="3775" y="928"/>
            <a:chExt cx="1152" cy="304"/>
          </a:xfrm>
        </p:grpSpPr>
        <p:sp>
          <p:nvSpPr>
            <p:cNvPr id="3091" name="Rectangle 30"/>
            <p:cNvSpPr>
              <a:spLocks noChangeArrowheads="1"/>
            </p:cNvSpPr>
            <p:nvPr/>
          </p:nvSpPr>
          <p:spPr bwMode="auto">
            <a:xfrm>
              <a:off x="3959" y="928"/>
              <a:ext cx="776" cy="304"/>
            </a:xfrm>
            <a:prstGeom prst="rect">
              <a:avLst/>
            </a:prstGeom>
            <a:solidFill>
              <a:srgbClr val="B7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92" name="AutoShape 31"/>
            <p:cNvSpPr>
              <a:spLocks noChangeArrowheads="1"/>
            </p:cNvSpPr>
            <p:nvPr/>
          </p:nvSpPr>
          <p:spPr bwMode="auto">
            <a:xfrm>
              <a:off x="3775" y="1016"/>
              <a:ext cx="216" cy="12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93" name="AutoShape 32"/>
            <p:cNvSpPr>
              <a:spLocks noChangeArrowheads="1"/>
            </p:cNvSpPr>
            <p:nvPr/>
          </p:nvSpPr>
          <p:spPr bwMode="auto">
            <a:xfrm>
              <a:off x="4711" y="1016"/>
              <a:ext cx="216" cy="12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rgbClr val="B7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 flipV="1">
            <a:off x="5891213" y="4356100"/>
            <a:ext cx="812800" cy="42863"/>
            <a:chOff x="1904" y="3592"/>
            <a:chExt cx="696" cy="72"/>
          </a:xfrm>
        </p:grpSpPr>
        <p:sp>
          <p:nvSpPr>
            <p:cNvPr id="3089" name="Oval 38"/>
            <p:cNvSpPr>
              <a:spLocks noChangeArrowheads="1"/>
            </p:cNvSpPr>
            <p:nvPr/>
          </p:nvSpPr>
          <p:spPr bwMode="auto">
            <a:xfrm>
              <a:off x="1904" y="3592"/>
              <a:ext cx="352" cy="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90" name="Oval 39"/>
            <p:cNvSpPr>
              <a:spLocks noChangeArrowheads="1"/>
            </p:cNvSpPr>
            <p:nvPr/>
          </p:nvSpPr>
          <p:spPr bwMode="auto">
            <a:xfrm>
              <a:off x="2248" y="3592"/>
              <a:ext cx="352" cy="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3078" name="AutoShape 43"/>
          <p:cNvSpPr>
            <a:spLocks noChangeArrowheads="1"/>
          </p:cNvSpPr>
          <p:nvPr/>
        </p:nvSpPr>
        <p:spPr bwMode="auto">
          <a:xfrm>
            <a:off x="6100763" y="4559300"/>
            <a:ext cx="139700" cy="304800"/>
          </a:xfrm>
          <a:prstGeom prst="downArrow">
            <a:avLst>
              <a:gd name="adj1" fmla="val 50000"/>
              <a:gd name="adj2" fmla="val 54545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3079" name="AutoShape 44"/>
          <p:cNvSpPr>
            <a:spLocks noChangeArrowheads="1"/>
          </p:cNvSpPr>
          <p:nvPr/>
        </p:nvSpPr>
        <p:spPr bwMode="auto">
          <a:xfrm flipV="1">
            <a:off x="6354763" y="4546600"/>
            <a:ext cx="139700" cy="304800"/>
          </a:xfrm>
          <a:prstGeom prst="downArrow">
            <a:avLst>
              <a:gd name="adj1" fmla="val 50000"/>
              <a:gd name="adj2" fmla="val 54545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3080" name="Rectangle 46"/>
          <p:cNvSpPr>
            <a:spLocks noChangeArrowheads="1"/>
          </p:cNvSpPr>
          <p:nvPr/>
        </p:nvSpPr>
        <p:spPr bwMode="auto">
          <a:xfrm>
            <a:off x="5637213" y="2044700"/>
            <a:ext cx="1231900" cy="482600"/>
          </a:xfrm>
          <a:prstGeom prst="rect">
            <a:avLst/>
          </a:prstGeom>
          <a:solidFill>
            <a:srgbClr val="D1E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3081" name="AutoShape 47"/>
          <p:cNvSpPr>
            <a:spLocks noChangeArrowheads="1"/>
          </p:cNvSpPr>
          <p:nvPr/>
        </p:nvSpPr>
        <p:spPr bwMode="auto">
          <a:xfrm>
            <a:off x="5345113" y="2222500"/>
            <a:ext cx="342900" cy="1524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D1E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3082" name="AutoShape 48"/>
          <p:cNvSpPr>
            <a:spLocks noChangeArrowheads="1"/>
          </p:cNvSpPr>
          <p:nvPr/>
        </p:nvSpPr>
        <p:spPr bwMode="auto">
          <a:xfrm>
            <a:off x="6831013" y="2159000"/>
            <a:ext cx="342900" cy="266700"/>
          </a:xfrm>
          <a:prstGeom prst="rightArrow">
            <a:avLst>
              <a:gd name="adj1" fmla="val 50000"/>
              <a:gd name="adj2" fmla="val 32143"/>
            </a:avLst>
          </a:prstGeom>
          <a:solidFill>
            <a:srgbClr val="D1E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 flipV="1">
            <a:off x="5853113" y="2260600"/>
            <a:ext cx="812800" cy="42863"/>
            <a:chOff x="1904" y="3592"/>
            <a:chExt cx="696" cy="72"/>
          </a:xfrm>
        </p:grpSpPr>
        <p:sp>
          <p:nvSpPr>
            <p:cNvPr id="3087" name="Oval 50"/>
            <p:cNvSpPr>
              <a:spLocks noChangeArrowheads="1"/>
            </p:cNvSpPr>
            <p:nvPr/>
          </p:nvSpPr>
          <p:spPr bwMode="auto">
            <a:xfrm>
              <a:off x="1904" y="3592"/>
              <a:ext cx="352" cy="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088" name="Oval 51"/>
            <p:cNvSpPr>
              <a:spLocks noChangeArrowheads="1"/>
            </p:cNvSpPr>
            <p:nvPr/>
          </p:nvSpPr>
          <p:spPr bwMode="auto">
            <a:xfrm>
              <a:off x="2248" y="3592"/>
              <a:ext cx="352" cy="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3084" name="AutoShape 52"/>
          <p:cNvSpPr>
            <a:spLocks noChangeArrowheads="1"/>
          </p:cNvSpPr>
          <p:nvPr/>
        </p:nvSpPr>
        <p:spPr bwMode="auto">
          <a:xfrm>
            <a:off x="6062663" y="2463800"/>
            <a:ext cx="139700" cy="304800"/>
          </a:xfrm>
          <a:prstGeom prst="downArrow">
            <a:avLst>
              <a:gd name="adj1" fmla="val 50000"/>
              <a:gd name="adj2" fmla="val 54545"/>
            </a:avLst>
          </a:prstGeom>
          <a:solidFill>
            <a:srgbClr val="D1E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3085" name="AutoShape 54"/>
          <p:cNvSpPr>
            <a:spLocks noChangeArrowheads="1"/>
          </p:cNvSpPr>
          <p:nvPr/>
        </p:nvSpPr>
        <p:spPr bwMode="auto">
          <a:xfrm>
            <a:off x="5935663" y="1714500"/>
            <a:ext cx="266700" cy="3048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D1E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3086" name="AutoShape 55"/>
          <p:cNvSpPr>
            <a:spLocks noChangeArrowheads="1"/>
          </p:cNvSpPr>
          <p:nvPr/>
        </p:nvSpPr>
        <p:spPr bwMode="auto">
          <a:xfrm flipV="1">
            <a:off x="6316663" y="1701800"/>
            <a:ext cx="88900" cy="304800"/>
          </a:xfrm>
          <a:prstGeom prst="downArrow">
            <a:avLst>
              <a:gd name="adj1" fmla="val 50000"/>
              <a:gd name="adj2" fmla="val 85714"/>
            </a:avLst>
          </a:prstGeom>
          <a:solidFill>
            <a:srgbClr val="D1E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800100" y="939800"/>
            <a:ext cx="8047038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r>
              <a:rPr lang="en-US" sz="3000" dirty="0" smtClean="0">
                <a:solidFill>
                  <a:schemeClr val="tx1"/>
                </a:solidFill>
                <a:sym typeface="Wingdings 3" pitchFamily="18" charset="2"/>
              </a:rPr>
              <a:t>Determinant of the shape of recovery from an arbitrary load function</a:t>
            </a:r>
            <a:endParaRPr lang="en-US" sz="3000" dirty="0">
              <a:solidFill>
                <a:schemeClr val="tx1"/>
              </a:solidFill>
              <a:sym typeface="Wingdings 3" pitchFamily="18" charset="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198438" y="152400"/>
            <a:ext cx="8839200" cy="6731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CH" dirty="0" err="1" smtClean="0"/>
              <a:t>Pollutant</a:t>
            </a:r>
            <a:r>
              <a:rPr lang="fr-CH" dirty="0" smtClean="0"/>
              <a:t> </a:t>
            </a:r>
            <a:r>
              <a:rPr lang="fr-CH" dirty="0" err="1" smtClean="0"/>
              <a:t>reduction</a:t>
            </a:r>
            <a:r>
              <a:rPr lang="fr-CH" dirty="0" smtClean="0"/>
              <a:t> </a:t>
            </a:r>
            <a:r>
              <a:rPr lang="fr-CH" dirty="0" err="1" smtClean="0"/>
              <a:t>from</a:t>
            </a:r>
            <a:r>
              <a:rPr lang="fr-CH" dirty="0" smtClean="0"/>
              <a:t> an </a:t>
            </a:r>
            <a:r>
              <a:rPr lang="fr-CH" dirty="0" err="1" smtClean="0"/>
              <a:t>arbitrary</a:t>
            </a:r>
            <a:r>
              <a:rPr lang="fr-CH" dirty="0" smtClean="0"/>
              <a:t> </a:t>
            </a:r>
            <a:r>
              <a:rPr lang="fr-CH" dirty="0" err="1" smtClean="0"/>
              <a:t>loading</a:t>
            </a:r>
            <a:endParaRPr lang="fr-CH" dirty="0" smtClean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2590800"/>
            <a:ext cx="4260273" cy="685800"/>
          </a:xfrm>
          <a:prstGeom prst="rect">
            <a:avLst/>
          </a:prstGeom>
          <a:noFill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799" y="3810000"/>
            <a:ext cx="4195482" cy="609600"/>
          </a:xfrm>
          <a:prstGeom prst="rect">
            <a:avLst/>
          </a:prstGeom>
          <a:noFill/>
        </p:spPr>
      </p:pic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1095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2"/>
              <p:cNvSpPr>
                <a:spLocks noChangeArrowheads="1"/>
              </p:cNvSpPr>
              <p:nvPr/>
            </p:nvSpPr>
            <p:spPr bwMode="auto">
              <a:xfrm>
                <a:off x="914400" y="4953000"/>
                <a:ext cx="8047038" cy="1117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  <a:tabLst>
                    <a:tab pos="1524000" algn="l"/>
                    <a:tab pos="1905000" algn="l"/>
                    <a:tab pos="2578100" algn="l"/>
                    <a:tab pos="2959100" algn="l"/>
                  </a:tabLst>
                </a:pPr>
                <a:r>
                  <a:rPr lang="el-GR" sz="3000" dirty="0" smtClean="0">
                    <a:solidFill>
                      <a:schemeClr val="tx1"/>
                    </a:solidFill>
                    <a:sym typeface="Wingdings 3" pitchFamily="18" charset="2"/>
                  </a:rPr>
                  <a:t>λ</a:t>
                </a:r>
                <a:r>
                  <a:rPr lang="en-US" sz="3000" dirty="0" smtClean="0">
                    <a:solidFill>
                      <a:schemeClr val="tx1"/>
                    </a:solidFill>
                    <a:sym typeface="Wingdings 3" pitchFamily="18" charset="2"/>
                  </a:rPr>
                  <a:t> is the determinant of the shape of recovery from any arbitrary load function. </a:t>
                </a:r>
              </a:p>
              <a:p>
                <a:pPr marL="342900" indent="-342900">
                  <a:spcBef>
                    <a:spcPct val="20000"/>
                  </a:spcBef>
                  <a:tabLst>
                    <a:tab pos="1524000" algn="l"/>
                    <a:tab pos="1905000" algn="l"/>
                    <a:tab pos="2578100" algn="l"/>
                    <a:tab pos="2959100" algn="l"/>
                  </a:tabLst>
                </a:pPr>
                <a:r>
                  <a:rPr lang="en-US" sz="3000" dirty="0" smtClean="0">
                    <a:solidFill>
                      <a:schemeClr val="tx1"/>
                    </a:solidFill>
                    <a:sym typeface="Wingdings 3" pitchFamily="18" charset="2"/>
                  </a:rPr>
                  <a:t>We use </a:t>
                </a:r>
                <a:r>
                  <a:rPr lang="el-GR" sz="3000" dirty="0" smtClean="0">
                    <a:sym typeface="Wingdings 3" pitchFamily="18" charset="2"/>
                  </a:rPr>
                  <a:t>λ</a:t>
                </a:r>
                <a:r>
                  <a:rPr lang="en-US" sz="3000" dirty="0" smtClean="0">
                    <a:sym typeface="Wingdings 3" pitchFamily="18" charset="2"/>
                  </a:rPr>
                  <a:t> interchangeably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/>
                            <a:sym typeface="Wingdings 3" pitchFamily="18" charset="2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/>
                            <a:sym typeface="Wingdings 3" pitchFamily="18" charset="2"/>
                          </a:rPr>
                          <m:t>𝑄</m:t>
                        </m:r>
                      </m:num>
                      <m:den>
                        <m:r>
                          <a:rPr lang="en-US" sz="3000" b="0" i="1" smtClean="0">
                            <a:latin typeface="Cambria Math"/>
                            <a:sym typeface="Wingdings 3" pitchFamily="18" charset="2"/>
                          </a:rPr>
                          <m:t>𝑉</m:t>
                        </m:r>
                      </m:den>
                    </m:f>
                    <m:r>
                      <a:rPr lang="en-US" sz="3000" b="0" i="1" smtClean="0">
                        <a:latin typeface="Cambria Math"/>
                        <a:sym typeface="Wingdings 3" pitchFamily="18" charset="2"/>
                      </a:rPr>
                      <m:t>+</m:t>
                    </m:r>
                    <m:r>
                      <a:rPr lang="en-US" sz="3000" b="0" i="1" smtClean="0">
                        <a:latin typeface="Cambria Math"/>
                        <a:sym typeface="Wingdings 3" pitchFamily="18" charset="2"/>
                      </a:rPr>
                      <m:t>𝑘</m:t>
                    </m:r>
                    <m:r>
                      <a:rPr lang="en-US" sz="3000" b="0" i="1" smtClean="0">
                        <a:latin typeface="Cambria Math"/>
                        <a:sym typeface="Wingdings 3" pitchFamily="18" charset="2"/>
                      </a:rPr>
                      <m:t>+</m:t>
                    </m:r>
                    <m:f>
                      <m:fPr>
                        <m:ctrlPr>
                          <a:rPr lang="en-US" sz="3000" b="0" i="1" smtClean="0">
                            <a:latin typeface="Cambria Math"/>
                            <a:sym typeface="Wingdings 3" pitchFamily="18" charset="2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/>
                            <a:sym typeface="Wingdings 3" pitchFamily="18" charset="2"/>
                          </a:rPr>
                          <m:t>𝑣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/>
                                <a:sym typeface="Wingdings 3" pitchFamily="18" charset="2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/>
                                <a:sym typeface="Wingdings 3" pitchFamily="18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/>
                                <a:sym typeface="Wingdings 3" pitchFamily="18" charset="2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sz="3000" b="0" i="1" smtClean="0">
                            <a:latin typeface="Cambria Math"/>
                            <a:sym typeface="Wingdings 3" pitchFamily="18" charset="2"/>
                          </a:rPr>
                          <m:t>𝑉</m:t>
                        </m:r>
                      </m:den>
                    </m:f>
                    <m:r>
                      <a:rPr lang="en-US" sz="3000" b="0" i="1" smtClean="0">
                        <a:latin typeface="Cambria Math"/>
                        <a:sym typeface="Wingdings 3" pitchFamily="18" charset="2"/>
                      </a:rPr>
                      <m:t>.</m:t>
                    </m:r>
                  </m:oMath>
                </a14:m>
                <a:endParaRPr lang="en-US" sz="3000" dirty="0">
                  <a:solidFill>
                    <a:schemeClr val="tx1"/>
                  </a:solidFill>
                  <a:sym typeface="Wingdings 3" pitchFamily="18" charset="2"/>
                </a:endParaRPr>
              </a:p>
            </p:txBody>
          </p:sp>
        </mc:Choice>
        <mc:Fallback xmlns="">
          <p:sp>
            <p:nvSpPr>
              <p:cNvPr id="12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4953000"/>
                <a:ext cx="8047038" cy="1117600"/>
              </a:xfrm>
              <a:prstGeom prst="rect">
                <a:avLst/>
              </a:prstGeom>
              <a:blipFill rotWithShape="1">
                <a:blip r:embed="rId5"/>
                <a:stretch>
                  <a:fillRect l="-1742" t="-6557" r="-1894" b="-6830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800100" y="939800"/>
            <a:ext cx="8047038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81000" indent="-381000">
              <a:lnSpc>
                <a:spcPct val="80000"/>
              </a:lnSpc>
              <a:spcBef>
                <a:spcPct val="45000"/>
              </a:spcBef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r>
              <a:rPr lang="en-US" sz="3000" dirty="0" smtClean="0"/>
              <a:t>How the system behaves once the load </a:t>
            </a:r>
            <a:r>
              <a:rPr lang="en-US" sz="3000" dirty="0"/>
              <a:t>stops </a:t>
            </a:r>
            <a:r>
              <a:rPr lang="en-US" sz="3000" dirty="0" smtClean="0"/>
              <a:t>completely at t = t</a:t>
            </a:r>
            <a:r>
              <a:rPr lang="en-US" sz="3000" baseline="-25000" dirty="0" smtClean="0"/>
              <a:t>0</a:t>
            </a:r>
            <a:r>
              <a:rPr lang="en-US" sz="3000" dirty="0" smtClean="0"/>
              <a:t> (pulse load) with the concentration of the system at c</a:t>
            </a:r>
            <a:r>
              <a:rPr lang="en-US" sz="3000" baseline="-25000" dirty="0" smtClean="0"/>
              <a:t>0</a:t>
            </a:r>
            <a:r>
              <a:rPr lang="en-US" sz="3000" dirty="0" smtClean="0"/>
              <a:t> ?</a:t>
            </a:r>
            <a:endParaRPr lang="en-US" sz="2000" b="0" i="1" dirty="0">
              <a:solidFill>
                <a:schemeClr val="tx1"/>
              </a:solidFill>
              <a:sym typeface="Wingdings 3" pitchFamily="18" charset="2"/>
            </a:endParaRPr>
          </a:p>
          <a:p>
            <a:pPr marL="342900" indent="-342900">
              <a:spcBef>
                <a:spcPct val="20000"/>
              </a:spcBef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2400" dirty="0">
              <a:solidFill>
                <a:schemeClr val="tx1"/>
              </a:solidFill>
              <a:sym typeface="Wingdings 3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2400" dirty="0">
              <a:solidFill>
                <a:schemeClr val="tx1"/>
              </a:solidFill>
              <a:sym typeface="Wingdings 3" pitchFamily="18" charset="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6731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CH" smtClean="0"/>
              <a:t>Pollutant reduction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2108200" y="6388100"/>
            <a:ext cx="436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V="1">
            <a:off x="2108200" y="4470400"/>
            <a:ext cx="0" cy="189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2120900" y="5486400"/>
            <a:ext cx="93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3060700" y="6388100"/>
            <a:ext cx="325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3060700" y="5499100"/>
            <a:ext cx="0" cy="889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1749425" y="4202113"/>
            <a:ext cx="512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C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/>
              <a:t>)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6956425" y="63230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31757" name="Freeform 13"/>
          <p:cNvSpPr>
            <a:spLocks/>
          </p:cNvSpPr>
          <p:nvPr/>
        </p:nvSpPr>
        <p:spPr bwMode="auto">
          <a:xfrm>
            <a:off x="3073400" y="5473700"/>
            <a:ext cx="2438400" cy="901700"/>
          </a:xfrm>
          <a:custGeom>
            <a:avLst/>
            <a:gdLst>
              <a:gd name="T0" fmla="*/ 0 w 1536"/>
              <a:gd name="T1" fmla="*/ 0 h 568"/>
              <a:gd name="T2" fmla="*/ 645160000 w 1536"/>
              <a:gd name="T3" fmla="*/ 705643750 h 568"/>
              <a:gd name="T4" fmla="*/ 2147483647 w 1536"/>
              <a:gd name="T5" fmla="*/ 1270158750 h 568"/>
              <a:gd name="T6" fmla="*/ 2147483647 w 1536"/>
              <a:gd name="T7" fmla="*/ 1431448750 h 5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568">
                <a:moveTo>
                  <a:pt x="0" y="0"/>
                </a:moveTo>
                <a:cubicBezTo>
                  <a:pt x="52" y="98"/>
                  <a:pt x="105" y="196"/>
                  <a:pt x="256" y="280"/>
                </a:cubicBezTo>
                <a:cubicBezTo>
                  <a:pt x="407" y="364"/>
                  <a:pt x="691" y="456"/>
                  <a:pt x="904" y="504"/>
                </a:cubicBezTo>
                <a:cubicBezTo>
                  <a:pt x="1117" y="552"/>
                  <a:pt x="1326" y="560"/>
                  <a:pt x="1536" y="568"/>
                </a:cubicBezTo>
              </a:path>
            </a:pathLst>
          </a:custGeom>
          <a:noFill/>
          <a:ln w="9525" cmpd="sng">
            <a:solidFill>
              <a:srgbClr val="CC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8" name="Line 15"/>
          <p:cNvSpPr>
            <a:spLocks noChangeShapeType="1"/>
          </p:cNvSpPr>
          <p:nvPr/>
        </p:nvSpPr>
        <p:spPr bwMode="auto">
          <a:xfrm flipV="1">
            <a:off x="4483100" y="4991100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9" name="Line 16"/>
          <p:cNvSpPr>
            <a:spLocks noChangeShapeType="1"/>
          </p:cNvSpPr>
          <p:nvPr/>
        </p:nvSpPr>
        <p:spPr bwMode="auto">
          <a:xfrm flipH="1">
            <a:off x="2108200" y="6273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1482725" y="6056313"/>
            <a:ext cx="4395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10</a:t>
            </a:r>
            <a:endParaRPr lang="en-US" baseline="-25000" dirty="0"/>
          </a:p>
        </p:txBody>
      </p:sp>
      <p:sp>
        <p:nvSpPr>
          <p:cNvPr id="31761" name="Text Box 18"/>
          <p:cNvSpPr txBox="1">
            <a:spLocks noChangeArrowheads="1"/>
          </p:cNvSpPr>
          <p:nvPr/>
        </p:nvSpPr>
        <p:spPr bwMode="auto">
          <a:xfrm>
            <a:off x="4365625" y="6361113"/>
            <a:ext cx="444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t</a:t>
            </a:r>
            <a:r>
              <a:rPr lang="en-US"/>
              <a:t>10</a:t>
            </a:r>
          </a:p>
        </p:txBody>
      </p:sp>
      <p:sp>
        <p:nvSpPr>
          <p:cNvPr id="31762" name="Text Box 19"/>
          <p:cNvSpPr txBox="1">
            <a:spLocks noChangeArrowheads="1"/>
          </p:cNvSpPr>
          <p:nvPr/>
        </p:nvSpPr>
        <p:spPr bwMode="auto">
          <a:xfrm>
            <a:off x="2930525" y="6335713"/>
            <a:ext cx="311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t</a:t>
            </a:r>
            <a:r>
              <a:rPr lang="en-US" baseline="-25000"/>
              <a:t>0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600200" y="5334000"/>
            <a:ext cx="360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2895600"/>
            <a:ext cx="1563624" cy="685800"/>
          </a:xfrm>
          <a:prstGeom prst="rect">
            <a:avLst/>
          </a:prstGeom>
          <a:noFill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2971800"/>
            <a:ext cx="2590800" cy="435836"/>
          </a:xfrm>
          <a:prstGeom prst="rect">
            <a:avLst/>
          </a:prstGeom>
          <a:noFill/>
        </p:spPr>
      </p:pic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14400" y="2373868"/>
            <a:ext cx="419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For </a:t>
            </a:r>
            <a:r>
              <a:rPr lang="en-US" sz="3000" i="1" dirty="0" smtClean="0"/>
              <a:t>t</a:t>
            </a:r>
            <a:r>
              <a:rPr lang="en-US" sz="3000" dirty="0" smtClean="0"/>
              <a:t>&gt;</a:t>
            </a:r>
            <a:r>
              <a:rPr lang="en-US" sz="3000" i="1" dirty="0" smtClean="0"/>
              <a:t>t</a:t>
            </a:r>
            <a:r>
              <a:rPr lang="en-US" sz="3000" i="1" baseline="-25000" dirty="0" smtClean="0"/>
              <a:t>0</a:t>
            </a:r>
            <a:endParaRPr lang="en-US" sz="3000" i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581400" y="3733800"/>
            <a:ext cx="556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What time concentration of the system reached 10% of c</a:t>
            </a:r>
            <a:r>
              <a:rPr lang="en-US" sz="3000" baseline="-25000" dirty="0" smtClean="0"/>
              <a:t>0</a:t>
            </a:r>
            <a:r>
              <a:rPr lang="en-US" sz="3000" dirty="0" smtClean="0"/>
              <a:t>?</a:t>
            </a:r>
            <a:endParaRPr lang="en-US" sz="30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800100" y="1231900"/>
            <a:ext cx="8047038" cy="379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838200" lvl="1" indent="-381000">
              <a:spcBef>
                <a:spcPct val="45000"/>
              </a:spcBef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r>
              <a:rPr lang="en-US" sz="3200" dirty="0" smtClean="0">
                <a:solidFill>
                  <a:schemeClr val="tx1"/>
                </a:solidFill>
                <a:sym typeface="Wingdings 3" pitchFamily="18" charset="2"/>
              </a:rPr>
              <a:t>Solutions </a:t>
            </a:r>
            <a:r>
              <a:rPr lang="en-US" sz="3200" dirty="0">
                <a:solidFill>
                  <a:schemeClr val="tx1"/>
                </a:solidFill>
                <a:sym typeface="Wingdings 3" pitchFamily="18" charset="2"/>
              </a:rPr>
              <a:t>for particular </a:t>
            </a:r>
            <a:r>
              <a:rPr lang="en-US" sz="3200" dirty="0" smtClean="0">
                <a:solidFill>
                  <a:schemeClr val="tx1"/>
                </a:solidFill>
                <a:sym typeface="Wingdings 3" pitchFamily="18" charset="2"/>
              </a:rPr>
              <a:t>functional forms </a:t>
            </a:r>
            <a:r>
              <a:rPr lang="en-US" sz="3200" dirty="0">
                <a:solidFill>
                  <a:schemeClr val="tx1"/>
                </a:solidFill>
                <a:sym typeface="Wingdings 3" pitchFamily="18" charset="2"/>
              </a:rPr>
              <a:t>of W(t)</a:t>
            </a:r>
          </a:p>
          <a:p>
            <a:pPr marL="1333500" lvl="2" indent="-304800">
              <a:lnSpc>
                <a:spcPct val="200000"/>
              </a:lnSpc>
              <a:spcBef>
                <a:spcPct val="35000"/>
              </a:spcBef>
              <a:buFontTx/>
              <a:buChar char="-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r>
              <a:rPr lang="en-US" sz="2800" b="0" dirty="0">
                <a:solidFill>
                  <a:schemeClr val="tx1"/>
                </a:solidFill>
                <a:sym typeface="Wingdings 3" pitchFamily="18" charset="2"/>
              </a:rPr>
              <a:t>Impulse load</a:t>
            </a:r>
          </a:p>
          <a:p>
            <a:pPr marL="1333500" lvl="2" indent="-304800">
              <a:lnSpc>
                <a:spcPct val="200000"/>
              </a:lnSpc>
              <a:spcBef>
                <a:spcPct val="35000"/>
              </a:spcBef>
              <a:buFontTx/>
              <a:buChar char="-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r>
              <a:rPr lang="en-US" sz="2800" b="0" dirty="0">
                <a:solidFill>
                  <a:schemeClr val="tx1"/>
                </a:solidFill>
                <a:sym typeface="Wingdings 3" pitchFamily="18" charset="2"/>
              </a:rPr>
              <a:t>Step load</a:t>
            </a:r>
          </a:p>
          <a:p>
            <a:pPr marL="342900" indent="-342900">
              <a:spcBef>
                <a:spcPct val="20000"/>
              </a:spcBef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2400" dirty="0">
              <a:solidFill>
                <a:schemeClr val="tx1"/>
              </a:solidFill>
              <a:sym typeface="Wingdings 3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2400" dirty="0">
              <a:solidFill>
                <a:schemeClr val="tx1"/>
              </a:solidFill>
              <a:sym typeface="Wingdings 3" pitchFamily="18" charset="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198438" y="152400"/>
            <a:ext cx="8839200" cy="6731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CH" dirty="0" err="1" smtClean="0"/>
              <a:t>Pollutant</a:t>
            </a:r>
            <a:r>
              <a:rPr lang="fr-CH" dirty="0" smtClean="0"/>
              <a:t> </a:t>
            </a:r>
            <a:r>
              <a:rPr lang="fr-CH" dirty="0" err="1" smtClean="0"/>
              <a:t>reduction</a:t>
            </a:r>
            <a:r>
              <a:rPr lang="fr-CH" dirty="0" smtClean="0"/>
              <a:t>: Solutions for </a:t>
            </a:r>
            <a:r>
              <a:rPr lang="fr-CH" dirty="0" err="1" smtClean="0"/>
              <a:t>different</a:t>
            </a:r>
            <a:r>
              <a:rPr lang="fr-CH" dirty="0" smtClean="0"/>
              <a:t> </a:t>
            </a:r>
            <a:r>
              <a:rPr lang="fr-CH" dirty="0" err="1" smtClean="0"/>
              <a:t>loading</a:t>
            </a:r>
            <a:r>
              <a:rPr lang="fr-CH" dirty="0" smtClean="0"/>
              <a:t> </a:t>
            </a:r>
            <a:r>
              <a:rPr lang="fr-CH" dirty="0" err="1" smtClean="0"/>
              <a:t>functions</a:t>
            </a:r>
            <a:endParaRPr lang="fr-CH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4573587" y="3968750"/>
            <a:ext cx="2970213" cy="831850"/>
            <a:chOff x="3565525" y="4138613"/>
            <a:chExt cx="2970213" cy="831850"/>
          </a:xfrm>
        </p:grpSpPr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>
              <a:off x="4076700" y="4775200"/>
              <a:ext cx="2070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 flipV="1">
              <a:off x="4089400" y="4152900"/>
              <a:ext cx="0" cy="628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Line 10"/>
            <p:cNvSpPr>
              <a:spLocks noChangeShapeType="1"/>
            </p:cNvSpPr>
            <p:nvPr/>
          </p:nvSpPr>
          <p:spPr bwMode="auto">
            <a:xfrm flipV="1">
              <a:off x="4470400" y="4381500"/>
              <a:ext cx="0" cy="3810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03" name="Line 11"/>
            <p:cNvSpPr>
              <a:spLocks noChangeShapeType="1"/>
            </p:cNvSpPr>
            <p:nvPr/>
          </p:nvSpPr>
          <p:spPr bwMode="auto">
            <a:xfrm>
              <a:off x="4470400" y="4368800"/>
              <a:ext cx="1206500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3565525" y="4138613"/>
              <a:ext cx="5921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W(t)</a:t>
              </a:r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6283325" y="4633913"/>
              <a:ext cx="2524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2000" y="2673350"/>
            <a:ext cx="2995613" cy="965200"/>
            <a:chOff x="3565525" y="3365500"/>
            <a:chExt cx="2995613" cy="965200"/>
          </a:xfrm>
        </p:grpSpPr>
        <p:sp>
          <p:nvSpPr>
            <p:cNvPr id="33797" name="Line 5"/>
            <p:cNvSpPr>
              <a:spLocks noChangeShapeType="1"/>
            </p:cNvSpPr>
            <p:nvPr/>
          </p:nvSpPr>
          <p:spPr bwMode="auto">
            <a:xfrm>
              <a:off x="4076700" y="3987800"/>
              <a:ext cx="2070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8" name="Line 6"/>
            <p:cNvSpPr>
              <a:spLocks noChangeShapeType="1"/>
            </p:cNvSpPr>
            <p:nvPr/>
          </p:nvSpPr>
          <p:spPr bwMode="auto">
            <a:xfrm flipV="1">
              <a:off x="4089400" y="3365500"/>
              <a:ext cx="0" cy="628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9" name="Line 7"/>
            <p:cNvSpPr>
              <a:spLocks noChangeShapeType="1"/>
            </p:cNvSpPr>
            <p:nvPr/>
          </p:nvSpPr>
          <p:spPr bwMode="auto">
            <a:xfrm flipV="1">
              <a:off x="4470400" y="3594100"/>
              <a:ext cx="0" cy="3810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3565525" y="3376613"/>
              <a:ext cx="5921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W(t)</a:t>
              </a:r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6308725" y="3994150"/>
              <a:ext cx="2524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20" name="Rectangle 3"/>
              <p:cNvSpPr>
                <a:spLocks noChangeArrowheads="1"/>
              </p:cNvSpPr>
              <p:nvPr/>
            </p:nvSpPr>
            <p:spPr bwMode="auto">
              <a:xfrm>
                <a:off x="800100" y="393700"/>
                <a:ext cx="8047038" cy="3035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342900" indent="-342900">
                  <a:lnSpc>
                    <a:spcPct val="200000"/>
                  </a:lnSpc>
                  <a:spcBef>
                    <a:spcPct val="20000"/>
                  </a:spcBef>
                  <a:buFontTx/>
                  <a:buChar char="•"/>
                  <a:tabLst>
                    <a:tab pos="1524000" algn="l"/>
                    <a:tab pos="1905000" algn="l"/>
                    <a:tab pos="2578100" algn="l"/>
                    <a:tab pos="2959100" algn="l"/>
                  </a:tabLst>
                </a:pPr>
                <a:endParaRPr lang="en-US" sz="2400" dirty="0">
                  <a:solidFill>
                    <a:schemeClr val="tx1"/>
                  </a:solidFill>
                  <a:sym typeface="Wingdings 3" pitchFamily="18" charset="2"/>
                </a:endParaRPr>
              </a:p>
              <a:p>
                <a:pPr marL="342900" indent="-342900">
                  <a:lnSpc>
                    <a:spcPct val="200000"/>
                  </a:lnSpc>
                  <a:spcBef>
                    <a:spcPct val="20000"/>
                  </a:spcBef>
                  <a:buFontTx/>
                  <a:buChar char="•"/>
                  <a:tabLst>
                    <a:tab pos="1524000" algn="l"/>
                    <a:tab pos="1905000" algn="l"/>
                    <a:tab pos="2578100" algn="l"/>
                    <a:tab pos="2959100" algn="l"/>
                  </a:tabLst>
                </a:pPr>
                <a:endParaRPr lang="en-US" sz="2400" dirty="0">
                  <a:solidFill>
                    <a:schemeClr val="tx1"/>
                  </a:solidFill>
                  <a:sym typeface="Wingdings 3" pitchFamily="18" charset="2"/>
                </a:endParaRPr>
              </a:p>
              <a:p>
                <a:pPr marL="838200" lvl="1" indent="-381000">
                  <a:spcBef>
                    <a:spcPct val="45000"/>
                  </a:spcBef>
                  <a:tabLst>
                    <a:tab pos="1524000" algn="l"/>
                    <a:tab pos="1905000" algn="l"/>
                    <a:tab pos="2578100" algn="l"/>
                    <a:tab pos="2959100" algn="l"/>
                  </a:tabLst>
                </a:pPr>
                <a:r>
                  <a:rPr lang="en-US" sz="3200" dirty="0" smtClean="0">
                    <a:solidFill>
                      <a:schemeClr val="tx1"/>
                    </a:solidFill>
                    <a:sym typeface="Wingdings 3" pitchFamily="18" charset="2"/>
                  </a:rPr>
                  <a:t>Impulse </a:t>
                </a:r>
                <a:r>
                  <a:rPr lang="en-US" sz="3200" dirty="0">
                    <a:solidFill>
                      <a:schemeClr val="tx1"/>
                    </a:solidFill>
                    <a:sym typeface="Wingdings 3" pitchFamily="18" charset="2"/>
                  </a:rPr>
                  <a:t>load </a:t>
                </a:r>
                <a:r>
                  <a:rPr lang="en-US" sz="3200" dirty="0" smtClean="0">
                    <a:solidFill>
                      <a:schemeClr val="tx1"/>
                    </a:solidFill>
                    <a:sym typeface="Wingdings 3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  <a:sym typeface="Wingdings 3" pitchFamily="18" charset="2"/>
                      </a:rPr>
                      <m:t>𝑊</m:t>
                    </m:r>
                    <m:r>
                      <a:rPr lang="en-US" sz="3200" i="1" dirty="0">
                        <a:latin typeface="Cambria Math"/>
                        <a:sym typeface="Wingdings 3" pitchFamily="18" charset="2"/>
                      </a:rPr>
                      <m:t>(</m:t>
                    </m:r>
                    <m:r>
                      <a:rPr lang="en-US" sz="3200" i="1" dirty="0">
                        <a:latin typeface="Cambria Math"/>
                        <a:sym typeface="Wingdings 3" pitchFamily="18" charset="2"/>
                      </a:rPr>
                      <m:t>𝑡</m:t>
                    </m:r>
                    <m:r>
                      <a:rPr lang="en-US" sz="3200" i="1" dirty="0">
                        <a:latin typeface="Cambria Math"/>
                        <a:sym typeface="Wingdings 3" pitchFamily="18" charset="2"/>
                      </a:rPr>
                      <m:t>) =</m:t>
                    </m:r>
                    <m:sSub>
                      <m:sSubPr>
                        <m:ctrlPr>
                          <a:rPr lang="en-US" sz="3200" i="1" dirty="0">
                            <a:latin typeface="Cambria Math"/>
                            <a:sym typeface="Wingdings 3" pitchFamily="18" charset="2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/>
                            <a:sym typeface="Wingdings 3" pitchFamily="18" charset="2"/>
                          </a:rPr>
                          <m:t>𝑚</m:t>
                        </m:r>
                      </m:e>
                      <m:sub>
                        <m:r>
                          <a:rPr lang="en-GB" sz="3200" i="1" dirty="0">
                            <a:latin typeface="Cambria Math"/>
                            <a:sym typeface="Wingdings 3" pitchFamily="18" charset="2"/>
                          </a:rPr>
                          <m:t>0</m:t>
                        </m:r>
                      </m:sub>
                    </m:sSub>
                    <m:r>
                      <a:rPr lang="el-GR" sz="3200" i="1" dirty="0">
                        <a:latin typeface="Cambria Math"/>
                        <a:sym typeface="Wingdings 3" pitchFamily="18" charset="2"/>
                      </a:rPr>
                      <m:t>𝛿</m:t>
                    </m:r>
                    <m:r>
                      <a:rPr lang="en-US" sz="3200" i="1" dirty="0">
                        <a:latin typeface="Cambria Math"/>
                        <a:sym typeface="Wingdings 3" pitchFamily="18" charset="2"/>
                      </a:rPr>
                      <m:t>(</m:t>
                    </m:r>
                    <m:r>
                      <a:rPr lang="en-US" sz="3200" i="1" dirty="0">
                        <a:latin typeface="Cambria Math"/>
                        <a:sym typeface="Wingdings 3" pitchFamily="18" charset="2"/>
                      </a:rPr>
                      <m:t>𝑡</m:t>
                    </m:r>
                    <m:r>
                      <a:rPr lang="en-US" sz="3200" i="1" baseline="-25000" dirty="0">
                        <a:latin typeface="Cambria Math"/>
                        <a:sym typeface="Wingdings 3" pitchFamily="18" charset="2"/>
                      </a:rPr>
                      <m:t>0</m:t>
                    </m:r>
                    <m:r>
                      <a:rPr lang="en-US" sz="3200" i="1" dirty="0">
                        <a:latin typeface="Cambria Math"/>
                        <a:sym typeface="Wingdings 3" pitchFamily="18" charset="2"/>
                      </a:rPr>
                      <m:t>)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  <a:sym typeface="Wingdings 3" pitchFamily="18" charset="2"/>
                  </a:rPr>
                  <a:t>)= </a:t>
                </a:r>
                <a:r>
                  <a:rPr lang="en-US" sz="3200" dirty="0">
                    <a:solidFill>
                      <a:schemeClr val="tx1"/>
                    </a:solidFill>
                    <a:sym typeface="Wingdings 3" pitchFamily="18" charset="2"/>
                  </a:rPr>
                  <a:t>load that stops </a:t>
                </a:r>
                <a:r>
                  <a:rPr lang="en-US" sz="3200" dirty="0" smtClean="0">
                    <a:solidFill>
                      <a:schemeClr val="tx1"/>
                    </a:solidFill>
                    <a:sym typeface="Wingdings 3" pitchFamily="18" charset="2"/>
                  </a:rPr>
                  <a:t>immediately</a:t>
                </a:r>
              </a:p>
              <a:p>
                <a:pPr marL="342900" indent="-342900">
                  <a:spcBef>
                    <a:spcPct val="20000"/>
                  </a:spcBef>
                  <a:buFontTx/>
                  <a:buChar char="•"/>
                  <a:tabLst>
                    <a:tab pos="1524000" algn="l"/>
                    <a:tab pos="1905000" algn="l"/>
                    <a:tab pos="2578100" algn="l"/>
                    <a:tab pos="2959100" algn="l"/>
                  </a:tabLst>
                </a:pPr>
                <a:endParaRPr lang="en-US" sz="2400" dirty="0">
                  <a:solidFill>
                    <a:schemeClr val="tx1"/>
                  </a:solidFill>
                  <a:sym typeface="Wingdings 3" pitchFamily="18" charset="2"/>
                </a:endParaRPr>
              </a:p>
            </p:txBody>
          </p:sp>
        </mc:Choice>
        <mc:Fallback xmlns="">
          <p:sp>
            <p:nvSpPr>
              <p:cNvPr id="34820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100" y="393700"/>
                <a:ext cx="8047038" cy="3035300"/>
              </a:xfrm>
              <a:prstGeom prst="rect">
                <a:avLst/>
              </a:prstGeom>
              <a:blipFill rotWithShape="1">
                <a:blip r:embed="rId3"/>
                <a:stretch>
                  <a:fillRect r="-30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 dirty="0" err="1" smtClean="0"/>
              <a:t>Pollutant</a:t>
            </a:r>
            <a:r>
              <a:rPr lang="fr-CH" dirty="0" smtClean="0"/>
              <a:t> </a:t>
            </a:r>
            <a:r>
              <a:rPr lang="fr-CH" dirty="0" err="1" smtClean="0"/>
              <a:t>reduction</a:t>
            </a:r>
            <a:r>
              <a:rPr lang="fr-CH" dirty="0" smtClean="0"/>
              <a:t>: impulse </a:t>
            </a:r>
            <a:r>
              <a:rPr lang="fr-CH" dirty="0" err="1" smtClean="0"/>
              <a:t>load</a:t>
            </a:r>
            <a:endParaRPr lang="fr-CH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457325" y="4202113"/>
            <a:ext cx="5740400" cy="2495550"/>
            <a:chOff x="1457325" y="4202113"/>
            <a:chExt cx="5740400" cy="2495550"/>
          </a:xfrm>
        </p:grpSpPr>
        <p:sp>
          <p:nvSpPr>
            <p:cNvPr id="34819" name="AutoShape 2" descr="20%"/>
            <p:cNvSpPr>
              <a:spLocks noChangeArrowheads="1"/>
            </p:cNvSpPr>
            <p:nvPr/>
          </p:nvSpPr>
          <p:spPr bwMode="auto">
            <a:xfrm>
              <a:off x="3062288" y="5491163"/>
              <a:ext cx="2452687" cy="900112"/>
            </a:xfrm>
            <a:prstGeom prst="rtTriangle">
              <a:avLst/>
            </a:prstGeom>
            <a:pattFill prst="pct20">
              <a:fgClr>
                <a:srgbClr val="CC0000"/>
              </a:fgClr>
              <a:bgClr>
                <a:schemeClr val="bg1"/>
              </a:bgClr>
            </a:patt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34823" name="Line 6"/>
            <p:cNvSpPr>
              <a:spLocks noChangeShapeType="1"/>
            </p:cNvSpPr>
            <p:nvPr/>
          </p:nvSpPr>
          <p:spPr bwMode="auto">
            <a:xfrm>
              <a:off x="2108200" y="6388100"/>
              <a:ext cx="4368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457325" y="4202113"/>
              <a:ext cx="5740400" cy="2457450"/>
              <a:chOff x="1457325" y="4202113"/>
              <a:chExt cx="5740400" cy="2457450"/>
            </a:xfrm>
          </p:grpSpPr>
          <p:sp>
            <p:nvSpPr>
              <p:cNvPr id="34824" name="Line 7"/>
              <p:cNvSpPr>
                <a:spLocks noChangeShapeType="1"/>
              </p:cNvSpPr>
              <p:nvPr/>
            </p:nvSpPr>
            <p:spPr bwMode="auto">
              <a:xfrm flipV="1">
                <a:off x="2108200" y="4470400"/>
                <a:ext cx="0" cy="1892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5" name="Line 8"/>
              <p:cNvSpPr>
                <a:spLocks noChangeShapeType="1"/>
              </p:cNvSpPr>
              <p:nvPr/>
            </p:nvSpPr>
            <p:spPr bwMode="auto">
              <a:xfrm>
                <a:off x="3060700" y="6388100"/>
                <a:ext cx="325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6" name="Line 9"/>
              <p:cNvSpPr>
                <a:spLocks noChangeShapeType="1"/>
              </p:cNvSpPr>
              <p:nvPr/>
            </p:nvSpPr>
            <p:spPr bwMode="auto">
              <a:xfrm>
                <a:off x="3060700" y="5499100"/>
                <a:ext cx="0" cy="88900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7" name="Text Box 10"/>
              <p:cNvSpPr txBox="1">
                <a:spLocks noChangeArrowheads="1"/>
              </p:cNvSpPr>
              <p:nvPr/>
            </p:nvSpPr>
            <p:spPr bwMode="auto">
              <a:xfrm>
                <a:off x="1749425" y="4202113"/>
                <a:ext cx="49885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 smtClean="0"/>
                  <a:t>c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t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4828" name="Text Box 11"/>
              <p:cNvSpPr txBox="1">
                <a:spLocks noChangeArrowheads="1"/>
              </p:cNvSpPr>
              <p:nvPr/>
            </p:nvSpPr>
            <p:spPr bwMode="auto">
              <a:xfrm>
                <a:off x="6956425" y="6323013"/>
                <a:ext cx="2413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/>
                  <a:t>t</a:t>
                </a:r>
              </a:p>
            </p:txBody>
          </p:sp>
          <p:sp>
            <p:nvSpPr>
              <p:cNvPr id="34829" name="Freeform 12"/>
              <p:cNvSpPr>
                <a:spLocks/>
              </p:cNvSpPr>
              <p:nvPr/>
            </p:nvSpPr>
            <p:spPr bwMode="auto">
              <a:xfrm>
                <a:off x="3070225" y="5491163"/>
                <a:ext cx="2438400" cy="901700"/>
              </a:xfrm>
              <a:custGeom>
                <a:avLst/>
                <a:gdLst>
                  <a:gd name="T0" fmla="*/ 0 w 1536"/>
                  <a:gd name="T1" fmla="*/ 0 h 568"/>
                  <a:gd name="T2" fmla="*/ 645160000 w 1536"/>
                  <a:gd name="T3" fmla="*/ 705643750 h 568"/>
                  <a:gd name="T4" fmla="*/ 2147483647 w 1536"/>
                  <a:gd name="T5" fmla="*/ 1270158750 h 568"/>
                  <a:gd name="T6" fmla="*/ 2147483647 w 1536"/>
                  <a:gd name="T7" fmla="*/ 1431448750 h 56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6" h="568">
                    <a:moveTo>
                      <a:pt x="0" y="0"/>
                    </a:moveTo>
                    <a:cubicBezTo>
                      <a:pt x="52" y="98"/>
                      <a:pt x="105" y="196"/>
                      <a:pt x="256" y="280"/>
                    </a:cubicBezTo>
                    <a:cubicBezTo>
                      <a:pt x="407" y="364"/>
                      <a:pt x="691" y="456"/>
                      <a:pt x="904" y="504"/>
                    </a:cubicBezTo>
                    <a:cubicBezTo>
                      <a:pt x="1117" y="552"/>
                      <a:pt x="1326" y="560"/>
                      <a:pt x="1536" y="568"/>
                    </a:cubicBezTo>
                  </a:path>
                </a:pathLst>
              </a:custGeom>
              <a:solidFill>
                <a:schemeClr val="bg1"/>
              </a:solidFill>
              <a:ln w="9525" cmpd="sng">
                <a:solidFill>
                  <a:srgbClr val="CC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0" name="Line 14"/>
              <p:cNvSpPr>
                <a:spLocks noChangeShapeType="1"/>
              </p:cNvSpPr>
              <p:nvPr/>
            </p:nvSpPr>
            <p:spPr bwMode="auto">
              <a:xfrm>
                <a:off x="2095500" y="5486400"/>
                <a:ext cx="965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1" name="Text Box 15"/>
              <p:cNvSpPr txBox="1">
                <a:spLocks noChangeArrowheads="1"/>
              </p:cNvSpPr>
              <p:nvPr/>
            </p:nvSpPr>
            <p:spPr bwMode="auto">
              <a:xfrm>
                <a:off x="1457325" y="5294313"/>
                <a:ext cx="65915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m</a:t>
                </a:r>
                <a:r>
                  <a:rPr lang="en-US" sz="1600" baseline="-25000" dirty="0" smtClean="0"/>
                  <a:t>0</a:t>
                </a:r>
                <a:r>
                  <a:rPr lang="en-US" dirty="0" smtClean="0"/>
                  <a:t>/V</a:t>
                </a:r>
                <a:endParaRPr lang="en-US" dirty="0"/>
              </a:p>
            </p:txBody>
          </p:sp>
        </p:grpSp>
        <p:sp>
          <p:nvSpPr>
            <p:cNvPr id="34832" name="Text Box 16"/>
            <p:cNvSpPr txBox="1">
              <a:spLocks noChangeArrowheads="1"/>
            </p:cNvSpPr>
            <p:nvPr/>
          </p:nvSpPr>
          <p:spPr bwMode="auto">
            <a:xfrm>
              <a:off x="3006725" y="6361113"/>
              <a:ext cx="3222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0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810000" y="45720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Solution:</a:t>
            </a:r>
            <a:endParaRPr lang="en-US" sz="2400" dirty="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4572000"/>
            <a:ext cx="3505200" cy="914400"/>
          </a:xfrm>
          <a:prstGeom prst="rect">
            <a:avLst/>
          </a:prstGeom>
          <a:noFill/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1" y="1600200"/>
            <a:ext cx="4038600" cy="716526"/>
          </a:xfrm>
          <a:prstGeom prst="rect">
            <a:avLst/>
          </a:prstGeom>
          <a:noFill/>
        </p:spPr>
      </p:pic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122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0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800100" y="850900"/>
            <a:ext cx="8047038" cy="593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2400" dirty="0">
              <a:solidFill>
                <a:schemeClr val="tx1"/>
              </a:solidFill>
              <a:sym typeface="Wingdings 3" pitchFamily="18" charset="2"/>
            </a:endParaRPr>
          </a:p>
          <a:p>
            <a:pPr marL="838200" lvl="1" indent="-381000">
              <a:spcBef>
                <a:spcPct val="45000"/>
              </a:spcBef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2400" dirty="0">
              <a:sym typeface="Wingdings 3" pitchFamily="18" charset="2"/>
            </a:endParaRPr>
          </a:p>
          <a:p>
            <a:pPr marL="838200" lvl="1" indent="-381000">
              <a:spcBef>
                <a:spcPct val="45000"/>
              </a:spcBef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r>
              <a:rPr lang="en-US" sz="3200" dirty="0" smtClean="0">
                <a:solidFill>
                  <a:schemeClr val="tx1"/>
                </a:solidFill>
                <a:sym typeface="Wingdings 3" pitchFamily="18" charset="2"/>
              </a:rPr>
              <a:t>Step </a:t>
            </a:r>
            <a:r>
              <a:rPr lang="en-US" sz="3200" dirty="0">
                <a:solidFill>
                  <a:schemeClr val="tx1"/>
                </a:solidFill>
                <a:sym typeface="Wingdings 3" pitchFamily="18" charset="2"/>
              </a:rPr>
              <a:t>load = continuous load after </a:t>
            </a:r>
            <a:r>
              <a:rPr lang="en-US" sz="3200" dirty="0" smtClean="0">
                <a:solidFill>
                  <a:schemeClr val="tx1"/>
                </a:solidFill>
                <a:sym typeface="Wingdings 3" pitchFamily="18" charset="2"/>
              </a:rPr>
              <a:t>t</a:t>
            </a:r>
            <a:r>
              <a:rPr lang="en-US" sz="3200" baseline="-25000" dirty="0" smtClean="0">
                <a:solidFill>
                  <a:schemeClr val="tx1"/>
                </a:solidFill>
                <a:sym typeface="Wingdings 3" pitchFamily="18" charset="2"/>
              </a:rPr>
              <a:t>0</a:t>
            </a:r>
            <a:r>
              <a:rPr lang="en-US" sz="3200" dirty="0" smtClean="0">
                <a:solidFill>
                  <a:schemeClr val="tx1"/>
                </a:solidFill>
                <a:sym typeface="Wingdings 3" pitchFamily="18" charset="2"/>
              </a:rPr>
              <a:t>, i.e. </a:t>
            </a:r>
            <a:endParaRPr lang="en-US" sz="3200" dirty="0"/>
          </a:p>
          <a:p>
            <a:pPr marL="838200" lvl="1" indent="-381000">
              <a:spcBef>
                <a:spcPct val="45000"/>
              </a:spcBef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r>
              <a:rPr lang="en-US" sz="3200" dirty="0" smtClean="0">
                <a:solidFill>
                  <a:schemeClr val="tx1"/>
                </a:solidFill>
                <a:sym typeface="Wingdings 3" pitchFamily="18" charset="2"/>
              </a:rPr>
              <a:t> </a:t>
            </a:r>
            <a:endParaRPr lang="en-US" sz="3200" dirty="0">
              <a:solidFill>
                <a:schemeClr val="tx1"/>
              </a:solidFill>
              <a:sym typeface="Wingdings 3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2400" dirty="0">
              <a:solidFill>
                <a:schemeClr val="tx1"/>
              </a:solidFill>
              <a:sym typeface="Wingdings 3" pitchFamily="18" charset="2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fr-CH" dirty="0" err="1" smtClean="0"/>
              <a:t>Pollutant</a:t>
            </a:r>
            <a:r>
              <a:rPr lang="fr-CH" dirty="0" smtClean="0"/>
              <a:t> </a:t>
            </a:r>
            <a:r>
              <a:rPr lang="fr-CH" dirty="0" err="1" smtClean="0"/>
              <a:t>reduction</a:t>
            </a:r>
            <a:r>
              <a:rPr lang="fr-CH" dirty="0" smtClean="0"/>
              <a:t>: </a:t>
            </a:r>
            <a:r>
              <a:rPr lang="fr-CH" dirty="0" err="1" smtClean="0"/>
              <a:t>step</a:t>
            </a:r>
            <a:r>
              <a:rPr lang="fr-CH" dirty="0" smtClean="0"/>
              <a:t> </a:t>
            </a:r>
            <a:r>
              <a:rPr lang="fr-CH" dirty="0" err="1" smtClean="0"/>
              <a:t>load</a:t>
            </a:r>
            <a:endParaRPr lang="fr-CH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012825" y="4202113"/>
            <a:ext cx="6184900" cy="2478087"/>
            <a:chOff x="1012825" y="4202113"/>
            <a:chExt cx="6184900" cy="2478087"/>
          </a:xfrm>
        </p:grpSpPr>
        <p:sp>
          <p:nvSpPr>
            <p:cNvPr id="35846" name="Line 5"/>
            <p:cNvSpPr>
              <a:spLocks noChangeShapeType="1"/>
            </p:cNvSpPr>
            <p:nvPr/>
          </p:nvSpPr>
          <p:spPr bwMode="auto">
            <a:xfrm>
              <a:off x="2108200" y="6388100"/>
              <a:ext cx="4368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47" name="Line 6"/>
            <p:cNvSpPr>
              <a:spLocks noChangeShapeType="1"/>
            </p:cNvSpPr>
            <p:nvPr/>
          </p:nvSpPr>
          <p:spPr bwMode="auto">
            <a:xfrm flipV="1">
              <a:off x="2108200" y="4470400"/>
              <a:ext cx="0" cy="1892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48" name="Line 7"/>
            <p:cNvSpPr>
              <a:spLocks noChangeShapeType="1"/>
            </p:cNvSpPr>
            <p:nvPr/>
          </p:nvSpPr>
          <p:spPr bwMode="auto">
            <a:xfrm>
              <a:off x="3060700" y="6388100"/>
              <a:ext cx="325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49" name="Text Box 8"/>
            <p:cNvSpPr txBox="1">
              <a:spLocks noChangeArrowheads="1"/>
            </p:cNvSpPr>
            <p:nvPr/>
          </p:nvSpPr>
          <p:spPr bwMode="auto">
            <a:xfrm>
              <a:off x="1749425" y="4202113"/>
              <a:ext cx="5127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C(t</a:t>
              </a:r>
              <a:r>
                <a:rPr lang="en-US"/>
                <a:t>)</a:t>
              </a:r>
            </a:p>
          </p:txBody>
        </p:sp>
        <p:sp>
          <p:nvSpPr>
            <p:cNvPr id="35850" name="Text Box 9"/>
            <p:cNvSpPr txBox="1">
              <a:spLocks noChangeArrowheads="1"/>
            </p:cNvSpPr>
            <p:nvPr/>
          </p:nvSpPr>
          <p:spPr bwMode="auto">
            <a:xfrm>
              <a:off x="6956425" y="6323013"/>
              <a:ext cx="2413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t</a:t>
              </a:r>
            </a:p>
          </p:txBody>
        </p:sp>
        <p:sp>
          <p:nvSpPr>
            <p:cNvPr id="35851" name="Freeform 10"/>
            <p:cNvSpPr>
              <a:spLocks/>
            </p:cNvSpPr>
            <p:nvPr/>
          </p:nvSpPr>
          <p:spPr bwMode="auto">
            <a:xfrm flipV="1">
              <a:off x="3048000" y="5486400"/>
              <a:ext cx="2438400" cy="901700"/>
            </a:xfrm>
            <a:custGeom>
              <a:avLst/>
              <a:gdLst>
                <a:gd name="T0" fmla="*/ 0 w 1536"/>
                <a:gd name="T1" fmla="*/ 0 h 568"/>
                <a:gd name="T2" fmla="*/ 645160000 w 1536"/>
                <a:gd name="T3" fmla="*/ 705643750 h 568"/>
                <a:gd name="T4" fmla="*/ 2147483647 w 1536"/>
                <a:gd name="T5" fmla="*/ 1270158750 h 568"/>
                <a:gd name="T6" fmla="*/ 2147483647 w 1536"/>
                <a:gd name="T7" fmla="*/ 1431448750 h 5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6" h="568">
                  <a:moveTo>
                    <a:pt x="0" y="0"/>
                  </a:moveTo>
                  <a:cubicBezTo>
                    <a:pt x="52" y="98"/>
                    <a:pt x="105" y="196"/>
                    <a:pt x="256" y="280"/>
                  </a:cubicBezTo>
                  <a:cubicBezTo>
                    <a:pt x="407" y="364"/>
                    <a:pt x="691" y="456"/>
                    <a:pt x="904" y="504"/>
                  </a:cubicBezTo>
                  <a:cubicBezTo>
                    <a:pt x="1117" y="552"/>
                    <a:pt x="1326" y="560"/>
                    <a:pt x="1536" y="568"/>
                  </a:cubicBezTo>
                </a:path>
              </a:pathLst>
            </a:custGeom>
            <a:noFill/>
            <a:ln w="9525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V="1">
              <a:off x="2095500" y="5461000"/>
              <a:ext cx="3429000" cy="2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53" name="Text Box 13"/>
            <p:cNvSpPr txBox="1">
              <a:spLocks noChangeArrowheads="1"/>
            </p:cNvSpPr>
            <p:nvPr/>
          </p:nvSpPr>
          <p:spPr bwMode="auto">
            <a:xfrm>
              <a:off x="1012825" y="5307013"/>
              <a:ext cx="10398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  <a:r>
                <a:rPr lang="en-US" baseline="-25000"/>
                <a:t>cst</a:t>
              </a:r>
              <a:r>
                <a:rPr lang="en-US"/>
                <a:t> /(</a:t>
              </a:r>
              <a:r>
                <a:rPr lang="el-GR">
                  <a:cs typeface="Times New Roman" pitchFamily="18" charset="0"/>
                </a:rPr>
                <a:t>λ</a:t>
              </a:r>
              <a:r>
                <a:rPr lang="fr-CH">
                  <a:cs typeface="Times New Roman" pitchFamily="18" charset="0"/>
                </a:rPr>
                <a:t>V)</a:t>
              </a:r>
              <a:endParaRPr lang="el-GR">
                <a:cs typeface="Times New Roman" pitchFamily="18" charset="0"/>
              </a:endParaRPr>
            </a:p>
          </p:txBody>
        </p:sp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2917825" y="6343650"/>
              <a:ext cx="3111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t</a:t>
              </a:r>
              <a:r>
                <a:rPr lang="en-US" baseline="-25000"/>
                <a:t>0</a:t>
              </a:r>
            </a:p>
          </p:txBody>
        </p:sp>
      </p:grpSp>
      <p:pic>
        <p:nvPicPr>
          <p:cNvPr id="16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1447800"/>
            <a:ext cx="3865416" cy="685800"/>
          </a:xfrm>
          <a:prstGeom prst="rect">
            <a:avLst/>
          </a:prstGeom>
          <a:noFill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3124200"/>
            <a:ext cx="2209800" cy="335416"/>
          </a:xfrm>
          <a:prstGeom prst="rect">
            <a:avLst/>
          </a:prstGeom>
          <a:noFill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4267200"/>
            <a:ext cx="3763682" cy="838200"/>
          </a:xfrm>
          <a:prstGeom prst="rect">
            <a:avLst/>
          </a:prstGeom>
          <a:noFill/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619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33800" y="44913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Solution: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800100" y="850900"/>
            <a:ext cx="8047038" cy="593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Tx/>
              <a:buChar char="•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r>
              <a:rPr lang="en-US" sz="2400" dirty="0">
                <a:solidFill>
                  <a:schemeClr val="tx1"/>
                </a:solidFill>
                <a:sym typeface="Wingdings 3" pitchFamily="18" charset="2"/>
              </a:rPr>
              <a:t>Solution for arbitrary load</a:t>
            </a:r>
          </a:p>
          <a:p>
            <a:pPr marL="1333500" lvl="2" indent="-304800">
              <a:lnSpc>
                <a:spcPct val="200000"/>
              </a:lnSpc>
              <a:spcBef>
                <a:spcPct val="35000"/>
              </a:spcBef>
              <a:buFontTx/>
              <a:buChar char="-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r>
              <a:rPr lang="en-US" sz="2000" b="0" dirty="0">
                <a:solidFill>
                  <a:schemeClr val="tx1"/>
                </a:solidFill>
                <a:sym typeface="Wingdings 3" pitchFamily="18" charset="2"/>
              </a:rPr>
              <a:t>Assumption: linear </a:t>
            </a:r>
            <a:r>
              <a:rPr lang="en-US" sz="2000" b="0" dirty="0" smtClean="0">
                <a:solidFill>
                  <a:schemeClr val="tx1"/>
                </a:solidFill>
                <a:sym typeface="Wingdings 3" pitchFamily="18" charset="2"/>
              </a:rPr>
              <a:t>system (show that we have been working with a linear system!)</a:t>
            </a:r>
            <a:endParaRPr lang="en-US" sz="2000" b="0" dirty="0">
              <a:solidFill>
                <a:schemeClr val="tx1"/>
              </a:solidFill>
              <a:sym typeface="Wingdings 3" pitchFamily="18" charset="2"/>
            </a:endParaRPr>
          </a:p>
          <a:p>
            <a:pPr marL="1816100" lvl="3" indent="-292100">
              <a:lnSpc>
                <a:spcPct val="160000"/>
              </a:lnSpc>
              <a:spcBef>
                <a:spcPct val="35000"/>
              </a:spcBef>
              <a:buFontTx/>
              <a:buChar char="•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r>
              <a:rPr lang="en-US" sz="2000" b="0" dirty="0">
                <a:solidFill>
                  <a:schemeClr val="tx1"/>
                </a:solidFill>
                <a:sym typeface="Wingdings 3" pitchFamily="18" charset="2"/>
              </a:rPr>
              <a:t>effect (load 1 + load 2) = effect (load 1) + effect (load 2)</a:t>
            </a:r>
          </a:p>
          <a:p>
            <a:pPr marL="1816100" lvl="3" indent="-292100">
              <a:lnSpc>
                <a:spcPct val="160000"/>
              </a:lnSpc>
              <a:spcBef>
                <a:spcPct val="35000"/>
              </a:spcBef>
              <a:buFontTx/>
              <a:buChar char="•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r>
              <a:rPr lang="en-US" sz="2000" b="0" dirty="0">
                <a:solidFill>
                  <a:schemeClr val="tx1"/>
                </a:solidFill>
                <a:sym typeface="Wingdings 3" pitchFamily="18" charset="2"/>
              </a:rPr>
              <a:t>effect (2 * load 1) = 2* effect (load 1)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2400" dirty="0">
              <a:solidFill>
                <a:schemeClr val="tx1"/>
              </a:solidFill>
              <a:sym typeface="Wingdings 3" pitchFamily="18" charset="2"/>
            </a:endParaRPr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 smtClean="0"/>
              <a:t>Pollutant reduction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35125" y="3911600"/>
            <a:ext cx="6211094" cy="2673350"/>
            <a:chOff x="1635125" y="3911600"/>
            <a:chExt cx="6211094" cy="2673350"/>
          </a:xfrm>
        </p:grpSpPr>
        <p:sp>
          <p:nvSpPr>
            <p:cNvPr id="36866" name="Line 2"/>
            <p:cNvSpPr>
              <a:spLocks noChangeShapeType="1"/>
            </p:cNvSpPr>
            <p:nvPr/>
          </p:nvSpPr>
          <p:spPr bwMode="auto">
            <a:xfrm flipV="1">
              <a:off x="5977731" y="5559425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67" name="Freeform 3"/>
            <p:cNvSpPr>
              <a:spLocks/>
            </p:cNvSpPr>
            <p:nvPr/>
          </p:nvSpPr>
          <p:spPr bwMode="auto">
            <a:xfrm>
              <a:off x="5971381" y="5559425"/>
              <a:ext cx="263525" cy="260350"/>
            </a:xfrm>
            <a:custGeom>
              <a:avLst/>
              <a:gdLst>
                <a:gd name="T0" fmla="*/ 0 w 166"/>
                <a:gd name="T1" fmla="*/ 0 h 164"/>
                <a:gd name="T2" fmla="*/ 146169063 w 166"/>
                <a:gd name="T3" fmla="*/ 231854375 h 164"/>
                <a:gd name="T4" fmla="*/ 307459063 w 166"/>
                <a:gd name="T5" fmla="*/ 357862188 h 164"/>
                <a:gd name="T6" fmla="*/ 418345938 w 166"/>
                <a:gd name="T7" fmla="*/ 413305625 h 1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6" h="164">
                  <a:moveTo>
                    <a:pt x="0" y="0"/>
                  </a:moveTo>
                  <a:cubicBezTo>
                    <a:pt x="19" y="34"/>
                    <a:pt x="38" y="68"/>
                    <a:pt x="58" y="92"/>
                  </a:cubicBezTo>
                  <a:cubicBezTo>
                    <a:pt x="78" y="116"/>
                    <a:pt x="104" y="130"/>
                    <a:pt x="122" y="142"/>
                  </a:cubicBezTo>
                  <a:cubicBezTo>
                    <a:pt x="140" y="154"/>
                    <a:pt x="158" y="160"/>
                    <a:pt x="166" y="16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68" name="Line 4"/>
            <p:cNvSpPr>
              <a:spLocks noChangeAspect="1" noChangeShapeType="1"/>
            </p:cNvSpPr>
            <p:nvPr/>
          </p:nvSpPr>
          <p:spPr bwMode="auto">
            <a:xfrm>
              <a:off x="6241256" y="5213350"/>
              <a:ext cx="0" cy="622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69" name="Freeform 5"/>
            <p:cNvSpPr>
              <a:spLocks noChangeAspect="1"/>
            </p:cNvSpPr>
            <p:nvPr/>
          </p:nvSpPr>
          <p:spPr bwMode="auto">
            <a:xfrm>
              <a:off x="6238081" y="5194300"/>
              <a:ext cx="1600200" cy="812800"/>
            </a:xfrm>
            <a:custGeom>
              <a:avLst/>
              <a:gdLst>
                <a:gd name="T0" fmla="*/ 0 w 1008"/>
                <a:gd name="T1" fmla="*/ 0 h 512"/>
                <a:gd name="T2" fmla="*/ 352821875 w 1008"/>
                <a:gd name="T3" fmla="*/ 559474688 h 512"/>
                <a:gd name="T4" fmla="*/ 1300400625 w 1008"/>
                <a:gd name="T5" fmla="*/ 1123989688 h 512"/>
                <a:gd name="T6" fmla="*/ 2147483647 w 1008"/>
                <a:gd name="T7" fmla="*/ 1290320000 h 5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512">
                  <a:moveTo>
                    <a:pt x="0" y="0"/>
                  </a:moveTo>
                  <a:cubicBezTo>
                    <a:pt x="23" y="37"/>
                    <a:pt x="54" y="148"/>
                    <a:pt x="140" y="222"/>
                  </a:cubicBezTo>
                  <a:cubicBezTo>
                    <a:pt x="226" y="296"/>
                    <a:pt x="371" y="398"/>
                    <a:pt x="516" y="446"/>
                  </a:cubicBezTo>
                  <a:cubicBezTo>
                    <a:pt x="661" y="494"/>
                    <a:pt x="906" y="498"/>
                    <a:pt x="1008" y="51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>
              <a:off x="2146300" y="4546600"/>
              <a:ext cx="2070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 flipV="1">
              <a:off x="2159000" y="3924300"/>
              <a:ext cx="0" cy="628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 flipV="1">
              <a:off x="2540000" y="4152900"/>
              <a:ext cx="0" cy="3810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75" name="Text Box 11"/>
            <p:cNvSpPr txBox="1">
              <a:spLocks noChangeArrowheads="1"/>
            </p:cNvSpPr>
            <p:nvPr/>
          </p:nvSpPr>
          <p:spPr bwMode="auto">
            <a:xfrm>
              <a:off x="1635125" y="3935413"/>
              <a:ext cx="5588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W</a:t>
              </a:r>
              <a:r>
                <a:rPr lang="en-US"/>
                <a:t>(</a:t>
              </a:r>
              <a:r>
                <a:rPr lang="en-US" i="1"/>
                <a:t>t</a:t>
              </a:r>
              <a:r>
                <a:rPr lang="en-US"/>
                <a:t>)</a:t>
              </a:r>
            </a:p>
          </p:txBody>
        </p:sp>
        <p:sp>
          <p:nvSpPr>
            <p:cNvPr id="36876" name="Text Box 12"/>
            <p:cNvSpPr txBox="1">
              <a:spLocks noChangeArrowheads="1"/>
            </p:cNvSpPr>
            <p:nvPr/>
          </p:nvSpPr>
          <p:spPr bwMode="auto">
            <a:xfrm>
              <a:off x="4378325" y="4552950"/>
              <a:ext cx="2413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t</a:t>
              </a:r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 flipV="1">
              <a:off x="2806700" y="3911600"/>
              <a:ext cx="12700" cy="635000"/>
            </a:xfrm>
            <a:prstGeom prst="line">
              <a:avLst/>
            </a:prstGeom>
            <a:noFill/>
            <a:ln w="9525">
              <a:solidFill>
                <a:srgbClr val="018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" name="Group 14"/>
            <p:cNvGrpSpPr>
              <a:grpSpLocks/>
            </p:cNvGrpSpPr>
            <p:nvPr/>
          </p:nvGrpSpPr>
          <p:grpSpPr bwMode="auto">
            <a:xfrm>
              <a:off x="2624137" y="5588000"/>
              <a:ext cx="1066800" cy="419100"/>
              <a:chOff x="1928" y="3456"/>
              <a:chExt cx="1536" cy="568"/>
            </a:xfrm>
          </p:grpSpPr>
          <p:sp>
            <p:nvSpPr>
              <p:cNvPr id="36898" name="Line 15"/>
              <p:cNvSpPr>
                <a:spLocks noChangeShapeType="1"/>
              </p:cNvSpPr>
              <p:nvPr/>
            </p:nvSpPr>
            <p:spPr bwMode="auto">
              <a:xfrm>
                <a:off x="1928" y="3464"/>
                <a:ext cx="0" cy="56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9" name="Freeform 16"/>
              <p:cNvSpPr>
                <a:spLocks/>
              </p:cNvSpPr>
              <p:nvPr/>
            </p:nvSpPr>
            <p:spPr bwMode="auto">
              <a:xfrm>
                <a:off x="1928" y="3456"/>
                <a:ext cx="1536" cy="568"/>
              </a:xfrm>
              <a:custGeom>
                <a:avLst/>
                <a:gdLst>
                  <a:gd name="T0" fmla="*/ 0 w 1536"/>
                  <a:gd name="T1" fmla="*/ 0 h 568"/>
                  <a:gd name="T2" fmla="*/ 256 w 1536"/>
                  <a:gd name="T3" fmla="*/ 280 h 568"/>
                  <a:gd name="T4" fmla="*/ 904 w 1536"/>
                  <a:gd name="T5" fmla="*/ 504 h 568"/>
                  <a:gd name="T6" fmla="*/ 1536 w 1536"/>
                  <a:gd name="T7" fmla="*/ 568 h 56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6" h="568">
                    <a:moveTo>
                      <a:pt x="0" y="0"/>
                    </a:moveTo>
                    <a:cubicBezTo>
                      <a:pt x="52" y="98"/>
                      <a:pt x="105" y="196"/>
                      <a:pt x="256" y="280"/>
                    </a:cubicBezTo>
                    <a:cubicBezTo>
                      <a:pt x="407" y="364"/>
                      <a:pt x="691" y="456"/>
                      <a:pt x="904" y="504"/>
                    </a:cubicBezTo>
                    <a:cubicBezTo>
                      <a:pt x="1117" y="552"/>
                      <a:pt x="1326" y="560"/>
                      <a:pt x="1536" y="568"/>
                    </a:cubicBezTo>
                  </a:path>
                </a:pathLst>
              </a:custGeom>
              <a:noFill/>
              <a:ln w="9525" cmpd="sng">
                <a:solidFill>
                  <a:srgbClr val="CC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879" name="Line 17"/>
            <p:cNvSpPr>
              <a:spLocks noChangeShapeType="1"/>
            </p:cNvSpPr>
            <p:nvPr/>
          </p:nvSpPr>
          <p:spPr bwMode="auto">
            <a:xfrm>
              <a:off x="2217737" y="6019800"/>
              <a:ext cx="2070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Line 18"/>
            <p:cNvSpPr>
              <a:spLocks noChangeShapeType="1"/>
            </p:cNvSpPr>
            <p:nvPr/>
          </p:nvSpPr>
          <p:spPr bwMode="auto">
            <a:xfrm flipV="1">
              <a:off x="2230437" y="5397500"/>
              <a:ext cx="0" cy="628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81" name="Text Box 19"/>
            <p:cNvSpPr txBox="1">
              <a:spLocks noChangeArrowheads="1"/>
            </p:cNvSpPr>
            <p:nvPr/>
          </p:nvSpPr>
          <p:spPr bwMode="auto">
            <a:xfrm>
              <a:off x="1706562" y="5408613"/>
              <a:ext cx="5127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/>
                <a:t>C</a:t>
              </a:r>
              <a:r>
                <a:rPr lang="en-US" dirty="0"/>
                <a:t>(</a:t>
              </a:r>
              <a:r>
                <a:rPr lang="en-US" i="1" dirty="0"/>
                <a:t>t</a:t>
              </a:r>
              <a:r>
                <a:rPr lang="en-US" dirty="0"/>
                <a:t>)</a:t>
              </a:r>
            </a:p>
          </p:txBody>
        </p:sp>
        <p:grpSp>
          <p:nvGrpSpPr>
            <p:cNvPr id="3" name="Group 20"/>
            <p:cNvGrpSpPr>
              <a:grpSpLocks noChangeAspect="1"/>
            </p:cNvGrpSpPr>
            <p:nvPr/>
          </p:nvGrpSpPr>
          <p:grpSpPr bwMode="auto">
            <a:xfrm>
              <a:off x="2890837" y="5384800"/>
              <a:ext cx="1608138" cy="631825"/>
              <a:chOff x="1928" y="3456"/>
              <a:chExt cx="1536" cy="568"/>
            </a:xfrm>
          </p:grpSpPr>
          <p:sp>
            <p:nvSpPr>
              <p:cNvPr id="36896" name="Line 21"/>
              <p:cNvSpPr>
                <a:spLocks noChangeAspect="1" noChangeShapeType="1"/>
              </p:cNvSpPr>
              <p:nvPr/>
            </p:nvSpPr>
            <p:spPr bwMode="auto">
              <a:xfrm>
                <a:off x="1928" y="3464"/>
                <a:ext cx="0" cy="560"/>
              </a:xfrm>
              <a:prstGeom prst="line">
                <a:avLst/>
              </a:prstGeom>
              <a:noFill/>
              <a:ln w="9525">
                <a:solidFill>
                  <a:srgbClr val="018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7" name="Freeform 22"/>
              <p:cNvSpPr>
                <a:spLocks noChangeAspect="1"/>
              </p:cNvSpPr>
              <p:nvPr/>
            </p:nvSpPr>
            <p:spPr bwMode="auto">
              <a:xfrm>
                <a:off x="1928" y="3456"/>
                <a:ext cx="1536" cy="568"/>
              </a:xfrm>
              <a:custGeom>
                <a:avLst/>
                <a:gdLst>
                  <a:gd name="T0" fmla="*/ 0 w 1536"/>
                  <a:gd name="T1" fmla="*/ 0 h 568"/>
                  <a:gd name="T2" fmla="*/ 256 w 1536"/>
                  <a:gd name="T3" fmla="*/ 280 h 568"/>
                  <a:gd name="T4" fmla="*/ 904 w 1536"/>
                  <a:gd name="T5" fmla="*/ 504 h 568"/>
                  <a:gd name="T6" fmla="*/ 1536 w 1536"/>
                  <a:gd name="T7" fmla="*/ 568 h 56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6" h="568">
                    <a:moveTo>
                      <a:pt x="0" y="0"/>
                    </a:moveTo>
                    <a:cubicBezTo>
                      <a:pt x="52" y="98"/>
                      <a:pt x="105" y="196"/>
                      <a:pt x="256" y="280"/>
                    </a:cubicBezTo>
                    <a:cubicBezTo>
                      <a:pt x="407" y="364"/>
                      <a:pt x="691" y="456"/>
                      <a:pt x="904" y="504"/>
                    </a:cubicBezTo>
                    <a:cubicBezTo>
                      <a:pt x="1117" y="552"/>
                      <a:pt x="1326" y="560"/>
                      <a:pt x="1536" y="568"/>
                    </a:cubicBezTo>
                  </a:path>
                </a:pathLst>
              </a:custGeom>
              <a:noFill/>
              <a:ln w="9525" cmpd="sng">
                <a:solidFill>
                  <a:srgbClr val="018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5977731" y="5578475"/>
              <a:ext cx="1066800" cy="419100"/>
              <a:chOff x="1928" y="3456"/>
              <a:chExt cx="1536" cy="568"/>
            </a:xfrm>
          </p:grpSpPr>
          <p:sp>
            <p:nvSpPr>
              <p:cNvPr id="36894" name="Line 24"/>
              <p:cNvSpPr>
                <a:spLocks noChangeShapeType="1"/>
              </p:cNvSpPr>
              <p:nvPr/>
            </p:nvSpPr>
            <p:spPr bwMode="auto">
              <a:xfrm>
                <a:off x="1928" y="3464"/>
                <a:ext cx="0" cy="56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5" name="Freeform 25"/>
              <p:cNvSpPr>
                <a:spLocks/>
              </p:cNvSpPr>
              <p:nvPr/>
            </p:nvSpPr>
            <p:spPr bwMode="auto">
              <a:xfrm>
                <a:off x="1928" y="3456"/>
                <a:ext cx="1536" cy="568"/>
              </a:xfrm>
              <a:custGeom>
                <a:avLst/>
                <a:gdLst>
                  <a:gd name="T0" fmla="*/ 0 w 1536"/>
                  <a:gd name="T1" fmla="*/ 0 h 568"/>
                  <a:gd name="T2" fmla="*/ 256 w 1536"/>
                  <a:gd name="T3" fmla="*/ 280 h 568"/>
                  <a:gd name="T4" fmla="*/ 904 w 1536"/>
                  <a:gd name="T5" fmla="*/ 504 h 568"/>
                  <a:gd name="T6" fmla="*/ 1536 w 1536"/>
                  <a:gd name="T7" fmla="*/ 568 h 56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6" h="568">
                    <a:moveTo>
                      <a:pt x="0" y="0"/>
                    </a:moveTo>
                    <a:cubicBezTo>
                      <a:pt x="52" y="98"/>
                      <a:pt x="105" y="196"/>
                      <a:pt x="256" y="280"/>
                    </a:cubicBezTo>
                    <a:cubicBezTo>
                      <a:pt x="407" y="364"/>
                      <a:pt x="691" y="456"/>
                      <a:pt x="904" y="504"/>
                    </a:cubicBezTo>
                    <a:cubicBezTo>
                      <a:pt x="1117" y="552"/>
                      <a:pt x="1326" y="560"/>
                      <a:pt x="1536" y="568"/>
                    </a:cubicBezTo>
                  </a:path>
                </a:pathLst>
              </a:custGeom>
              <a:noFill/>
              <a:ln w="9525" cmpd="sng">
                <a:solidFill>
                  <a:srgbClr val="CC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884" name="Line 26"/>
            <p:cNvSpPr>
              <a:spLocks noChangeShapeType="1"/>
            </p:cNvSpPr>
            <p:nvPr/>
          </p:nvSpPr>
          <p:spPr bwMode="auto">
            <a:xfrm>
              <a:off x="5571331" y="6010275"/>
              <a:ext cx="2070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85" name="Line 27"/>
            <p:cNvSpPr>
              <a:spLocks noChangeShapeType="1"/>
            </p:cNvSpPr>
            <p:nvPr/>
          </p:nvSpPr>
          <p:spPr bwMode="auto">
            <a:xfrm flipV="1">
              <a:off x="5584031" y="5387975"/>
              <a:ext cx="0" cy="628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Text Box 28"/>
            <p:cNvSpPr txBox="1">
              <a:spLocks noChangeArrowheads="1"/>
            </p:cNvSpPr>
            <p:nvPr/>
          </p:nvSpPr>
          <p:spPr bwMode="auto">
            <a:xfrm>
              <a:off x="5060156" y="5399088"/>
              <a:ext cx="523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C(</a:t>
              </a:r>
              <a:r>
                <a:rPr lang="en-US" i="1"/>
                <a:t>t</a:t>
              </a:r>
              <a:r>
                <a:rPr lang="en-US"/>
                <a:t>)</a:t>
              </a:r>
            </a:p>
          </p:txBody>
        </p:sp>
        <p:sp>
          <p:nvSpPr>
            <p:cNvPr id="36887" name="Line 29"/>
            <p:cNvSpPr>
              <a:spLocks noChangeAspect="1" noChangeShapeType="1"/>
            </p:cNvSpPr>
            <p:nvPr/>
          </p:nvSpPr>
          <p:spPr bwMode="auto">
            <a:xfrm>
              <a:off x="6244431" y="5207000"/>
              <a:ext cx="0" cy="622300"/>
            </a:xfrm>
            <a:prstGeom prst="line">
              <a:avLst/>
            </a:prstGeom>
            <a:noFill/>
            <a:ln w="9525">
              <a:solidFill>
                <a:srgbClr val="018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Line 30"/>
            <p:cNvSpPr>
              <a:spLocks noChangeShapeType="1"/>
            </p:cNvSpPr>
            <p:nvPr/>
          </p:nvSpPr>
          <p:spPr bwMode="auto">
            <a:xfrm flipV="1">
              <a:off x="7050881" y="5495925"/>
              <a:ext cx="0" cy="520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31"/>
            <p:cNvGrpSpPr>
              <a:grpSpLocks noChangeAspect="1"/>
            </p:cNvGrpSpPr>
            <p:nvPr/>
          </p:nvGrpSpPr>
          <p:grpSpPr bwMode="auto">
            <a:xfrm>
              <a:off x="6238081" y="5375275"/>
              <a:ext cx="1608138" cy="631825"/>
              <a:chOff x="1928" y="3456"/>
              <a:chExt cx="1536" cy="568"/>
            </a:xfrm>
          </p:grpSpPr>
          <p:sp>
            <p:nvSpPr>
              <p:cNvPr id="36892" name="Line 32"/>
              <p:cNvSpPr>
                <a:spLocks noChangeAspect="1" noChangeShapeType="1"/>
              </p:cNvSpPr>
              <p:nvPr/>
            </p:nvSpPr>
            <p:spPr bwMode="auto">
              <a:xfrm>
                <a:off x="1928" y="3464"/>
                <a:ext cx="0" cy="560"/>
              </a:xfrm>
              <a:prstGeom prst="line">
                <a:avLst/>
              </a:prstGeom>
              <a:noFill/>
              <a:ln w="12700">
                <a:solidFill>
                  <a:srgbClr val="0180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3" name="Freeform 33"/>
              <p:cNvSpPr>
                <a:spLocks noChangeAspect="1"/>
              </p:cNvSpPr>
              <p:nvPr/>
            </p:nvSpPr>
            <p:spPr bwMode="auto">
              <a:xfrm>
                <a:off x="1928" y="3456"/>
                <a:ext cx="1536" cy="568"/>
              </a:xfrm>
              <a:custGeom>
                <a:avLst/>
                <a:gdLst>
                  <a:gd name="T0" fmla="*/ 0 w 1536"/>
                  <a:gd name="T1" fmla="*/ 0 h 568"/>
                  <a:gd name="T2" fmla="*/ 256 w 1536"/>
                  <a:gd name="T3" fmla="*/ 280 h 568"/>
                  <a:gd name="T4" fmla="*/ 904 w 1536"/>
                  <a:gd name="T5" fmla="*/ 504 h 568"/>
                  <a:gd name="T6" fmla="*/ 1536 w 1536"/>
                  <a:gd name="T7" fmla="*/ 568 h 56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6" h="568">
                    <a:moveTo>
                      <a:pt x="0" y="0"/>
                    </a:moveTo>
                    <a:cubicBezTo>
                      <a:pt x="52" y="98"/>
                      <a:pt x="105" y="196"/>
                      <a:pt x="256" y="280"/>
                    </a:cubicBezTo>
                    <a:cubicBezTo>
                      <a:pt x="407" y="364"/>
                      <a:pt x="691" y="456"/>
                      <a:pt x="904" y="504"/>
                    </a:cubicBezTo>
                    <a:cubicBezTo>
                      <a:pt x="1117" y="552"/>
                      <a:pt x="1326" y="560"/>
                      <a:pt x="1536" y="568"/>
                    </a:cubicBezTo>
                  </a:path>
                </a:pathLst>
              </a:custGeom>
              <a:noFill/>
              <a:ln w="12700" cmpd="sng">
                <a:solidFill>
                  <a:srgbClr val="0180FF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891" name="Text Box 35"/>
            <p:cNvSpPr txBox="1">
              <a:spLocks noChangeArrowheads="1"/>
            </p:cNvSpPr>
            <p:nvPr/>
          </p:nvSpPr>
          <p:spPr bwMode="auto">
            <a:xfrm>
              <a:off x="6169025" y="6248400"/>
              <a:ext cx="1347788" cy="336550"/>
            </a:xfrm>
            <a:prstGeom prst="rect">
              <a:avLst/>
            </a:prstGeom>
            <a:solidFill>
              <a:srgbClr val="F5EDC5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Sum them up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971800" y="4721225"/>
              <a:ext cx="0" cy="5365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287837" y="5689600"/>
              <a:ext cx="772319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2"/>
          <p:cNvSpPr>
            <a:spLocks noChangeShapeType="1"/>
          </p:cNvSpPr>
          <p:nvPr/>
        </p:nvSpPr>
        <p:spPr bwMode="auto">
          <a:xfrm flipV="1">
            <a:off x="5905500" y="36385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1" name="Freeform 3"/>
          <p:cNvSpPr>
            <a:spLocks/>
          </p:cNvSpPr>
          <p:nvPr/>
        </p:nvSpPr>
        <p:spPr bwMode="auto">
          <a:xfrm>
            <a:off x="5899150" y="3638550"/>
            <a:ext cx="263525" cy="260350"/>
          </a:xfrm>
          <a:custGeom>
            <a:avLst/>
            <a:gdLst>
              <a:gd name="T0" fmla="*/ 0 w 166"/>
              <a:gd name="T1" fmla="*/ 0 h 164"/>
              <a:gd name="T2" fmla="*/ 146169063 w 166"/>
              <a:gd name="T3" fmla="*/ 231854375 h 164"/>
              <a:gd name="T4" fmla="*/ 307459063 w 166"/>
              <a:gd name="T5" fmla="*/ 357862188 h 164"/>
              <a:gd name="T6" fmla="*/ 418345938 w 166"/>
              <a:gd name="T7" fmla="*/ 413305625 h 16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6" h="164">
                <a:moveTo>
                  <a:pt x="0" y="0"/>
                </a:moveTo>
                <a:cubicBezTo>
                  <a:pt x="19" y="34"/>
                  <a:pt x="38" y="68"/>
                  <a:pt x="58" y="92"/>
                </a:cubicBezTo>
                <a:cubicBezTo>
                  <a:pt x="78" y="116"/>
                  <a:pt x="104" y="130"/>
                  <a:pt x="122" y="142"/>
                </a:cubicBezTo>
                <a:cubicBezTo>
                  <a:pt x="140" y="154"/>
                  <a:pt x="158" y="160"/>
                  <a:pt x="166" y="164"/>
                </a:cubicBezTo>
              </a:path>
            </a:pathLst>
          </a:custGeom>
          <a:noFill/>
          <a:ln w="38100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2" name="Line 4"/>
          <p:cNvSpPr>
            <a:spLocks noChangeAspect="1" noChangeShapeType="1"/>
          </p:cNvSpPr>
          <p:nvPr/>
        </p:nvSpPr>
        <p:spPr bwMode="auto">
          <a:xfrm>
            <a:off x="6169025" y="3292475"/>
            <a:ext cx="0" cy="622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3" name="Freeform 5"/>
          <p:cNvSpPr>
            <a:spLocks noChangeAspect="1"/>
          </p:cNvSpPr>
          <p:nvPr/>
        </p:nvSpPr>
        <p:spPr bwMode="auto">
          <a:xfrm>
            <a:off x="6165850" y="3273425"/>
            <a:ext cx="1600200" cy="812800"/>
          </a:xfrm>
          <a:custGeom>
            <a:avLst/>
            <a:gdLst>
              <a:gd name="T0" fmla="*/ 0 w 1008"/>
              <a:gd name="T1" fmla="*/ 0 h 512"/>
              <a:gd name="T2" fmla="*/ 352821875 w 1008"/>
              <a:gd name="T3" fmla="*/ 559474688 h 512"/>
              <a:gd name="T4" fmla="*/ 1300400625 w 1008"/>
              <a:gd name="T5" fmla="*/ 1123989688 h 512"/>
              <a:gd name="T6" fmla="*/ 2147483647 w 1008"/>
              <a:gd name="T7" fmla="*/ 1290320000 h 5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8" h="512">
                <a:moveTo>
                  <a:pt x="0" y="0"/>
                </a:moveTo>
                <a:cubicBezTo>
                  <a:pt x="23" y="37"/>
                  <a:pt x="54" y="148"/>
                  <a:pt x="140" y="222"/>
                </a:cubicBezTo>
                <a:cubicBezTo>
                  <a:pt x="226" y="296"/>
                  <a:pt x="371" y="398"/>
                  <a:pt x="516" y="446"/>
                </a:cubicBezTo>
                <a:cubicBezTo>
                  <a:pt x="661" y="494"/>
                  <a:pt x="906" y="498"/>
                  <a:pt x="1008" y="512"/>
                </a:cubicBezTo>
              </a:path>
            </a:pathLst>
          </a:custGeom>
          <a:noFill/>
          <a:ln w="38100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800100" y="850900"/>
            <a:ext cx="8047038" cy="593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Tx/>
              <a:buChar char="•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r>
              <a:rPr lang="en-US" sz="2400" dirty="0">
                <a:solidFill>
                  <a:schemeClr val="tx1"/>
                </a:solidFill>
                <a:sym typeface="Wingdings 3" pitchFamily="18" charset="2"/>
              </a:rPr>
              <a:t>Solution for arbitrary load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Tx/>
              <a:buChar char="•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2400" dirty="0">
              <a:solidFill>
                <a:schemeClr val="tx1"/>
              </a:solidFill>
              <a:sym typeface="Wingdings 3" pitchFamily="18" charset="2"/>
            </a:endParaRP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Tx/>
              <a:buChar char="•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2400" dirty="0">
              <a:solidFill>
                <a:schemeClr val="tx1"/>
              </a:solidFill>
              <a:sym typeface="Wingdings 3" pitchFamily="18" charset="2"/>
            </a:endParaRP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Tx/>
              <a:buChar char="•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2400" dirty="0">
              <a:solidFill>
                <a:schemeClr val="tx1"/>
              </a:solidFill>
              <a:sym typeface="Wingdings 3" pitchFamily="18" charset="2"/>
            </a:endParaRP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Tx/>
              <a:buChar char="•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2400" dirty="0">
              <a:solidFill>
                <a:schemeClr val="tx1"/>
              </a:solidFill>
              <a:sym typeface="Wingdings 3" pitchFamily="18" charset="2"/>
            </a:endParaRP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Tx/>
              <a:buChar char="•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2400" dirty="0">
              <a:solidFill>
                <a:schemeClr val="tx1"/>
              </a:solidFill>
              <a:sym typeface="Wingdings 3" pitchFamily="18" charset="2"/>
            </a:endParaRPr>
          </a:p>
          <a:p>
            <a:pPr>
              <a:spcBef>
                <a:spcPct val="20000"/>
              </a:spcBef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2400" dirty="0">
              <a:solidFill>
                <a:schemeClr val="tx1"/>
              </a:solidFill>
              <a:sym typeface="Wingdings 3" pitchFamily="18" charset="2"/>
            </a:endParaRPr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 smtClean="0"/>
              <a:t>Pollutant reduction</a:t>
            </a: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2082800" y="2540000"/>
            <a:ext cx="207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 flipV="1">
            <a:off x="2095500" y="1917700"/>
            <a:ext cx="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 flipV="1">
            <a:off x="2476500" y="2146300"/>
            <a:ext cx="0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1571625" y="1928813"/>
            <a:ext cx="592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W(t)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4225925" y="2444750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 flipV="1">
            <a:off x="2743200" y="1892300"/>
            <a:ext cx="12700" cy="635000"/>
          </a:xfrm>
          <a:prstGeom prst="line">
            <a:avLst/>
          </a:prstGeom>
          <a:noFill/>
          <a:ln w="9525">
            <a:solidFill>
              <a:srgbClr val="018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489200" y="3644900"/>
            <a:ext cx="1066800" cy="419100"/>
            <a:chOff x="1928" y="3456"/>
            <a:chExt cx="1536" cy="568"/>
          </a:xfrm>
        </p:grpSpPr>
        <p:sp>
          <p:nvSpPr>
            <p:cNvPr id="37927" name="Line 15"/>
            <p:cNvSpPr>
              <a:spLocks noChangeShapeType="1"/>
            </p:cNvSpPr>
            <p:nvPr/>
          </p:nvSpPr>
          <p:spPr bwMode="auto">
            <a:xfrm>
              <a:off x="1928" y="3464"/>
              <a:ext cx="0" cy="56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28" name="Freeform 16"/>
            <p:cNvSpPr>
              <a:spLocks/>
            </p:cNvSpPr>
            <p:nvPr/>
          </p:nvSpPr>
          <p:spPr bwMode="auto">
            <a:xfrm>
              <a:off x="1928" y="3456"/>
              <a:ext cx="1536" cy="568"/>
            </a:xfrm>
            <a:custGeom>
              <a:avLst/>
              <a:gdLst>
                <a:gd name="T0" fmla="*/ 0 w 1536"/>
                <a:gd name="T1" fmla="*/ 0 h 568"/>
                <a:gd name="T2" fmla="*/ 256 w 1536"/>
                <a:gd name="T3" fmla="*/ 280 h 568"/>
                <a:gd name="T4" fmla="*/ 904 w 1536"/>
                <a:gd name="T5" fmla="*/ 504 h 568"/>
                <a:gd name="T6" fmla="*/ 1536 w 1536"/>
                <a:gd name="T7" fmla="*/ 568 h 5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6" h="568">
                  <a:moveTo>
                    <a:pt x="0" y="0"/>
                  </a:moveTo>
                  <a:cubicBezTo>
                    <a:pt x="52" y="98"/>
                    <a:pt x="105" y="196"/>
                    <a:pt x="256" y="280"/>
                  </a:cubicBezTo>
                  <a:cubicBezTo>
                    <a:pt x="407" y="364"/>
                    <a:pt x="691" y="456"/>
                    <a:pt x="904" y="504"/>
                  </a:cubicBezTo>
                  <a:cubicBezTo>
                    <a:pt x="1117" y="552"/>
                    <a:pt x="1326" y="560"/>
                    <a:pt x="1536" y="568"/>
                  </a:cubicBezTo>
                </a:path>
              </a:pathLst>
            </a:custGeom>
            <a:noFill/>
            <a:ln w="9525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03" name="Line 17"/>
          <p:cNvSpPr>
            <a:spLocks noChangeShapeType="1"/>
          </p:cNvSpPr>
          <p:nvPr/>
        </p:nvSpPr>
        <p:spPr bwMode="auto">
          <a:xfrm>
            <a:off x="2082800" y="4076700"/>
            <a:ext cx="207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4" name="Line 18"/>
          <p:cNvSpPr>
            <a:spLocks noChangeShapeType="1"/>
          </p:cNvSpPr>
          <p:nvPr/>
        </p:nvSpPr>
        <p:spPr bwMode="auto">
          <a:xfrm flipV="1">
            <a:off x="2095500" y="3454400"/>
            <a:ext cx="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5" name="Text Box 19"/>
          <p:cNvSpPr txBox="1">
            <a:spLocks noChangeArrowheads="1"/>
          </p:cNvSpPr>
          <p:nvPr/>
        </p:nvSpPr>
        <p:spPr bwMode="auto">
          <a:xfrm>
            <a:off x="1571625" y="3465513"/>
            <a:ext cx="534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C(t)</a:t>
            </a:r>
          </a:p>
        </p:txBody>
      </p:sp>
      <p:grpSp>
        <p:nvGrpSpPr>
          <p:cNvPr id="3" name="Group 20"/>
          <p:cNvGrpSpPr>
            <a:grpSpLocks noChangeAspect="1"/>
          </p:cNvGrpSpPr>
          <p:nvPr/>
        </p:nvGrpSpPr>
        <p:grpSpPr bwMode="auto">
          <a:xfrm>
            <a:off x="2755900" y="3441700"/>
            <a:ext cx="1608138" cy="631825"/>
            <a:chOff x="1928" y="3456"/>
            <a:chExt cx="1536" cy="568"/>
          </a:xfrm>
        </p:grpSpPr>
        <p:sp>
          <p:nvSpPr>
            <p:cNvPr id="37925" name="Line 21"/>
            <p:cNvSpPr>
              <a:spLocks noChangeAspect="1" noChangeShapeType="1"/>
            </p:cNvSpPr>
            <p:nvPr/>
          </p:nvSpPr>
          <p:spPr bwMode="auto">
            <a:xfrm>
              <a:off x="1928" y="3464"/>
              <a:ext cx="0" cy="560"/>
            </a:xfrm>
            <a:prstGeom prst="line">
              <a:avLst/>
            </a:prstGeom>
            <a:noFill/>
            <a:ln w="9525">
              <a:solidFill>
                <a:srgbClr val="018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26" name="Freeform 22"/>
            <p:cNvSpPr>
              <a:spLocks noChangeAspect="1"/>
            </p:cNvSpPr>
            <p:nvPr/>
          </p:nvSpPr>
          <p:spPr bwMode="auto">
            <a:xfrm>
              <a:off x="1928" y="3456"/>
              <a:ext cx="1536" cy="568"/>
            </a:xfrm>
            <a:custGeom>
              <a:avLst/>
              <a:gdLst>
                <a:gd name="T0" fmla="*/ 0 w 1536"/>
                <a:gd name="T1" fmla="*/ 0 h 568"/>
                <a:gd name="T2" fmla="*/ 256 w 1536"/>
                <a:gd name="T3" fmla="*/ 280 h 568"/>
                <a:gd name="T4" fmla="*/ 904 w 1536"/>
                <a:gd name="T5" fmla="*/ 504 h 568"/>
                <a:gd name="T6" fmla="*/ 1536 w 1536"/>
                <a:gd name="T7" fmla="*/ 568 h 5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6" h="568">
                  <a:moveTo>
                    <a:pt x="0" y="0"/>
                  </a:moveTo>
                  <a:cubicBezTo>
                    <a:pt x="52" y="98"/>
                    <a:pt x="105" y="196"/>
                    <a:pt x="256" y="280"/>
                  </a:cubicBezTo>
                  <a:cubicBezTo>
                    <a:pt x="407" y="364"/>
                    <a:pt x="691" y="456"/>
                    <a:pt x="904" y="504"/>
                  </a:cubicBezTo>
                  <a:cubicBezTo>
                    <a:pt x="1117" y="552"/>
                    <a:pt x="1326" y="560"/>
                    <a:pt x="1536" y="568"/>
                  </a:cubicBezTo>
                </a:path>
              </a:pathLst>
            </a:custGeom>
            <a:noFill/>
            <a:ln w="9525" cmpd="sng">
              <a:solidFill>
                <a:srgbClr val="018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905500" y="3657600"/>
            <a:ext cx="1066800" cy="419100"/>
            <a:chOff x="1928" y="3456"/>
            <a:chExt cx="1536" cy="568"/>
          </a:xfrm>
        </p:grpSpPr>
        <p:sp>
          <p:nvSpPr>
            <p:cNvPr id="37923" name="Line 24"/>
            <p:cNvSpPr>
              <a:spLocks noChangeShapeType="1"/>
            </p:cNvSpPr>
            <p:nvPr/>
          </p:nvSpPr>
          <p:spPr bwMode="auto">
            <a:xfrm>
              <a:off x="1928" y="3464"/>
              <a:ext cx="0" cy="56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24" name="Freeform 25"/>
            <p:cNvSpPr>
              <a:spLocks/>
            </p:cNvSpPr>
            <p:nvPr/>
          </p:nvSpPr>
          <p:spPr bwMode="auto">
            <a:xfrm>
              <a:off x="1928" y="3456"/>
              <a:ext cx="1536" cy="568"/>
            </a:xfrm>
            <a:custGeom>
              <a:avLst/>
              <a:gdLst>
                <a:gd name="T0" fmla="*/ 0 w 1536"/>
                <a:gd name="T1" fmla="*/ 0 h 568"/>
                <a:gd name="T2" fmla="*/ 256 w 1536"/>
                <a:gd name="T3" fmla="*/ 280 h 568"/>
                <a:gd name="T4" fmla="*/ 904 w 1536"/>
                <a:gd name="T5" fmla="*/ 504 h 568"/>
                <a:gd name="T6" fmla="*/ 1536 w 1536"/>
                <a:gd name="T7" fmla="*/ 568 h 5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6" h="568">
                  <a:moveTo>
                    <a:pt x="0" y="0"/>
                  </a:moveTo>
                  <a:cubicBezTo>
                    <a:pt x="52" y="98"/>
                    <a:pt x="105" y="196"/>
                    <a:pt x="256" y="280"/>
                  </a:cubicBezTo>
                  <a:cubicBezTo>
                    <a:pt x="407" y="364"/>
                    <a:pt x="691" y="456"/>
                    <a:pt x="904" y="504"/>
                  </a:cubicBezTo>
                  <a:cubicBezTo>
                    <a:pt x="1117" y="552"/>
                    <a:pt x="1326" y="560"/>
                    <a:pt x="1536" y="568"/>
                  </a:cubicBezTo>
                </a:path>
              </a:pathLst>
            </a:custGeom>
            <a:noFill/>
            <a:ln w="9525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08" name="Line 26"/>
          <p:cNvSpPr>
            <a:spLocks noChangeShapeType="1"/>
          </p:cNvSpPr>
          <p:nvPr/>
        </p:nvSpPr>
        <p:spPr bwMode="auto">
          <a:xfrm>
            <a:off x="5499100" y="4089400"/>
            <a:ext cx="207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09" name="Line 27"/>
          <p:cNvSpPr>
            <a:spLocks noChangeShapeType="1"/>
          </p:cNvSpPr>
          <p:nvPr/>
        </p:nvSpPr>
        <p:spPr bwMode="auto">
          <a:xfrm flipV="1">
            <a:off x="5511800" y="3467100"/>
            <a:ext cx="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10" name="Text Box 28"/>
          <p:cNvSpPr txBox="1">
            <a:spLocks noChangeArrowheads="1"/>
          </p:cNvSpPr>
          <p:nvPr/>
        </p:nvSpPr>
        <p:spPr bwMode="auto">
          <a:xfrm>
            <a:off x="4987925" y="3478213"/>
            <a:ext cx="534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C(t)</a:t>
            </a:r>
          </a:p>
        </p:txBody>
      </p:sp>
      <p:sp>
        <p:nvSpPr>
          <p:cNvPr id="37911" name="Line 29"/>
          <p:cNvSpPr>
            <a:spLocks noChangeAspect="1" noChangeShapeType="1"/>
          </p:cNvSpPr>
          <p:nvPr/>
        </p:nvSpPr>
        <p:spPr bwMode="auto">
          <a:xfrm>
            <a:off x="6172200" y="3286125"/>
            <a:ext cx="0" cy="622300"/>
          </a:xfrm>
          <a:prstGeom prst="line">
            <a:avLst/>
          </a:prstGeom>
          <a:noFill/>
          <a:ln w="9525">
            <a:solidFill>
              <a:srgbClr val="018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12" name="Line 30"/>
          <p:cNvSpPr>
            <a:spLocks noChangeShapeType="1"/>
          </p:cNvSpPr>
          <p:nvPr/>
        </p:nvSpPr>
        <p:spPr bwMode="auto">
          <a:xfrm flipV="1">
            <a:off x="6978650" y="3575050"/>
            <a:ext cx="0" cy="5207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31"/>
          <p:cNvGrpSpPr>
            <a:grpSpLocks noChangeAspect="1"/>
          </p:cNvGrpSpPr>
          <p:nvPr/>
        </p:nvGrpSpPr>
        <p:grpSpPr bwMode="auto">
          <a:xfrm>
            <a:off x="6165850" y="3454400"/>
            <a:ext cx="1608138" cy="631825"/>
            <a:chOff x="1928" y="3456"/>
            <a:chExt cx="1536" cy="568"/>
          </a:xfrm>
        </p:grpSpPr>
        <p:sp>
          <p:nvSpPr>
            <p:cNvPr id="37921" name="Line 32"/>
            <p:cNvSpPr>
              <a:spLocks noChangeAspect="1" noChangeShapeType="1"/>
            </p:cNvSpPr>
            <p:nvPr/>
          </p:nvSpPr>
          <p:spPr bwMode="auto">
            <a:xfrm>
              <a:off x="1928" y="3464"/>
              <a:ext cx="0" cy="560"/>
            </a:xfrm>
            <a:prstGeom prst="line">
              <a:avLst/>
            </a:prstGeom>
            <a:noFill/>
            <a:ln w="12700">
              <a:solidFill>
                <a:srgbClr val="018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22" name="Freeform 33"/>
            <p:cNvSpPr>
              <a:spLocks noChangeAspect="1"/>
            </p:cNvSpPr>
            <p:nvPr/>
          </p:nvSpPr>
          <p:spPr bwMode="auto">
            <a:xfrm>
              <a:off x="1928" y="3456"/>
              <a:ext cx="1536" cy="568"/>
            </a:xfrm>
            <a:custGeom>
              <a:avLst/>
              <a:gdLst>
                <a:gd name="T0" fmla="*/ 0 w 1536"/>
                <a:gd name="T1" fmla="*/ 0 h 568"/>
                <a:gd name="T2" fmla="*/ 256 w 1536"/>
                <a:gd name="T3" fmla="*/ 280 h 568"/>
                <a:gd name="T4" fmla="*/ 904 w 1536"/>
                <a:gd name="T5" fmla="*/ 504 h 568"/>
                <a:gd name="T6" fmla="*/ 1536 w 1536"/>
                <a:gd name="T7" fmla="*/ 568 h 5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6" h="568">
                  <a:moveTo>
                    <a:pt x="0" y="0"/>
                  </a:moveTo>
                  <a:cubicBezTo>
                    <a:pt x="52" y="98"/>
                    <a:pt x="105" y="196"/>
                    <a:pt x="256" y="280"/>
                  </a:cubicBezTo>
                  <a:cubicBezTo>
                    <a:pt x="407" y="364"/>
                    <a:pt x="691" y="456"/>
                    <a:pt x="904" y="504"/>
                  </a:cubicBezTo>
                  <a:cubicBezTo>
                    <a:pt x="1117" y="552"/>
                    <a:pt x="1326" y="560"/>
                    <a:pt x="1536" y="568"/>
                  </a:cubicBezTo>
                </a:path>
              </a:pathLst>
            </a:custGeom>
            <a:noFill/>
            <a:ln w="12700" cmpd="sng">
              <a:solidFill>
                <a:srgbClr val="0180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914" name="Oval 34"/>
          <p:cNvSpPr>
            <a:spLocks noChangeArrowheads="1"/>
          </p:cNvSpPr>
          <p:nvPr/>
        </p:nvSpPr>
        <p:spPr bwMode="auto">
          <a:xfrm>
            <a:off x="4902200" y="2895600"/>
            <a:ext cx="3302000" cy="1651000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37915" name="Text Box 35"/>
          <p:cNvSpPr txBox="1">
            <a:spLocks noChangeArrowheads="1"/>
          </p:cNvSpPr>
          <p:nvPr/>
        </p:nvSpPr>
        <p:spPr bwMode="auto">
          <a:xfrm>
            <a:off x="5813425" y="2487613"/>
            <a:ext cx="1257300" cy="336550"/>
          </a:xfrm>
          <a:prstGeom prst="rect">
            <a:avLst/>
          </a:prstGeom>
          <a:solidFill>
            <a:srgbClr val="F5EDC5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Convolution</a:t>
            </a:r>
          </a:p>
        </p:txBody>
      </p:sp>
      <p:graphicFrame>
        <p:nvGraphicFramePr>
          <p:cNvPr id="37916" name="Object 36"/>
          <p:cNvGraphicFramePr>
            <a:graphicFrameLocks noGrp="1" noChangeAspect="1"/>
          </p:cNvGraphicFramePr>
          <p:nvPr>
            <p:ph sz="half" idx="2"/>
          </p:nvPr>
        </p:nvGraphicFramePr>
        <p:xfrm>
          <a:off x="4557713" y="4778375"/>
          <a:ext cx="42973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4" imgW="2400300" imgH="469900" progId="Equation.DSMT4">
                  <p:embed/>
                </p:oleObj>
              </mc:Choice>
              <mc:Fallback>
                <p:oleObj name="Equation" r:id="rId4" imgW="2400300" imgH="4699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3" y="4778375"/>
                        <a:ext cx="4297362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7" name="Text Box 37"/>
          <p:cNvSpPr txBox="1">
            <a:spLocks noChangeArrowheads="1"/>
          </p:cNvSpPr>
          <p:nvPr/>
        </p:nvSpPr>
        <p:spPr bwMode="auto">
          <a:xfrm>
            <a:off x="990600" y="4633913"/>
            <a:ext cx="3413307" cy="646331"/>
          </a:xfrm>
          <a:prstGeom prst="rect">
            <a:avLst/>
          </a:prstGeom>
          <a:solidFill>
            <a:srgbClr val="F5EDC5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  <a:p>
            <a:r>
              <a:rPr lang="en-US" dirty="0"/>
              <a:t>= response of </a:t>
            </a:r>
            <a:r>
              <a:rPr lang="en-US" dirty="0" smtClean="0"/>
              <a:t>impulse unit loading</a:t>
            </a:r>
            <a:endParaRPr lang="en-US" dirty="0"/>
          </a:p>
        </p:txBody>
      </p:sp>
      <p:sp>
        <p:nvSpPr>
          <p:cNvPr id="37918" name="Line 38"/>
          <p:cNvSpPr>
            <a:spLocks noChangeShapeType="1"/>
          </p:cNvSpPr>
          <p:nvPr/>
        </p:nvSpPr>
        <p:spPr bwMode="auto">
          <a:xfrm>
            <a:off x="2489200" y="4140200"/>
            <a:ext cx="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19" name="Text Box 39"/>
          <p:cNvSpPr txBox="1">
            <a:spLocks noChangeArrowheads="1"/>
          </p:cNvSpPr>
          <p:nvPr/>
        </p:nvSpPr>
        <p:spPr bwMode="auto">
          <a:xfrm>
            <a:off x="3222625" y="1852613"/>
            <a:ext cx="1725152" cy="369332"/>
          </a:xfrm>
          <a:prstGeom prst="rect">
            <a:avLst/>
          </a:prstGeom>
          <a:solidFill>
            <a:srgbClr val="F5EDC5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Impulse loading</a:t>
            </a:r>
            <a:endParaRPr lang="en-US" dirty="0"/>
          </a:p>
        </p:txBody>
      </p:sp>
      <p:sp>
        <p:nvSpPr>
          <p:cNvPr id="37920" name="Text Box 40"/>
          <p:cNvSpPr txBox="1">
            <a:spLocks noChangeArrowheads="1"/>
          </p:cNvSpPr>
          <p:nvPr/>
        </p:nvSpPr>
        <p:spPr bwMode="auto">
          <a:xfrm>
            <a:off x="4225925" y="4108450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4400" y="5562600"/>
                <a:ext cx="7848600" cy="1185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What is the impulse response of a system  governed by the following equation?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𝑑𝑐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nl-NL" dirty="0" smtClean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562600"/>
                <a:ext cx="7848600" cy="1185196"/>
              </a:xfrm>
              <a:prstGeom prst="rect">
                <a:avLst/>
              </a:prstGeom>
              <a:blipFill rotWithShape="1">
                <a:blip r:embed="rId6"/>
                <a:stretch>
                  <a:fillRect l="-621" t="-257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95380" y="6423119"/>
                <a:ext cx="1527533" cy="382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𝐼𝑅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𝜆𝜏</m:t>
                          </m:r>
                        </m:sup>
                      </m:sSup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380" y="6423119"/>
                <a:ext cx="1527533" cy="38228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22098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End of hour 3</a:t>
            </a:r>
            <a:endParaRPr lang="nl-NL" sz="9600" dirty="0"/>
          </a:p>
        </p:txBody>
      </p:sp>
    </p:spTree>
    <p:extLst>
      <p:ext uri="{BB962C8B-B14F-4D97-AF65-F5344CB8AC3E}">
        <p14:creationId xmlns:p14="http://schemas.microsoft.com/office/powerpoint/2010/main" val="35235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0"/>
            <a:ext cx="8229600" cy="1143000"/>
          </a:xfrm>
        </p:spPr>
        <p:txBody>
          <a:bodyPr/>
          <a:lstStyle/>
          <a:p>
            <a:r>
              <a:rPr lang="en-GB" dirty="0" smtClean="0"/>
              <a:t>Incompletely mixed system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2722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9776"/>
            <a:ext cx="8229600" cy="1143000"/>
          </a:xfrm>
        </p:spPr>
        <p:txBody>
          <a:bodyPr/>
          <a:lstStyle/>
          <a:p>
            <a:r>
              <a:rPr lang="en-US" dirty="0" smtClean="0"/>
              <a:t>A conceptual model for diffusion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68960"/>
            <a:ext cx="8229600" cy="1689051"/>
          </a:xfrm>
        </p:spPr>
        <p:txBody>
          <a:bodyPr>
            <a:normAutofit/>
          </a:bodyPr>
          <a:lstStyle/>
          <a:p>
            <a:r>
              <a:rPr lang="en-US" dirty="0" smtClean="0"/>
              <a:t>A feedback system with equal volumetric flow D’ </a:t>
            </a:r>
            <a:r>
              <a:rPr lang="en-US" smtClean="0"/>
              <a:t>(similar </a:t>
            </a:r>
            <a:r>
              <a:rPr lang="en-US" dirty="0" smtClean="0"/>
              <a:t>to </a:t>
            </a:r>
            <a:r>
              <a:rPr lang="el-GR" dirty="0" smtClean="0"/>
              <a:t>λ</a:t>
            </a:r>
            <a:r>
              <a:rPr lang="en-US" dirty="0" smtClean="0"/>
              <a:t>?) in both the directions</a:t>
            </a:r>
          </a:p>
          <a:p>
            <a:r>
              <a:rPr lang="en-US" dirty="0" smtClean="0"/>
              <a:t>Two well mixed reservoir of constant volume V</a:t>
            </a:r>
            <a:endParaRPr lang="nl-NL" dirty="0"/>
          </a:p>
        </p:txBody>
      </p:sp>
      <p:grpSp>
        <p:nvGrpSpPr>
          <p:cNvPr id="27" name="Group 26"/>
          <p:cNvGrpSpPr/>
          <p:nvPr/>
        </p:nvGrpSpPr>
        <p:grpSpPr>
          <a:xfrm>
            <a:off x="3203848" y="1587818"/>
            <a:ext cx="2448272" cy="1233210"/>
            <a:chOff x="3203848" y="1587818"/>
            <a:chExt cx="2448272" cy="1233210"/>
          </a:xfrm>
        </p:grpSpPr>
        <p:sp>
          <p:nvSpPr>
            <p:cNvPr id="20" name="TextBox 19"/>
            <p:cNvSpPr txBox="1"/>
            <p:nvPr/>
          </p:nvSpPr>
          <p:spPr>
            <a:xfrm>
              <a:off x="4211960" y="158781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D’</a:t>
              </a:r>
              <a:endParaRPr lang="nl-NL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203848" y="1624702"/>
              <a:ext cx="1080120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1624702"/>
              <a:ext cx="1080120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Can 13"/>
            <p:cNvSpPr/>
            <p:nvPr/>
          </p:nvSpPr>
          <p:spPr>
            <a:xfrm rot="16200000">
              <a:off x="4373978" y="1653849"/>
              <a:ext cx="180020" cy="6480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Can 14"/>
            <p:cNvSpPr/>
            <p:nvPr/>
          </p:nvSpPr>
          <p:spPr>
            <a:xfrm rot="16200000">
              <a:off x="4373978" y="2038748"/>
              <a:ext cx="180020" cy="6480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067944" y="1977884"/>
              <a:ext cx="8640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995936" y="2362783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239669" y="245169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D’</a:t>
              </a:r>
              <a:endParaRPr lang="nl-N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46767" y="1977262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</a:t>
              </a:r>
              <a:r>
                <a:rPr lang="en-US" sz="2800" baseline="-25000" dirty="0" smtClean="0"/>
                <a:t>1</a:t>
              </a:r>
              <a:endParaRPr lang="nl-NL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04048" y="1977884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</a:t>
              </a:r>
              <a:r>
                <a:rPr lang="en-US" sz="2800" baseline="-25000" dirty="0"/>
                <a:t>2</a:t>
              </a:r>
              <a:endParaRPr lang="nl-NL" sz="2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3848" y="162470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endParaRPr lang="nl-NL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254898" y="5517232"/>
                <a:ext cx="5793958" cy="911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𝑉</m:t>
                      </m:r>
                      <m:f>
                        <m:fPr>
                          <m:ctrlPr>
                            <a:rPr lang="nl-NL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nl-NL" sz="280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nl-NL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nl-NL" sz="28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𝐷</m:t>
                      </m:r>
                      <m:r>
                        <a:rPr lang="en-US" sz="2800" b="0" i="1" smtClean="0"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898" y="5517232"/>
                <a:ext cx="5793958" cy="911596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548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Fundamental equation  (one dimensional)</a:t>
            </a:r>
            <a:endParaRPr lang="nl-NL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5524500" y="1054100"/>
            <a:ext cx="3186113" cy="2319338"/>
            <a:chOff x="5524500" y="1054100"/>
            <a:chExt cx="3186113" cy="2319338"/>
          </a:xfrm>
        </p:grpSpPr>
        <p:sp>
          <p:nvSpPr>
            <p:cNvPr id="4" name="Cube 3"/>
            <p:cNvSpPr/>
            <p:nvPr/>
          </p:nvSpPr>
          <p:spPr bwMode="auto">
            <a:xfrm>
              <a:off x="6184900" y="1447800"/>
              <a:ext cx="1511300" cy="1409700"/>
            </a:xfrm>
            <a:prstGeom prst="cub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nl-NL" spc="10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endParaRPr>
            </a:p>
          </p:txBody>
        </p:sp>
        <p:cxnSp>
          <p:nvCxnSpPr>
            <p:cNvPr id="6148" name="Straight Connector 5"/>
            <p:cNvCxnSpPr>
              <a:cxnSpLocks noChangeShapeType="1"/>
            </p:cNvCxnSpPr>
            <p:nvPr/>
          </p:nvCxnSpPr>
          <p:spPr bwMode="auto">
            <a:xfrm>
              <a:off x="6540500" y="1447800"/>
              <a:ext cx="0" cy="10287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149" name="Straight Connector 7"/>
            <p:cNvCxnSpPr>
              <a:cxnSpLocks noChangeShapeType="1"/>
            </p:cNvCxnSpPr>
            <p:nvPr/>
          </p:nvCxnSpPr>
          <p:spPr bwMode="auto">
            <a:xfrm flipV="1">
              <a:off x="6184900" y="2476500"/>
              <a:ext cx="355600" cy="381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150" name="Straight Connector 9"/>
            <p:cNvCxnSpPr>
              <a:cxnSpLocks noChangeShapeType="1"/>
            </p:cNvCxnSpPr>
            <p:nvPr/>
          </p:nvCxnSpPr>
          <p:spPr bwMode="auto">
            <a:xfrm>
              <a:off x="6540500" y="2476500"/>
              <a:ext cx="11557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6151" name="Straight Arrow Connector 18"/>
            <p:cNvCxnSpPr>
              <a:cxnSpLocks noChangeShapeType="1"/>
            </p:cNvCxnSpPr>
            <p:nvPr/>
          </p:nvCxnSpPr>
          <p:spPr bwMode="auto">
            <a:xfrm>
              <a:off x="5549900" y="2152650"/>
              <a:ext cx="8128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6152" name="Straight Arrow Connector 20"/>
            <p:cNvCxnSpPr>
              <a:cxnSpLocks noChangeShapeType="1"/>
            </p:cNvCxnSpPr>
            <p:nvPr/>
          </p:nvCxnSpPr>
          <p:spPr bwMode="auto">
            <a:xfrm>
              <a:off x="7556500" y="2152650"/>
              <a:ext cx="7493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6153" name="Straight Arrow Connector 22"/>
            <p:cNvCxnSpPr>
              <a:cxnSpLocks noChangeShapeType="1"/>
            </p:cNvCxnSpPr>
            <p:nvPr/>
          </p:nvCxnSpPr>
          <p:spPr bwMode="auto">
            <a:xfrm>
              <a:off x="6940550" y="1054100"/>
              <a:ext cx="0" cy="558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6154" name="Straight Arrow Connector 24"/>
            <p:cNvCxnSpPr>
              <a:cxnSpLocks noChangeShapeType="1"/>
            </p:cNvCxnSpPr>
            <p:nvPr/>
          </p:nvCxnSpPr>
          <p:spPr bwMode="auto">
            <a:xfrm>
              <a:off x="6184900" y="3009900"/>
              <a:ext cx="11557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6155" name="TextBox 26"/>
            <p:cNvSpPr txBox="1">
              <a:spLocks noChangeArrowheads="1"/>
            </p:cNvSpPr>
            <p:nvPr/>
          </p:nvSpPr>
          <p:spPr bwMode="auto">
            <a:xfrm>
              <a:off x="6540500" y="3035300"/>
              <a:ext cx="7556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/>
                <a:t>∆x</a:t>
              </a:r>
            </a:p>
          </p:txBody>
        </p:sp>
        <p:sp>
          <p:nvSpPr>
            <p:cNvPr id="6156" name="TextBox 27"/>
            <p:cNvSpPr txBox="1">
              <a:spLocks noChangeArrowheads="1"/>
            </p:cNvSpPr>
            <p:nvPr/>
          </p:nvSpPr>
          <p:spPr bwMode="auto">
            <a:xfrm>
              <a:off x="7797800" y="1792288"/>
              <a:ext cx="7556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/>
                <a:t>J</a:t>
              </a:r>
              <a:r>
                <a:rPr lang="nl-NL" baseline="-25000"/>
                <a:t>out</a:t>
              </a:r>
            </a:p>
          </p:txBody>
        </p:sp>
        <p:sp>
          <p:nvSpPr>
            <p:cNvPr id="6157" name="TextBox 28"/>
            <p:cNvSpPr txBox="1">
              <a:spLocks noChangeArrowheads="1"/>
            </p:cNvSpPr>
            <p:nvPr/>
          </p:nvSpPr>
          <p:spPr bwMode="auto">
            <a:xfrm>
              <a:off x="5524500" y="1803400"/>
              <a:ext cx="7556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/>
                <a:t>J</a:t>
              </a:r>
              <a:r>
                <a:rPr lang="nl-NL" baseline="-25000"/>
                <a:t>in</a:t>
              </a:r>
            </a:p>
          </p:txBody>
        </p:sp>
        <p:sp>
          <p:nvSpPr>
            <p:cNvPr id="6158" name="TextBox 29"/>
            <p:cNvSpPr txBox="1">
              <a:spLocks noChangeArrowheads="1"/>
            </p:cNvSpPr>
            <p:nvPr/>
          </p:nvSpPr>
          <p:spPr bwMode="auto">
            <a:xfrm>
              <a:off x="6962775" y="1054100"/>
              <a:ext cx="7556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 dirty="0"/>
                <a:t>W</a:t>
              </a:r>
              <a:endParaRPr lang="nl-NL" baseline="-25000" dirty="0"/>
            </a:p>
          </p:txBody>
        </p:sp>
        <p:cxnSp>
          <p:nvCxnSpPr>
            <p:cNvPr id="6159" name="Curved Connector 33"/>
            <p:cNvCxnSpPr>
              <a:cxnSpLocks noChangeShapeType="1"/>
            </p:cNvCxnSpPr>
            <p:nvPr/>
          </p:nvCxnSpPr>
          <p:spPr bwMode="auto">
            <a:xfrm rot="5400000" flipH="1" flipV="1">
              <a:off x="7546181" y="1343819"/>
              <a:ext cx="639763" cy="619125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160" name="TextBox 34"/>
            <p:cNvSpPr txBox="1">
              <a:spLocks noChangeArrowheads="1"/>
            </p:cNvSpPr>
            <p:nvPr/>
          </p:nvSpPr>
          <p:spPr bwMode="auto">
            <a:xfrm>
              <a:off x="7954963" y="1054100"/>
              <a:ext cx="75565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nl-NL"/>
                <a:t>A</a:t>
              </a:r>
              <a:r>
                <a:rPr lang="nl-NL" baseline="-25000"/>
                <a:t>c</a:t>
              </a:r>
            </a:p>
          </p:txBody>
        </p:sp>
      </p:grpSp>
      <p:sp>
        <p:nvSpPr>
          <p:cNvPr id="6162" name="TextBox 36"/>
          <p:cNvSpPr txBox="1">
            <a:spLocks noChangeArrowheads="1"/>
          </p:cNvSpPr>
          <p:nvPr/>
        </p:nvSpPr>
        <p:spPr bwMode="auto">
          <a:xfrm>
            <a:off x="990600" y="1295400"/>
            <a:ext cx="3746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Mass Balance of water</a:t>
            </a:r>
            <a:endParaRPr lang="nl-NL" sz="2800" dirty="0"/>
          </a:p>
        </p:txBody>
      </p:sp>
      <p:sp>
        <p:nvSpPr>
          <p:cNvPr id="6163" name="TextBox 37"/>
          <p:cNvSpPr txBox="1">
            <a:spLocks noChangeArrowheads="1"/>
          </p:cNvSpPr>
          <p:nvPr/>
        </p:nvSpPr>
        <p:spPr bwMode="auto">
          <a:xfrm>
            <a:off x="977900" y="2857500"/>
            <a:ext cx="42037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/>
              <a:t>Mass Balance of pollutants</a:t>
            </a:r>
            <a:endParaRPr lang="nl-NL" sz="2800" dirty="0"/>
          </a:p>
        </p:txBody>
      </p:sp>
      <p:sp>
        <p:nvSpPr>
          <p:cNvPr id="6164" name="TextBox 38"/>
          <p:cNvSpPr txBox="1">
            <a:spLocks noChangeArrowheads="1"/>
          </p:cNvSpPr>
          <p:nvPr/>
        </p:nvSpPr>
        <p:spPr bwMode="auto">
          <a:xfrm>
            <a:off x="1022350" y="4495800"/>
            <a:ext cx="70993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nl-NL" sz="2000" dirty="0"/>
              <a:t>∆V: Volume of differential element (L</a:t>
            </a:r>
            <a:r>
              <a:rPr lang="nl-NL" sz="2000" baseline="30000" dirty="0"/>
              <a:t>3</a:t>
            </a:r>
            <a:r>
              <a:rPr lang="nl-NL" sz="2000" dirty="0"/>
              <a:t>)</a:t>
            </a:r>
          </a:p>
          <a:p>
            <a:r>
              <a:rPr lang="en-US" sz="2000" dirty="0"/>
              <a:t>J</a:t>
            </a:r>
            <a:r>
              <a:rPr lang="en-US" sz="2000" baseline="-25000" dirty="0"/>
              <a:t>in</a:t>
            </a:r>
            <a:r>
              <a:rPr lang="en-US" sz="2000" dirty="0"/>
              <a:t>: Ingoing mass flux rate (ML</a:t>
            </a:r>
            <a:r>
              <a:rPr lang="en-US" sz="2000" baseline="30000" dirty="0"/>
              <a:t>-2</a:t>
            </a:r>
            <a:r>
              <a:rPr lang="en-US" sz="2000" dirty="0"/>
              <a:t>/T) </a:t>
            </a:r>
          </a:p>
          <a:p>
            <a:r>
              <a:rPr lang="en-US" sz="2000" dirty="0" err="1"/>
              <a:t>J</a:t>
            </a:r>
            <a:r>
              <a:rPr lang="en-US" sz="2000" baseline="-25000" dirty="0" err="1"/>
              <a:t>out</a:t>
            </a:r>
            <a:r>
              <a:rPr lang="en-US" sz="2000" dirty="0"/>
              <a:t>: Outgoing mass flux rate (ML</a:t>
            </a:r>
            <a:r>
              <a:rPr lang="en-US" sz="2000" baseline="30000" dirty="0"/>
              <a:t>-2</a:t>
            </a:r>
            <a:r>
              <a:rPr lang="en-US" sz="2000" dirty="0"/>
              <a:t>/T) </a:t>
            </a:r>
            <a:endParaRPr lang="nl-NL" sz="2000" dirty="0"/>
          </a:p>
          <a:p>
            <a:r>
              <a:rPr lang="en-US" sz="2000" dirty="0"/>
              <a:t>A</a:t>
            </a:r>
            <a:r>
              <a:rPr lang="en-US" sz="2000" baseline="-25000" dirty="0"/>
              <a:t>c</a:t>
            </a:r>
            <a:r>
              <a:rPr lang="en-US" sz="2000" dirty="0"/>
              <a:t>: Cross sectional area (L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r>
              <a:rPr lang="nl-NL" sz="2000" dirty="0"/>
              <a:t>∆x: Length of differential element (L) = ∆V/</a:t>
            </a:r>
            <a:r>
              <a:rPr lang="en-US" sz="2000" dirty="0"/>
              <a:t> 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c</a:t>
            </a:r>
          </a:p>
          <a:p>
            <a:r>
              <a:rPr lang="en-US" sz="2000" dirty="0" smtClean="0"/>
              <a:t>c: concentration of the pollutant (ML</a:t>
            </a:r>
            <a:r>
              <a:rPr lang="en-US" sz="2000" baseline="30000" dirty="0" smtClean="0"/>
              <a:t>-3</a:t>
            </a:r>
            <a:r>
              <a:rPr lang="en-US" sz="2000" dirty="0" smtClean="0"/>
              <a:t>)</a:t>
            </a:r>
            <a:r>
              <a:rPr lang="nl-NL" sz="2000" dirty="0" smtClean="0"/>
              <a:t> </a:t>
            </a:r>
            <a:endParaRPr lang="en-US" sz="2000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1981200"/>
            <a:ext cx="3636818" cy="685800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799" y="3581400"/>
            <a:ext cx="5278582" cy="685800"/>
          </a:xfrm>
          <a:prstGeom prst="rect">
            <a:avLst/>
          </a:prstGeom>
          <a:noFill/>
        </p:spPr>
      </p:pic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19194" y="6481763"/>
            <a:ext cx="6618288" cy="3762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Accumulation = </a:t>
            </a:r>
            <a:r>
              <a:rPr lang="en-US" sz="1800" dirty="0" smtClean="0">
                <a:solidFill>
                  <a:schemeClr val="tx1"/>
                </a:solidFill>
              </a:rPr>
              <a:t>Inflow – Outflow</a:t>
            </a:r>
            <a:r>
              <a:rPr lang="en-US" dirty="0" smtClean="0"/>
              <a:t>– </a:t>
            </a:r>
            <a:r>
              <a:rPr lang="en-US" dirty="0"/>
              <a:t>Reaction </a:t>
            </a:r>
            <a:r>
              <a:rPr lang="en-US" sz="1800" dirty="0" smtClean="0">
                <a:solidFill>
                  <a:schemeClr val="tx1"/>
                </a:solidFill>
              </a:rPr>
              <a:t>+ Loading</a:t>
            </a:r>
            <a:endParaRPr lang="en-US" sz="1800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Ficks</a:t>
            </a:r>
            <a:r>
              <a:rPr lang="en-US" dirty="0" smtClean="0"/>
              <a:t> first law for diffusion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17043"/>
          </a:xfrm>
        </p:spPr>
        <p:txBody>
          <a:bodyPr/>
          <a:lstStyle/>
          <a:p>
            <a:pPr indent="0">
              <a:buNone/>
            </a:pPr>
            <a:r>
              <a:rPr lang="en-US" dirty="0" smtClean="0"/>
              <a:t>Mass flux is proportional to the gradient of concentration with a sign opposite to that of the gradient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87824" y="2204864"/>
                <a:ext cx="3105915" cy="725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𝐽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∝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nl-NL" sz="28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𝐽</m:t>
                    </m:r>
                    <m:r>
                      <a:rPr lang="en-US" sz="2800" b="0" i="1" smtClean="0">
                        <a:latin typeface="Cambria Math"/>
                      </a:rPr>
                      <m:t>=−</m:t>
                    </m:r>
                    <m:r>
                      <a:rPr lang="en-US" sz="2800" b="0" i="1" smtClean="0">
                        <a:latin typeface="Cambria Math"/>
                      </a:rPr>
                      <m:t>𝐷</m:t>
                    </m:r>
                    <m:f>
                      <m:f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nl-NL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204864"/>
                <a:ext cx="3105915" cy="725776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b="-1092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93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scrutiny of Fick’s law</a:t>
            </a:r>
            <a:endParaRPr lang="nl-NL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587818"/>
            <a:ext cx="2448272" cy="1233210"/>
            <a:chOff x="3203848" y="1587818"/>
            <a:chExt cx="2448272" cy="1233210"/>
          </a:xfrm>
        </p:grpSpPr>
        <p:sp>
          <p:nvSpPr>
            <p:cNvPr id="5" name="TextBox 4"/>
            <p:cNvSpPr txBox="1"/>
            <p:nvPr/>
          </p:nvSpPr>
          <p:spPr>
            <a:xfrm>
              <a:off x="4211960" y="158781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D’</a:t>
              </a:r>
              <a:endParaRPr lang="nl-NL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03848" y="1624702"/>
              <a:ext cx="1080120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2000" y="1624702"/>
              <a:ext cx="1080120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Can 7"/>
            <p:cNvSpPr/>
            <p:nvPr/>
          </p:nvSpPr>
          <p:spPr>
            <a:xfrm rot="16200000">
              <a:off x="4373978" y="1653849"/>
              <a:ext cx="180020" cy="6480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Can 8"/>
            <p:cNvSpPr/>
            <p:nvPr/>
          </p:nvSpPr>
          <p:spPr>
            <a:xfrm rot="16200000">
              <a:off x="4373978" y="2038748"/>
              <a:ext cx="180020" cy="6480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067944" y="1977884"/>
              <a:ext cx="8640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3995936" y="2362783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39669" y="245169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D’</a:t>
              </a:r>
              <a:endParaRPr lang="nl-NL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6767" y="1977262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</a:t>
              </a:r>
              <a:r>
                <a:rPr lang="en-US" sz="2800" baseline="-25000" dirty="0" smtClean="0"/>
                <a:t>1</a:t>
              </a:r>
              <a:endParaRPr lang="nl-NL" sz="2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04048" y="1977884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</a:t>
              </a:r>
              <a:r>
                <a:rPr lang="en-US" sz="2800" baseline="-25000" dirty="0"/>
                <a:t>2</a:t>
              </a:r>
              <a:endParaRPr lang="nl-NL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03848" y="162470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endParaRPr lang="nl-NL" dirty="0"/>
            </a:p>
          </p:txBody>
        </p:sp>
      </p:grpSp>
      <p:cxnSp>
        <p:nvCxnSpPr>
          <p:cNvPr id="16" name="Curved Connector 15"/>
          <p:cNvCxnSpPr/>
          <p:nvPr/>
        </p:nvCxnSpPr>
        <p:spPr>
          <a:xfrm rot="10800000">
            <a:off x="3923928" y="1412777"/>
            <a:ext cx="216024" cy="56510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8615" y="11247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c</a:t>
            </a:r>
            <a:endParaRPr lang="nl-NL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144659" y="2924944"/>
            <a:ext cx="64336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211960" y="2924944"/>
                <a:ext cx="603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924944"/>
                <a:ext cx="603773" cy="369332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3212976"/>
            <a:ext cx="8229600" cy="2913187"/>
          </a:xfrm>
        </p:spPr>
        <p:txBody>
          <a:bodyPr/>
          <a:lstStyle/>
          <a:p>
            <a:r>
              <a:rPr lang="en-US" dirty="0" smtClean="0"/>
              <a:t>Discretize Fick’s law for the above case:</a:t>
            </a:r>
            <a:endParaRPr lang="nl-NL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25903" y="4797152"/>
            <a:ext cx="8229600" cy="291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Apply conservation of mass to the left reservoir: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947034" y="3933056"/>
                <a:ext cx="2539221" cy="830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𝐽</m:t>
                      </m:r>
                      <m:r>
                        <a:rPr lang="en-US" sz="2800" b="0" i="1" smtClean="0">
                          <a:latin typeface="Cambria Math"/>
                        </a:rPr>
                        <m:t>=−</m:t>
                      </m:r>
                      <m:r>
                        <a:rPr lang="en-US" sz="2800" b="0" i="1" smtClean="0">
                          <a:latin typeface="Cambria Math"/>
                        </a:rPr>
                        <m:t>𝐷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034" y="3933056"/>
                <a:ext cx="2539221" cy="830099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173245" y="5442891"/>
                <a:ext cx="4586192" cy="911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𝑉</m:t>
                      </m:r>
                      <m:f>
                        <m:fPr>
                          <m:ctrlPr>
                            <a:rPr lang="nl-NL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nl-NL" sz="280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nl-NL" sz="28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nl-NL" sz="28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=−</m:t>
                      </m:r>
                      <m:r>
                        <a:rPr lang="en-US" sz="2800" b="0" i="1" smtClean="0">
                          <a:latin typeface="Cambria Math"/>
                        </a:rPr>
                        <m:t>𝐽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245" y="5442891"/>
                <a:ext cx="4586192" cy="911596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007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diffusion/dispersion coefficient?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95018"/>
            <a:ext cx="8229600" cy="4525963"/>
          </a:xfrm>
        </p:spPr>
        <p:txBody>
          <a:bodyPr/>
          <a:lstStyle/>
          <a:p>
            <a:r>
              <a:rPr lang="en-US" dirty="0" smtClean="0"/>
              <a:t>Represents the intensity of mixing</a:t>
            </a:r>
          </a:p>
          <a:p>
            <a:r>
              <a:rPr lang="en-US" dirty="0" smtClean="0"/>
              <a:t>Depends on “mixing length” and cross sectional area of mixing</a:t>
            </a:r>
          </a:p>
          <a:p>
            <a:r>
              <a:rPr lang="en-US" dirty="0" smtClean="0"/>
              <a:t>Therefore scale dependent</a:t>
            </a:r>
            <a:endParaRPr lang="nl-NL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587818"/>
            <a:ext cx="2448272" cy="1233210"/>
            <a:chOff x="3203848" y="1587818"/>
            <a:chExt cx="2448272" cy="1233210"/>
          </a:xfrm>
        </p:grpSpPr>
        <p:sp>
          <p:nvSpPr>
            <p:cNvPr id="5" name="TextBox 4"/>
            <p:cNvSpPr txBox="1"/>
            <p:nvPr/>
          </p:nvSpPr>
          <p:spPr>
            <a:xfrm>
              <a:off x="4211960" y="1587818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D’</a:t>
              </a:r>
              <a:endParaRPr lang="nl-NL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03848" y="1624702"/>
              <a:ext cx="1080120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2000" y="1624702"/>
              <a:ext cx="1080120" cy="1080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Can 7"/>
            <p:cNvSpPr/>
            <p:nvPr/>
          </p:nvSpPr>
          <p:spPr>
            <a:xfrm rot="16200000">
              <a:off x="4373978" y="1653849"/>
              <a:ext cx="180020" cy="6480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Can 8"/>
            <p:cNvSpPr/>
            <p:nvPr/>
          </p:nvSpPr>
          <p:spPr>
            <a:xfrm rot="16200000">
              <a:off x="4373978" y="2038748"/>
              <a:ext cx="180020" cy="648072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067944" y="1977884"/>
              <a:ext cx="8640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3995936" y="2362783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239669" y="245169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D’</a:t>
              </a:r>
              <a:endParaRPr lang="nl-NL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46767" y="1977262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</a:t>
              </a:r>
              <a:r>
                <a:rPr lang="en-US" sz="2800" baseline="-25000" dirty="0" smtClean="0"/>
                <a:t>1</a:t>
              </a:r>
              <a:endParaRPr lang="nl-NL" sz="2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04048" y="1977884"/>
              <a:ext cx="5760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</a:t>
              </a:r>
              <a:r>
                <a:rPr lang="en-US" sz="2800" baseline="-25000" dirty="0"/>
                <a:t>2</a:t>
              </a:r>
              <a:endParaRPr lang="nl-NL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03848" y="162470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endParaRPr lang="nl-NL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913916" y="3298646"/>
                <a:ext cx="3480889" cy="1331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itchFamily="18" charset="0"/>
                        <a:ea typeface="Cambria Math" pitchFamily="18" charset="0"/>
                      </a:rPr>
                      <m:t>𝐷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itchFamily="18" charset="0"/>
                            <a:ea typeface="Cambria Math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lang="en-US" sz="2800" b="0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itchFamily="18" charset="0"/>
                            <a:ea typeface="Cambria Math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itchFamily="18" charset="0"/>
                            <a:ea typeface="Cambria Math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nl-NL" sz="2800" dirty="0" smtClean="0">
                    <a:latin typeface="Cambria Math" pitchFamily="18" charset="0"/>
                    <a:ea typeface="Cambria Math" pitchFamily="18" charset="0"/>
                  </a:rPr>
                  <a:t>=D’</a:t>
                </a:r>
                <a:r>
                  <a:rPr lang="en-US" sz="2800" dirty="0"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  <a:ea typeface="Cambria Math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itchFamily="18" charset="0"/>
                            <a:ea typeface="Cambria Math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itchFamily="18" charset="0"/>
                            <a:ea typeface="Cambria Math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itchFamily="18" charset="0"/>
                        <a:ea typeface="Cambria Math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itchFamily="18" charset="0"/>
                            <a:ea typeface="Cambria Math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itchFamily="18" charset="0"/>
                            <a:ea typeface="Cambria Math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nl-NL" sz="2800" dirty="0" smtClean="0">
                    <a:latin typeface="Cambria Math" pitchFamily="18" charset="0"/>
                    <a:ea typeface="Cambria Math" pitchFamily="18" charset="0"/>
                  </a:rPr>
                  <a:t>)</a:t>
                </a:r>
              </a:p>
              <a:p>
                <a:r>
                  <a:rPr lang="nl-NL" sz="2800" dirty="0">
                    <a:latin typeface="Cambria Math" pitchFamily="18" charset="0"/>
                    <a:ea typeface="Cambria Math" pitchFamily="18" charset="0"/>
                  </a:rPr>
                  <a:t>D</a:t>
                </a:r>
                <a:r>
                  <a:rPr lang="nl-NL" sz="2800" dirty="0" smtClean="0">
                    <a:latin typeface="Cambria Math" pitchFamily="18" charset="0"/>
                    <a:ea typeface="Cambria Math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itchFamily="18" charset="0"/>
                            <a:ea typeface="Cambria Math" pitchFamily="18" charset="0"/>
                          </a:rPr>
                          <m:t>𝐷</m:t>
                        </m:r>
                        <m:r>
                          <a:rPr lang="en-US" sz="2800" b="0" i="1" baseline="30000" smtClean="0">
                            <a:latin typeface="Cambria Math"/>
                            <a:ea typeface="Cambria Math" pitchFamily="18" charset="0"/>
                          </a:rPr>
                          <m:t>′</m:t>
                        </m:r>
                        <m:r>
                          <a:rPr lang="en-US" sz="2800" i="1">
                            <a:latin typeface="Cambria Math" pitchFamily="18" charset="0"/>
                            <a:ea typeface="Cambria Math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itchFamily="18" charset="0"/>
                                <a:ea typeface="Cambria Math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latin typeface="Cambria Math" pitchFamily="18" charset="0"/>
                                <a:ea typeface="Cambria Math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nl-NL" sz="28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916" y="3298646"/>
                <a:ext cx="3480889" cy="1331647"/>
              </a:xfrm>
              <a:prstGeom prst="rect">
                <a:avLst/>
              </a:prstGeom>
              <a:blipFill rotWithShape="1">
                <a:blip r:embed="rId2"/>
                <a:stretch>
                  <a:fillRect l="-3503" t="-1370" r="-2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urved Connector 16"/>
          <p:cNvCxnSpPr/>
          <p:nvPr/>
        </p:nvCxnSpPr>
        <p:spPr>
          <a:xfrm rot="10800000">
            <a:off x="3923928" y="1412777"/>
            <a:ext cx="216024" cy="56510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48615" y="11247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c</a:t>
            </a:r>
            <a:endParaRPr lang="nl-NL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44659" y="2924944"/>
            <a:ext cx="64336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211960" y="2924944"/>
                <a:ext cx="603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924944"/>
                <a:ext cx="603773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99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diffusion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Diffusion</a:t>
            </a:r>
          </a:p>
          <a:p>
            <a:r>
              <a:rPr lang="en-US" dirty="0" smtClean="0"/>
              <a:t>Dispersion</a:t>
            </a:r>
          </a:p>
          <a:p>
            <a:r>
              <a:rPr lang="en-US" dirty="0" smtClean="0"/>
              <a:t>Conduction </a:t>
            </a:r>
          </a:p>
          <a:p>
            <a:r>
              <a:rPr lang="en-US" dirty="0" smtClean="0"/>
              <a:t>Convection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504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WAT_0422134311_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5" t="59888" r="12021" b="14545"/>
          <a:stretch>
            <a:fillRect/>
          </a:stretch>
        </p:blipFill>
        <p:spPr bwMode="auto">
          <a:xfrm>
            <a:off x="1292225" y="1306513"/>
            <a:ext cx="656272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0"/>
            <a:ext cx="8839200" cy="673100"/>
          </a:xfrm>
        </p:spPr>
        <p:txBody>
          <a:bodyPr>
            <a:normAutofit fontScale="90000"/>
          </a:bodyPr>
          <a:lstStyle/>
          <a:p>
            <a:r>
              <a:rPr lang="en-US"/>
              <a:t>Diffusion coefficients 	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222625" y="6043613"/>
            <a:ext cx="2068513" cy="33655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Source: Book </a:t>
            </a:r>
            <a:r>
              <a:rPr lang="en-US" dirty="0" err="1"/>
              <a:t>Chapra</a:t>
            </a:r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264025" y="4392613"/>
            <a:ext cx="85407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Arial" charset="0"/>
              </a:rPr>
              <a:t>cm</a:t>
            </a:r>
            <a:r>
              <a:rPr lang="en-US" sz="2000" baseline="30000">
                <a:solidFill>
                  <a:schemeClr val="tx1"/>
                </a:solidFill>
                <a:latin typeface="Arial" charset="0"/>
              </a:rPr>
              <a:t>2</a:t>
            </a:r>
            <a:r>
              <a:rPr lang="en-US" sz="2000">
                <a:solidFill>
                  <a:schemeClr val="tx1"/>
                </a:solidFill>
                <a:latin typeface="Arial" charset="0"/>
              </a:rPr>
              <a:t>/s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74625" y="838200"/>
            <a:ext cx="5449888" cy="7794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5EDC5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800"/>
              <a:t>Turbulent diffusion coeff.: property of the fluid</a:t>
            </a:r>
          </a:p>
          <a:p>
            <a:r>
              <a:rPr lang="en-US" sz="1800"/>
              <a:t>D</a:t>
            </a:r>
            <a:r>
              <a:rPr lang="en-US" sz="1800" baseline="-25000"/>
              <a:t>turb</a:t>
            </a:r>
            <a:r>
              <a:rPr lang="en-US" sz="1800"/>
              <a:t> &gt;&gt;D</a:t>
            </a:r>
            <a:r>
              <a:rPr lang="en-US" sz="1800" baseline="-25000"/>
              <a:t>diff</a:t>
            </a:r>
            <a:r>
              <a:rPr lang="en-US" sz="1800"/>
              <a:t> (eddies &gt;&gt; larger than molecule motion)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579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spills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Instantaneous point spill: a spill (or loading) at one instance in time and one point in space</a:t>
            </a:r>
          </a:p>
          <a:p>
            <a:r>
              <a:rPr lang="en-US" dirty="0" smtClean="0"/>
              <a:t>Continuous point spill: a spill continuous in time but at one point in space </a:t>
            </a:r>
          </a:p>
          <a:p>
            <a:r>
              <a:rPr lang="en-US" dirty="0" smtClean="0"/>
              <a:t>Instantaneous nonpoint/distributed spill: ?</a:t>
            </a:r>
          </a:p>
          <a:p>
            <a:r>
              <a:rPr lang="en-US" dirty="0" smtClean="0"/>
              <a:t>Continuous nonpoint/distributed spill: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00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Fundamental equation  (one dimensional)</a:t>
            </a:r>
            <a:endParaRPr lang="nl-NL" dirty="0" smtClean="0"/>
          </a:p>
        </p:txBody>
      </p:sp>
      <p:sp>
        <p:nvSpPr>
          <p:cNvPr id="4" name="Cube 3"/>
          <p:cNvSpPr/>
          <p:nvPr/>
        </p:nvSpPr>
        <p:spPr bwMode="auto">
          <a:xfrm>
            <a:off x="6184900" y="1447800"/>
            <a:ext cx="1511300" cy="1409700"/>
          </a:xfrm>
          <a:prstGeom prst="cub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nl-NL" spc="10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cxnSp>
        <p:nvCxnSpPr>
          <p:cNvPr id="6148" name="Straight Connector 5"/>
          <p:cNvCxnSpPr>
            <a:cxnSpLocks noChangeShapeType="1"/>
          </p:cNvCxnSpPr>
          <p:nvPr/>
        </p:nvCxnSpPr>
        <p:spPr bwMode="auto">
          <a:xfrm>
            <a:off x="6540500" y="1447800"/>
            <a:ext cx="0" cy="10287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6149" name="Straight Connector 7"/>
          <p:cNvCxnSpPr>
            <a:cxnSpLocks noChangeShapeType="1"/>
          </p:cNvCxnSpPr>
          <p:nvPr/>
        </p:nvCxnSpPr>
        <p:spPr bwMode="auto">
          <a:xfrm flipV="1">
            <a:off x="6184900" y="2476500"/>
            <a:ext cx="355600" cy="3810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6150" name="Straight Connector 9"/>
          <p:cNvCxnSpPr>
            <a:cxnSpLocks noChangeShapeType="1"/>
          </p:cNvCxnSpPr>
          <p:nvPr/>
        </p:nvCxnSpPr>
        <p:spPr bwMode="auto">
          <a:xfrm>
            <a:off x="6540500" y="2476500"/>
            <a:ext cx="11557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ffectLst/>
        </p:spPr>
      </p:cxnSp>
      <p:cxnSp>
        <p:nvCxnSpPr>
          <p:cNvPr id="6151" name="Straight Arrow Connector 18"/>
          <p:cNvCxnSpPr>
            <a:cxnSpLocks noChangeShapeType="1"/>
          </p:cNvCxnSpPr>
          <p:nvPr/>
        </p:nvCxnSpPr>
        <p:spPr bwMode="auto">
          <a:xfrm>
            <a:off x="5549900" y="2152650"/>
            <a:ext cx="812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6152" name="Straight Arrow Connector 20"/>
          <p:cNvCxnSpPr>
            <a:cxnSpLocks noChangeShapeType="1"/>
          </p:cNvCxnSpPr>
          <p:nvPr/>
        </p:nvCxnSpPr>
        <p:spPr bwMode="auto">
          <a:xfrm>
            <a:off x="7556500" y="2152650"/>
            <a:ext cx="7493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6153" name="Straight Arrow Connector 22"/>
          <p:cNvCxnSpPr>
            <a:cxnSpLocks noChangeShapeType="1"/>
          </p:cNvCxnSpPr>
          <p:nvPr/>
        </p:nvCxnSpPr>
        <p:spPr bwMode="auto">
          <a:xfrm>
            <a:off x="6940550" y="1054100"/>
            <a:ext cx="0" cy="558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6154" name="Straight Arrow Connector 24"/>
          <p:cNvCxnSpPr>
            <a:cxnSpLocks noChangeShapeType="1"/>
          </p:cNvCxnSpPr>
          <p:nvPr/>
        </p:nvCxnSpPr>
        <p:spPr bwMode="auto">
          <a:xfrm>
            <a:off x="6184900" y="3009900"/>
            <a:ext cx="1155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</p:cxnSp>
      <p:sp>
        <p:nvSpPr>
          <p:cNvPr id="6155" name="TextBox 26"/>
          <p:cNvSpPr txBox="1">
            <a:spLocks noChangeArrowheads="1"/>
          </p:cNvSpPr>
          <p:nvPr/>
        </p:nvSpPr>
        <p:spPr bwMode="auto">
          <a:xfrm>
            <a:off x="6540500" y="3035300"/>
            <a:ext cx="7556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/>
              <a:t>∆x</a:t>
            </a:r>
          </a:p>
        </p:txBody>
      </p:sp>
      <p:sp>
        <p:nvSpPr>
          <p:cNvPr id="6156" name="TextBox 27"/>
          <p:cNvSpPr txBox="1">
            <a:spLocks noChangeArrowheads="1"/>
          </p:cNvSpPr>
          <p:nvPr/>
        </p:nvSpPr>
        <p:spPr bwMode="auto">
          <a:xfrm>
            <a:off x="7797800" y="1792288"/>
            <a:ext cx="7556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/>
              <a:t>J</a:t>
            </a:r>
            <a:r>
              <a:rPr lang="nl-NL" baseline="-25000"/>
              <a:t>out</a:t>
            </a:r>
          </a:p>
        </p:txBody>
      </p:sp>
      <p:sp>
        <p:nvSpPr>
          <p:cNvPr id="6157" name="TextBox 28"/>
          <p:cNvSpPr txBox="1">
            <a:spLocks noChangeArrowheads="1"/>
          </p:cNvSpPr>
          <p:nvPr/>
        </p:nvSpPr>
        <p:spPr bwMode="auto">
          <a:xfrm>
            <a:off x="5524500" y="1803400"/>
            <a:ext cx="7556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/>
              <a:t>J</a:t>
            </a:r>
            <a:r>
              <a:rPr lang="nl-NL" baseline="-25000"/>
              <a:t>in</a:t>
            </a:r>
          </a:p>
        </p:txBody>
      </p:sp>
      <p:sp>
        <p:nvSpPr>
          <p:cNvPr id="6158" name="TextBox 29"/>
          <p:cNvSpPr txBox="1">
            <a:spLocks noChangeArrowheads="1"/>
          </p:cNvSpPr>
          <p:nvPr/>
        </p:nvSpPr>
        <p:spPr bwMode="auto">
          <a:xfrm>
            <a:off x="6962775" y="1054100"/>
            <a:ext cx="7556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/>
              <a:t>W</a:t>
            </a:r>
            <a:endParaRPr lang="nl-NL" baseline="-25000"/>
          </a:p>
        </p:txBody>
      </p:sp>
      <p:cxnSp>
        <p:nvCxnSpPr>
          <p:cNvPr id="6159" name="Curved Connector 33"/>
          <p:cNvCxnSpPr>
            <a:cxnSpLocks noChangeShapeType="1"/>
          </p:cNvCxnSpPr>
          <p:nvPr/>
        </p:nvCxnSpPr>
        <p:spPr bwMode="auto">
          <a:xfrm rot="5400000" flipH="1" flipV="1">
            <a:off x="7546181" y="1343819"/>
            <a:ext cx="639763" cy="619125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6160" name="TextBox 34"/>
          <p:cNvSpPr txBox="1">
            <a:spLocks noChangeArrowheads="1"/>
          </p:cNvSpPr>
          <p:nvPr/>
        </p:nvSpPr>
        <p:spPr bwMode="auto">
          <a:xfrm>
            <a:off x="7954963" y="1054100"/>
            <a:ext cx="7556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/>
              <a:t>A</a:t>
            </a:r>
            <a:r>
              <a:rPr lang="nl-NL" baseline="-25000"/>
              <a:t>c</a:t>
            </a:r>
          </a:p>
        </p:txBody>
      </p:sp>
      <p:sp>
        <p:nvSpPr>
          <p:cNvPr id="6162" name="TextBox 36"/>
          <p:cNvSpPr txBox="1">
            <a:spLocks noChangeArrowheads="1"/>
          </p:cNvSpPr>
          <p:nvPr/>
        </p:nvSpPr>
        <p:spPr bwMode="auto">
          <a:xfrm>
            <a:off x="990600" y="1295400"/>
            <a:ext cx="3746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/>
              <a:t>Mass Balance of water</a:t>
            </a:r>
            <a:endParaRPr lang="nl-NL" sz="2800" dirty="0"/>
          </a:p>
        </p:txBody>
      </p:sp>
      <p:sp>
        <p:nvSpPr>
          <p:cNvPr id="6163" name="TextBox 37"/>
          <p:cNvSpPr txBox="1">
            <a:spLocks noChangeArrowheads="1"/>
          </p:cNvSpPr>
          <p:nvPr/>
        </p:nvSpPr>
        <p:spPr bwMode="auto">
          <a:xfrm>
            <a:off x="977900" y="2857500"/>
            <a:ext cx="42037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/>
              <a:t>Mass Balance of pollutants</a:t>
            </a:r>
            <a:endParaRPr lang="nl-NL" sz="2800" dirty="0"/>
          </a:p>
        </p:txBody>
      </p:sp>
      <p:sp>
        <p:nvSpPr>
          <p:cNvPr id="6164" name="TextBox 38"/>
          <p:cNvSpPr txBox="1">
            <a:spLocks noChangeArrowheads="1"/>
          </p:cNvSpPr>
          <p:nvPr/>
        </p:nvSpPr>
        <p:spPr bwMode="auto">
          <a:xfrm>
            <a:off x="977900" y="4495800"/>
            <a:ext cx="70993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nl-NL" sz="2000" dirty="0"/>
              <a:t>∆V: Volume of differential element (L</a:t>
            </a:r>
            <a:r>
              <a:rPr lang="nl-NL" sz="2000" baseline="30000" dirty="0"/>
              <a:t>3</a:t>
            </a:r>
            <a:r>
              <a:rPr lang="nl-NL" sz="2000" dirty="0"/>
              <a:t>)</a:t>
            </a:r>
          </a:p>
          <a:p>
            <a:r>
              <a:rPr lang="en-US" sz="2000" dirty="0"/>
              <a:t>J</a:t>
            </a:r>
            <a:r>
              <a:rPr lang="en-US" sz="2000" baseline="-25000" dirty="0"/>
              <a:t>in</a:t>
            </a:r>
            <a:r>
              <a:rPr lang="en-US" sz="2000" dirty="0"/>
              <a:t>: Ingoing mass flux rate (ML</a:t>
            </a:r>
            <a:r>
              <a:rPr lang="en-US" sz="2000" baseline="30000" dirty="0"/>
              <a:t>-2</a:t>
            </a:r>
            <a:r>
              <a:rPr lang="en-US" sz="2000" dirty="0"/>
              <a:t>/T) </a:t>
            </a:r>
          </a:p>
          <a:p>
            <a:r>
              <a:rPr lang="en-US" sz="2000" dirty="0" err="1"/>
              <a:t>J</a:t>
            </a:r>
            <a:r>
              <a:rPr lang="en-US" sz="2000" baseline="-25000" dirty="0" err="1"/>
              <a:t>out</a:t>
            </a:r>
            <a:r>
              <a:rPr lang="en-US" sz="2000" dirty="0"/>
              <a:t>: Outgoing mass flux rate (ML</a:t>
            </a:r>
            <a:r>
              <a:rPr lang="en-US" sz="2000" baseline="30000" dirty="0"/>
              <a:t>-2</a:t>
            </a:r>
            <a:r>
              <a:rPr lang="en-US" sz="2000" dirty="0"/>
              <a:t>/T) </a:t>
            </a:r>
            <a:endParaRPr lang="nl-NL" sz="2000" dirty="0"/>
          </a:p>
          <a:p>
            <a:r>
              <a:rPr lang="en-US" sz="2000" dirty="0"/>
              <a:t>A</a:t>
            </a:r>
            <a:r>
              <a:rPr lang="en-US" sz="2000" baseline="-25000" dirty="0"/>
              <a:t>c</a:t>
            </a:r>
            <a:r>
              <a:rPr lang="en-US" sz="2000" dirty="0"/>
              <a:t>: Cross sectional area (L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r>
              <a:rPr lang="nl-NL" sz="2000" dirty="0"/>
              <a:t>∆x: Length of differential element (L) = ∆V/</a:t>
            </a:r>
            <a:r>
              <a:rPr lang="en-US" sz="2000" dirty="0"/>
              <a:t> 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c</a:t>
            </a:r>
          </a:p>
          <a:p>
            <a:r>
              <a:rPr lang="en-US" sz="2000" dirty="0" smtClean="0"/>
              <a:t>c: concentration of the pollutant (ML</a:t>
            </a:r>
            <a:r>
              <a:rPr lang="en-US" sz="2000" baseline="30000" dirty="0" smtClean="0"/>
              <a:t>-3</a:t>
            </a:r>
            <a:r>
              <a:rPr lang="en-US" sz="2000" dirty="0" smtClean="0"/>
              <a:t>)</a:t>
            </a:r>
            <a:r>
              <a:rPr lang="nl-NL" sz="2000" dirty="0" smtClean="0"/>
              <a:t> </a:t>
            </a:r>
            <a:endParaRPr lang="en-US" sz="2000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1981200"/>
            <a:ext cx="3636818" cy="685800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799" y="3581400"/>
            <a:ext cx="5278582" cy="685800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370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Diffusion (or Dispersion or Convection) equation for a differential element</a:t>
            </a:r>
            <a:endParaRPr lang="nl-NL" dirty="0"/>
          </a:p>
        </p:txBody>
      </p:sp>
      <p:grpSp>
        <p:nvGrpSpPr>
          <p:cNvPr id="4" name="Group 3"/>
          <p:cNvGrpSpPr/>
          <p:nvPr/>
        </p:nvGrpSpPr>
        <p:grpSpPr>
          <a:xfrm>
            <a:off x="2555776" y="1455152"/>
            <a:ext cx="3160713" cy="2319338"/>
            <a:chOff x="5549900" y="1054100"/>
            <a:chExt cx="3160713" cy="2319338"/>
          </a:xfrm>
        </p:grpSpPr>
        <p:sp>
          <p:nvSpPr>
            <p:cNvPr id="5" name="Cube 4"/>
            <p:cNvSpPr/>
            <p:nvPr/>
          </p:nvSpPr>
          <p:spPr bwMode="auto">
            <a:xfrm>
              <a:off x="6184900" y="1447800"/>
              <a:ext cx="1511300" cy="1409700"/>
            </a:xfrm>
            <a:prstGeom prst="cub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nl-NL" spc="10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endParaRPr>
            </a:p>
          </p:txBody>
        </p:sp>
        <p:cxnSp>
          <p:nvCxnSpPr>
            <p:cNvPr id="6" name="Straight Connector 5"/>
            <p:cNvCxnSpPr>
              <a:cxnSpLocks noChangeShapeType="1"/>
            </p:cNvCxnSpPr>
            <p:nvPr/>
          </p:nvCxnSpPr>
          <p:spPr bwMode="auto">
            <a:xfrm>
              <a:off x="6540500" y="1447800"/>
              <a:ext cx="0" cy="10287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7"/>
            <p:cNvCxnSpPr>
              <a:cxnSpLocks noChangeShapeType="1"/>
            </p:cNvCxnSpPr>
            <p:nvPr/>
          </p:nvCxnSpPr>
          <p:spPr bwMode="auto">
            <a:xfrm flipV="1">
              <a:off x="6184900" y="2476500"/>
              <a:ext cx="355600" cy="381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9"/>
            <p:cNvCxnSpPr>
              <a:cxnSpLocks noChangeShapeType="1"/>
            </p:cNvCxnSpPr>
            <p:nvPr/>
          </p:nvCxnSpPr>
          <p:spPr bwMode="auto">
            <a:xfrm>
              <a:off x="6540500" y="2476500"/>
              <a:ext cx="11557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18"/>
            <p:cNvCxnSpPr>
              <a:cxnSpLocks noChangeShapeType="1"/>
            </p:cNvCxnSpPr>
            <p:nvPr/>
          </p:nvCxnSpPr>
          <p:spPr bwMode="auto">
            <a:xfrm>
              <a:off x="5549900" y="2152650"/>
              <a:ext cx="8128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20"/>
            <p:cNvCxnSpPr>
              <a:cxnSpLocks noChangeShapeType="1"/>
            </p:cNvCxnSpPr>
            <p:nvPr/>
          </p:nvCxnSpPr>
          <p:spPr bwMode="auto">
            <a:xfrm>
              <a:off x="7556500" y="2152650"/>
              <a:ext cx="7493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22"/>
            <p:cNvCxnSpPr>
              <a:cxnSpLocks noChangeShapeType="1"/>
            </p:cNvCxnSpPr>
            <p:nvPr/>
          </p:nvCxnSpPr>
          <p:spPr bwMode="auto">
            <a:xfrm>
              <a:off x="6940550" y="1054100"/>
              <a:ext cx="0" cy="558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Arrow Connector 24"/>
            <p:cNvCxnSpPr>
              <a:cxnSpLocks noChangeShapeType="1"/>
            </p:cNvCxnSpPr>
            <p:nvPr/>
          </p:nvCxnSpPr>
          <p:spPr bwMode="auto">
            <a:xfrm>
              <a:off x="6184900" y="3009900"/>
              <a:ext cx="11557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Box 26"/>
            <p:cNvSpPr txBox="1">
              <a:spLocks noChangeArrowheads="1"/>
            </p:cNvSpPr>
            <p:nvPr/>
          </p:nvSpPr>
          <p:spPr bwMode="auto">
            <a:xfrm>
              <a:off x="6540500" y="3035300"/>
              <a:ext cx="7556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NL"/>
                <a:t>∆x</a:t>
              </a:r>
            </a:p>
          </p:txBody>
        </p:sp>
        <p:sp>
          <p:nvSpPr>
            <p:cNvPr id="14" name="TextBox 27"/>
            <p:cNvSpPr txBox="1">
              <a:spLocks noChangeArrowheads="1"/>
            </p:cNvSpPr>
            <p:nvPr/>
          </p:nvSpPr>
          <p:spPr bwMode="auto">
            <a:xfrm>
              <a:off x="7797800" y="1792288"/>
              <a:ext cx="7556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NL"/>
                <a:t>J</a:t>
              </a:r>
              <a:r>
                <a:rPr lang="nl-NL" baseline="-25000"/>
                <a:t>out</a:t>
              </a:r>
            </a:p>
          </p:txBody>
        </p:sp>
        <p:sp>
          <p:nvSpPr>
            <p:cNvPr id="15" name="TextBox 29"/>
            <p:cNvSpPr txBox="1">
              <a:spLocks noChangeArrowheads="1"/>
            </p:cNvSpPr>
            <p:nvPr/>
          </p:nvSpPr>
          <p:spPr bwMode="auto">
            <a:xfrm>
              <a:off x="6962775" y="1054100"/>
              <a:ext cx="7556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NL"/>
                <a:t>W</a:t>
              </a:r>
              <a:endParaRPr lang="nl-NL" baseline="-25000"/>
            </a:p>
          </p:txBody>
        </p:sp>
        <p:cxnSp>
          <p:nvCxnSpPr>
            <p:cNvPr id="16" name="Curved Connector 33"/>
            <p:cNvCxnSpPr>
              <a:cxnSpLocks noChangeShapeType="1"/>
            </p:cNvCxnSpPr>
            <p:nvPr/>
          </p:nvCxnSpPr>
          <p:spPr bwMode="auto">
            <a:xfrm rot="5400000" flipH="1" flipV="1">
              <a:off x="7546181" y="1343819"/>
              <a:ext cx="639763" cy="619125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Box 34"/>
            <p:cNvSpPr txBox="1">
              <a:spLocks noChangeArrowheads="1"/>
            </p:cNvSpPr>
            <p:nvPr/>
          </p:nvSpPr>
          <p:spPr bwMode="auto">
            <a:xfrm>
              <a:off x="7954963" y="1054100"/>
              <a:ext cx="7556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NL"/>
                <a:t>A</a:t>
              </a:r>
              <a:r>
                <a:rPr lang="nl-NL" baseline="-25000"/>
                <a:t>c</a:t>
              </a:r>
            </a:p>
          </p:txBody>
        </p:sp>
      </p:grpSp>
      <p:sp>
        <p:nvSpPr>
          <p:cNvPr id="18" name="TextBox 28"/>
          <p:cNvSpPr txBox="1">
            <a:spLocks noChangeArrowheads="1"/>
          </p:cNvSpPr>
          <p:nvPr/>
        </p:nvSpPr>
        <p:spPr bwMode="auto">
          <a:xfrm>
            <a:off x="2569218" y="2227824"/>
            <a:ext cx="755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dirty="0" err="1"/>
              <a:t>J</a:t>
            </a:r>
            <a:r>
              <a:rPr lang="nl-NL" baseline="-25000" dirty="0" err="1"/>
              <a:t>in</a:t>
            </a:r>
            <a:endParaRPr lang="nl-NL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89121" y="3627133"/>
                <a:ext cx="6598473" cy="1545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V</m:t>
                      </m:r>
                      <m:f>
                        <m:fPr>
                          <m:ctrlPr>
                            <a:rPr lang="nl-NL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nl-NL" sz="28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nl-NL" sz="28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±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𝑟𝑒𝑎𝑐𝑡𝑖𝑜𝑛𝑠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𝑊</m:t>
                      </m:r>
                    </m:oMath>
                  </m:oMathPara>
                </a14:m>
                <a:endParaRPr lang="en-US" sz="2800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US" sz="2800" b="0" i="0" smtClean="0">
                        <a:latin typeface="Cambria Math"/>
                      </a:rPr>
                      <m:t>=−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D</m:t>
                    </m:r>
                    <m:f>
                      <m:fPr>
                        <m:ctrlPr>
                          <a:rPr lang="nl-NL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sz="2800" i="1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nl-NL" sz="2800" i="1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den>
                    </m:f>
                  </m:oMath>
                </a14:m>
                <a:r>
                  <a:rPr lang="nl-NL" sz="2800" dirty="0" smtClean="0"/>
                  <a:t>;</a:t>
                </a:r>
                <a:r>
                  <a:rPr lang="en-US" sz="28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nl-NL" sz="2800" dirty="0" smtClean="0"/>
                  <a:t>=?</a:t>
                </a:r>
                <a:endParaRPr lang="nl-NL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21" y="3627133"/>
                <a:ext cx="6598473" cy="1545038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474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37</a:t>
            </a:fld>
            <a:endParaRPr lang="nl-NL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755575" y="5229200"/>
          <a:ext cx="4002129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4" imgW="2235200" imgH="482600" progId="Equation.3">
                  <p:embed/>
                </p:oleObj>
              </mc:Choice>
              <mc:Fallback>
                <p:oleObj name="Equation" r:id="rId4" imgW="2235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5" y="5229200"/>
                        <a:ext cx="4002129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839931"/>
              </p:ext>
            </p:extLst>
          </p:nvPr>
        </p:nvGraphicFramePr>
        <p:xfrm>
          <a:off x="755650" y="6092825"/>
          <a:ext cx="54006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6" imgW="2933700" imgH="419100" progId="Equation.DSMT4">
                  <p:embed/>
                </p:oleObj>
              </mc:Choice>
              <mc:Fallback>
                <p:oleObj name="Equation" r:id="rId6" imgW="29337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6092825"/>
                        <a:ext cx="540067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372200" y="6165304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Why?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586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ordinary differential equation from a differential element</a:t>
            </a:r>
            <a:endParaRPr lang="nl-N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5173" y="5157192"/>
            <a:ext cx="8229600" cy="19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Formulate diffusion equation with a first order decay equation and W = 0 (in groups)</a:t>
            </a:r>
          </a:p>
          <a:p>
            <a:r>
              <a:rPr lang="en-US" dirty="0" smtClean="0"/>
              <a:t>What if W&gt;0 but a point source </a:t>
            </a:r>
            <a:r>
              <a:rPr lang="en-US" dirty="0"/>
              <a:t>? (in groups)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037285" y="4365104"/>
                <a:ext cx="7409529" cy="764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800" dirty="0" smtClean="0"/>
                  <a:t>As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∆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→0</m:t>
                    </m:r>
                  </m:oMath>
                </a14:m>
                <a:r>
                  <a:rPr lang="en-US" sz="2800" i="1" dirty="0" smtClean="0">
                    <a:latin typeface="Cambria Math"/>
                  </a:rPr>
                  <a:t>,</a:t>
                </a:r>
                <a:r>
                  <a:rPr lang="en-US" sz="2800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sz="2800" i="1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nl-NL" sz="2800" i="1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nl-NL" sz="2800" dirty="0" smtClean="0"/>
                      <m:t>D</m:t>
                    </m:r>
                    <m:f>
                      <m:fPr>
                        <m:ctrlPr>
                          <a:rPr lang="nl-NL" sz="280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nl-NL" sz="2800" i="1" smtClean="0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nl-NL" sz="2800" i="1" smtClean="0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nl-NL" sz="2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latin typeface="Cambria Math"/>
                      </a:rPr>
                      <m:t>+ 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±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𝑟𝑒𝑎𝑐𝑡𝑖𝑜𝑛𝑠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/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V</m:t>
                    </m:r>
                  </m:oMath>
                </a14:m>
                <a:endParaRPr lang="en-US" sz="28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85" y="4365104"/>
                <a:ext cx="7409529" cy="764184"/>
              </a:xfrm>
              <a:prstGeom prst="rect">
                <a:avLst/>
              </a:prstGeom>
              <a:blipFill rotWithShape="1">
                <a:blip r:embed="rId3"/>
                <a:stretch>
                  <a:fillRect l="-1645" b="-10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38</a:t>
            </a:fld>
            <a:endParaRPr lang="nl-NL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83996"/>
              </p:ext>
            </p:extLst>
          </p:nvPr>
        </p:nvGraphicFramePr>
        <p:xfrm>
          <a:off x="1372962" y="3593579"/>
          <a:ext cx="54006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4" imgW="2933700" imgH="419100" progId="Equation.3">
                  <p:embed/>
                </p:oleObj>
              </mc:Choice>
              <mc:Fallback>
                <p:oleObj name="Equation" r:id="rId4" imgW="2933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962" y="3593579"/>
                        <a:ext cx="540067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2555776" y="1455152"/>
            <a:ext cx="3160713" cy="2319338"/>
            <a:chOff x="5549900" y="1054100"/>
            <a:chExt cx="3160713" cy="2319338"/>
          </a:xfrm>
        </p:grpSpPr>
        <p:sp>
          <p:nvSpPr>
            <p:cNvPr id="28" name="Cube 27"/>
            <p:cNvSpPr/>
            <p:nvPr/>
          </p:nvSpPr>
          <p:spPr bwMode="auto">
            <a:xfrm>
              <a:off x="6184900" y="1447800"/>
              <a:ext cx="1511300" cy="1409700"/>
            </a:xfrm>
            <a:prstGeom prst="cub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nl-NL" spc="10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endParaRPr>
            </a:p>
          </p:txBody>
        </p:sp>
        <p:cxnSp>
          <p:nvCxnSpPr>
            <p:cNvPr id="29" name="Straight Connector 28"/>
            <p:cNvCxnSpPr>
              <a:cxnSpLocks noChangeShapeType="1"/>
            </p:cNvCxnSpPr>
            <p:nvPr/>
          </p:nvCxnSpPr>
          <p:spPr bwMode="auto">
            <a:xfrm>
              <a:off x="6540500" y="1447800"/>
              <a:ext cx="0" cy="10287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7"/>
            <p:cNvCxnSpPr>
              <a:cxnSpLocks noChangeShapeType="1"/>
            </p:cNvCxnSpPr>
            <p:nvPr/>
          </p:nvCxnSpPr>
          <p:spPr bwMode="auto">
            <a:xfrm flipV="1">
              <a:off x="6184900" y="2476500"/>
              <a:ext cx="355600" cy="381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Connector 9"/>
            <p:cNvCxnSpPr>
              <a:cxnSpLocks noChangeShapeType="1"/>
            </p:cNvCxnSpPr>
            <p:nvPr/>
          </p:nvCxnSpPr>
          <p:spPr bwMode="auto">
            <a:xfrm>
              <a:off x="6540500" y="2476500"/>
              <a:ext cx="11557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18"/>
            <p:cNvCxnSpPr>
              <a:cxnSpLocks noChangeShapeType="1"/>
            </p:cNvCxnSpPr>
            <p:nvPr/>
          </p:nvCxnSpPr>
          <p:spPr bwMode="auto">
            <a:xfrm>
              <a:off x="5549900" y="2152650"/>
              <a:ext cx="8128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20"/>
            <p:cNvCxnSpPr>
              <a:cxnSpLocks noChangeShapeType="1"/>
            </p:cNvCxnSpPr>
            <p:nvPr/>
          </p:nvCxnSpPr>
          <p:spPr bwMode="auto">
            <a:xfrm>
              <a:off x="7556500" y="2152650"/>
              <a:ext cx="7493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Arrow Connector 22"/>
            <p:cNvCxnSpPr>
              <a:cxnSpLocks noChangeShapeType="1"/>
            </p:cNvCxnSpPr>
            <p:nvPr/>
          </p:nvCxnSpPr>
          <p:spPr bwMode="auto">
            <a:xfrm>
              <a:off x="6940550" y="1054100"/>
              <a:ext cx="0" cy="558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24"/>
            <p:cNvCxnSpPr>
              <a:cxnSpLocks noChangeShapeType="1"/>
            </p:cNvCxnSpPr>
            <p:nvPr/>
          </p:nvCxnSpPr>
          <p:spPr bwMode="auto">
            <a:xfrm>
              <a:off x="6184900" y="3009900"/>
              <a:ext cx="115570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Box 26"/>
            <p:cNvSpPr txBox="1">
              <a:spLocks noChangeArrowheads="1"/>
            </p:cNvSpPr>
            <p:nvPr/>
          </p:nvSpPr>
          <p:spPr bwMode="auto">
            <a:xfrm>
              <a:off x="6540500" y="3035300"/>
              <a:ext cx="7556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NL"/>
                <a:t>∆x</a:t>
              </a:r>
            </a:p>
          </p:txBody>
        </p:sp>
        <p:sp>
          <p:nvSpPr>
            <p:cNvPr id="37" name="TextBox 27"/>
            <p:cNvSpPr txBox="1">
              <a:spLocks noChangeArrowheads="1"/>
            </p:cNvSpPr>
            <p:nvPr/>
          </p:nvSpPr>
          <p:spPr bwMode="auto">
            <a:xfrm>
              <a:off x="7797800" y="1792288"/>
              <a:ext cx="7556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NL"/>
                <a:t>J</a:t>
              </a:r>
              <a:r>
                <a:rPr lang="nl-NL" baseline="-25000"/>
                <a:t>out</a:t>
              </a:r>
            </a:p>
          </p:txBody>
        </p:sp>
        <p:sp>
          <p:nvSpPr>
            <p:cNvPr id="38" name="TextBox 29"/>
            <p:cNvSpPr txBox="1">
              <a:spLocks noChangeArrowheads="1"/>
            </p:cNvSpPr>
            <p:nvPr/>
          </p:nvSpPr>
          <p:spPr bwMode="auto">
            <a:xfrm>
              <a:off x="6962775" y="1054100"/>
              <a:ext cx="7556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NL"/>
                <a:t>W</a:t>
              </a:r>
              <a:endParaRPr lang="nl-NL" baseline="-25000"/>
            </a:p>
          </p:txBody>
        </p:sp>
        <p:cxnSp>
          <p:nvCxnSpPr>
            <p:cNvPr id="39" name="Curved Connector 33"/>
            <p:cNvCxnSpPr>
              <a:cxnSpLocks noChangeShapeType="1"/>
            </p:cNvCxnSpPr>
            <p:nvPr/>
          </p:nvCxnSpPr>
          <p:spPr bwMode="auto">
            <a:xfrm rot="5400000" flipH="1" flipV="1">
              <a:off x="7546181" y="1343819"/>
              <a:ext cx="639763" cy="619125"/>
            </a:xfrm>
            <a:prstGeom prst="curved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TextBox 34"/>
            <p:cNvSpPr txBox="1">
              <a:spLocks noChangeArrowheads="1"/>
            </p:cNvSpPr>
            <p:nvPr/>
          </p:nvSpPr>
          <p:spPr bwMode="auto">
            <a:xfrm>
              <a:off x="7954963" y="1054100"/>
              <a:ext cx="7556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rgbClr val="CC0000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NL"/>
                <a:t>A</a:t>
              </a:r>
              <a:r>
                <a:rPr lang="nl-NL" baseline="-25000"/>
                <a:t>c</a:t>
              </a:r>
            </a:p>
          </p:txBody>
        </p:sp>
      </p:grpSp>
      <p:sp>
        <p:nvSpPr>
          <p:cNvPr id="41" name="TextBox 28"/>
          <p:cNvSpPr txBox="1">
            <a:spLocks noChangeArrowheads="1"/>
          </p:cNvSpPr>
          <p:nvPr/>
        </p:nvSpPr>
        <p:spPr bwMode="auto">
          <a:xfrm>
            <a:off x="2569218" y="2227824"/>
            <a:ext cx="755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CC0000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b="1">
                <a:solidFill>
                  <a:srgbClr val="CC0000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b="1">
                <a:solidFill>
                  <a:srgbClr val="CC0000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b="1">
                <a:solidFill>
                  <a:srgbClr val="CC0000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b="1">
                <a:solidFill>
                  <a:srgbClr val="CC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rgbClr val="CC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rgbClr val="CC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rgbClr val="CC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rgbClr val="CC0000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dirty="0" err="1"/>
              <a:t>J</a:t>
            </a:r>
            <a:r>
              <a:rPr lang="nl-NL" baseline="-25000" dirty="0" err="1"/>
              <a:t>in</a:t>
            </a:r>
            <a:endParaRPr lang="nl-NL" baseline="-25000" dirty="0"/>
          </a:p>
        </p:txBody>
      </p:sp>
    </p:spTree>
    <p:extLst>
      <p:ext uri="{BB962C8B-B14F-4D97-AF65-F5344CB8AC3E}">
        <p14:creationId xmlns:p14="http://schemas.microsoft.com/office/powerpoint/2010/main" val="4096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Steady state solution for diffusion equation with decay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Let a system be really large, ranging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 smtClean="0"/>
                  <a:t> [L]. Let the concentration at x = 0 be c0.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den>
                              </m:f>
                            </m:e>
                          </m:rad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 r="-170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95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water balance assumptions</a:t>
            </a:r>
            <a:br>
              <a:rPr lang="en-US" dirty="0" smtClean="0"/>
            </a:br>
            <a:r>
              <a:rPr lang="en-US" dirty="0" smtClean="0"/>
              <a:t>(unless specified otherwise)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Water mass balance is at steady state (unless specified otherwise),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NL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𝜌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=0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⟹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𝑜𝑢𝑡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𝑊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we further assume that W = 0 (i.e. no additional source of water except inflow and outflow)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𝑖𝑛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𝑜𝑢𝑡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nl-NL" dirty="0" smtClean="0"/>
                  <a:t>, 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Q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𝑜𝑢𝑡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𝑐𝑜𝑛𝑠𝑡𝑎𝑛𝑡</m:t>
                      </m:r>
                    </m:oMath>
                  </m:oMathPara>
                </a14:m>
                <a:endParaRPr lang="nl-NL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Once </a:t>
                </a:r>
                <a:r>
                  <a:rPr lang="en-US" i="1" dirty="0" smtClean="0"/>
                  <a:t>Q </a:t>
                </a:r>
                <a:r>
                  <a:rPr lang="en-US" dirty="0" smtClean="0"/>
                  <a:t>is given, we need not worry about water mass balance under such assumptions.</a:t>
                </a:r>
                <a:endParaRPr lang="nl-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426" r="-177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90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863600" y="1155700"/>
            <a:ext cx="8047038" cy="48655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•"/>
            </a:pPr>
            <a:r>
              <a:rPr lang="en-US" dirty="0" smtClean="0"/>
              <a:t>Evolution of a colored droplet on lake surface</a:t>
            </a:r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 lvl="1"/>
            <a:r>
              <a:rPr lang="en-US" dirty="0" smtClean="0"/>
              <a:t>What happens to concentration?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(in groups)</a:t>
            </a:r>
            <a:endParaRPr lang="en-US" dirty="0"/>
          </a:p>
        </p:txBody>
      </p:sp>
      <p:sp>
        <p:nvSpPr>
          <p:cNvPr id="23" name="Oval 15" descr="10%"/>
          <p:cNvSpPr>
            <a:spLocks noChangeAspect="1" noChangeArrowheads="1"/>
          </p:cNvSpPr>
          <p:nvPr/>
        </p:nvSpPr>
        <p:spPr bwMode="auto">
          <a:xfrm>
            <a:off x="3708400" y="1651000"/>
            <a:ext cx="1736725" cy="1736725"/>
          </a:xfrm>
          <a:prstGeom prst="ellipse">
            <a:avLst/>
          </a:prstGeom>
          <a:pattFill prst="pct10">
            <a:fgClr>
              <a:srgbClr val="CC0000"/>
            </a:fgClr>
            <a:bgClr>
              <a:schemeClr val="bg1"/>
            </a:bgClr>
          </a:patt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4" name="Oval 14" descr="25%"/>
          <p:cNvSpPr>
            <a:spLocks noChangeAspect="1" noChangeArrowheads="1"/>
          </p:cNvSpPr>
          <p:nvPr/>
        </p:nvSpPr>
        <p:spPr bwMode="auto">
          <a:xfrm>
            <a:off x="4152900" y="2095500"/>
            <a:ext cx="868363" cy="868363"/>
          </a:xfrm>
          <a:prstGeom prst="ellipse">
            <a:avLst/>
          </a:prstGeom>
          <a:pattFill prst="pct25">
            <a:fgClr>
              <a:srgbClr val="CC0000"/>
            </a:fgClr>
            <a:bgClr>
              <a:schemeClr val="bg1"/>
            </a:bgClr>
          </a:patt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0"/>
            <a:ext cx="8839200" cy="673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Molecular Diffusion (feel it)</a:t>
            </a:r>
            <a:r>
              <a:rPr lang="en-US" dirty="0"/>
              <a:t>	</a:t>
            </a:r>
          </a:p>
        </p:txBody>
      </p:sp>
      <p:sp>
        <p:nvSpPr>
          <p:cNvPr id="26" name="Line 5"/>
          <p:cNvSpPr>
            <a:spLocks noChangeShapeType="1"/>
          </p:cNvSpPr>
          <p:nvPr/>
        </p:nvSpPr>
        <p:spPr bwMode="auto">
          <a:xfrm>
            <a:off x="1397000" y="3302000"/>
            <a:ext cx="67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 flipV="1">
            <a:off x="1409700" y="2730500"/>
            <a:ext cx="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2028825" y="31353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733425" y="26527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1520825" y="2170113"/>
            <a:ext cx="979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Top view</a:t>
            </a:r>
          </a:p>
        </p:txBody>
      </p:sp>
      <p:sp>
        <p:nvSpPr>
          <p:cNvPr id="31" name="Oval 10"/>
          <p:cNvSpPr>
            <a:spLocks noChangeArrowheads="1"/>
          </p:cNvSpPr>
          <p:nvPr/>
        </p:nvSpPr>
        <p:spPr bwMode="auto">
          <a:xfrm>
            <a:off x="4495800" y="2438400"/>
            <a:ext cx="215900" cy="2159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4429125" y="2157413"/>
            <a:ext cx="354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t0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4340225" y="2932113"/>
            <a:ext cx="354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t1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4365625" y="3465513"/>
            <a:ext cx="354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t2</a:t>
            </a:r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>
            <a:off x="5969000" y="5918200"/>
            <a:ext cx="2451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36" name="Line 21"/>
          <p:cNvSpPr>
            <a:spLocks noChangeShapeType="1"/>
          </p:cNvSpPr>
          <p:nvPr/>
        </p:nvSpPr>
        <p:spPr bwMode="auto">
          <a:xfrm flipV="1">
            <a:off x="7150100" y="45085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8239125" y="6145213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7680325" y="4405313"/>
            <a:ext cx="1168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at t1, at t2?</a:t>
            </a: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6829425" y="4164013"/>
            <a:ext cx="512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c(x)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202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Advection only 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/>
          </a:bodyPr>
          <a:lstStyle/>
          <a:p>
            <a:r>
              <a:rPr lang="en-US" dirty="0" smtClean="0"/>
              <a:t>Center of mass of a differential pollutant mass flows with constant velocity U</a:t>
            </a:r>
          </a:p>
          <a:p>
            <a:pPr marL="0" indent="0">
              <a:buNone/>
            </a:pP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560" y="3010559"/>
                <a:ext cx="30170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Mass</m:t>
                      </m:r>
                      <m:r>
                        <a:rPr lang="en-US" sz="28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Flux</m:t>
                      </m:r>
                      <m:r>
                        <a:rPr lang="en-US" sz="2800" b="0" i="0" smtClean="0">
                          <a:latin typeface="Cambria Math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J</m:t>
                      </m:r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𝑈𝑐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010559"/>
                <a:ext cx="3017044" cy="52322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5073204" y="2996952"/>
            <a:ext cx="3459236" cy="110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1D plug flow model</a:t>
            </a:r>
          </a:p>
          <a:p>
            <a:pPr marL="0" indent="0">
              <a:buFont typeface="Arial" pitchFamily="34" charset="0"/>
              <a:buNone/>
            </a:pPr>
            <a:endParaRPr lang="nl-NL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825750" y="3795713"/>
            <a:ext cx="4389438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5843588" y="4070350"/>
            <a:ext cx="639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3465513" y="4348163"/>
            <a:ext cx="0" cy="365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733675" y="5259388"/>
            <a:ext cx="4481513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733675" y="5808663"/>
            <a:ext cx="4481513" cy="0"/>
          </a:xfrm>
          <a:prstGeom prst="line">
            <a:avLst/>
          </a:prstGeom>
          <a:noFill/>
          <a:ln w="57150" cmpd="thickThin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825750" y="4341813"/>
            <a:ext cx="4389438" cy="0"/>
          </a:xfrm>
          <a:prstGeom prst="line">
            <a:avLst/>
          </a:prstGeom>
          <a:noFill/>
          <a:ln w="57150" cmpd="thickThin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" name="Arc 10"/>
          <p:cNvSpPr>
            <a:spLocks/>
          </p:cNvSpPr>
          <p:nvPr/>
        </p:nvSpPr>
        <p:spPr bwMode="auto">
          <a:xfrm>
            <a:off x="4929188" y="5256213"/>
            <a:ext cx="547687" cy="2746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 cmpd="dbl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4" name="Arc 11"/>
          <p:cNvSpPr>
            <a:spLocks/>
          </p:cNvSpPr>
          <p:nvPr/>
        </p:nvSpPr>
        <p:spPr bwMode="auto">
          <a:xfrm flipV="1">
            <a:off x="4938713" y="5532438"/>
            <a:ext cx="539750" cy="274637"/>
          </a:xfrm>
          <a:custGeom>
            <a:avLst/>
            <a:gdLst>
              <a:gd name="G0" fmla="+- 3888 0 0"/>
              <a:gd name="G1" fmla="+- 21600 0 0"/>
              <a:gd name="G2" fmla="+- 21600 0 0"/>
              <a:gd name="T0" fmla="*/ 0 w 25488"/>
              <a:gd name="T1" fmla="*/ 353 h 21600"/>
              <a:gd name="T2" fmla="*/ 25488 w 25488"/>
              <a:gd name="T3" fmla="*/ 21600 h 21600"/>
              <a:gd name="T4" fmla="*/ 3888 w 254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488" h="21600" fill="none" extrusionOk="0">
                <a:moveTo>
                  <a:pt x="-1" y="352"/>
                </a:moveTo>
                <a:cubicBezTo>
                  <a:pt x="1282" y="118"/>
                  <a:pt x="2583" y="-1"/>
                  <a:pt x="3888" y="0"/>
                </a:cubicBezTo>
                <a:cubicBezTo>
                  <a:pt x="15817" y="0"/>
                  <a:pt x="25488" y="9670"/>
                  <a:pt x="25488" y="21600"/>
                </a:cubicBezTo>
              </a:path>
              <a:path w="25488" h="21600" stroke="0" extrusionOk="0">
                <a:moveTo>
                  <a:pt x="-1" y="352"/>
                </a:moveTo>
                <a:cubicBezTo>
                  <a:pt x="1282" y="118"/>
                  <a:pt x="2583" y="-1"/>
                  <a:pt x="3888" y="0"/>
                </a:cubicBezTo>
                <a:cubicBezTo>
                  <a:pt x="15817" y="0"/>
                  <a:pt x="25488" y="9670"/>
                  <a:pt x="25488" y="21600"/>
                </a:cubicBezTo>
                <a:lnTo>
                  <a:pt x="3888" y="21600"/>
                </a:lnTo>
                <a:close/>
              </a:path>
            </a:pathLst>
          </a:custGeom>
          <a:noFill/>
          <a:ln w="38100" cmpd="dbl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3465513" y="3792538"/>
            <a:ext cx="0" cy="549275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5386388" y="5256213"/>
            <a:ext cx="0" cy="549275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026150" y="5530850"/>
            <a:ext cx="7318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433763" y="4487863"/>
            <a:ext cx="121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0">
                <a:solidFill>
                  <a:schemeClr val="tx1"/>
                </a:solidFill>
                <a:latin typeface="Arial" charset="0"/>
              </a:rPr>
              <a:t>wasteload</a:t>
            </a:r>
            <a:endParaRPr lang="nl-NL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4800600" y="3838575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0">
                <a:solidFill>
                  <a:schemeClr val="tx1"/>
                </a:solidFill>
                <a:latin typeface="Arial" charset="0"/>
              </a:rPr>
              <a:t>river</a:t>
            </a:r>
            <a:endParaRPr lang="nl-NL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5449888" y="5999163"/>
            <a:ext cx="163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0">
                <a:solidFill>
                  <a:schemeClr val="tx1"/>
                </a:solidFill>
                <a:latin typeface="Arial" charset="0"/>
              </a:rPr>
              <a:t>ideal plug flow</a:t>
            </a:r>
            <a:endParaRPr lang="nl-NL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5378450" y="5886450"/>
            <a:ext cx="0" cy="274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5468938" y="4972050"/>
            <a:ext cx="366712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5808663" y="4703763"/>
            <a:ext cx="125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0">
                <a:solidFill>
                  <a:schemeClr val="tx1"/>
                </a:solidFill>
                <a:latin typeface="Arial" charset="0"/>
              </a:rPr>
              <a:t>real profile</a:t>
            </a:r>
            <a:endParaRPr lang="nl-NL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460500" y="3632200"/>
            <a:ext cx="6781800" cy="29845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597025" y="3897313"/>
            <a:ext cx="1227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Time step t</a:t>
            </a:r>
            <a:r>
              <a:rPr lang="en-US" baseline="-25000"/>
              <a:t>0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571625" y="5370513"/>
            <a:ext cx="1227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Time step t</a:t>
            </a:r>
            <a:r>
              <a:rPr lang="en-US" baseline="-2500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626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017"/>
            <a:ext cx="8229600" cy="1143000"/>
          </a:xfrm>
        </p:spPr>
        <p:txBody>
          <a:bodyPr/>
          <a:lstStyle/>
          <a:p>
            <a:r>
              <a:rPr lang="en-US" dirty="0" smtClean="0"/>
              <a:t>1D Plug Flow Model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229200"/>
            <a:ext cx="8229600" cy="1689051"/>
          </a:xfrm>
        </p:spPr>
        <p:txBody>
          <a:bodyPr/>
          <a:lstStyle/>
          <a:p>
            <a:r>
              <a:rPr lang="en-US" dirty="0" smtClean="0"/>
              <a:t>Formulate the differential equation for reaction = </a:t>
            </a:r>
            <a:r>
              <a:rPr lang="en-US" dirty="0" err="1" smtClean="0"/>
              <a:t>k∆Vc</a:t>
            </a:r>
            <a:r>
              <a:rPr lang="en-US" dirty="0" smtClean="0"/>
              <a:t>, and W= 0</a:t>
            </a:r>
            <a:endParaRPr lang="nl-NL" dirty="0"/>
          </a:p>
        </p:txBody>
      </p:sp>
      <p:sp>
        <p:nvSpPr>
          <p:cNvPr id="4" name="Cube 3"/>
          <p:cNvSpPr>
            <a:spLocks noChangeArrowheads="1"/>
          </p:cNvSpPr>
          <p:nvPr/>
        </p:nvSpPr>
        <p:spPr bwMode="auto">
          <a:xfrm>
            <a:off x="1863437" y="2135186"/>
            <a:ext cx="4876800" cy="86360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5" name="Cube 4"/>
          <p:cNvSpPr>
            <a:spLocks noChangeArrowheads="1"/>
          </p:cNvSpPr>
          <p:nvPr/>
        </p:nvSpPr>
        <p:spPr bwMode="auto">
          <a:xfrm>
            <a:off x="1863437" y="2135186"/>
            <a:ext cx="812800" cy="86360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6" name="Cube 5"/>
          <p:cNvSpPr>
            <a:spLocks noChangeArrowheads="1"/>
          </p:cNvSpPr>
          <p:nvPr/>
        </p:nvSpPr>
        <p:spPr bwMode="auto">
          <a:xfrm>
            <a:off x="4301837" y="2135186"/>
            <a:ext cx="812800" cy="86360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7" name="Cube 6"/>
          <p:cNvSpPr>
            <a:spLocks noChangeArrowheads="1"/>
          </p:cNvSpPr>
          <p:nvPr/>
        </p:nvSpPr>
        <p:spPr bwMode="auto">
          <a:xfrm>
            <a:off x="5432137" y="2135186"/>
            <a:ext cx="812800" cy="86360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8" name="Cube 7"/>
          <p:cNvSpPr>
            <a:spLocks noChangeArrowheads="1"/>
          </p:cNvSpPr>
          <p:nvPr/>
        </p:nvSpPr>
        <p:spPr bwMode="auto">
          <a:xfrm>
            <a:off x="3192389" y="2148283"/>
            <a:ext cx="812800" cy="86360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2676237" y="2566986"/>
            <a:ext cx="520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3844637" y="2566986"/>
            <a:ext cx="520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4911437" y="2566986"/>
            <a:ext cx="520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6105237" y="2566986"/>
            <a:ext cx="520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1863437" y="3163886"/>
            <a:ext cx="647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urved Connector 13"/>
          <p:cNvCxnSpPr>
            <a:cxnSpLocks noChangeShapeType="1"/>
          </p:cNvCxnSpPr>
          <p:nvPr/>
        </p:nvCxnSpPr>
        <p:spPr bwMode="auto">
          <a:xfrm rot="5400000" flipH="1" flipV="1">
            <a:off x="2419553" y="1861040"/>
            <a:ext cx="846932" cy="574486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21"/>
          <p:cNvSpPr txBox="1">
            <a:spLocks noChangeArrowheads="1"/>
          </p:cNvSpPr>
          <p:nvPr/>
        </p:nvSpPr>
        <p:spPr bwMode="auto">
          <a:xfrm>
            <a:off x="2903942" y="1406017"/>
            <a:ext cx="41127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 smtClean="0"/>
              <a:t>A</a:t>
            </a:r>
            <a:r>
              <a:rPr lang="en-US" baseline="-25000" dirty="0" smtClean="0"/>
              <a:t>c</a:t>
            </a:r>
            <a:endParaRPr lang="nl-NL" dirty="0"/>
          </a:p>
        </p:txBody>
      </p: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1342737" y="2566986"/>
            <a:ext cx="520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1342737" y="2228849"/>
            <a:ext cx="8953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nl-NL"/>
              <a:t>c</a:t>
            </a:r>
            <a:r>
              <a:rPr lang="nl-NL" baseline="-25000"/>
              <a:t>in</a:t>
            </a:r>
            <a:endParaRPr lang="nl-NL"/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6832312" y="2566986"/>
            <a:ext cx="520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25"/>
          <p:cNvSpPr txBox="1">
            <a:spLocks noChangeArrowheads="1"/>
          </p:cNvSpPr>
          <p:nvPr/>
        </p:nvSpPr>
        <p:spPr bwMode="auto">
          <a:xfrm>
            <a:off x="6740237" y="2228849"/>
            <a:ext cx="8953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nl-NL"/>
              <a:t>c</a:t>
            </a:r>
            <a:r>
              <a:rPr lang="nl-NL" baseline="-25000"/>
              <a:t>out</a:t>
            </a:r>
            <a:endParaRPr lang="nl-NL"/>
          </a:p>
        </p:txBody>
      </p:sp>
      <p:sp>
        <p:nvSpPr>
          <p:cNvPr id="20" name="TextBox 26"/>
          <p:cNvSpPr txBox="1">
            <a:spLocks noChangeArrowheads="1"/>
          </p:cNvSpPr>
          <p:nvPr/>
        </p:nvSpPr>
        <p:spPr bwMode="auto">
          <a:xfrm>
            <a:off x="1342737" y="2571749"/>
            <a:ext cx="8953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nl-NL"/>
              <a:t>Q</a:t>
            </a:r>
          </a:p>
        </p:txBody>
      </p:sp>
      <p:sp>
        <p:nvSpPr>
          <p:cNvPr id="21" name="TextBox 27"/>
          <p:cNvSpPr txBox="1">
            <a:spLocks noChangeArrowheads="1"/>
          </p:cNvSpPr>
          <p:nvPr/>
        </p:nvSpPr>
        <p:spPr bwMode="auto">
          <a:xfrm>
            <a:off x="6832312" y="2554286"/>
            <a:ext cx="895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nl-NL"/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89121" y="3627133"/>
                <a:ext cx="6632137" cy="1342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V</m:t>
                      </m:r>
                      <m:f>
                        <m:fPr>
                          <m:ctrlPr>
                            <a:rPr lang="nl-NL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nl-NL" sz="28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nl-NL" sz="280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±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𝑟𝑒𝑎𝑐𝑡𝑖𝑜𝑛𝑠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𝑊</m:t>
                      </m:r>
                    </m:oMath>
                  </m:oMathPara>
                </a14:m>
                <a:endParaRPr lang="en-US" sz="2800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US" sz="2800" b="0" i="0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𝑈𝑐</m:t>
                    </m:r>
                  </m:oMath>
                </a14:m>
                <a:r>
                  <a:rPr lang="nl-NL" sz="2800" dirty="0" smtClean="0"/>
                  <a:t>;</a:t>
                </a:r>
                <a:r>
                  <a:rPr lang="en-US" sz="28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nl-NL" sz="2800" dirty="0" smtClean="0"/>
                  <a:t>=?</a:t>
                </a:r>
                <a:endParaRPr lang="nl-NL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21" y="3627133"/>
                <a:ext cx="6632137" cy="1342483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b="-122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18"/>
          <p:cNvSpPr txBox="1">
            <a:spLocks noChangeArrowheads="1"/>
          </p:cNvSpPr>
          <p:nvPr/>
        </p:nvSpPr>
        <p:spPr bwMode="auto">
          <a:xfrm>
            <a:off x="1863437" y="3163886"/>
            <a:ext cx="895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nl-NL"/>
              <a:t>∆x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94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Steady state solution for 1D plug flow model with first order kinetics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1112987"/>
          </a:xfrm>
        </p:spPr>
        <p:txBody>
          <a:bodyPr/>
          <a:lstStyle/>
          <a:p>
            <a:r>
              <a:rPr lang="en-US" dirty="0" smtClean="0"/>
              <a:t>Let c(t, x=0) = c</a:t>
            </a:r>
            <a:r>
              <a:rPr lang="en-US" baseline="-25000" dirty="0" smtClean="0"/>
              <a:t>0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0621" y="2420888"/>
                <a:ext cx="2772426" cy="725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sz="2800" i="1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nl-NL" sz="2800" i="1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m:rPr>
                        <m:nor/>
                      </m:rPr>
                      <a:rPr lang="en-US" sz="2800" b="0" i="0" smtClean="0">
                        <a:latin typeface="Cambria Math"/>
                      </a:rPr>
                      <m:t>=</m:t>
                    </m:r>
                    <m:r>
                      <a:rPr lang="en-US" sz="2800" i="1" dirty="0" smtClean="0">
                        <a:latin typeface="Cambria Math"/>
                      </a:rPr>
                      <m:t>−</m:t>
                    </m:r>
                    <m:r>
                      <a:rPr lang="en-US" sz="2800" b="0" i="1" dirty="0" smtClean="0">
                        <a:latin typeface="Cambria Math"/>
                      </a:rPr>
                      <m:t>𝑈</m:t>
                    </m:r>
                    <m:f>
                      <m:f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2800" b="0" i="1" dirty="0" smtClean="0">
                        <a:latin typeface="Cambria Math"/>
                      </a:rPr>
                      <m:t>−</m:t>
                    </m:r>
                    <m:r>
                      <a:rPr lang="en-US" sz="2800" b="0" i="1" dirty="0" smtClean="0">
                        <a:latin typeface="Cambria Math"/>
                      </a:rPr>
                      <m:t>𝑘𝑐</m:t>
                    </m:r>
                  </m:oMath>
                </a14:m>
                <a:endParaRPr lang="en-US" sz="28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21" y="2420888"/>
                <a:ext cx="2772426" cy="725776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9806" y="4221088"/>
                <a:ext cx="2494594" cy="7290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𝑐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8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06" y="4221088"/>
                <a:ext cx="2494594" cy="7290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538418" y="1994366"/>
            <a:ext cx="5390164" cy="4262110"/>
            <a:chOff x="3538418" y="1994366"/>
            <a:chExt cx="5390164" cy="4262110"/>
          </a:xfrm>
        </p:grpSpPr>
        <p:pic>
          <p:nvPicPr>
            <p:cNvPr id="3076" name="Picture 4" descr="D:\spande\Desktop\Saket\course\WaterQuality\Updated Docs\c(x)PlugFLo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5057" y="1994366"/>
              <a:ext cx="5343525" cy="400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084168" y="5733256"/>
              <a:ext cx="2304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X (m)</a:t>
              </a:r>
              <a:endParaRPr lang="nl-NL" sz="2800" i="1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2647900" y="3167390"/>
              <a:ext cx="2304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c</a:t>
              </a:r>
              <a:r>
                <a:rPr lang="en-US" sz="2800" i="1" dirty="0" smtClean="0"/>
                <a:t>(x) (mg/L)</a:t>
              </a:r>
              <a:endParaRPr lang="nl-NL" sz="2800" i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52610" y="5643245"/>
            <a:ext cx="8439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For example:</a:t>
            </a:r>
          </a:p>
          <a:p>
            <a:r>
              <a:rPr lang="en-US" sz="2800" dirty="0" smtClean="0"/>
              <a:t>c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=1mg/L, k= 2/</a:t>
            </a:r>
            <a:r>
              <a:rPr lang="en-US" sz="2800" dirty="0" err="1" smtClean="0"/>
              <a:t>hr</a:t>
            </a:r>
            <a:r>
              <a:rPr lang="en-US" sz="2800" dirty="0" smtClean="0"/>
              <a:t>, U = 100 m/</a:t>
            </a:r>
            <a:r>
              <a:rPr lang="en-US" sz="2800" dirty="0" err="1" smtClean="0"/>
              <a:t>hr</a:t>
            </a:r>
            <a:r>
              <a:rPr lang="en-US" sz="2800" dirty="0" smtClean="0"/>
              <a:t>, Ac = 10 </a:t>
            </a:r>
            <a:r>
              <a:rPr lang="en-US" sz="2800" dirty="0" err="1" smtClean="0"/>
              <a:t>sq</a:t>
            </a:r>
            <a:r>
              <a:rPr lang="en-US" sz="2800" dirty="0" smtClean="0"/>
              <a:t> m, L = 100 m</a:t>
            </a:r>
            <a:endParaRPr lang="nl-NL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43</a:t>
            </a:fld>
            <a:endParaRPr lang="nl-NL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11560" y="3140968"/>
            <a:ext cx="8229600" cy="11129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Steady state </a:t>
            </a:r>
            <a:endParaRPr lang="nl-NL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solution?</a:t>
            </a: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72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8924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 c</a:t>
            </a:r>
            <a:r>
              <a:rPr lang="en-US" baseline="-25000" dirty="0" smtClean="0"/>
              <a:t>0</a:t>
            </a:r>
            <a:r>
              <a:rPr lang="en-US" dirty="0" smtClean="0"/>
              <a:t> = W/Q under no diffusion when the point (continuous) loading at x = 0 is W</a:t>
            </a:r>
            <a:endParaRPr lang="nl-NL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987824" y="2636912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87824" y="191683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44008" y="1916832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99992" y="1561654"/>
            <a:ext cx="0" cy="64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47864" y="227687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72000" y="2276980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35996" y="1417638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996" y="1417638"/>
                <a:ext cx="1296144" cy="369332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131840" y="1916832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916832"/>
                <a:ext cx="936104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96036" y="1916832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36" y="1916832"/>
                <a:ext cx="936104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4283968" y="1700808"/>
            <a:ext cx="432048" cy="10801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Curved Connector 20"/>
          <p:cNvCxnSpPr/>
          <p:nvPr/>
        </p:nvCxnSpPr>
        <p:spPr>
          <a:xfrm>
            <a:off x="4678892" y="2780928"/>
            <a:ext cx="1296144" cy="36004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84168" y="2960948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Differential element, well mixed and at steady state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300192" y="2092206"/>
                <a:ext cx="25551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092206"/>
                <a:ext cx="2555187" cy="646331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031940" y="2020198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940" y="2020198"/>
                <a:ext cx="936104" cy="36933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2987824" y="2996952"/>
            <a:ext cx="29872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499992" y="2960948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xtBox 27"/>
          <p:cNvSpPr txBox="1"/>
          <p:nvPr/>
        </p:nvSpPr>
        <p:spPr>
          <a:xfrm>
            <a:off x="4283968" y="2924944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/>
              <a:t>=0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002739" y="3902138"/>
                <a:ext cx="5040226" cy="2764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𝑄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𝑊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sz="28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b="0" dirty="0" smtClean="0"/>
              </a:p>
              <a:p>
                <a:pPr algn="ctr"/>
                <a:endParaRPr lang="en-US" sz="2800" b="0" dirty="0" smtClean="0"/>
              </a:p>
              <a:p>
                <a:pPr algn="ctr"/>
                <a:r>
                  <a:rPr lang="en-US" sz="2800" b="0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𝑊</m:t>
                        </m:r>
                      </m:sub>
                    </m:sSub>
                    <m:r>
                      <a:rPr lang="en-US" sz="2800" i="1" smtClean="0">
                        <a:latin typeface="Cambria Math"/>
                        <a:ea typeface="Cambria Math"/>
                      </a:rPr>
                      <m:t>≫</m:t>
                    </m:r>
                    <m:r>
                      <a:rPr lang="en-US" sz="2800" b="0" i="1" smtClean="0">
                        <a:latin typeface="Cambria Math"/>
                      </a:rPr>
                      <m:t>𝑄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dirty="0" smtClean="0"/>
                  <a:t>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𝑄</m:t>
                    </m:r>
                    <m:r>
                      <a:rPr lang="en-US" sz="2800" i="1" smtClean="0">
                        <a:latin typeface="Cambria Math"/>
                        <a:ea typeface="Cambria Math"/>
                      </a:rPr>
                      <m:t>≫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b="0" dirty="0" smtClean="0"/>
                  <a:t> then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𝑊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𝑄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739" y="3902138"/>
                <a:ext cx="5040226" cy="2764090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l="-242" r="-2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D3EB6-66BF-4571-A1AC-9050E5B2D584}" type="slidenum">
              <a:rPr lang="nl-NL" smtClean="0"/>
              <a:pPr/>
              <a:t>44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830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Cascade Model of an elongated tank</a:t>
            </a:r>
            <a:endParaRPr lang="nl-NL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939800" y="1223963"/>
            <a:ext cx="8047038" cy="4826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None/>
            </a:pPr>
            <a:r>
              <a:rPr lang="en-US" dirty="0" smtClean="0"/>
              <a:t>Feed forward system with first order decay at steady state</a:t>
            </a:r>
            <a:endParaRPr lang="nl-NL" dirty="0" smtClean="0"/>
          </a:p>
        </p:txBody>
      </p:sp>
      <p:sp>
        <p:nvSpPr>
          <p:cNvPr id="38916" name="Cube 3"/>
          <p:cNvSpPr>
            <a:spLocks noChangeArrowheads="1"/>
          </p:cNvSpPr>
          <p:nvPr/>
        </p:nvSpPr>
        <p:spPr bwMode="auto">
          <a:xfrm>
            <a:off x="3505200" y="2400300"/>
            <a:ext cx="4876800" cy="86360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8917" name="Cube 4"/>
          <p:cNvSpPr>
            <a:spLocks noChangeArrowheads="1"/>
          </p:cNvSpPr>
          <p:nvPr/>
        </p:nvSpPr>
        <p:spPr bwMode="auto">
          <a:xfrm>
            <a:off x="3505200" y="2400300"/>
            <a:ext cx="812800" cy="86360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8918" name="Cube 7"/>
          <p:cNvSpPr>
            <a:spLocks noChangeArrowheads="1"/>
          </p:cNvSpPr>
          <p:nvPr/>
        </p:nvSpPr>
        <p:spPr bwMode="auto">
          <a:xfrm>
            <a:off x="5943600" y="2400300"/>
            <a:ext cx="812800" cy="86360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8919" name="Cube 8"/>
          <p:cNvSpPr>
            <a:spLocks noChangeArrowheads="1"/>
          </p:cNvSpPr>
          <p:nvPr/>
        </p:nvSpPr>
        <p:spPr bwMode="auto">
          <a:xfrm>
            <a:off x="7073900" y="2400300"/>
            <a:ext cx="812800" cy="86360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38920" name="Cube 9"/>
          <p:cNvSpPr>
            <a:spLocks noChangeArrowheads="1"/>
          </p:cNvSpPr>
          <p:nvPr/>
        </p:nvSpPr>
        <p:spPr bwMode="auto">
          <a:xfrm>
            <a:off x="4838700" y="2400300"/>
            <a:ext cx="812800" cy="86360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cxnSp>
        <p:nvCxnSpPr>
          <p:cNvPr id="38921" name="Straight Arrow Connector 11"/>
          <p:cNvCxnSpPr>
            <a:cxnSpLocks noChangeShapeType="1"/>
          </p:cNvCxnSpPr>
          <p:nvPr/>
        </p:nvCxnSpPr>
        <p:spPr bwMode="auto">
          <a:xfrm>
            <a:off x="4318000" y="2832100"/>
            <a:ext cx="520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38922" name="Straight Arrow Connector 13"/>
          <p:cNvCxnSpPr>
            <a:cxnSpLocks noChangeShapeType="1"/>
          </p:cNvCxnSpPr>
          <p:nvPr/>
        </p:nvCxnSpPr>
        <p:spPr bwMode="auto">
          <a:xfrm>
            <a:off x="5486400" y="2832100"/>
            <a:ext cx="520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38923" name="Straight Arrow Connector 14"/>
          <p:cNvCxnSpPr>
            <a:cxnSpLocks noChangeShapeType="1"/>
          </p:cNvCxnSpPr>
          <p:nvPr/>
        </p:nvCxnSpPr>
        <p:spPr bwMode="auto">
          <a:xfrm>
            <a:off x="6553200" y="2832100"/>
            <a:ext cx="520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38924" name="Straight Arrow Connector 15"/>
          <p:cNvCxnSpPr>
            <a:cxnSpLocks noChangeShapeType="1"/>
          </p:cNvCxnSpPr>
          <p:nvPr/>
        </p:nvCxnSpPr>
        <p:spPr bwMode="auto">
          <a:xfrm>
            <a:off x="7747000" y="2832100"/>
            <a:ext cx="520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cxnSp>
        <p:nvCxnSpPr>
          <p:cNvPr id="38925" name="Straight Arrow Connector 17"/>
          <p:cNvCxnSpPr>
            <a:cxnSpLocks noChangeShapeType="1"/>
          </p:cNvCxnSpPr>
          <p:nvPr/>
        </p:nvCxnSpPr>
        <p:spPr bwMode="auto">
          <a:xfrm>
            <a:off x="3505200" y="3429000"/>
            <a:ext cx="647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</p:cxnSp>
      <p:sp>
        <p:nvSpPr>
          <p:cNvPr id="38926" name="TextBox 18"/>
          <p:cNvSpPr txBox="1">
            <a:spLocks noChangeArrowheads="1"/>
          </p:cNvSpPr>
          <p:nvPr/>
        </p:nvSpPr>
        <p:spPr bwMode="auto">
          <a:xfrm>
            <a:off x="3505200" y="3429000"/>
            <a:ext cx="895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/>
              <a:t>∆x</a:t>
            </a:r>
          </a:p>
        </p:txBody>
      </p:sp>
      <p:cxnSp>
        <p:nvCxnSpPr>
          <p:cNvPr id="38927" name="Curved Connector 20"/>
          <p:cNvCxnSpPr>
            <a:cxnSpLocks noChangeShapeType="1"/>
          </p:cNvCxnSpPr>
          <p:nvPr/>
        </p:nvCxnSpPr>
        <p:spPr bwMode="auto">
          <a:xfrm flipV="1">
            <a:off x="3670300" y="2159000"/>
            <a:ext cx="908050" cy="6731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38928" name="TextBox 21"/>
          <p:cNvSpPr txBox="1">
            <a:spLocks noChangeArrowheads="1"/>
          </p:cNvSpPr>
          <p:nvPr/>
        </p:nvSpPr>
        <p:spPr bwMode="auto">
          <a:xfrm>
            <a:off x="4578350" y="1989138"/>
            <a:ext cx="4137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 well mixed reservoir of volume V</a:t>
            </a:r>
            <a:endParaRPr lang="nl-NL"/>
          </a:p>
        </p:txBody>
      </p:sp>
      <p:cxnSp>
        <p:nvCxnSpPr>
          <p:cNvPr id="38929" name="Straight Arrow Connector 22"/>
          <p:cNvCxnSpPr>
            <a:cxnSpLocks noChangeShapeType="1"/>
          </p:cNvCxnSpPr>
          <p:nvPr/>
        </p:nvCxnSpPr>
        <p:spPr bwMode="auto">
          <a:xfrm>
            <a:off x="2984500" y="2832100"/>
            <a:ext cx="520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38930" name="TextBox 23"/>
          <p:cNvSpPr txBox="1">
            <a:spLocks noChangeArrowheads="1"/>
          </p:cNvSpPr>
          <p:nvPr/>
        </p:nvSpPr>
        <p:spPr bwMode="auto">
          <a:xfrm>
            <a:off x="2984500" y="2493963"/>
            <a:ext cx="8953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/>
              <a:t>c</a:t>
            </a:r>
            <a:r>
              <a:rPr lang="nl-NL" baseline="-25000"/>
              <a:t>in</a:t>
            </a:r>
            <a:endParaRPr lang="nl-NL"/>
          </a:p>
        </p:txBody>
      </p:sp>
      <p:cxnSp>
        <p:nvCxnSpPr>
          <p:cNvPr id="38931" name="Straight Arrow Connector 24"/>
          <p:cNvCxnSpPr>
            <a:cxnSpLocks noChangeShapeType="1"/>
          </p:cNvCxnSpPr>
          <p:nvPr/>
        </p:nvCxnSpPr>
        <p:spPr bwMode="auto">
          <a:xfrm>
            <a:off x="8474075" y="2832100"/>
            <a:ext cx="520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</p:spPr>
      </p:cxnSp>
      <p:sp>
        <p:nvSpPr>
          <p:cNvPr id="38932" name="TextBox 25"/>
          <p:cNvSpPr txBox="1">
            <a:spLocks noChangeArrowheads="1"/>
          </p:cNvSpPr>
          <p:nvPr/>
        </p:nvSpPr>
        <p:spPr bwMode="auto">
          <a:xfrm>
            <a:off x="8382000" y="2493963"/>
            <a:ext cx="8953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/>
              <a:t>c</a:t>
            </a:r>
            <a:r>
              <a:rPr lang="nl-NL" baseline="-25000"/>
              <a:t>out</a:t>
            </a:r>
            <a:endParaRPr lang="nl-NL"/>
          </a:p>
        </p:txBody>
      </p:sp>
      <p:sp>
        <p:nvSpPr>
          <p:cNvPr id="38933" name="TextBox 26"/>
          <p:cNvSpPr txBox="1">
            <a:spLocks noChangeArrowheads="1"/>
          </p:cNvSpPr>
          <p:nvPr/>
        </p:nvSpPr>
        <p:spPr bwMode="auto">
          <a:xfrm>
            <a:off x="2984500" y="2836863"/>
            <a:ext cx="8953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/>
              <a:t>Q</a:t>
            </a:r>
          </a:p>
        </p:txBody>
      </p:sp>
      <p:sp>
        <p:nvSpPr>
          <p:cNvPr id="38934" name="TextBox 27"/>
          <p:cNvSpPr txBox="1">
            <a:spLocks noChangeArrowheads="1"/>
          </p:cNvSpPr>
          <p:nvPr/>
        </p:nvSpPr>
        <p:spPr bwMode="auto">
          <a:xfrm>
            <a:off x="8474075" y="2819400"/>
            <a:ext cx="8953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/>
              <a:t>Q</a:t>
            </a:r>
          </a:p>
        </p:txBody>
      </p:sp>
      <p:sp>
        <p:nvSpPr>
          <p:cNvPr id="38936" name="TextBox 29"/>
          <p:cNvSpPr txBox="1">
            <a:spLocks noChangeArrowheads="1"/>
          </p:cNvSpPr>
          <p:nvPr/>
        </p:nvSpPr>
        <p:spPr bwMode="auto">
          <a:xfrm>
            <a:off x="4737100" y="3263900"/>
            <a:ext cx="24257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 well mixed reservoirs</a:t>
            </a:r>
            <a:endParaRPr lang="nl-NL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5105400"/>
            <a:ext cx="3705726" cy="106680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990600" y="44958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Solution: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27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Cascade Model: </a:t>
            </a:r>
            <a:r>
              <a:rPr lang="en-US" dirty="0" err="1" smtClean="0"/>
              <a:t>feedforward</a:t>
            </a:r>
            <a:r>
              <a:rPr lang="en-US" dirty="0" smtClean="0"/>
              <a:t> system of completely mixed tanks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45224"/>
            <a:ext cx="8229600" cy="1329011"/>
          </a:xfrm>
        </p:spPr>
        <p:txBody>
          <a:bodyPr/>
          <a:lstStyle/>
          <a:p>
            <a:r>
              <a:rPr lang="en-US" dirty="0" smtClean="0"/>
              <a:t>When is cascade model equivalent to 1D plug flow model ? </a:t>
            </a:r>
            <a:endParaRPr lang="nl-NL" dirty="0"/>
          </a:p>
        </p:txBody>
      </p:sp>
      <p:grpSp>
        <p:nvGrpSpPr>
          <p:cNvPr id="4" name="Group 3"/>
          <p:cNvGrpSpPr/>
          <p:nvPr/>
        </p:nvGrpSpPr>
        <p:grpSpPr>
          <a:xfrm>
            <a:off x="3923928" y="1466850"/>
            <a:ext cx="5525417" cy="3690342"/>
            <a:chOff x="1566863" y="1466850"/>
            <a:chExt cx="6010275" cy="4069546"/>
          </a:xfrm>
        </p:grpSpPr>
        <p:pic>
          <p:nvPicPr>
            <p:cNvPr id="4098" name="Picture 2" descr="D:\spande\Desktop\Saket\course\WaterQuality\Updated Docs\c(x)PlugFLo2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6863" y="1466850"/>
              <a:ext cx="6010275" cy="392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676345" y="3192116"/>
              <a:ext cx="2304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c</a:t>
              </a:r>
              <a:r>
                <a:rPr lang="en-US" sz="2800" i="1" dirty="0" smtClean="0"/>
                <a:t>(x) (mg/L)</a:t>
              </a:r>
              <a:endParaRPr lang="nl-NL" sz="2800" i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07904" y="5013176"/>
              <a:ext cx="2304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/>
                <a:t>X (m)</a:t>
              </a:r>
              <a:endParaRPr lang="nl-NL" sz="2800" i="1" dirty="0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1458001"/>
            <a:ext cx="3394675" cy="1329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If V is the total control volume and there are n=6 well mixed reservoirs.</a:t>
            </a:r>
          </a:p>
          <a:p>
            <a:r>
              <a:rPr lang="en-US" sz="2000" dirty="0" smtClean="0"/>
              <a:t>Concentration in the </a:t>
            </a:r>
            <a:r>
              <a:rPr lang="en-US" sz="2000" i="1" dirty="0" err="1" smtClean="0"/>
              <a:t>j</a:t>
            </a:r>
            <a:r>
              <a:rPr lang="en-US" sz="2000" i="1" baseline="30000" dirty="0" err="1" smtClean="0"/>
              <a:t>th</a:t>
            </a:r>
            <a:r>
              <a:rPr lang="en-US" sz="2000" dirty="0" smtClean="0"/>
              <a:t> reservoir is given by:</a:t>
            </a:r>
            <a:endParaRPr lang="nl-NL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275856" y="4005064"/>
            <a:ext cx="194421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51719" y="4499828"/>
            <a:ext cx="181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Cascade model </a:t>
            </a:r>
            <a:endParaRPr lang="nl-NL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012160" y="2787012"/>
            <a:ext cx="1224136" cy="65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36060" y="2602346"/>
            <a:ext cx="181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Plug Flow model 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46</a:t>
            </a:fld>
            <a:endParaRPr lang="nl-NL"/>
          </a:p>
        </p:txBody>
      </p:sp>
      <p:sp>
        <p:nvSpPr>
          <p:cNvPr id="16" name="TextBox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9552" y="3061499"/>
            <a:ext cx="2638223" cy="779124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r>
              <a:rPr lang="nl-NL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8739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Approximating incompletely mixed condition by piecewise completely mixed systems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en-US" dirty="0" smtClean="0"/>
              <a:t>Fundamental to modeling heterogeneous concentration fields</a:t>
            </a:r>
          </a:p>
          <a:p>
            <a:pPr lvl="1"/>
            <a:r>
              <a:rPr lang="en-US" dirty="0" smtClean="0"/>
              <a:t>For example: cascade model approached plug flow model at n →∞.</a:t>
            </a:r>
          </a:p>
          <a:p>
            <a:r>
              <a:rPr lang="en-US" dirty="0" smtClean="0"/>
              <a:t>How is the formulation of a cascade model different from Plug flow model formulation?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47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147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406400"/>
            <a:ext cx="8839200" cy="673100"/>
          </a:xfrm>
        </p:spPr>
        <p:txBody>
          <a:bodyPr>
            <a:normAutofit fontScale="90000"/>
          </a:bodyPr>
          <a:lstStyle/>
          <a:p>
            <a:r>
              <a:rPr lang="fr-CH" dirty="0" err="1"/>
              <a:t>Extending</a:t>
            </a:r>
            <a:r>
              <a:rPr lang="fr-CH" dirty="0"/>
              <a:t> the </a:t>
            </a:r>
            <a:r>
              <a:rPr lang="fr-CH" dirty="0" err="1" smtClean="0"/>
              <a:t>completely</a:t>
            </a:r>
            <a:r>
              <a:rPr lang="fr-CH" dirty="0" smtClean="0"/>
              <a:t> mixed system model</a:t>
            </a:r>
            <a:endParaRPr lang="fr-CH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00100" y="977900"/>
            <a:ext cx="8047038" cy="593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200000"/>
              </a:lnSpc>
              <a:spcBef>
                <a:spcPct val="20000"/>
              </a:spcBef>
              <a:buFontTx/>
              <a:buChar char="•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r>
              <a:rPr lang="en-US" sz="2400">
                <a:solidFill>
                  <a:schemeClr val="tx1"/>
                </a:solidFill>
                <a:sym typeface="Wingdings 3" pitchFamily="18" charset="2"/>
              </a:rPr>
              <a:t>Incomplete mixing: network of box models</a:t>
            </a:r>
          </a:p>
          <a:p>
            <a:pPr marL="838200" lvl="1" indent="-381000">
              <a:lnSpc>
                <a:spcPct val="200000"/>
              </a:lnSpc>
              <a:spcBef>
                <a:spcPct val="45000"/>
              </a:spcBef>
              <a:buFont typeface="Wingdings" pitchFamily="2" charset="2"/>
              <a:buChar char="ð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2400">
              <a:solidFill>
                <a:schemeClr val="tx1"/>
              </a:solidFill>
              <a:sym typeface="Wingdings 3" pitchFamily="18" charset="2"/>
            </a:endParaRPr>
          </a:p>
          <a:p>
            <a:pPr marL="342900" indent="-342900">
              <a:spcBef>
                <a:spcPct val="20000"/>
              </a:spcBef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2400">
              <a:solidFill>
                <a:schemeClr val="tx1"/>
              </a:solidFill>
              <a:sym typeface="Wingdings 3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2400">
              <a:solidFill>
                <a:schemeClr val="tx1"/>
              </a:solidFill>
              <a:sym typeface="Wingdings 3" pitchFamily="18" charset="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54300" y="2070100"/>
            <a:ext cx="1460500" cy="6350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67000" y="2946400"/>
            <a:ext cx="1460500" cy="635000"/>
          </a:xfrm>
          <a:prstGeom prst="rect">
            <a:avLst/>
          </a:prstGeom>
          <a:solidFill>
            <a:srgbClr val="018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667000" y="3790950"/>
            <a:ext cx="1460500" cy="635000"/>
          </a:xfrm>
          <a:prstGeom prst="rect">
            <a:avLst/>
          </a:prstGeom>
          <a:solidFill>
            <a:srgbClr val="ABAB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378200" y="26289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352800" y="34798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981200" y="2184400"/>
            <a:ext cx="6604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019300" y="2984500"/>
            <a:ext cx="6604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993900" y="3771900"/>
            <a:ext cx="6604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2070100" y="2463800"/>
            <a:ext cx="5461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2057400" y="3263900"/>
            <a:ext cx="5461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2070100" y="4114800"/>
            <a:ext cx="5461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4165600" y="3797300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165600" y="4076700"/>
            <a:ext cx="4826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V="1">
            <a:off x="4152900" y="2984500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4152900" y="3263900"/>
            <a:ext cx="4826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V="1">
            <a:off x="4152900" y="2108200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4152900" y="2387600"/>
            <a:ext cx="4826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651124" y="4672013"/>
            <a:ext cx="17768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/>
              <a:t>Water compartments</a:t>
            </a:r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3378200" y="3695700"/>
            <a:ext cx="1511300" cy="1701800"/>
          </a:xfrm>
          <a:custGeom>
            <a:avLst/>
            <a:gdLst>
              <a:gd name="T0" fmla="*/ 0 w 952"/>
              <a:gd name="T1" fmla="*/ 0 h 1072"/>
              <a:gd name="T2" fmla="*/ 240 w 952"/>
              <a:gd name="T3" fmla="*/ 232 h 1072"/>
              <a:gd name="T4" fmla="*/ 520 w 952"/>
              <a:gd name="T5" fmla="*/ 752 h 1072"/>
              <a:gd name="T6" fmla="*/ 840 w 952"/>
              <a:gd name="T7" fmla="*/ 880 h 1072"/>
              <a:gd name="T8" fmla="*/ 952 w 952"/>
              <a:gd name="T9" fmla="*/ 1072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2" h="1072">
                <a:moveTo>
                  <a:pt x="0" y="0"/>
                </a:moveTo>
                <a:cubicBezTo>
                  <a:pt x="48" y="28"/>
                  <a:pt x="153" y="107"/>
                  <a:pt x="240" y="232"/>
                </a:cubicBezTo>
                <a:cubicBezTo>
                  <a:pt x="327" y="357"/>
                  <a:pt x="420" y="644"/>
                  <a:pt x="520" y="752"/>
                </a:cubicBezTo>
                <a:cubicBezTo>
                  <a:pt x="620" y="860"/>
                  <a:pt x="768" y="827"/>
                  <a:pt x="840" y="880"/>
                </a:cubicBezTo>
                <a:cubicBezTo>
                  <a:pt x="912" y="933"/>
                  <a:pt x="929" y="1032"/>
                  <a:pt x="952" y="107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038725" y="5294313"/>
            <a:ext cx="2970213" cy="33655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Fluxes between compartments ?</a:t>
            </a:r>
          </a:p>
        </p:txBody>
      </p:sp>
      <p:pic>
        <p:nvPicPr>
          <p:cNvPr id="26" name="Picture 25" descr="398px-Latte_macchiato_schm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88" y="1858963"/>
            <a:ext cx="1965325" cy="295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03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Mixed flow model (Advection + Dispersion)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12961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err="1" smtClean="0"/>
              <a:t>Advective</a:t>
            </a:r>
            <a:r>
              <a:rPr lang="en-US" dirty="0" smtClean="0"/>
              <a:t> and dispersive fluxes are additive.</a:t>
            </a:r>
          </a:p>
          <a:p>
            <a:r>
              <a:rPr lang="en-US" dirty="0" smtClean="0"/>
              <a:t>Formulate  the mass balance equation (in groups)</a:t>
            </a:r>
          </a:p>
        </p:txBody>
      </p:sp>
      <p:sp>
        <p:nvSpPr>
          <p:cNvPr id="4" name="Cube 3"/>
          <p:cNvSpPr>
            <a:spLocks noChangeArrowheads="1"/>
          </p:cNvSpPr>
          <p:nvPr/>
        </p:nvSpPr>
        <p:spPr bwMode="auto">
          <a:xfrm>
            <a:off x="1863437" y="2135186"/>
            <a:ext cx="4876800" cy="86360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5" name="Cube 4"/>
          <p:cNvSpPr>
            <a:spLocks noChangeArrowheads="1"/>
          </p:cNvSpPr>
          <p:nvPr/>
        </p:nvSpPr>
        <p:spPr bwMode="auto">
          <a:xfrm>
            <a:off x="1863437" y="2135186"/>
            <a:ext cx="812800" cy="86360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6" name="Cube 5"/>
          <p:cNvSpPr>
            <a:spLocks noChangeArrowheads="1"/>
          </p:cNvSpPr>
          <p:nvPr/>
        </p:nvSpPr>
        <p:spPr bwMode="auto">
          <a:xfrm>
            <a:off x="4301837" y="2135186"/>
            <a:ext cx="812800" cy="86360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7" name="Cube 6"/>
          <p:cNvSpPr>
            <a:spLocks noChangeArrowheads="1"/>
          </p:cNvSpPr>
          <p:nvPr/>
        </p:nvSpPr>
        <p:spPr bwMode="auto">
          <a:xfrm>
            <a:off x="5432137" y="2135186"/>
            <a:ext cx="812800" cy="86360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8" name="Cube 7"/>
          <p:cNvSpPr>
            <a:spLocks noChangeArrowheads="1"/>
          </p:cNvSpPr>
          <p:nvPr/>
        </p:nvSpPr>
        <p:spPr bwMode="auto">
          <a:xfrm>
            <a:off x="3196937" y="2135186"/>
            <a:ext cx="812800" cy="86360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2676237" y="2566986"/>
            <a:ext cx="520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3844637" y="2566986"/>
            <a:ext cx="520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4911437" y="2566986"/>
            <a:ext cx="520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6105237" y="2566986"/>
            <a:ext cx="520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1863437" y="3163886"/>
            <a:ext cx="647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urved Connector 13"/>
          <p:cNvCxnSpPr>
            <a:cxnSpLocks noChangeShapeType="1"/>
          </p:cNvCxnSpPr>
          <p:nvPr/>
        </p:nvCxnSpPr>
        <p:spPr bwMode="auto">
          <a:xfrm rot="5400000" flipH="1" flipV="1">
            <a:off x="2419553" y="1861040"/>
            <a:ext cx="846932" cy="574486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1342737" y="2566986"/>
            <a:ext cx="520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23"/>
          <p:cNvSpPr txBox="1">
            <a:spLocks noChangeArrowheads="1"/>
          </p:cNvSpPr>
          <p:nvPr/>
        </p:nvSpPr>
        <p:spPr bwMode="auto">
          <a:xfrm>
            <a:off x="1342737" y="2228849"/>
            <a:ext cx="8953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nl-NL"/>
              <a:t>c</a:t>
            </a:r>
            <a:r>
              <a:rPr lang="nl-NL" baseline="-25000"/>
              <a:t>in</a:t>
            </a:r>
            <a:endParaRPr lang="nl-NL"/>
          </a:p>
        </p:txBody>
      </p: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6832312" y="2566986"/>
            <a:ext cx="5207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6740237" y="2228849"/>
            <a:ext cx="8953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nl-NL"/>
              <a:t>c</a:t>
            </a:r>
            <a:r>
              <a:rPr lang="nl-NL" baseline="-25000"/>
              <a:t>out</a:t>
            </a:r>
            <a:endParaRPr lang="nl-NL"/>
          </a:p>
        </p:txBody>
      </p:sp>
      <p:sp>
        <p:nvSpPr>
          <p:cNvPr id="19" name="TextBox 26"/>
          <p:cNvSpPr txBox="1">
            <a:spLocks noChangeArrowheads="1"/>
          </p:cNvSpPr>
          <p:nvPr/>
        </p:nvSpPr>
        <p:spPr bwMode="auto">
          <a:xfrm>
            <a:off x="1342737" y="2571749"/>
            <a:ext cx="8953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nl-NL"/>
              <a:t>Q</a:t>
            </a:r>
          </a:p>
        </p:txBody>
      </p:sp>
      <p:sp>
        <p:nvSpPr>
          <p:cNvPr id="20" name="TextBox 27"/>
          <p:cNvSpPr txBox="1">
            <a:spLocks noChangeArrowheads="1"/>
          </p:cNvSpPr>
          <p:nvPr/>
        </p:nvSpPr>
        <p:spPr bwMode="auto">
          <a:xfrm>
            <a:off x="6832312" y="2554286"/>
            <a:ext cx="895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nl-NL"/>
              <a:t>Q</a:t>
            </a:r>
          </a:p>
        </p:txBody>
      </p:sp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1863437" y="3163886"/>
            <a:ext cx="895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nl-NL"/>
              <a:t>∆x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903942" y="1406017"/>
            <a:ext cx="41127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fr-CH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rgbClr val="CC0000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 smtClean="0"/>
              <a:t>A</a:t>
            </a:r>
            <a:r>
              <a:rPr lang="en-US" baseline="-25000" dirty="0" smtClean="0"/>
              <a:t>c</a:t>
            </a:r>
            <a:endParaRPr lang="nl-NL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49</a:t>
            </a:fld>
            <a:endParaRPr lang="nl-NL"/>
          </a:p>
        </p:txBody>
      </p:sp>
      <p:grpSp>
        <p:nvGrpSpPr>
          <p:cNvPr id="28" name="Group 27"/>
          <p:cNvGrpSpPr/>
          <p:nvPr/>
        </p:nvGrpSpPr>
        <p:grpSpPr>
          <a:xfrm>
            <a:off x="2627784" y="4788441"/>
            <a:ext cx="3312369" cy="1448871"/>
            <a:chOff x="2627784" y="4788441"/>
            <a:chExt cx="3312369" cy="1448871"/>
          </a:xfrm>
        </p:grpSpPr>
        <p:graphicFrame>
          <p:nvGraphicFramePr>
            <p:cNvPr id="25603" name="Object 3"/>
            <p:cNvGraphicFramePr>
              <a:graphicFrameLocks noChangeAspect="1"/>
            </p:cNvGraphicFramePr>
            <p:nvPr/>
          </p:nvGraphicFramePr>
          <p:xfrm>
            <a:off x="2627784" y="5333939"/>
            <a:ext cx="3312369" cy="903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2" name="Equation" r:id="rId3" imgW="1536700" imgH="419100" progId="Equation.3">
                    <p:embed/>
                  </p:oleObj>
                </mc:Choice>
                <mc:Fallback>
                  <p:oleObj name="Equation" r:id="rId3" imgW="15367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5333939"/>
                          <a:ext cx="3312369" cy="9033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Rectangle 26"/>
            <p:cNvSpPr/>
            <p:nvPr/>
          </p:nvSpPr>
          <p:spPr>
            <a:xfrm>
              <a:off x="2627784" y="4788441"/>
              <a:ext cx="216024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 smtClean="0"/>
                <a:t>Solution: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528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Some definitions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 smtClean="0"/>
                  <a:t>Mass loading rate (W):</a:t>
                </a:r>
                <a:r>
                  <a:rPr lang="en-US" dirty="0" smtClean="0"/>
                  <a:t> Mass m (M) of pollutant entering the system over time period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US" dirty="0" smtClean="0"/>
                  <a:t>t (T), W [MT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] = m/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US" dirty="0" smtClean="0"/>
                  <a:t>t</a:t>
                </a:r>
              </a:p>
              <a:p>
                <a:pPr lvl="1"/>
                <a:r>
                  <a:rPr lang="en-US" dirty="0" smtClean="0"/>
                  <a:t>Point sources</a:t>
                </a:r>
              </a:p>
              <a:p>
                <a:r>
                  <a:rPr lang="en-US" b="1" dirty="0" smtClean="0"/>
                  <a:t>Volumetric flow rate (Q):</a:t>
                </a:r>
                <a:r>
                  <a:rPr lang="en-US" dirty="0" smtClean="0"/>
                  <a:t>Water with average velocity U (LT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) entering the system perpendicular to cross sectional area A</a:t>
                </a:r>
                <a:r>
                  <a:rPr lang="en-US" baseline="-25000" dirty="0" smtClean="0"/>
                  <a:t>c </a:t>
                </a:r>
                <a:r>
                  <a:rPr lang="en-US" dirty="0" smtClean="0"/>
                  <a:t>(L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), Q [L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T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] = U A</a:t>
                </a:r>
                <a:r>
                  <a:rPr lang="en-US" baseline="-25000" dirty="0" smtClean="0"/>
                  <a:t>c </a:t>
                </a:r>
                <a:endParaRPr lang="en-US" dirty="0" smtClean="0"/>
              </a:p>
              <a:p>
                <a:r>
                  <a:rPr lang="en-US" b="1" dirty="0" smtClean="0"/>
                  <a:t>Mass flux rate (J):</a:t>
                </a:r>
                <a:r>
                  <a:rPr lang="en-US" dirty="0" smtClean="0"/>
                  <a:t> Loading rate per unit cross sectional area, J [MT</a:t>
                </a:r>
                <a:r>
                  <a:rPr lang="en-US" baseline="30000" dirty="0" smtClean="0"/>
                  <a:t>-1</a:t>
                </a:r>
                <a:r>
                  <a:rPr lang="en-US" dirty="0" smtClean="0"/>
                  <a:t>L</a:t>
                </a:r>
                <a:r>
                  <a:rPr lang="en-US" baseline="30000" dirty="0" smtClean="0"/>
                  <a:t>-2</a:t>
                </a:r>
                <a:r>
                  <a:rPr lang="en-US" dirty="0" smtClean="0"/>
                  <a:t>] = W/ A</a:t>
                </a:r>
                <a:r>
                  <a:rPr lang="en-US" baseline="-25000" dirty="0" smtClean="0"/>
                  <a:t>c</a:t>
                </a:r>
                <a:endParaRPr lang="en-US" dirty="0" smtClean="0"/>
              </a:p>
              <a:p>
                <a:pPr eaLnBrk="1" hangingPunct="1"/>
                <a:endParaRPr lang="en-US" dirty="0" smtClean="0"/>
              </a:p>
              <a:p>
                <a:pPr eaLnBrk="1" hangingPunct="1"/>
                <a:endParaRPr lang="nl-NL" dirty="0" smtClean="0"/>
              </a:p>
            </p:txBody>
          </p:sp>
        </mc:Choice>
        <mc:Fallback xmlns="">
          <p:sp>
            <p:nvSpPr>
              <p:cNvPr id="921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b="-175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ADE equation with first order decay process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69522" y="1772816"/>
                <a:ext cx="4126514" cy="764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28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nl-NL" sz="2800" i="1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nl-NL" sz="2800" i="1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m:rPr>
                        <m:nor/>
                      </m:rPr>
                      <a:rPr lang="en-US" sz="2800" b="0" i="0" smtClean="0">
                        <a:latin typeface="Cambria Math"/>
                      </a:rPr>
                      <m:t>=</m:t>
                    </m:r>
                    <m:r>
                      <a:rPr lang="en-US" sz="2800" i="1" dirty="0" smtClean="0">
                        <a:latin typeface="Cambria Math"/>
                      </a:rPr>
                      <m:t>−</m:t>
                    </m:r>
                    <m:r>
                      <a:rPr lang="en-US" sz="2800" b="0" i="1" dirty="0" smtClean="0">
                        <a:latin typeface="Cambria Math"/>
                      </a:rPr>
                      <m:t>𝑈</m:t>
                    </m:r>
                    <m:f>
                      <m:f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sz="2800" b="0" i="1" dirty="0" smtClean="0">
                        <a:latin typeface="Cambria Math"/>
                      </a:rPr>
                      <m:t>+</m:t>
                    </m:r>
                    <m:r>
                      <a:rPr lang="en-US" sz="2800" b="0" i="1" dirty="0" smtClean="0">
                        <a:latin typeface="Cambria Math"/>
                      </a:rPr>
                      <m:t>𝐷</m:t>
                    </m:r>
                    <m:f>
                      <m:f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dirty="0" smtClean="0">
                        <a:latin typeface="Cambria Math"/>
                      </a:rPr>
                      <m:t>−</m:t>
                    </m:r>
                    <m:r>
                      <a:rPr lang="en-US" sz="2800" b="0" i="1" dirty="0" smtClean="0">
                        <a:latin typeface="Cambria Math"/>
                      </a:rPr>
                      <m:t>𝑘𝑐</m:t>
                    </m:r>
                  </m:oMath>
                </a14:m>
                <a:endParaRPr lang="en-US" sz="28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22" y="1772816"/>
                <a:ext cx="4126514" cy="764184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1863437" y="2844552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63437" y="4068688"/>
            <a:ext cx="53244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63437" y="3996680"/>
            <a:ext cx="457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4301837" y="4005064"/>
            <a:ext cx="457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6625937" y="3996680"/>
            <a:ext cx="45719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704559" y="4279736"/>
            <a:ext cx="77048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1) How would the concentration distribution propagate when some instantaneous point spill leading to c(x=0,t=0)=c0 and no reactions or additional loading? </a:t>
            </a:r>
            <a:r>
              <a:rPr lang="en-US" sz="2800" dirty="0"/>
              <a:t>(in groups</a:t>
            </a:r>
            <a:r>
              <a:rPr lang="en-US" sz="2800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03087" y="3394048"/>
            <a:ext cx="26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nl-NL" dirty="0"/>
          </a:p>
        </p:txBody>
      </p:sp>
      <p:sp>
        <p:nvSpPr>
          <p:cNvPr id="12" name="TextBox 11"/>
          <p:cNvSpPr txBox="1"/>
          <p:nvPr/>
        </p:nvSpPr>
        <p:spPr>
          <a:xfrm>
            <a:off x="4009737" y="4149080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50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487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Steady state solution for Mixed flow model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700389"/>
            <a:ext cx="8229600" cy="10409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Obtain steady state solution for Plug flow model from this?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15616" y="3140968"/>
                <a:ext cx="6556475" cy="2498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c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𝑄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1+4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𝜂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𝐷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1+4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𝜂</m:t>
                                  </m:r>
                                </m:e>
                              </m:rad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800" i="1" dirty="0" smtClean="0">
                          <a:latin typeface="Cambria Math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/>
                        </a:rPr>
                        <m:t>             </m:t>
                      </m:r>
                      <m:r>
                        <a:rPr lang="en-US" sz="28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/>
                        </a:rPr>
                        <m:t>&lt;0 </m:t>
                      </m:r>
                    </m:oMath>
                  </m:oMathPara>
                </a14:m>
                <a:endParaRPr lang="en-US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c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𝑄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1+4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𝜂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𝐷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1+4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𝜂</m:t>
                                  </m:r>
                                </m:e>
                              </m:rad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800" i="1" dirty="0" smtClean="0">
                          <a:latin typeface="Cambria Math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/>
                        </a:rPr>
                        <m:t>             </m:t>
                      </m:r>
                      <m:r>
                        <a:rPr lang="en-US" sz="28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800" i="1" dirty="0"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sz="2800" b="0" i="1" dirty="0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800" b="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8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𝜂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𝑘𝐷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/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140968"/>
                <a:ext cx="6556475" cy="24982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6515-F0B3-4E6B-BFA3-81772A66ED94}" type="slidenum">
              <a:rPr lang="nl-NL" smtClean="0"/>
              <a:pPr/>
              <a:t>51</a:t>
            </a:fld>
            <a:endParaRPr lang="nl-NL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136775" y="1473200"/>
          <a:ext cx="47196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4" imgW="2260440" imgH="419040" progId="Equation.DSMT4">
                  <p:embed/>
                </p:oleObj>
              </mc:Choice>
              <mc:Fallback>
                <p:oleObj name="Equation" r:id="rId4" imgW="2260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5" y="1473200"/>
                        <a:ext cx="4719638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2204864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Due to point (continuous) loading W(x) = W</a:t>
            </a:r>
            <a:r>
              <a:rPr lang="el-GR" sz="2800" dirty="0" smtClean="0"/>
              <a:t>δ</a:t>
            </a:r>
            <a:r>
              <a:rPr lang="en-US" sz="2800" dirty="0" smtClean="0"/>
              <a:t>(0) at x = 0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90808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22098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End of hour 4</a:t>
            </a:r>
            <a:endParaRPr lang="nl-NL" sz="9600" dirty="0"/>
          </a:p>
        </p:txBody>
      </p:sp>
    </p:spTree>
    <p:extLst>
      <p:ext uri="{BB962C8B-B14F-4D97-AF65-F5344CB8AC3E}">
        <p14:creationId xmlns:p14="http://schemas.microsoft.com/office/powerpoint/2010/main" val="37739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CH" dirty="0" err="1" smtClean="0"/>
              <a:t>Completely</a:t>
            </a:r>
            <a:r>
              <a:rPr lang="fr-CH" dirty="0" smtClean="0"/>
              <a:t> mixed </a:t>
            </a:r>
            <a:r>
              <a:rPr lang="fr-CH" dirty="0" err="1" smtClean="0"/>
              <a:t>systems</a:t>
            </a:r>
            <a:endParaRPr lang="fr-CH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977900"/>
            <a:ext cx="8047038" cy="5930900"/>
          </a:xfrm>
        </p:spPr>
        <p:txBody>
          <a:bodyPr/>
          <a:lstStyle/>
          <a:p>
            <a:pPr lvl="1" eaLnBrk="1" hangingPunct="1">
              <a:spcBef>
                <a:spcPct val="20000"/>
              </a:spcBef>
              <a:buNone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dirty="0">
              <a:sym typeface="Wingdings 3" pitchFamily="18" charset="2"/>
            </a:endParaRPr>
          </a:p>
          <a:p>
            <a:pPr lvl="1" eaLnBrk="1" hangingPunct="1">
              <a:spcBef>
                <a:spcPct val="20000"/>
              </a:spcBef>
              <a:buNone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r>
              <a:rPr lang="en-US" sz="3600" dirty="0" smtClean="0">
                <a:sym typeface="Wingdings 3" pitchFamily="18" charset="2"/>
              </a:rPr>
              <a:t>Different from water mass balance ? </a:t>
            </a:r>
          </a:p>
          <a:p>
            <a:pPr eaLnBrk="1" hangingPunct="1"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2000" dirty="0" smtClean="0">
              <a:sym typeface="Wingdings 3" pitchFamily="18" charset="2"/>
            </a:endParaRPr>
          </a:p>
          <a:p>
            <a:pPr eaLnBrk="1" hangingPunct="1">
              <a:buFontTx/>
              <a:buChar char="•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dirty="0" smtClean="0">
              <a:sym typeface="Wingdings 3" pitchFamily="18" charset="2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505200" y="3346450"/>
            <a:ext cx="1727200" cy="901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</a:rPr>
              <a:t>Well-mixed</a:t>
            </a:r>
          </a:p>
          <a:p>
            <a:pPr algn="ctr"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</a:rPr>
              <a:t>reservoir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V="1">
            <a:off x="5257800" y="328295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5270500" y="4032250"/>
            <a:ext cx="9525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V="1">
            <a:off x="5257800" y="3803650"/>
            <a:ext cx="101600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425700" y="382905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 flipH="1">
            <a:off x="4534477" y="2362200"/>
            <a:ext cx="0" cy="10012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V="1">
            <a:off x="2425700" y="3917950"/>
            <a:ext cx="106680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2065337" y="2557463"/>
            <a:ext cx="5402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dirty="0"/>
              <a:t>Inputs	             State variables	Outputs</a:t>
            </a:r>
          </a:p>
          <a:p>
            <a:pPr>
              <a:spcBef>
                <a:spcPct val="0"/>
              </a:spcBef>
            </a:pPr>
            <a:r>
              <a:rPr lang="en-US" sz="1800" dirty="0"/>
              <a:t>		</a:t>
            </a:r>
          </a:p>
        </p:txBody>
      </p:sp>
      <p:sp>
        <p:nvSpPr>
          <p:cNvPr id="10254" name="Text Box 15"/>
          <p:cNvSpPr txBox="1">
            <a:spLocks noChangeArrowheads="1"/>
          </p:cNvSpPr>
          <p:nvPr/>
        </p:nvSpPr>
        <p:spPr bwMode="auto">
          <a:xfrm>
            <a:off x="6461125" y="3440113"/>
            <a:ext cx="896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Outflow</a:t>
            </a:r>
          </a:p>
        </p:txBody>
      </p:sp>
      <p:sp>
        <p:nvSpPr>
          <p:cNvPr id="10255" name="Line 16"/>
          <p:cNvSpPr>
            <a:spLocks noChangeShapeType="1"/>
          </p:cNvSpPr>
          <p:nvPr/>
        </p:nvSpPr>
        <p:spPr bwMode="auto">
          <a:xfrm>
            <a:off x="3759200" y="411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6" name="Text Box 17"/>
          <p:cNvSpPr txBox="1">
            <a:spLocks noChangeArrowheads="1"/>
          </p:cNvSpPr>
          <p:nvPr/>
        </p:nvSpPr>
        <p:spPr bwMode="auto">
          <a:xfrm>
            <a:off x="3336925" y="4862513"/>
            <a:ext cx="852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Settling</a:t>
            </a:r>
          </a:p>
        </p:txBody>
      </p:sp>
      <p:sp>
        <p:nvSpPr>
          <p:cNvPr id="10257" name="Text Box 18"/>
          <p:cNvSpPr txBox="1">
            <a:spLocks noChangeArrowheads="1"/>
          </p:cNvSpPr>
          <p:nvPr/>
        </p:nvSpPr>
        <p:spPr bwMode="auto">
          <a:xfrm>
            <a:off x="4784725" y="4875213"/>
            <a:ext cx="1031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Reactions</a:t>
            </a:r>
          </a:p>
        </p:txBody>
      </p:sp>
      <p:sp>
        <p:nvSpPr>
          <p:cNvPr id="10258" name="Line 19"/>
          <p:cNvSpPr>
            <a:spLocks noChangeShapeType="1"/>
          </p:cNvSpPr>
          <p:nvPr/>
        </p:nvSpPr>
        <p:spPr bwMode="auto">
          <a:xfrm>
            <a:off x="4635500" y="4102100"/>
            <a:ext cx="609600" cy="635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784600" y="3416300"/>
            <a:ext cx="1104900" cy="76200"/>
            <a:chOff x="1904" y="3592"/>
            <a:chExt cx="696" cy="72"/>
          </a:xfrm>
        </p:grpSpPr>
        <p:sp>
          <p:nvSpPr>
            <p:cNvPr id="10261" name="Oval 21"/>
            <p:cNvSpPr>
              <a:spLocks noChangeArrowheads="1"/>
            </p:cNvSpPr>
            <p:nvPr/>
          </p:nvSpPr>
          <p:spPr bwMode="auto">
            <a:xfrm>
              <a:off x="1904" y="3592"/>
              <a:ext cx="352" cy="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0262" name="Oval 22"/>
            <p:cNvSpPr>
              <a:spLocks noChangeArrowheads="1"/>
            </p:cNvSpPr>
            <p:nvPr/>
          </p:nvSpPr>
          <p:spPr bwMode="auto">
            <a:xfrm>
              <a:off x="2248" y="3592"/>
              <a:ext cx="352" cy="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10260" name="Text Box 24"/>
          <p:cNvSpPr txBox="1">
            <a:spLocks noChangeArrowheads="1"/>
          </p:cNvSpPr>
          <p:nvPr/>
        </p:nvSpPr>
        <p:spPr bwMode="auto">
          <a:xfrm>
            <a:off x="1279525" y="5929313"/>
            <a:ext cx="6618288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Accumulation = </a:t>
            </a:r>
            <a:r>
              <a:rPr lang="en-US" sz="1800" dirty="0" smtClean="0">
                <a:solidFill>
                  <a:schemeClr val="tx1"/>
                </a:solidFill>
              </a:rPr>
              <a:t>Inflow – </a:t>
            </a:r>
            <a:r>
              <a:rPr lang="en-US" sz="1800" dirty="0">
                <a:solidFill>
                  <a:schemeClr val="tx1"/>
                </a:solidFill>
              </a:rPr>
              <a:t>Outflow – </a:t>
            </a:r>
            <a:r>
              <a:rPr lang="en-US" sz="1800" u="sng" dirty="0">
                <a:solidFill>
                  <a:schemeClr val="tx1"/>
                </a:solidFill>
              </a:rPr>
              <a:t>Reaction </a:t>
            </a:r>
            <a:r>
              <a:rPr lang="en-US" sz="1800" dirty="0">
                <a:solidFill>
                  <a:schemeClr val="tx1"/>
                </a:solidFill>
              </a:rPr>
              <a:t>– </a:t>
            </a:r>
            <a:r>
              <a:rPr lang="en-US" sz="1800" u="sng" dirty="0" smtClean="0">
                <a:solidFill>
                  <a:schemeClr val="tx1"/>
                </a:solidFill>
              </a:rPr>
              <a:t>Settling</a:t>
            </a:r>
            <a:r>
              <a:rPr lang="en-US" sz="1800" dirty="0" smtClean="0">
                <a:solidFill>
                  <a:schemeClr val="tx1"/>
                </a:solidFill>
              </a:rPr>
              <a:t> + Loading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10262" idx="2"/>
          </p:cNvCxnSpPr>
          <p:nvPr/>
        </p:nvCxnSpPr>
        <p:spPr>
          <a:xfrm flipH="1" flipV="1">
            <a:off x="3886200" y="2362200"/>
            <a:ext cx="444500" cy="109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4033982" y="2017858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Loading</a:t>
            </a: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2552700" y="3331441"/>
            <a:ext cx="9525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1516207" y="3660775"/>
            <a:ext cx="7723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Inflow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ym typeface="Wingdings 3" pitchFamily="18" charset="2"/>
              </a:rPr>
              <a:t>Loading types in the pollutant balance</a:t>
            </a:r>
            <a:endParaRPr lang="fr-CH" dirty="0" smtClean="0">
              <a:sym typeface="Wingdings 3" pitchFamily="18" charset="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63600" y="1155700"/>
            <a:ext cx="7961313" cy="4525963"/>
          </a:xfrm>
        </p:spPr>
        <p:txBody>
          <a:bodyPr/>
          <a:lstStyle/>
          <a:p>
            <a:pPr marL="292100" indent="-292100" eaLnBrk="1" hangingPunct="1">
              <a:buFontTx/>
              <a:buChar char="•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2000" smtClean="0">
              <a:sym typeface="Wingdings 3" pitchFamily="18" charset="2"/>
            </a:endParaRPr>
          </a:p>
          <a:p>
            <a:pPr marL="292100" indent="-292100" eaLnBrk="1" hangingPunct="1"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1800" smtClean="0">
              <a:sym typeface="Wingdings 3" pitchFamily="18" charset="2"/>
            </a:endParaRPr>
          </a:p>
          <a:p>
            <a:pPr marL="292100" indent="-292100" eaLnBrk="1" hangingPunct="1">
              <a:buFontTx/>
              <a:buChar char="•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2000" smtClean="0">
              <a:sym typeface="Wingdings 3" pitchFamily="18" charset="2"/>
            </a:endParaRPr>
          </a:p>
        </p:txBody>
      </p:sp>
      <p:sp>
        <p:nvSpPr>
          <p:cNvPr id="12293" name="Text Box 46"/>
          <p:cNvSpPr txBox="1">
            <a:spLocks noChangeArrowheads="1"/>
          </p:cNvSpPr>
          <p:nvPr/>
        </p:nvSpPr>
        <p:spPr bwMode="auto">
          <a:xfrm>
            <a:off x="1127125" y="933450"/>
            <a:ext cx="66182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Accumulation </a:t>
            </a:r>
            <a:r>
              <a:rPr lang="en-US" sz="1800" dirty="0" smtClean="0">
                <a:solidFill>
                  <a:schemeClr val="tx1"/>
                </a:solidFill>
              </a:rPr>
              <a:t>=Inflow – </a:t>
            </a:r>
            <a:r>
              <a:rPr lang="en-US" sz="1800" dirty="0">
                <a:solidFill>
                  <a:schemeClr val="tx1"/>
                </a:solidFill>
              </a:rPr>
              <a:t>outflow - settling – </a:t>
            </a:r>
            <a:r>
              <a:rPr lang="en-US" sz="1800" dirty="0" smtClean="0">
                <a:solidFill>
                  <a:schemeClr val="tx1"/>
                </a:solidFill>
              </a:rPr>
              <a:t>reaction + </a:t>
            </a:r>
            <a:r>
              <a:rPr lang="en-US" b="1" u="sng" dirty="0"/>
              <a:t>Loading</a:t>
            </a:r>
            <a:r>
              <a:rPr lang="en-US" dirty="0"/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Impulse loading (W = W</a:t>
            </a:r>
            <a:r>
              <a:rPr lang="en-US" sz="2400" b="1" dirty="0" smtClean="0"/>
              <a:t>0</a:t>
            </a:r>
            <a:r>
              <a:rPr lang="el-GR" b="1" dirty="0" smtClean="0"/>
              <a:t>δ</a:t>
            </a:r>
            <a:r>
              <a:rPr lang="en-US" b="1" dirty="0" smtClean="0"/>
              <a:t>(t)):</a:t>
            </a:r>
            <a:r>
              <a:rPr lang="en-US" dirty="0" smtClean="0"/>
              <a:t> </a:t>
            </a:r>
            <a:r>
              <a:rPr lang="en-US" b="1" dirty="0"/>
              <a:t>W</a:t>
            </a:r>
            <a:r>
              <a:rPr lang="en-US" sz="2400" b="1" dirty="0"/>
              <a:t>0</a:t>
            </a:r>
            <a:r>
              <a:rPr lang="en-US" dirty="0" smtClean="0"/>
              <a:t> is the mass loading rate of pollutant entering the system over a relatively short period of time. Here </a:t>
            </a:r>
            <a:r>
              <a:rPr lang="el-GR" b="1" dirty="0" smtClean="0"/>
              <a:t>δ</a:t>
            </a:r>
            <a:r>
              <a:rPr lang="en-US" b="1" dirty="0" smtClean="0"/>
              <a:t>(t)</a:t>
            </a:r>
            <a:r>
              <a:rPr lang="en-US" dirty="0" smtClean="0"/>
              <a:t> is a </a:t>
            </a:r>
            <a:r>
              <a:rPr lang="en-US" dirty="0" err="1" smtClean="0"/>
              <a:t>dirac</a:t>
            </a:r>
            <a:r>
              <a:rPr lang="en-US" dirty="0" smtClean="0"/>
              <a:t> delta function</a:t>
            </a:r>
          </a:p>
          <a:p>
            <a:pPr lvl="1"/>
            <a:r>
              <a:rPr lang="en-US" dirty="0" smtClean="0"/>
              <a:t>Accidental spill</a:t>
            </a:r>
          </a:p>
          <a:p>
            <a:r>
              <a:rPr lang="en-US" b="1" dirty="0" smtClean="0"/>
              <a:t>Step Loading (new continuous source): </a:t>
            </a:r>
            <a:r>
              <a:rPr lang="en-US" dirty="0" smtClean="0"/>
              <a:t>When loading rate changes from 0 to a constant value at some point in time.</a:t>
            </a:r>
          </a:p>
          <a:p>
            <a:pPr lvl="1"/>
            <a:r>
              <a:rPr lang="en-US" dirty="0" smtClean="0"/>
              <a:t>Pollution from industrial activities (</a:t>
            </a:r>
            <a:r>
              <a:rPr lang="en-US" dirty="0" err="1" smtClean="0"/>
              <a:t>eg</a:t>
            </a:r>
            <a:r>
              <a:rPr lang="en-US" dirty="0" smtClean="0"/>
              <a:t> chemical plants)</a:t>
            </a:r>
          </a:p>
          <a:p>
            <a:r>
              <a:rPr lang="en-US" b="1" dirty="0" smtClean="0"/>
              <a:t>Pulse loading (difference between two step loadings starting at different times):</a:t>
            </a:r>
            <a:r>
              <a:rPr lang="en-US" dirty="0" smtClean="0"/>
              <a:t> Loading rate jumps from 0 to a constant for a period of time and then jumps back to zero.</a:t>
            </a:r>
          </a:p>
          <a:p>
            <a:pPr lvl="1"/>
            <a:r>
              <a:rPr lang="en-US" dirty="0" smtClean="0"/>
              <a:t>Start and end of an industrial pollution activity.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Protective boom and response equipment surround the towboat Stephen L. Colby a week after it sank in the Mississippi River in November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91" y="1524000"/>
            <a:ext cx="33718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s://encrypted-tbn3.gstatic.com/images?q=tbn:ANd9GcQwoyWnAsVodsoMqfdWT7D3hEgWYkKufc2cja5Kw6aU1qoMHQG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23063"/>
            <a:ext cx="3581400" cy="270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84413" y="3733800"/>
            <a:ext cx="1861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Impulse </a:t>
            </a:r>
            <a:r>
              <a:rPr lang="en-US" b="1" dirty="0" smtClean="0"/>
              <a:t>loading?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19800" y="3962400"/>
            <a:ext cx="1581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Step loading?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00400" y="5105400"/>
            <a:ext cx="1612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Pulse loading?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4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>
                <a:sym typeface="Wingdings 3" pitchFamily="18" charset="2"/>
              </a:rPr>
              <a:t>Reaction kinetics</a:t>
            </a:r>
            <a:endParaRPr lang="fr-CH" sz="3000" smtClean="0">
              <a:sym typeface="Wingdings 3" pitchFamily="18" charset="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63600" y="1155700"/>
            <a:ext cx="7961313" cy="5008563"/>
          </a:xfrm>
        </p:spPr>
        <p:txBody>
          <a:bodyPr/>
          <a:lstStyle/>
          <a:p>
            <a:pPr marL="0" indent="0" eaLnBrk="1" hangingPunct="1">
              <a:buFontTx/>
              <a:buChar char="•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r>
              <a:rPr lang="en-US" dirty="0" smtClean="0">
                <a:sym typeface="Wingdings 3" pitchFamily="18" charset="2"/>
              </a:rPr>
              <a:t>Reaction kinetics</a:t>
            </a:r>
          </a:p>
          <a:p>
            <a:pPr lvl="1" eaLnBrk="1" hangingPunct="1"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r>
              <a:rPr lang="en-US" dirty="0" smtClean="0">
                <a:sym typeface="Wingdings 3" pitchFamily="18" charset="2"/>
              </a:rPr>
              <a:t>Zero, first or second order?</a:t>
            </a:r>
          </a:p>
          <a:p>
            <a:pPr lvl="2" eaLnBrk="1" hangingPunct="1">
              <a:buFontTx/>
              <a:buNone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sz="1800" dirty="0" smtClean="0">
              <a:sym typeface="Wingdings 3" pitchFamily="18" charset="2"/>
            </a:endParaRPr>
          </a:p>
          <a:p>
            <a:pPr marL="0" indent="0" eaLnBrk="1" hangingPunct="1">
              <a:buFontTx/>
              <a:buChar char="•"/>
              <a:tabLst>
                <a:tab pos="1524000" algn="l"/>
                <a:tab pos="1905000" algn="l"/>
                <a:tab pos="2578100" algn="l"/>
                <a:tab pos="2959100" algn="l"/>
              </a:tabLst>
            </a:pPr>
            <a:endParaRPr lang="en-US" dirty="0" smtClean="0">
              <a:sym typeface="Wingdings 3" pitchFamily="18" charset="2"/>
            </a:endParaRPr>
          </a:p>
        </p:txBody>
      </p:sp>
      <p:graphicFrame>
        <p:nvGraphicFramePr>
          <p:cNvPr id="1638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494043038"/>
              </p:ext>
            </p:extLst>
          </p:nvPr>
        </p:nvGraphicFramePr>
        <p:xfrm>
          <a:off x="4402138" y="906463"/>
          <a:ext cx="197802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Equation" r:id="rId4" imgW="927000" imgH="393480" progId="Equation.DSMT4">
                  <p:embed/>
                </p:oleObj>
              </mc:Choice>
              <mc:Fallback>
                <p:oleObj name="Equation" r:id="rId4" imgW="92700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906463"/>
                        <a:ext cx="1978025" cy="83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233488" y="2578100"/>
          <a:ext cx="5186362" cy="327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Equation" r:id="rId6" imgW="2717800" imgH="1714500" progId="Equation.DSMT4">
                  <p:embed/>
                </p:oleObj>
              </mc:Choice>
              <mc:Fallback>
                <p:oleObj name="Equation" r:id="rId6" imgW="2717800" imgH="171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2578100"/>
                        <a:ext cx="5186362" cy="327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5219700" y="1054100"/>
            <a:ext cx="431800" cy="520700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6999288" y="3251200"/>
            <a:ext cx="1408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V="1">
            <a:off x="7024688" y="2260600"/>
            <a:ext cx="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6437313" y="2043113"/>
            <a:ext cx="5349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C(t)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8407400" y="30337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6395" name="Oval 11"/>
          <p:cNvSpPr>
            <a:spLocks noChangeAspect="1" noChangeArrowheads="1"/>
          </p:cNvSpPr>
          <p:nvPr/>
        </p:nvSpPr>
        <p:spPr bwMode="auto">
          <a:xfrm>
            <a:off x="7380288" y="2616200"/>
            <a:ext cx="46037" cy="460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16396" name="Oval 12"/>
          <p:cNvSpPr>
            <a:spLocks noChangeAspect="1" noChangeArrowheads="1"/>
          </p:cNvSpPr>
          <p:nvPr/>
        </p:nvSpPr>
        <p:spPr bwMode="auto">
          <a:xfrm>
            <a:off x="7570788" y="2692400"/>
            <a:ext cx="46037" cy="460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16397" name="Oval 13"/>
          <p:cNvSpPr>
            <a:spLocks noChangeAspect="1" noChangeArrowheads="1"/>
          </p:cNvSpPr>
          <p:nvPr/>
        </p:nvSpPr>
        <p:spPr bwMode="auto">
          <a:xfrm>
            <a:off x="7761288" y="2755900"/>
            <a:ext cx="46037" cy="460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16398" name="Oval 14"/>
          <p:cNvSpPr>
            <a:spLocks noChangeAspect="1" noChangeArrowheads="1"/>
          </p:cNvSpPr>
          <p:nvPr/>
        </p:nvSpPr>
        <p:spPr bwMode="auto">
          <a:xfrm>
            <a:off x="8002588" y="2794000"/>
            <a:ext cx="46037" cy="460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16399" name="Oval 15"/>
          <p:cNvSpPr>
            <a:spLocks noChangeAspect="1" noChangeArrowheads="1"/>
          </p:cNvSpPr>
          <p:nvPr/>
        </p:nvSpPr>
        <p:spPr bwMode="auto">
          <a:xfrm>
            <a:off x="8205788" y="2870200"/>
            <a:ext cx="46037" cy="460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16400" name="Oval 16"/>
          <p:cNvSpPr>
            <a:spLocks noChangeAspect="1" noChangeArrowheads="1"/>
          </p:cNvSpPr>
          <p:nvPr/>
        </p:nvSpPr>
        <p:spPr bwMode="auto">
          <a:xfrm>
            <a:off x="7253288" y="2489200"/>
            <a:ext cx="46037" cy="460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16401" name="Oval 17"/>
          <p:cNvSpPr>
            <a:spLocks noChangeAspect="1" noChangeArrowheads="1"/>
          </p:cNvSpPr>
          <p:nvPr/>
        </p:nvSpPr>
        <p:spPr bwMode="auto">
          <a:xfrm>
            <a:off x="7126288" y="2501900"/>
            <a:ext cx="46037" cy="460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6999288" y="2387600"/>
            <a:ext cx="140811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6946900" y="6438900"/>
            <a:ext cx="1408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 flipV="1">
            <a:off x="6972300" y="5448300"/>
            <a:ext cx="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6194425" y="5383213"/>
            <a:ext cx="693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1/C(t)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8355013" y="632301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7507288" y="4641850"/>
            <a:ext cx="1408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 flipV="1">
            <a:off x="7508875" y="3663950"/>
            <a:ext cx="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6629400" y="3725863"/>
            <a:ext cx="773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/>
              <a:t>ln</a:t>
            </a:r>
            <a:r>
              <a:rPr lang="en-US" dirty="0"/>
              <a:t>(C(t)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8891588" y="4437063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 rot="-2612033">
            <a:off x="6988175" y="5613400"/>
            <a:ext cx="1408113" cy="647700"/>
            <a:chOff x="4538" y="3592"/>
            <a:chExt cx="887" cy="408"/>
          </a:xfrm>
        </p:grpSpPr>
        <p:sp>
          <p:nvSpPr>
            <p:cNvPr id="16421" name="Oval 28"/>
            <p:cNvSpPr>
              <a:spLocks noChangeAspect="1" noChangeArrowheads="1"/>
            </p:cNvSpPr>
            <p:nvPr/>
          </p:nvSpPr>
          <p:spPr bwMode="auto">
            <a:xfrm>
              <a:off x="4738" y="3712"/>
              <a:ext cx="29" cy="29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6422" name="Oval 29"/>
            <p:cNvSpPr>
              <a:spLocks noChangeAspect="1" noChangeArrowheads="1"/>
            </p:cNvSpPr>
            <p:nvPr/>
          </p:nvSpPr>
          <p:spPr bwMode="auto">
            <a:xfrm>
              <a:off x="4858" y="3760"/>
              <a:ext cx="29" cy="29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6423" name="Oval 30"/>
            <p:cNvSpPr>
              <a:spLocks noChangeAspect="1" noChangeArrowheads="1"/>
            </p:cNvSpPr>
            <p:nvPr/>
          </p:nvSpPr>
          <p:spPr bwMode="auto">
            <a:xfrm>
              <a:off x="4978" y="3800"/>
              <a:ext cx="29" cy="29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6424" name="Oval 31"/>
            <p:cNvSpPr>
              <a:spLocks noChangeAspect="1" noChangeArrowheads="1"/>
            </p:cNvSpPr>
            <p:nvPr/>
          </p:nvSpPr>
          <p:spPr bwMode="auto">
            <a:xfrm>
              <a:off x="5130" y="3824"/>
              <a:ext cx="29" cy="29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6425" name="Oval 32"/>
            <p:cNvSpPr>
              <a:spLocks noChangeAspect="1" noChangeArrowheads="1"/>
            </p:cNvSpPr>
            <p:nvPr/>
          </p:nvSpPr>
          <p:spPr bwMode="auto">
            <a:xfrm>
              <a:off x="5258" y="3872"/>
              <a:ext cx="29" cy="29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6426" name="Oval 33"/>
            <p:cNvSpPr>
              <a:spLocks noChangeAspect="1" noChangeArrowheads="1"/>
            </p:cNvSpPr>
            <p:nvPr/>
          </p:nvSpPr>
          <p:spPr bwMode="auto">
            <a:xfrm>
              <a:off x="4658" y="3632"/>
              <a:ext cx="29" cy="29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6427" name="Oval 34"/>
            <p:cNvSpPr>
              <a:spLocks noChangeAspect="1" noChangeArrowheads="1"/>
            </p:cNvSpPr>
            <p:nvPr/>
          </p:nvSpPr>
          <p:spPr bwMode="auto">
            <a:xfrm>
              <a:off x="4578" y="3640"/>
              <a:ext cx="29" cy="29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6428" name="Line 35"/>
            <p:cNvSpPr>
              <a:spLocks noChangeShapeType="1"/>
            </p:cNvSpPr>
            <p:nvPr/>
          </p:nvSpPr>
          <p:spPr bwMode="auto">
            <a:xfrm>
              <a:off x="4538" y="3592"/>
              <a:ext cx="887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7480300" y="3956050"/>
            <a:ext cx="1408113" cy="609600"/>
            <a:chOff x="4376" y="3576"/>
            <a:chExt cx="887" cy="384"/>
          </a:xfrm>
        </p:grpSpPr>
        <p:sp>
          <p:nvSpPr>
            <p:cNvPr id="16413" name="Oval 37"/>
            <p:cNvSpPr>
              <a:spLocks noChangeAspect="1" noChangeArrowheads="1"/>
            </p:cNvSpPr>
            <p:nvPr/>
          </p:nvSpPr>
          <p:spPr bwMode="auto">
            <a:xfrm>
              <a:off x="4736" y="3760"/>
              <a:ext cx="29" cy="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6414" name="Oval 38"/>
            <p:cNvSpPr>
              <a:spLocks noChangeAspect="1" noChangeArrowheads="1"/>
            </p:cNvSpPr>
            <p:nvPr/>
          </p:nvSpPr>
          <p:spPr bwMode="auto">
            <a:xfrm>
              <a:off x="4800" y="3752"/>
              <a:ext cx="29" cy="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6415" name="Oval 39"/>
            <p:cNvSpPr>
              <a:spLocks noChangeAspect="1" noChangeArrowheads="1"/>
            </p:cNvSpPr>
            <p:nvPr/>
          </p:nvSpPr>
          <p:spPr bwMode="auto">
            <a:xfrm>
              <a:off x="4880" y="3840"/>
              <a:ext cx="29" cy="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6416" name="Oval 40"/>
            <p:cNvSpPr>
              <a:spLocks noChangeAspect="1" noChangeArrowheads="1"/>
            </p:cNvSpPr>
            <p:nvPr/>
          </p:nvSpPr>
          <p:spPr bwMode="auto">
            <a:xfrm>
              <a:off x="5016" y="3848"/>
              <a:ext cx="29" cy="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6417" name="Oval 41"/>
            <p:cNvSpPr>
              <a:spLocks noChangeAspect="1" noChangeArrowheads="1"/>
            </p:cNvSpPr>
            <p:nvPr/>
          </p:nvSpPr>
          <p:spPr bwMode="auto">
            <a:xfrm>
              <a:off x="5234" y="3896"/>
              <a:ext cx="29" cy="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6418" name="Oval 42"/>
            <p:cNvSpPr>
              <a:spLocks noChangeAspect="1" noChangeArrowheads="1"/>
            </p:cNvSpPr>
            <p:nvPr/>
          </p:nvSpPr>
          <p:spPr bwMode="auto">
            <a:xfrm>
              <a:off x="4536" y="3656"/>
              <a:ext cx="29" cy="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6419" name="Oval 43"/>
            <p:cNvSpPr>
              <a:spLocks noChangeAspect="1" noChangeArrowheads="1"/>
            </p:cNvSpPr>
            <p:nvPr/>
          </p:nvSpPr>
          <p:spPr bwMode="auto">
            <a:xfrm>
              <a:off x="4456" y="3584"/>
              <a:ext cx="29" cy="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16420" name="Line 44"/>
            <p:cNvSpPr>
              <a:spLocks noChangeShapeType="1"/>
            </p:cNvSpPr>
            <p:nvPr/>
          </p:nvSpPr>
          <p:spPr bwMode="auto">
            <a:xfrm>
              <a:off x="4376" y="3576"/>
              <a:ext cx="887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32841</TotalTime>
  <Words>2658</Words>
  <Application>Microsoft Office PowerPoint</Application>
  <PresentationFormat>On-screen Show (4:3)</PresentationFormat>
  <Paragraphs>460</Paragraphs>
  <Slides>52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Office Theme</vt:lpstr>
      <vt:lpstr>Equation</vt:lpstr>
      <vt:lpstr>CIE 4400 Water Quality Modeling Completely &amp; incompletely mixed systems</vt:lpstr>
      <vt:lpstr>Completely mixed systems</vt:lpstr>
      <vt:lpstr>Fundamental equation  (one dimensional)</vt:lpstr>
      <vt:lpstr>Basic water balance assumptions (unless specified otherwise)</vt:lpstr>
      <vt:lpstr>Some definitions</vt:lpstr>
      <vt:lpstr>Completely mixed systems</vt:lpstr>
      <vt:lpstr>Loading types in the pollutant balance</vt:lpstr>
      <vt:lpstr>PowerPoint Presentation</vt:lpstr>
      <vt:lpstr>Reaction kinetics</vt:lpstr>
      <vt:lpstr>Reaction kinetics</vt:lpstr>
      <vt:lpstr>SUMMARY</vt:lpstr>
      <vt:lpstr>Completely mixed systems</vt:lpstr>
      <vt:lpstr>Susceptibility to pollution (steady state)</vt:lpstr>
      <vt:lpstr>PowerPoint Presentation</vt:lpstr>
      <vt:lpstr>PowerPoint Presentation</vt:lpstr>
      <vt:lpstr>Residence time of pollutants (steady state)</vt:lpstr>
      <vt:lpstr>Transfer function of a completely mixed system (steady state)</vt:lpstr>
      <vt:lpstr>Pollutant reduction (transient analysis)</vt:lpstr>
      <vt:lpstr>For further analysis we need the solution for..</vt:lpstr>
      <vt:lpstr>Pollutant reduction from an arbitrary loading</vt:lpstr>
      <vt:lpstr>Pollutant reduction</vt:lpstr>
      <vt:lpstr>Pollutant reduction: Solutions for different loading functions</vt:lpstr>
      <vt:lpstr>Pollutant reduction: impulse load</vt:lpstr>
      <vt:lpstr>Pollutant reduction: step load</vt:lpstr>
      <vt:lpstr>Pollutant reduction</vt:lpstr>
      <vt:lpstr>Pollutant reduction</vt:lpstr>
      <vt:lpstr>PowerPoint Presentation</vt:lpstr>
      <vt:lpstr>Incompletely mixed system</vt:lpstr>
      <vt:lpstr>A conceptual model for diffusion</vt:lpstr>
      <vt:lpstr>Ficks first law for diffusion</vt:lpstr>
      <vt:lpstr>Further scrutiny of Fick’s law</vt:lpstr>
      <vt:lpstr>What is diffusion/dispersion coefficient?</vt:lpstr>
      <vt:lpstr>Variants of diffusion </vt:lpstr>
      <vt:lpstr>Diffusion coefficients  </vt:lpstr>
      <vt:lpstr>Types of spills</vt:lpstr>
      <vt:lpstr>Fundamental equation  (one dimensional)</vt:lpstr>
      <vt:lpstr>Diffusion (or Dispersion or Convection) equation for a differential element</vt:lpstr>
      <vt:lpstr>Creating an ordinary differential equation from a differential element</vt:lpstr>
      <vt:lpstr>Steady state solution for diffusion equation with decay</vt:lpstr>
      <vt:lpstr>Molecular Diffusion (feel it) </vt:lpstr>
      <vt:lpstr>Advection only  </vt:lpstr>
      <vt:lpstr>1D Plug Flow Model</vt:lpstr>
      <vt:lpstr>Steady state solution for 1D plug flow model with first order kinetics</vt:lpstr>
      <vt:lpstr>Why  c0 = W/Q under no diffusion when the point (continuous) loading at x = 0 is W</vt:lpstr>
      <vt:lpstr>Cascade Model of an elongated tank</vt:lpstr>
      <vt:lpstr>Cascade Model: feedforward system of completely mixed tanks</vt:lpstr>
      <vt:lpstr>Approximating incompletely mixed condition by piecewise completely mixed systems</vt:lpstr>
      <vt:lpstr>Extending the completely mixed system model</vt:lpstr>
      <vt:lpstr>Mixed flow model (Advection + Dispersion)</vt:lpstr>
      <vt:lpstr>ADE equation with first order decay process</vt:lpstr>
      <vt:lpstr>Steady state solution for Mixed flow model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 4400 Water Quality Modeling Completely mixed systems</dc:title>
  <dc:creator>Saket</dc:creator>
  <cp:lastModifiedBy>Saket Pande</cp:lastModifiedBy>
  <cp:revision>78</cp:revision>
  <dcterms:created xsi:type="dcterms:W3CDTF">2012-04-20T13:53:52Z</dcterms:created>
  <dcterms:modified xsi:type="dcterms:W3CDTF">2018-04-24T15:02:13Z</dcterms:modified>
</cp:coreProperties>
</file>