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306" r:id="rId3"/>
    <p:sldId id="347" r:id="rId4"/>
    <p:sldId id="348" r:id="rId5"/>
    <p:sldId id="349" r:id="rId6"/>
    <p:sldId id="351" r:id="rId7"/>
    <p:sldId id="352" r:id="rId8"/>
    <p:sldId id="353" r:id="rId9"/>
    <p:sldId id="354" r:id="rId10"/>
    <p:sldId id="358" r:id="rId11"/>
    <p:sldId id="357" r:id="rId12"/>
    <p:sldId id="338" r:id="rId13"/>
    <p:sldId id="284" r:id="rId14"/>
    <p:sldId id="273" r:id="rId15"/>
    <p:sldId id="291" r:id="rId16"/>
    <p:sldId id="288" r:id="rId17"/>
    <p:sldId id="289" r:id="rId18"/>
    <p:sldId id="343" r:id="rId19"/>
    <p:sldId id="344" r:id="rId20"/>
    <p:sldId id="290" r:id="rId21"/>
    <p:sldId id="294" r:id="rId22"/>
    <p:sldId id="309" r:id="rId23"/>
    <p:sldId id="310" r:id="rId24"/>
    <p:sldId id="312" r:id="rId25"/>
    <p:sldId id="313" r:id="rId26"/>
    <p:sldId id="314" r:id="rId27"/>
    <p:sldId id="360" r:id="rId28"/>
    <p:sldId id="359" r:id="rId29"/>
    <p:sldId id="315" r:id="rId30"/>
    <p:sldId id="361" r:id="rId31"/>
    <p:sldId id="335" r:id="rId32"/>
    <p:sldId id="362" r:id="rId33"/>
    <p:sldId id="316" r:id="rId34"/>
    <p:sldId id="317" r:id="rId35"/>
    <p:sldId id="318" r:id="rId36"/>
    <p:sldId id="319" r:id="rId37"/>
    <p:sldId id="345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336" r:id="rId47"/>
    <p:sldId id="329" r:id="rId48"/>
    <p:sldId id="330" r:id="rId49"/>
    <p:sldId id="331" r:id="rId50"/>
    <p:sldId id="346" r:id="rId51"/>
    <p:sldId id="332" r:id="rId52"/>
    <p:sldId id="333" r:id="rId53"/>
    <p:sldId id="334" r:id="rId54"/>
    <p:sldId id="337" r:id="rId5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4" autoAdjust="0"/>
    <p:restoredTop sz="94660"/>
  </p:normalViewPr>
  <p:slideViewPr>
    <p:cSldViewPr>
      <p:cViewPr>
        <p:scale>
          <a:sx n="118" d="100"/>
          <a:sy n="118" d="100"/>
        </p:scale>
        <p:origin x="-142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EF00B-0B9F-4287-A608-8B4E610A6E7C}" type="datetimeFigureOut">
              <a:rPr lang="nl-NL" smtClean="0"/>
              <a:pPr/>
              <a:t>1-5-2018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57E8F-0239-4413-9133-9F74FE88CD60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5181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F31107-D059-4D00-8778-736177D10AB3}" type="slidenum">
              <a:rPr lang="fr-CH"/>
              <a:pPr/>
              <a:t>39</a:t>
            </a:fld>
            <a:endParaRPr lang="fr-CH"/>
          </a:p>
        </p:txBody>
      </p:sp>
      <p:sp>
        <p:nvSpPr>
          <p:cNvPr id="92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7FEBDF-7224-4227-88BB-05826AAF428D}" type="slidenum">
              <a:rPr lang="fr-CH"/>
              <a:pPr/>
              <a:t>40</a:t>
            </a:fld>
            <a:endParaRPr lang="fr-CH"/>
          </a:p>
        </p:txBody>
      </p:sp>
      <p:sp>
        <p:nvSpPr>
          <p:cNvPr id="90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H3: third Hermite polynomial H3(z)=z^3-3z</a:t>
            </a:r>
          </a:p>
          <a:p>
            <a:r>
              <a:rPr lang="en-US"/>
              <a:t>Last expression = 1 if no skew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DB7AC0-1ED3-4A35-A11C-BAA458AC21CF}" type="slidenum">
              <a:rPr lang="fr-CH"/>
              <a:pPr/>
              <a:t>41</a:t>
            </a:fld>
            <a:endParaRPr lang="fr-CH"/>
          </a:p>
        </p:txBody>
      </p:sp>
      <p:sp>
        <p:nvSpPr>
          <p:cNvPr id="93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012A98-BB24-491C-8A0C-B8598B409897}" type="slidenum">
              <a:rPr lang="fr-CH"/>
              <a:pPr/>
              <a:t>42</a:t>
            </a:fld>
            <a:endParaRPr lang="fr-CH"/>
          </a:p>
        </p:txBody>
      </p:sp>
      <p:sp>
        <p:nvSpPr>
          <p:cNvPr id="93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50A22C-2094-44F0-BE84-A8D0556BF8AB}" type="slidenum">
              <a:rPr lang="fr-CH"/>
              <a:pPr/>
              <a:t>43</a:t>
            </a:fld>
            <a:endParaRPr lang="fr-CH"/>
          </a:p>
        </p:txBody>
      </p:sp>
      <p:sp>
        <p:nvSpPr>
          <p:cNvPr id="91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increase with distance, explanation for variations is not clear so far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12AAE6-86FF-4ED5-8945-944B7AAC192D}" type="slidenum">
              <a:rPr lang="fr-CH"/>
              <a:pPr/>
              <a:t>44</a:t>
            </a:fld>
            <a:endParaRPr lang="fr-CH"/>
          </a:p>
        </p:txBody>
      </p:sp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319223-0300-4D63-AE52-D8488CE32ECA}" type="slidenum">
              <a:rPr lang="fr-CH"/>
              <a:pPr/>
              <a:t>45</a:t>
            </a:fld>
            <a:endParaRPr lang="fr-CH"/>
          </a:p>
        </p:txBody>
      </p:sp>
      <p:sp>
        <p:nvSpPr>
          <p:cNvPr id="92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0ECDF-4168-4C27-AC25-C46E0A342373}" type="slidenum">
              <a:rPr lang="nl-NL" smtClean="0"/>
              <a:pPr/>
              <a:t>51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9220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94EF2-7DB5-4D79-9736-EB5223928280}" type="datetime1">
              <a:rPr lang="nl-NL" smtClean="0"/>
              <a:pPr/>
              <a:t>1-5-2018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879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3ED0-94E7-4C69-8A04-82A8E54AA42A}" type="datetime1">
              <a:rPr lang="nl-NL" smtClean="0"/>
              <a:pPr/>
              <a:t>1-5-2018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007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2F84-527D-4CBA-A825-E5C52692B2FA}" type="datetime1">
              <a:rPr lang="nl-NL" smtClean="0"/>
              <a:pPr/>
              <a:t>1-5-2018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7869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38" y="0"/>
            <a:ext cx="8839200" cy="673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63600" y="1155700"/>
            <a:ext cx="3946525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2525" y="1155700"/>
            <a:ext cx="3948113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023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A643-D779-48AD-846A-07C4F529F84F}" type="datetime1">
              <a:rPr lang="nl-NL" smtClean="0"/>
              <a:pPr/>
              <a:t>1-5-2018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029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F2B8-69E2-416F-9B0D-163F71A864DE}" type="datetime1">
              <a:rPr lang="nl-NL" smtClean="0"/>
              <a:pPr/>
              <a:t>1-5-2018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284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7716-2515-4394-A52A-C312B2DEBCD0}" type="datetime1">
              <a:rPr lang="nl-NL" smtClean="0"/>
              <a:pPr/>
              <a:t>1-5-2018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165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49B8-55A5-4948-B1DD-4A0480656C18}" type="datetime1">
              <a:rPr lang="nl-NL" smtClean="0"/>
              <a:pPr/>
              <a:t>1-5-2018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779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D9E4-4503-4423-B15F-F93B66CC5ECE}" type="datetime1">
              <a:rPr lang="nl-NL" smtClean="0"/>
              <a:pPr/>
              <a:t>1-5-2018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21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56AF-C97C-4725-87E4-19CBA97CBF68}" type="datetime1">
              <a:rPr lang="nl-NL" smtClean="0"/>
              <a:pPr/>
              <a:t>1-5-2018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476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302A-FE60-4E57-BCDE-94079BA8D447}" type="datetime1">
              <a:rPr lang="nl-NL" smtClean="0"/>
              <a:pPr/>
              <a:t>1-5-2018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860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A826-3315-43F8-8BC0-03D2E7BBE578}" type="datetime1">
              <a:rPr lang="nl-NL" smtClean="0"/>
              <a:pPr/>
              <a:t>1-5-2018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741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2F1FA-A777-4E33-B9DC-C21E0BAB1DDB}" type="datetime1">
              <a:rPr lang="nl-NL" smtClean="0"/>
              <a:pPr/>
              <a:t>1-5-2018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F6515-F0B3-4E6B-BFA3-81772A66ED94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4040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4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0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11.png"/><Relationship Id="rId7" Type="http://schemas.openxmlformats.org/officeDocument/2006/relationships/image" Target="../media/image3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130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2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2.png"/><Relationship Id="rId5" Type="http://schemas.openxmlformats.org/officeDocument/2006/relationships/image" Target="../media/image31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2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568952" cy="1470025"/>
          </a:xfrm>
        </p:spPr>
        <p:txBody>
          <a:bodyPr>
            <a:noAutofit/>
          </a:bodyPr>
          <a:lstStyle/>
          <a:p>
            <a:r>
              <a:rPr lang="nl-NL" dirty="0" smtClean="0"/>
              <a:t>Incompletely mixed systems Week 2 (with constant system volume)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Saket Pande</a:t>
            </a:r>
          </a:p>
          <a:p>
            <a:r>
              <a:rPr lang="nl-NL" smtClean="0"/>
              <a:t>CIE4400</a:t>
            </a:r>
            <a:endParaRPr lang="nl-NL" dirty="0"/>
          </a:p>
        </p:txBody>
      </p:sp>
      <p:pic>
        <p:nvPicPr>
          <p:cNvPr id="4" name="Picture 25" descr="398px-Latte_macchiato_schm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1965325" cy="295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760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01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Mixed flow model (Advection + Dispersion)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129614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err="1" smtClean="0"/>
              <a:t>Advective</a:t>
            </a:r>
            <a:r>
              <a:rPr lang="en-US" dirty="0" smtClean="0"/>
              <a:t> and dispersive fluxes are additive.</a:t>
            </a:r>
          </a:p>
          <a:p>
            <a:r>
              <a:rPr lang="en-US" dirty="0" smtClean="0"/>
              <a:t>Formulate  the mass balance equation (in groups)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10</a:t>
            </a:fld>
            <a:endParaRPr lang="nl-NL"/>
          </a:p>
        </p:txBody>
      </p:sp>
      <p:grpSp>
        <p:nvGrpSpPr>
          <p:cNvPr id="28" name="Group 27"/>
          <p:cNvGrpSpPr/>
          <p:nvPr/>
        </p:nvGrpSpPr>
        <p:grpSpPr>
          <a:xfrm>
            <a:off x="2627784" y="4788441"/>
            <a:ext cx="3312369" cy="1448871"/>
            <a:chOff x="2627784" y="4788441"/>
            <a:chExt cx="3312369" cy="1448871"/>
          </a:xfrm>
        </p:grpSpPr>
        <p:graphicFrame>
          <p:nvGraphicFramePr>
            <p:cNvPr id="25603" name="Object 3"/>
            <p:cNvGraphicFramePr>
              <a:graphicFrameLocks noChangeAspect="1"/>
            </p:cNvGraphicFramePr>
            <p:nvPr/>
          </p:nvGraphicFramePr>
          <p:xfrm>
            <a:off x="2627784" y="5333939"/>
            <a:ext cx="3312369" cy="903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" name="Equation" r:id="rId3" imgW="1536700" imgH="419100" progId="Equation.3">
                    <p:embed/>
                  </p:oleObj>
                </mc:Choice>
                <mc:Fallback>
                  <p:oleObj name="Equation" r:id="rId3" imgW="15367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7784" y="5333939"/>
                          <a:ext cx="3312369" cy="9033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Rectangle 26"/>
            <p:cNvSpPr/>
            <p:nvPr/>
          </p:nvSpPr>
          <p:spPr>
            <a:xfrm>
              <a:off x="2627784" y="4788441"/>
              <a:ext cx="216024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 smtClean="0"/>
                <a:t>Solution:</a:t>
              </a:r>
              <a:endParaRPr lang="en-US" sz="3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707431" y="1412776"/>
            <a:ext cx="3016697" cy="2150269"/>
            <a:chOff x="5549900" y="1054100"/>
            <a:chExt cx="3160713" cy="2319338"/>
          </a:xfrm>
        </p:grpSpPr>
        <p:sp>
          <p:nvSpPr>
            <p:cNvPr id="30" name="Cube 29"/>
            <p:cNvSpPr/>
            <p:nvPr/>
          </p:nvSpPr>
          <p:spPr bwMode="auto">
            <a:xfrm>
              <a:off x="6184900" y="1447800"/>
              <a:ext cx="1511300" cy="1409700"/>
            </a:xfrm>
            <a:prstGeom prst="cub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nl-NL" spc="10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endParaRPr>
            </a:p>
          </p:txBody>
        </p:sp>
        <p:cxnSp>
          <p:nvCxnSpPr>
            <p:cNvPr id="31" name="Straight Connector 30"/>
            <p:cNvCxnSpPr>
              <a:cxnSpLocks noChangeShapeType="1"/>
            </p:cNvCxnSpPr>
            <p:nvPr/>
          </p:nvCxnSpPr>
          <p:spPr bwMode="auto">
            <a:xfrm>
              <a:off x="6540500" y="1447800"/>
              <a:ext cx="0" cy="10287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Connector 7"/>
            <p:cNvCxnSpPr>
              <a:cxnSpLocks noChangeShapeType="1"/>
            </p:cNvCxnSpPr>
            <p:nvPr/>
          </p:nvCxnSpPr>
          <p:spPr bwMode="auto">
            <a:xfrm flipV="1">
              <a:off x="6184900" y="2476500"/>
              <a:ext cx="355600" cy="381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Connector 9"/>
            <p:cNvCxnSpPr>
              <a:cxnSpLocks noChangeShapeType="1"/>
            </p:cNvCxnSpPr>
            <p:nvPr/>
          </p:nvCxnSpPr>
          <p:spPr bwMode="auto">
            <a:xfrm>
              <a:off x="6540500" y="2476500"/>
              <a:ext cx="11557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Straight Arrow Connector 18"/>
            <p:cNvCxnSpPr>
              <a:cxnSpLocks noChangeShapeType="1"/>
            </p:cNvCxnSpPr>
            <p:nvPr/>
          </p:nvCxnSpPr>
          <p:spPr bwMode="auto">
            <a:xfrm>
              <a:off x="5549900" y="2152650"/>
              <a:ext cx="8128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Arrow Connector 20"/>
            <p:cNvCxnSpPr>
              <a:cxnSpLocks noChangeShapeType="1"/>
            </p:cNvCxnSpPr>
            <p:nvPr/>
          </p:nvCxnSpPr>
          <p:spPr bwMode="auto">
            <a:xfrm>
              <a:off x="7556500" y="2152650"/>
              <a:ext cx="7493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Arrow Connector 22"/>
            <p:cNvCxnSpPr>
              <a:cxnSpLocks noChangeShapeType="1"/>
            </p:cNvCxnSpPr>
            <p:nvPr/>
          </p:nvCxnSpPr>
          <p:spPr bwMode="auto">
            <a:xfrm>
              <a:off x="6940550" y="1054100"/>
              <a:ext cx="0" cy="5588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Arrow Connector 24"/>
            <p:cNvCxnSpPr>
              <a:cxnSpLocks noChangeShapeType="1"/>
            </p:cNvCxnSpPr>
            <p:nvPr/>
          </p:nvCxnSpPr>
          <p:spPr bwMode="auto">
            <a:xfrm>
              <a:off x="6184900" y="3009900"/>
              <a:ext cx="11557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TextBox 26"/>
            <p:cNvSpPr txBox="1">
              <a:spLocks noChangeArrowheads="1"/>
            </p:cNvSpPr>
            <p:nvPr/>
          </p:nvSpPr>
          <p:spPr bwMode="auto">
            <a:xfrm>
              <a:off x="6540500" y="3035300"/>
              <a:ext cx="75565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NL"/>
                <a:t>∆x</a:t>
              </a:r>
            </a:p>
          </p:txBody>
        </p:sp>
        <p:sp>
          <p:nvSpPr>
            <p:cNvPr id="39" name="TextBox 27"/>
            <p:cNvSpPr txBox="1">
              <a:spLocks noChangeArrowheads="1"/>
            </p:cNvSpPr>
            <p:nvPr/>
          </p:nvSpPr>
          <p:spPr bwMode="auto">
            <a:xfrm>
              <a:off x="7797800" y="1792288"/>
              <a:ext cx="7556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NL"/>
                <a:t>J</a:t>
              </a:r>
              <a:r>
                <a:rPr lang="nl-NL" baseline="-25000"/>
                <a:t>out</a:t>
              </a:r>
            </a:p>
          </p:txBody>
        </p:sp>
        <p:sp>
          <p:nvSpPr>
            <p:cNvPr id="40" name="TextBox 29"/>
            <p:cNvSpPr txBox="1">
              <a:spLocks noChangeArrowheads="1"/>
            </p:cNvSpPr>
            <p:nvPr/>
          </p:nvSpPr>
          <p:spPr bwMode="auto">
            <a:xfrm>
              <a:off x="6962775" y="1054100"/>
              <a:ext cx="75565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NL"/>
                <a:t>W</a:t>
              </a:r>
              <a:endParaRPr lang="nl-NL" baseline="-25000"/>
            </a:p>
          </p:txBody>
        </p:sp>
        <p:cxnSp>
          <p:nvCxnSpPr>
            <p:cNvPr id="41" name="Curved Connector 33"/>
            <p:cNvCxnSpPr>
              <a:cxnSpLocks noChangeShapeType="1"/>
            </p:cNvCxnSpPr>
            <p:nvPr/>
          </p:nvCxnSpPr>
          <p:spPr bwMode="auto">
            <a:xfrm rot="5400000" flipH="1" flipV="1">
              <a:off x="7546181" y="1343819"/>
              <a:ext cx="639763" cy="619125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TextBox 34"/>
            <p:cNvSpPr txBox="1">
              <a:spLocks noChangeArrowheads="1"/>
            </p:cNvSpPr>
            <p:nvPr/>
          </p:nvSpPr>
          <p:spPr bwMode="auto">
            <a:xfrm>
              <a:off x="7954963" y="1054100"/>
              <a:ext cx="75565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NL"/>
                <a:t>A</a:t>
              </a:r>
              <a:r>
                <a:rPr lang="nl-NL" baseline="-25000"/>
                <a:t>c</a:t>
              </a:r>
            </a:p>
          </p:txBody>
        </p:sp>
      </p:grpSp>
      <p:sp>
        <p:nvSpPr>
          <p:cNvPr id="43" name="TextBox 28"/>
          <p:cNvSpPr txBox="1">
            <a:spLocks noChangeArrowheads="1"/>
          </p:cNvSpPr>
          <p:nvPr/>
        </p:nvSpPr>
        <p:spPr bwMode="auto">
          <a:xfrm>
            <a:off x="2771800" y="2132856"/>
            <a:ext cx="755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 b="1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 b="1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 b="1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 b="1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NL" dirty="0" err="1"/>
              <a:t>J</a:t>
            </a:r>
            <a:r>
              <a:rPr lang="nl-NL" baseline="-25000" dirty="0" err="1"/>
              <a:t>in</a:t>
            </a:r>
            <a:endParaRPr lang="nl-NL" baseline="-25000" dirty="0"/>
          </a:p>
        </p:txBody>
      </p:sp>
    </p:spTree>
    <p:extLst>
      <p:ext uri="{BB962C8B-B14F-4D97-AF65-F5344CB8AC3E}">
        <p14:creationId xmlns:p14="http://schemas.microsoft.com/office/powerpoint/2010/main" val="299835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Steady state solution for Mixed flow model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700389"/>
            <a:ext cx="8229600" cy="10409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Obtain steady state solution for Plug flow model from this?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15616" y="3140968"/>
                <a:ext cx="6556475" cy="24982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c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𝑊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𝑄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1+4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𝜂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/>
                                </a:rPr>
                                <m:t>𝑈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𝐷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1+4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𝜂</m:t>
                                  </m:r>
                                </m:e>
                              </m:rad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800" i="1" dirty="0" smtClean="0">
                          <a:latin typeface="Cambria Math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/>
                        </a:rPr>
                        <m:t>             </m:t>
                      </m:r>
                      <m:r>
                        <a:rPr lang="en-US" sz="28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/>
                        </a:rPr>
                        <m:t>&lt;0 </m:t>
                      </m:r>
                    </m:oMath>
                  </m:oMathPara>
                </a14:m>
                <a:endParaRPr lang="en-US" sz="28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c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𝑊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𝑄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1+4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𝜂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/>
                                </a:rPr>
                                <m:t>𝑈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𝐷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1+4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𝜂</m:t>
                                  </m:r>
                                </m:e>
                              </m:rad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800" i="1" dirty="0" smtClean="0">
                          <a:latin typeface="Cambria Math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/>
                        </a:rPr>
                        <m:t>             </m:t>
                      </m:r>
                      <m:r>
                        <a:rPr lang="en-US" sz="28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800" i="1" dirty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sz="2800" b="0" i="1" dirty="0" smtClean="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sz="28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800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𝜂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𝑘𝐷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/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140968"/>
                <a:ext cx="6556475" cy="24982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11</a:t>
            </a:fld>
            <a:endParaRPr lang="nl-NL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136775" y="1473200"/>
          <a:ext cx="47196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4" imgW="2260440" imgH="419040" progId="Equation.DSMT4">
                  <p:embed/>
                </p:oleObj>
              </mc:Choice>
              <mc:Fallback>
                <p:oleObj name="Equation" r:id="rId4" imgW="22604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775" y="1473200"/>
                        <a:ext cx="4719638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7584" y="2204864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Due to point (continuous) loading W(x) = W</a:t>
            </a:r>
            <a:r>
              <a:rPr lang="el-GR" sz="2800" dirty="0" smtClean="0"/>
              <a:t>δ</a:t>
            </a:r>
            <a:r>
              <a:rPr lang="en-US" sz="2800" dirty="0" smtClean="0"/>
              <a:t>(0) at x = 0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311760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9" name="Picture 19" descr="H:\CIE4400_2017\report_style\Chapter3\ADE_Limi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" y="1313384"/>
            <a:ext cx="9198587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Steady state solution for Mixed flow model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202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Dimensionless analysis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/>
          <a:lstStyle/>
          <a:p>
            <a:r>
              <a:rPr lang="en-US" dirty="0" smtClean="0"/>
              <a:t>Let x*=x/L (length of the model), c*=c/c</a:t>
            </a:r>
            <a:r>
              <a:rPr lang="en-US" baseline="-25000" dirty="0" smtClean="0"/>
              <a:t>0</a:t>
            </a:r>
            <a:r>
              <a:rPr lang="en-US" dirty="0" smtClean="0"/>
              <a:t>. Substituting it in the steady state equation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99592" y="2995030"/>
                <a:ext cx="4242828" cy="764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0" dirty="0" smtClean="0"/>
                  <a:t>0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latin typeface="Cambria Math"/>
                      </a:rPr>
                      <m:t>=</m:t>
                    </m:r>
                    <m:r>
                      <a:rPr lang="en-US" sz="2800" i="1" dirty="0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/>
                          </a:rPr>
                          <m:t>𝜕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𝑐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∗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/>
                          </a:rPr>
                          <m:t>𝜕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∗</m:t>
                        </m:r>
                      </m:den>
                    </m:f>
                    <m:r>
                      <a:rPr lang="en-US" sz="2800" b="0" i="1" dirty="0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/>
                          </a:rPr>
                          <m:t>𝐷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/>
                          </a:rPr>
                          <m:t>𝑈𝐿</m:t>
                        </m:r>
                      </m:den>
                    </m:f>
                    <m:f>
                      <m:f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/>
                          </a:rPr>
                          <m:t>𝑐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∗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b="0" i="1" dirty="0" smtClean="0">
                                <a:latin typeface="Cambria Math"/>
                              </a:rPr>
                              <m:t>∗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b="0" i="1" dirty="0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/>
                          </a:rPr>
                          <m:t>𝑘𝐿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/>
                          </a:rPr>
                          <m:t>𝑢</m:t>
                        </m:r>
                      </m:den>
                    </m:f>
                    <m:r>
                      <a:rPr lang="en-US" sz="2800" b="0" i="1" dirty="0" smtClean="0">
                        <a:latin typeface="Cambria Math"/>
                      </a:rPr>
                      <m:t>𝑐</m:t>
                    </m:r>
                    <m:r>
                      <a:rPr lang="en-US" sz="2800" b="0" i="1" dirty="0" smtClean="0">
                        <a:latin typeface="Cambria Math"/>
                      </a:rPr>
                      <m:t>∗</m:t>
                    </m:r>
                  </m:oMath>
                </a14:m>
                <a:r>
                  <a:rPr lang="en-US" sz="2800" b="0" dirty="0" smtClean="0">
                    <a:ea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995030"/>
                <a:ext cx="4242828" cy="764697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3017" b="-952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395536" y="3933056"/>
                <a:ext cx="8229600" cy="25202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Peclet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𝐿𝑈</m:t>
                    </m:r>
                    <m:r>
                      <a:rPr lang="en-US" b="0" i="1" dirty="0" smtClean="0">
                        <a:latin typeface="Cambria Math"/>
                      </a:rPr>
                      <m:t>/</m:t>
                    </m:r>
                    <m:r>
                      <a:rPr lang="en-US" b="0" i="1" dirty="0" smtClean="0">
                        <a:latin typeface="Cambria Math"/>
                      </a:rPr>
                      <m:t>𝐷</m:t>
                    </m:r>
                  </m:oMath>
                </a14:m>
                <a:endParaRPr lang="nl-NL" dirty="0" smtClean="0"/>
              </a:p>
              <a:p>
                <a:r>
                  <a:rPr lang="en-US" dirty="0" err="1" smtClean="0"/>
                  <a:t>Damkohler</a:t>
                </a:r>
                <a:r>
                  <a:rPr lang="en-US" dirty="0" smtClean="0"/>
                  <a:t>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𝑘𝐿</m:t>
                    </m:r>
                    <m:r>
                      <a:rPr lang="en-US" b="0" i="1" dirty="0" smtClean="0">
                        <a:latin typeface="Cambria Math"/>
                      </a:rPr>
                      <m:t>/</m:t>
                    </m:r>
                    <m:r>
                      <a:rPr lang="en-US" b="0" i="1" dirty="0" smtClean="0">
                        <a:latin typeface="Cambria Math"/>
                      </a:rPr>
                      <m:t>𝑈</m:t>
                    </m:r>
                  </m:oMath>
                </a14:m>
                <a:endParaRPr lang="nl-NL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nl-NL" dirty="0" smtClean="0"/>
                  <a:t>&gt;10 =&gt; 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nl-NL" dirty="0" smtClean="0"/>
                  <a:t>&lt;0.1 =&gt; ?</a:t>
                </a:r>
                <a:endParaRPr lang="nl-NL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933056"/>
                <a:ext cx="8229600" cy="2520280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704" t="-2899" b="-72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939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Numerics</a:t>
            </a:r>
            <a:r>
              <a:rPr lang="en-US" dirty="0" smtClean="0"/>
              <a:t> for steady state formulations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volume approach (with no </a:t>
            </a:r>
            <a:r>
              <a:rPr lang="en-US" dirty="0" err="1" smtClean="0"/>
              <a:t>dipersion</a:t>
            </a:r>
            <a:r>
              <a:rPr lang="en-US" dirty="0" smtClean="0"/>
              <a:t> at boundary)</a:t>
            </a:r>
          </a:p>
          <a:p>
            <a:r>
              <a:rPr lang="en-US" dirty="0" smtClean="0"/>
              <a:t>Numerical dispersion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298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Euler scheme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28800"/>
                <a:ext cx="8229600" cy="4497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Equation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𝜕</m:t>
                        </m:r>
                        <m:r>
                          <a:rPr lang="en-US" i="1" smtClean="0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</a:rPr>
                          <m:t>𝜕</m:t>
                        </m:r>
                        <m:r>
                          <a:rPr lang="en-US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nl-NL" dirty="0" smtClean="0"/>
                  <a:t> is </a:t>
                </a:r>
                <a:r>
                  <a:rPr lang="nl-NL" dirty="0" err="1" smtClean="0"/>
                  <a:t>solved</a:t>
                </a:r>
                <a:r>
                  <a:rPr lang="nl-NL" dirty="0" smtClean="0"/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nl-N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nl-N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nl-NL" dirty="0" smtClean="0"/>
              </a:p>
              <a:p>
                <a:pPr marL="0" indent="0">
                  <a:buNone/>
                </a:pPr>
                <a:r>
                  <a:rPr lang="en-US" dirty="0" smtClean="0"/>
                  <a:t>with appropriate boundary condition </a:t>
                </a:r>
                <a:r>
                  <a:rPr lang="en-US" smtClean="0"/>
                  <a:t>(such as y(0)= y</a:t>
                </a:r>
                <a:r>
                  <a:rPr lang="en-US" baseline="-25000" smtClean="0"/>
                  <a:t>0.</a:t>
                </a:r>
                <a:r>
                  <a:rPr lang="en-US" smtClean="0"/>
                  <a:t> </a:t>
                </a:r>
                <a:endParaRPr lang="nl-N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28800"/>
                <a:ext cx="8229600" cy="4497363"/>
              </a:xfrm>
              <a:blipFill rotWithShape="1">
                <a:blip r:embed="rId2" cstate="print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085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Volume Approach (1)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3"/>
            <a:ext cx="8229600" cy="15841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Divide the tube into n control volumes</a:t>
            </a:r>
          </a:p>
          <a:p>
            <a:r>
              <a:rPr lang="en-US" dirty="0" smtClean="0"/>
              <a:t>Describe mass balance for each control volume except for </a:t>
            </a:r>
            <a:r>
              <a:rPr lang="en-US" dirty="0" err="1" smtClean="0"/>
              <a:t>i</a:t>
            </a:r>
            <a:r>
              <a:rPr lang="en-US" dirty="0" smtClean="0"/>
              <a:t> = 1 and n:</a:t>
            </a:r>
            <a:endParaRPr lang="nl-NL" dirty="0"/>
          </a:p>
        </p:txBody>
      </p:sp>
      <p:sp>
        <p:nvSpPr>
          <p:cNvPr id="5" name="Cube 4"/>
          <p:cNvSpPr>
            <a:spLocks noChangeArrowheads="1"/>
          </p:cNvSpPr>
          <p:nvPr/>
        </p:nvSpPr>
        <p:spPr bwMode="auto">
          <a:xfrm>
            <a:off x="1861376" y="1658790"/>
            <a:ext cx="812800" cy="863600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fr-CH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6" name="Cube 5"/>
          <p:cNvSpPr>
            <a:spLocks noChangeArrowheads="1"/>
          </p:cNvSpPr>
          <p:nvPr/>
        </p:nvSpPr>
        <p:spPr bwMode="auto">
          <a:xfrm>
            <a:off x="3089813" y="1677263"/>
            <a:ext cx="812800" cy="863600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fr-CH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7" name="Cube 6"/>
          <p:cNvSpPr>
            <a:spLocks noChangeArrowheads="1"/>
          </p:cNvSpPr>
          <p:nvPr/>
        </p:nvSpPr>
        <p:spPr bwMode="auto">
          <a:xfrm>
            <a:off x="3707904" y="1658790"/>
            <a:ext cx="812800" cy="863600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fr-CH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8" name="Cube 7"/>
          <p:cNvSpPr>
            <a:spLocks noChangeArrowheads="1"/>
          </p:cNvSpPr>
          <p:nvPr/>
        </p:nvSpPr>
        <p:spPr bwMode="auto">
          <a:xfrm>
            <a:off x="2483768" y="1671887"/>
            <a:ext cx="812800" cy="863600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fr-CH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18" name="TextBox 17"/>
          <p:cNvSpPr txBox="1"/>
          <p:nvPr/>
        </p:nvSpPr>
        <p:spPr>
          <a:xfrm>
            <a:off x="2771800" y="2038466"/>
            <a:ext cx="318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endParaRPr lang="nl-NL" dirty="0"/>
          </a:p>
        </p:txBody>
      </p:sp>
      <p:sp>
        <p:nvSpPr>
          <p:cNvPr id="19" name="TextBox 18"/>
          <p:cNvSpPr txBox="1"/>
          <p:nvPr/>
        </p:nvSpPr>
        <p:spPr>
          <a:xfrm>
            <a:off x="3275856" y="2058324"/>
            <a:ext cx="56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i+1</a:t>
            </a:r>
            <a:endParaRPr lang="nl-NL" dirty="0"/>
          </a:p>
        </p:txBody>
      </p:sp>
      <p:sp>
        <p:nvSpPr>
          <p:cNvPr id="20" name="TextBox 19"/>
          <p:cNvSpPr txBox="1"/>
          <p:nvPr/>
        </p:nvSpPr>
        <p:spPr>
          <a:xfrm>
            <a:off x="1979712" y="2026058"/>
            <a:ext cx="56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i-1</a:t>
            </a:r>
            <a:endParaRPr lang="nl-NL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339752" y="2026058"/>
            <a:ext cx="3600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936528" y="2026058"/>
            <a:ext cx="3600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39752" y="239539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936528" y="239394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436096" y="148478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= 1 to 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20240" y="4538604"/>
                <a:ext cx="782983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40" y="4538604"/>
                <a:ext cx="7829836" cy="381515"/>
              </a:xfrm>
              <a:prstGeom prst="rect">
                <a:avLst/>
              </a:prstGeom>
              <a:blipFill rotWithShape="1">
                <a:blip r:embed="rId2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>
            <a:off x="2930806" y="134076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/>
          <p:cNvSpPr txBox="1">
            <a:spLocks/>
          </p:cNvSpPr>
          <p:nvPr/>
        </p:nvSpPr>
        <p:spPr>
          <a:xfrm>
            <a:off x="467544" y="4920119"/>
            <a:ext cx="8229600" cy="597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Collecting the terms, for i≠1 and i</a:t>
            </a:r>
            <a:r>
              <a:rPr lang="en-US" dirty="0"/>
              <a:t> ≠ </a:t>
            </a:r>
            <a:r>
              <a:rPr lang="en-US" dirty="0" smtClean="0"/>
              <a:t>n: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048865" y="5517232"/>
                <a:ext cx="36664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865" y="5517232"/>
                <a:ext cx="3666452" cy="381515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/>
          <p:nvPr/>
        </p:nvCxnSpPr>
        <p:spPr>
          <a:xfrm>
            <a:off x="2262415" y="4920119"/>
            <a:ext cx="1578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14304" y="4538604"/>
            <a:ext cx="3266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16</a:t>
            </a:fld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36096" y="1905924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/</m:t>
                      </m:r>
                      <m:r>
                        <a:rPr lang="nl-NL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1905924"/>
                <a:ext cx="156966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V="1">
            <a:off x="4427984" y="1677263"/>
            <a:ext cx="407174" cy="381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808336" y="1496084"/>
                <a:ext cx="4832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336" y="1496084"/>
                <a:ext cx="48327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>
            <a:off x="2190574" y="2707056"/>
            <a:ext cx="6583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330393" y="2717804"/>
                <a:ext cx="505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393" y="2717804"/>
                <a:ext cx="50584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436096" y="2356197"/>
                <a:ext cx="1694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nl-NL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2356197"/>
                <a:ext cx="1694118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68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Volume approach (2)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2193107"/>
          </a:xfrm>
        </p:spPr>
        <p:txBody>
          <a:bodyPr/>
          <a:lstStyle/>
          <a:p>
            <a:r>
              <a:rPr lang="en-US" dirty="0" smtClean="0"/>
              <a:t>What will be the equations for i = 1 and n? Remember no dispersion at the boundaries and c(0) = c</a:t>
            </a:r>
            <a:r>
              <a:rPr lang="en-US" baseline="-25000" dirty="0" smtClean="0"/>
              <a:t>o</a:t>
            </a:r>
            <a:r>
              <a:rPr lang="en-US" dirty="0" smtClean="0"/>
              <a:t>. </a:t>
            </a:r>
          </a:p>
          <a:p>
            <a:r>
              <a:rPr lang="en-US" dirty="0" smtClean="0"/>
              <a:t>Finally solve the following system of equations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48865" y="1484784"/>
                <a:ext cx="3830023" cy="959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−1,</m:t>
                          </m:r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−1,</m:t>
                          </m:r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nl-NL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865" y="1484784"/>
                <a:ext cx="3830023" cy="95987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99592" y="4869160"/>
                <a:ext cx="4687372" cy="11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nl-NL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NL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nl-NL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nl-NL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b="0" i="1" smtClean="0">
                                  <a:latin typeface="Cambria Math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NL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nl-NL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nl-NL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nl-NL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r>
                                <a:rPr lang="en-US" i="1">
                                  <a:latin typeface="Cambria Math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..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NL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..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..</m:t>
                                    </m:r>
                                  </m:e>
                                </m:mr>
                              </m:m>
                              <m:r>
                                <a:rPr lang="en-US" i="1">
                                  <a:latin typeface="Cambria Math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..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NL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..</m:t>
                                    </m:r>
                                  </m:e>
                                </m:mr>
                              </m:m>
                              <m:r>
                                <a:rPr lang="en-US" i="1">
                                  <a:latin typeface="Cambria Math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.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nl-NL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nl-NL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𝑛𝑛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ctrlPr>
                            <a:rPr lang="nl-NL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nl-NL" i="1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nl-NL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nl-NL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..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nl-NL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nl-NL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nl-NL" i="1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nl-NL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nl-NL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..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nl-NL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869160"/>
                <a:ext cx="4687372" cy="1129220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318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Solve numerically the ADE </a:t>
            </a:r>
            <a:r>
              <a:rPr lang="en-US" dirty="0" smtClean="0"/>
              <a:t>at </a:t>
            </a:r>
            <a:r>
              <a:rPr lang="en-US" dirty="0"/>
              <a:t>steady </a:t>
            </a:r>
            <a:r>
              <a:rPr lang="en-US" dirty="0" smtClean="0"/>
              <a:t>state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45024"/>
            <a:ext cx="8229600" cy="248113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Formulate the system of equations in matrix form for the above tank with A</a:t>
            </a:r>
            <a:r>
              <a:rPr lang="en-US" sz="2800" dirty="0" smtClean="0"/>
              <a:t>c</a:t>
            </a:r>
            <a:r>
              <a:rPr lang="en-US" dirty="0" smtClean="0"/>
              <a:t> = 10 m</a:t>
            </a:r>
            <a:r>
              <a:rPr lang="en-US" baseline="30000" dirty="0" smtClean="0"/>
              <a:t>2</a:t>
            </a:r>
            <a:r>
              <a:rPr lang="en-US" dirty="0" smtClean="0"/>
              <a:t>, L = 100m, U = 100 m/</a:t>
            </a:r>
            <a:r>
              <a:rPr lang="en-US" dirty="0" err="1" smtClean="0"/>
              <a:t>hr</a:t>
            </a:r>
            <a:r>
              <a:rPr lang="en-US" dirty="0" smtClean="0"/>
              <a:t>, k = 2 hr</a:t>
            </a:r>
            <a:r>
              <a:rPr lang="en-US" baseline="30000" dirty="0" smtClean="0"/>
              <a:t>-1</a:t>
            </a:r>
            <a:r>
              <a:rPr lang="en-US" dirty="0" smtClean="0"/>
              <a:t>, </a:t>
            </a:r>
            <a:r>
              <a:rPr lang="en-US" dirty="0" err="1" smtClean="0"/>
              <a:t>cin</a:t>
            </a:r>
            <a:r>
              <a:rPr lang="en-US" dirty="0" smtClean="0"/>
              <a:t> = 1 mg/L, D = 2000 m</a:t>
            </a:r>
            <a:r>
              <a:rPr lang="en-US" baseline="30000" dirty="0" smtClean="0"/>
              <a:t>2</a:t>
            </a:r>
            <a:r>
              <a:rPr lang="en-US" dirty="0" smtClean="0"/>
              <a:t>/</a:t>
            </a:r>
            <a:r>
              <a:rPr lang="en-US" dirty="0" err="1" smtClean="0"/>
              <a:t>hr</a:t>
            </a:r>
            <a:r>
              <a:rPr lang="en-US" dirty="0" smtClean="0"/>
              <a:t> and n = 5.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18</a:t>
            </a:fld>
            <a:endParaRPr lang="nl-NL"/>
          </a:p>
        </p:txBody>
      </p:sp>
      <p:sp>
        <p:nvSpPr>
          <p:cNvPr id="5" name="Cube 4"/>
          <p:cNvSpPr>
            <a:spLocks noChangeArrowheads="1"/>
          </p:cNvSpPr>
          <p:nvPr/>
        </p:nvSpPr>
        <p:spPr bwMode="auto">
          <a:xfrm>
            <a:off x="1863437" y="2135186"/>
            <a:ext cx="4876800" cy="863600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fr-CH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6" name="Cube 5"/>
          <p:cNvSpPr>
            <a:spLocks noChangeArrowheads="1"/>
          </p:cNvSpPr>
          <p:nvPr/>
        </p:nvSpPr>
        <p:spPr bwMode="auto">
          <a:xfrm>
            <a:off x="1863437" y="2135186"/>
            <a:ext cx="812800" cy="863600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fr-CH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7" name="Cube 6"/>
          <p:cNvSpPr>
            <a:spLocks noChangeArrowheads="1"/>
          </p:cNvSpPr>
          <p:nvPr/>
        </p:nvSpPr>
        <p:spPr bwMode="auto">
          <a:xfrm>
            <a:off x="4301837" y="2135186"/>
            <a:ext cx="812800" cy="863600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fr-CH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8" name="Cube 7"/>
          <p:cNvSpPr>
            <a:spLocks noChangeArrowheads="1"/>
          </p:cNvSpPr>
          <p:nvPr/>
        </p:nvSpPr>
        <p:spPr bwMode="auto">
          <a:xfrm>
            <a:off x="5432137" y="2135186"/>
            <a:ext cx="812800" cy="863600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fr-CH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9" name="Cube 8"/>
          <p:cNvSpPr>
            <a:spLocks noChangeArrowheads="1"/>
          </p:cNvSpPr>
          <p:nvPr/>
        </p:nvSpPr>
        <p:spPr bwMode="auto">
          <a:xfrm>
            <a:off x="3192389" y="2148283"/>
            <a:ext cx="812800" cy="863600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fr-CH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2676237" y="2566986"/>
            <a:ext cx="5207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>
            <a:off x="3844637" y="2566986"/>
            <a:ext cx="5207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4911437" y="2566986"/>
            <a:ext cx="5207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>
            <a:off x="6105237" y="2566986"/>
            <a:ext cx="5207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>
            <a:off x="1863437" y="3163886"/>
            <a:ext cx="6477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Curved Connector 14"/>
          <p:cNvCxnSpPr>
            <a:cxnSpLocks noChangeShapeType="1"/>
          </p:cNvCxnSpPr>
          <p:nvPr/>
        </p:nvCxnSpPr>
        <p:spPr bwMode="auto">
          <a:xfrm rot="5400000" flipH="1" flipV="1">
            <a:off x="2419553" y="1861040"/>
            <a:ext cx="846932" cy="574486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21"/>
          <p:cNvSpPr txBox="1">
            <a:spLocks noChangeArrowheads="1"/>
          </p:cNvSpPr>
          <p:nvPr/>
        </p:nvSpPr>
        <p:spPr bwMode="auto">
          <a:xfrm>
            <a:off x="2903942" y="1406017"/>
            <a:ext cx="41127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fr-CH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 smtClean="0"/>
              <a:t>A</a:t>
            </a:r>
            <a:r>
              <a:rPr lang="en-US" baseline="-25000" dirty="0" smtClean="0"/>
              <a:t>c</a:t>
            </a:r>
            <a:endParaRPr lang="nl-NL" dirty="0"/>
          </a:p>
        </p:txBody>
      </p: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>
            <a:off x="1342737" y="2566986"/>
            <a:ext cx="5207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23"/>
          <p:cNvSpPr txBox="1">
            <a:spLocks noChangeArrowheads="1"/>
          </p:cNvSpPr>
          <p:nvPr/>
        </p:nvSpPr>
        <p:spPr bwMode="auto">
          <a:xfrm>
            <a:off x="1342737" y="2228849"/>
            <a:ext cx="8953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fr-CH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nl-NL"/>
              <a:t>c</a:t>
            </a:r>
            <a:r>
              <a:rPr lang="nl-NL" baseline="-25000"/>
              <a:t>in</a:t>
            </a:r>
            <a:endParaRPr lang="nl-NL"/>
          </a:p>
        </p:txBody>
      </p: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>
            <a:off x="6832312" y="2566986"/>
            <a:ext cx="5207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6740237" y="2228849"/>
            <a:ext cx="8953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fr-CH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nl-NL"/>
              <a:t>c</a:t>
            </a:r>
            <a:r>
              <a:rPr lang="nl-NL" baseline="-25000"/>
              <a:t>out</a:t>
            </a:r>
            <a:endParaRPr lang="nl-NL"/>
          </a:p>
        </p:txBody>
      </p:sp>
      <p:sp>
        <p:nvSpPr>
          <p:cNvPr id="21" name="TextBox 26"/>
          <p:cNvSpPr txBox="1">
            <a:spLocks noChangeArrowheads="1"/>
          </p:cNvSpPr>
          <p:nvPr/>
        </p:nvSpPr>
        <p:spPr bwMode="auto">
          <a:xfrm>
            <a:off x="1342737" y="2571749"/>
            <a:ext cx="8953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fr-CH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nl-NL"/>
              <a:t>Q</a:t>
            </a:r>
          </a:p>
        </p:txBody>
      </p:sp>
      <p:sp>
        <p:nvSpPr>
          <p:cNvPr id="22" name="TextBox 27"/>
          <p:cNvSpPr txBox="1">
            <a:spLocks noChangeArrowheads="1"/>
          </p:cNvSpPr>
          <p:nvPr/>
        </p:nvSpPr>
        <p:spPr bwMode="auto">
          <a:xfrm>
            <a:off x="6832312" y="2554286"/>
            <a:ext cx="895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fr-CH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nl-NL"/>
              <a:t>Q</a:t>
            </a:r>
          </a:p>
        </p:txBody>
      </p:sp>
      <p:sp>
        <p:nvSpPr>
          <p:cNvPr id="23" name="TextBox 18"/>
          <p:cNvSpPr txBox="1">
            <a:spLocks noChangeArrowheads="1"/>
          </p:cNvSpPr>
          <p:nvPr/>
        </p:nvSpPr>
        <p:spPr bwMode="auto">
          <a:xfrm>
            <a:off x="1863437" y="3163886"/>
            <a:ext cx="895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fr-CH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nl-NL"/>
              <a:t>∆x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051720" y="1724817"/>
            <a:ext cx="468851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44637" y="1406017"/>
            <a:ext cx="72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320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19</a:t>
            </a:fld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59632" y="2636912"/>
                <a:ext cx="6136360" cy="1413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400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−1000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−2000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3400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−1000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−2000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3400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−1000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−2000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3400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−1000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−2000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2400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000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636912"/>
                <a:ext cx="6136360" cy="141327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17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topics will be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Advection and advection with dispersion systems at steady state</a:t>
            </a:r>
          </a:p>
          <a:p>
            <a:r>
              <a:rPr lang="en-US" dirty="0" smtClean="0"/>
              <a:t>Explicit </a:t>
            </a:r>
            <a:r>
              <a:rPr lang="en-US" dirty="0"/>
              <a:t>Euler scheme for solving steady state ADE with </a:t>
            </a:r>
            <a:r>
              <a:rPr lang="en-US" dirty="0" smtClean="0"/>
              <a:t>decay</a:t>
            </a:r>
          </a:p>
          <a:p>
            <a:r>
              <a:rPr lang="en-US" dirty="0" smtClean="0"/>
              <a:t>Systems containing diffusion, advection and decay simultaneously</a:t>
            </a:r>
          </a:p>
          <a:p>
            <a:r>
              <a:rPr lang="en-US" dirty="0" smtClean="0"/>
              <a:t>Non-steady state solution for Advection and Diffusion equation with instantaneous point loading</a:t>
            </a:r>
          </a:p>
          <a:p>
            <a:r>
              <a:rPr lang="en-US" dirty="0" smtClean="0"/>
              <a:t>Rhine Alarm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2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dispersion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Due to finite difference approximation of first derivative of c in ADE at steady state</a:t>
                </a:r>
              </a:p>
              <a:p>
                <a:r>
                  <a:rPr lang="en-US" dirty="0" smtClean="0"/>
                  <a:t>Can be estimated based on Taylor series </a:t>
                </a:r>
                <a:r>
                  <a:rPr lang="en-US" dirty="0"/>
                  <a:t>expansion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𝜕</m:t>
                        </m:r>
                        <m:r>
                          <a:rPr lang="en-US" i="1" dirty="0"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en-US" i="1" dirty="0">
                            <a:latin typeface="Cambria Math"/>
                          </a:rPr>
                          <m:t>𝜕</m:t>
                        </m:r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 smtClean="0"/>
                  <a:t> in</a:t>
                </a:r>
              </a:p>
              <a:p>
                <a:pPr marL="0" indent="0">
                  <a:buNone/>
                </a:pPr>
                <a:endParaRPr lang="nl-N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99592" y="3789040"/>
                <a:ext cx="4011483" cy="9569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>
                          <a:latin typeface="Cambria Math"/>
                        </a:rPr>
                        <m:t>0=</m:t>
                      </m:r>
                      <m:r>
                        <a:rPr lang="en-US" sz="2800" i="1" dirty="0" smtClean="0">
                          <a:latin typeface="Cambria Math"/>
                        </a:rPr>
                        <m:t>−</m:t>
                      </m:r>
                      <m:r>
                        <a:rPr lang="en-US" sz="2800" b="0" i="1" dirty="0" smtClean="0">
                          <a:latin typeface="Cambria Math"/>
                        </a:rPr>
                        <m:t>𝑈</m:t>
                      </m:r>
                      <m:f>
                        <m:fPr>
                          <m:ctrlPr>
                            <a:rPr lang="en-US" sz="2800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/>
                            </a:rPr>
                            <m:t>𝜕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𝑐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/>
                            </a:rPr>
                            <m:t>𝜕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sz="2800" b="0" i="1" dirty="0" smtClean="0">
                          <a:latin typeface="Cambria Math"/>
                        </a:rPr>
                        <m:t>+</m:t>
                      </m:r>
                      <m:r>
                        <a:rPr lang="en-US" sz="2800" b="0" i="1" dirty="0" smtClean="0">
                          <a:latin typeface="Cambria Math"/>
                        </a:rPr>
                        <m:t>𝐷</m:t>
                      </m:r>
                      <m:f>
                        <m:fPr>
                          <m:ctrlPr>
                            <a:rPr lang="en-US" sz="2800" b="0" i="1" dirty="0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dirty="0" smtClean="0">
                              <a:latin typeface="Cambria Math"/>
                            </a:rPr>
                            <m:t>𝑐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dirty="0" smtClean="0">
                          <a:latin typeface="Cambria Math"/>
                        </a:rPr>
                        <m:t>−</m:t>
                      </m:r>
                      <m:r>
                        <a:rPr lang="en-US" sz="2800" b="0" i="1" dirty="0" smtClean="0">
                          <a:latin typeface="Cambria Math"/>
                        </a:rPr>
                        <m:t>𝑘𝑐</m:t>
                      </m:r>
                    </m:oMath>
                  </m:oMathPara>
                </a14:m>
                <a:endParaRPr lang="en-US" sz="2800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789040"/>
                <a:ext cx="4011483" cy="95692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609600" y="4553224"/>
                <a:ext cx="82296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𝜕</m:t>
                        </m:r>
                        <m:r>
                          <a:rPr lang="en-US" i="1" dirty="0"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en-US" i="1" dirty="0">
                            <a:latin typeface="Cambria Math"/>
                          </a:rPr>
                          <m:t>𝜕</m:t>
                        </m:r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 smtClean="0"/>
                  <a:t> substituted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i="1" dirty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/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in the above, numerical dispersion is given by quantity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/2</m:t>
                    </m:r>
                  </m:oMath>
                </a14:m>
                <a:endParaRPr lang="en-US" dirty="0" smtClean="0"/>
              </a:p>
              <a:p>
                <a:pPr marL="0" indent="0">
                  <a:buFont typeface="Arial" pitchFamily="34" charset="0"/>
                  <a:buNone/>
                </a:pPr>
                <a:endParaRPr lang="nl-NL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553224"/>
                <a:ext cx="8229600" cy="4525963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903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496944" cy="1362075"/>
          </a:xfrm>
        </p:spPr>
        <p:txBody>
          <a:bodyPr>
            <a:noAutofit/>
          </a:bodyPr>
          <a:lstStyle/>
          <a:p>
            <a:pPr algn="ctr"/>
            <a:r>
              <a:rPr lang="en-US" sz="9600" b="0" cap="none" dirty="0" smtClean="0"/>
              <a:t>End of hour</a:t>
            </a:r>
            <a:r>
              <a:rPr lang="en-US" sz="9600" b="0" dirty="0" smtClean="0"/>
              <a:t> </a:t>
            </a:r>
            <a:r>
              <a:rPr lang="en-US" sz="9600" b="0" dirty="0"/>
              <a:t>1</a:t>
            </a:r>
            <a:r>
              <a:rPr lang="en-US" sz="9600" b="0" dirty="0" smtClean="0"/>
              <a:t/>
            </a:r>
            <a:br>
              <a:rPr lang="en-US" sz="9600" b="0" dirty="0" smtClean="0"/>
            </a:br>
            <a:endParaRPr lang="en-US" sz="96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21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:\spande\Desktop\Saket\course\WaterQuality\Updated Docs\c(x)PlugFL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057" y="1700808"/>
            <a:ext cx="5343525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39552" y="1556792"/>
            <a:ext cx="8229600" cy="1112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 c(0) = c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 </a:t>
            </a:r>
            <a:r>
              <a:rPr kumimoji="0" lang="el-G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δ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(t=0,x=0)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40621" y="2420888"/>
            <a:ext cx="2772426" cy="725776"/>
          </a:xfrm>
          <a:prstGeom prst="rect">
            <a:avLst/>
          </a:prstGeom>
          <a:blipFill rotWithShape="1">
            <a:blip r:embed="rId3" cstate="print"/>
            <a:stretch>
              <a:fillRect/>
            </a:stretch>
          </a:blipFill>
        </p:spPr>
        <p:txBody>
          <a:bodyPr/>
          <a:lstStyle/>
          <a:p>
            <a:r>
              <a:rPr lang="nl-NL">
                <a:noFill/>
              </a:rPr>
              <a:t> </a:t>
            </a:r>
          </a:p>
        </p:txBody>
      </p: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9806" y="3587118"/>
            <a:ext cx="2905347" cy="729046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</p:spPr>
        <p:txBody>
          <a:bodyPr/>
          <a:lstStyle/>
          <a:p>
            <a:r>
              <a:rPr lang="nl-NL">
                <a:noFill/>
              </a:rPr>
              <a:t>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84168" y="5445224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x=U*t</a:t>
            </a:r>
            <a:r>
              <a:rPr lang="en-US" sz="2800" i="1" dirty="0" smtClean="0"/>
              <a:t> (m)</a:t>
            </a:r>
            <a:endParaRPr lang="nl-NL" sz="2800" i="1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647900" y="3167390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c</a:t>
            </a:r>
            <a:r>
              <a:rPr lang="en-US" sz="2800" i="1" dirty="0" smtClean="0"/>
              <a:t>(x) (mg/L)</a:t>
            </a:r>
            <a:endParaRPr lang="nl-NL" sz="28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88712" y="5859269"/>
            <a:ext cx="9195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Moving versus fixed observer: decay observed if observer moves with velocity U. (If no decay, then what?)</a:t>
            </a:r>
            <a:endParaRPr lang="nl-NL" sz="2800" dirty="0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64272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 for Advection Equation with first order kinetics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59806" y="4797152"/>
                <a:ext cx="3535391" cy="5391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nl-NL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nl-NL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r>
                            <a:rPr lang="en-US" sz="2800" i="1">
                              <a:latin typeface="Cambria Math"/>
                            </a:rPr>
                            <m:t>𝑘𝑡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 </m:t>
                      </m:r>
                      <m:r>
                        <a:rPr lang="en-US" sz="2800" i="1">
                          <a:latin typeface="Cambria Math"/>
                        </a:rPr>
                        <m:t>𝑓𝑜𝑟</m:t>
                      </m:r>
                      <m:r>
                        <a:rPr lang="en-US" sz="2800" i="1">
                          <a:latin typeface="Cambria Math"/>
                        </a:rPr>
                        <m:t> </m:t>
                      </m:r>
                      <m:r>
                        <a:rPr lang="en-US" sz="2800" i="1">
                          <a:latin typeface="Cambria Math"/>
                        </a:rPr>
                        <m:t>𝑡</m:t>
                      </m:r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  <m:r>
                        <a:rPr lang="en-US" sz="2800" i="1">
                          <a:latin typeface="Cambria Math"/>
                        </a:rPr>
                        <m:t>/</m:t>
                      </m:r>
                      <m:r>
                        <a:rPr lang="en-US" sz="2800" i="1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06" y="4797152"/>
                <a:ext cx="3535391" cy="539187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3EB6-66BF-4571-A1AC-9050E5B2D584}" type="slidenum">
              <a:rPr lang="nl-NL" smtClean="0"/>
              <a:pPr/>
              <a:t>22</a:t>
            </a:fld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28273" y="5429257"/>
                <a:ext cx="27981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 ?</m:t>
                      </m:r>
                      <m:r>
                        <a:rPr lang="en-US" sz="2800" i="1">
                          <a:latin typeface="Cambria Math"/>
                        </a:rPr>
                        <m:t> </m:t>
                      </m:r>
                      <m:r>
                        <a:rPr lang="en-US" sz="2800" i="1">
                          <a:latin typeface="Cambria Math"/>
                        </a:rPr>
                        <m:t>𝑓𝑜𝑟</m:t>
                      </m:r>
                      <m:r>
                        <a:rPr lang="en-US" sz="2800" i="1">
                          <a:latin typeface="Cambria Math"/>
                        </a:rPr>
                        <m:t> </m:t>
                      </m:r>
                      <m:r>
                        <a:rPr lang="en-US" sz="2800" i="1">
                          <a:latin typeface="Cambria Math"/>
                        </a:rPr>
                        <m:t>𝑡</m:t>
                      </m:r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  <m:r>
                        <a:rPr lang="en-US" sz="2800" i="1">
                          <a:latin typeface="Cambria Math"/>
                        </a:rPr>
                        <m:t>/</m:t>
                      </m:r>
                      <m:r>
                        <a:rPr lang="en-US" sz="2800" i="1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73" y="5429257"/>
                <a:ext cx="2798138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74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for Advection Equation</a:t>
            </a:r>
            <a:endParaRPr lang="nl-NL" dirty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0</a:t>
            </a:r>
            <a:r>
              <a:rPr lang="en-US" dirty="0" smtClean="0"/>
              <a:t>=1mg/L, k= 2/hr, U = 100 m/hr, x’ = 1km. What  is the concentration at x’ for t =1 </a:t>
            </a:r>
            <a:r>
              <a:rPr lang="en-US" dirty="0" err="1" smtClean="0"/>
              <a:t>hr</a:t>
            </a:r>
            <a:r>
              <a:rPr lang="en-US" dirty="0" smtClean="0"/>
              <a:t>, 10 </a:t>
            </a:r>
            <a:r>
              <a:rPr lang="en-US" dirty="0" err="1" smtClean="0"/>
              <a:t>hr</a:t>
            </a:r>
            <a:r>
              <a:rPr lang="en-US" dirty="0" smtClean="0"/>
              <a:t>, 100 </a:t>
            </a:r>
            <a:r>
              <a:rPr lang="en-US" dirty="0" err="1" smtClean="0"/>
              <a:t>hr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long will it take for initial concentration to go to 10% of its value? At what distance?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63437" y="2763252"/>
            <a:ext cx="53244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91680" y="1043444"/>
            <a:ext cx="26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7164288" y="2780928"/>
            <a:ext cx="2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nl-NL" dirty="0"/>
          </a:p>
        </p:txBody>
      </p:sp>
      <p:sp>
        <p:nvSpPr>
          <p:cNvPr id="10" name="Rectangle 9"/>
          <p:cNvSpPr/>
          <p:nvPr/>
        </p:nvSpPr>
        <p:spPr>
          <a:xfrm flipH="1">
            <a:off x="1863437" y="1556793"/>
            <a:ext cx="45719" cy="1224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/>
          <p:cNvSpPr/>
          <p:nvPr/>
        </p:nvSpPr>
        <p:spPr>
          <a:xfrm>
            <a:off x="4301837" y="2708920"/>
            <a:ext cx="457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Straight Arrow Connector 14"/>
          <p:cNvCxnSpPr>
            <a:stCxn id="10" idx="2"/>
          </p:cNvCxnSpPr>
          <p:nvPr/>
        </p:nvCxnSpPr>
        <p:spPr>
          <a:xfrm rot="5400000" flipH="1" flipV="1">
            <a:off x="1140916" y="2014140"/>
            <a:ext cx="1512168" cy="21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63688" y="2708920"/>
            <a:ext cx="2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nl-NL" dirty="0"/>
          </a:p>
        </p:txBody>
      </p:sp>
      <p:cxnSp>
        <p:nvCxnSpPr>
          <p:cNvPr id="18" name="Straight Arrow Connector 17"/>
          <p:cNvCxnSpPr>
            <a:endCxn id="13" idx="2"/>
          </p:cNvCxnSpPr>
          <p:nvPr/>
        </p:nvCxnSpPr>
        <p:spPr>
          <a:xfrm flipV="1">
            <a:off x="1909737" y="2852936"/>
            <a:ext cx="241496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11960" y="285293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x’</a:t>
            </a:r>
            <a:endParaRPr lang="nl-NL" dirty="0"/>
          </a:p>
        </p:txBody>
      </p:sp>
      <p:cxnSp>
        <p:nvCxnSpPr>
          <p:cNvPr id="22" name="Straight Connector 21"/>
          <p:cNvCxnSpPr/>
          <p:nvPr/>
        </p:nvCxnSpPr>
        <p:spPr>
          <a:xfrm rot="10800000" flipV="1">
            <a:off x="1691680" y="1556791"/>
            <a:ext cx="36004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03648" y="134076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o</a:t>
            </a:r>
            <a:endParaRPr lang="nl-NL" baseline="-25000" dirty="0"/>
          </a:p>
        </p:txBody>
      </p:sp>
      <p:cxnSp>
        <p:nvCxnSpPr>
          <p:cNvPr id="26" name="Curved Connector 25"/>
          <p:cNvCxnSpPr>
            <a:stCxn id="10" idx="1"/>
          </p:cNvCxnSpPr>
          <p:nvPr/>
        </p:nvCxnSpPr>
        <p:spPr>
          <a:xfrm flipV="1">
            <a:off x="1909156" y="1628800"/>
            <a:ext cx="862644" cy="54006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43808" y="134076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Instantaneous point load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3EB6-66BF-4571-A1AC-9050E5B2D584}" type="slidenum">
              <a:rPr lang="nl-NL" smtClean="0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716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to diffusion equation (for instantaneous point spill)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24</a:t>
            </a:fld>
            <a:endParaRPr lang="nl-NL"/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3063229" y="2393950"/>
          <a:ext cx="2859081" cy="1179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3" imgW="1015920" imgH="419040" progId="Equation.3">
                  <p:embed/>
                </p:oleObj>
              </mc:Choice>
              <mc:Fallback>
                <p:oleObj name="Equation" r:id="rId3" imgW="1015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229" y="2393950"/>
                        <a:ext cx="2859081" cy="1179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3131840" y="3789040"/>
          <a:ext cx="2817898" cy="488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5" imgW="1244520" imgH="215640" progId="Equation.3">
                  <p:embed/>
                </p:oleObj>
              </mc:Choice>
              <mc:Fallback>
                <p:oleObj name="Equation" r:id="rId5" imgW="1244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3789040"/>
                        <a:ext cx="2817898" cy="488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261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to diffusion equation 1 (for instantaneous point spill)</a:t>
            </a:r>
            <a:endParaRPr lang="nl-N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476253"/>
            <a:ext cx="8229600" cy="2841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nl-NL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nl-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total number of steps upto location x, n</a:t>
            </a:r>
            <a:r>
              <a:rPr kumimoji="0" lang="nl-NL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nl-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number of steps to the right, n</a:t>
            </a:r>
            <a:r>
              <a:rPr kumimoji="0" lang="nl-NL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nl-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number of steps to the left, n</a:t>
            </a:r>
            <a:r>
              <a:rPr kumimoji="0" lang="nl-NL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nl-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total number of steps</a:t>
            </a: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39552" y="3993412"/>
                <a:ext cx="8554073" cy="1164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nl-NL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nl-NL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nl-NL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nl-NL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nl-NL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(1/2)</m:t>
                          </m:r>
                        </m:e>
                        <m:sup>
                          <m:sSub>
                            <m:sSubPr>
                              <m:ctrlPr>
                                <a:rPr lang="nl-NL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  <m:f>
                        <m:fPr>
                          <m:ctrlPr>
                            <a:rPr lang="nl-NL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l-NL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nl-NL" sz="28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nl-NL" sz="2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nl-NL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nl-NL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800" i="1">
                              <a:latin typeface="Cambria Math"/>
                            </a:rPr>
                            <m:t>!</m:t>
                          </m:r>
                          <m:d>
                            <m:dPr>
                              <m:ctrlPr>
                                <a:rPr lang="nl-NL" sz="28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nl-NL" sz="2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nl-NL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nl-NL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800" i="1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993412"/>
                <a:ext cx="8554073" cy="116403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63"/>
          <a:stretch/>
        </p:blipFill>
        <p:spPr bwMode="auto">
          <a:xfrm>
            <a:off x="1642096" y="1628800"/>
            <a:ext cx="2592288" cy="2303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49" r="34167"/>
          <a:stretch/>
        </p:blipFill>
        <p:spPr bwMode="auto">
          <a:xfrm>
            <a:off x="4234384" y="2300140"/>
            <a:ext cx="4645665" cy="1290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48472" y="1484784"/>
            <a:ext cx="5004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Source: Surface Water Quality Modeling by Steven 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Chapra</a:t>
            </a:r>
            <a:endParaRPr lang="nl-NL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3EB6-66BF-4571-A1AC-9050E5B2D584}" type="slidenum">
              <a:rPr lang="nl-NL" smtClean="0"/>
              <a:pPr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633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to diffusion equation 3 (for instantaneous point spill)</a:t>
            </a:r>
            <a:endParaRPr lang="nl-N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284984"/>
            <a:ext cx="8229600" cy="2841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nl-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t</a:t>
            </a:r>
            <a:r>
              <a:rPr kumimoji="0" lang="nl-NL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n</a:t>
            </a:r>
            <a:r>
              <a:rPr kumimoji="0" lang="nl-NL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l-G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Δ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t, x=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lang="el-GR" sz="3200" dirty="0" smtClean="0"/>
              <a:t> Δ</a:t>
            </a:r>
            <a:r>
              <a:rPr lang="en-US" sz="3200" dirty="0" smtClean="0"/>
              <a:t>x and D (diffusion coefficient) = </a:t>
            </a:r>
            <a:r>
              <a:rPr lang="el-GR" sz="3200" dirty="0" smtClean="0"/>
              <a:t>Δ</a:t>
            </a:r>
            <a:r>
              <a:rPr lang="en-US" sz="3200" dirty="0" smtClean="0"/>
              <a:t>x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/2</a:t>
            </a:r>
            <a:r>
              <a:rPr lang="el-GR" sz="3200" dirty="0" smtClean="0"/>
              <a:t> Δ</a:t>
            </a:r>
            <a:r>
              <a:rPr lang="en-US" sz="3200" dirty="0" smtClean="0"/>
              <a:t>t.</a:t>
            </a: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979712" y="2277430"/>
                <a:ext cx="5026248" cy="10384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NL" sz="28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NL" sz="28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</a:rPr>
                                <m:t>Δ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</a:rPr>
                                <m:t>Δ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nl-NL" sz="2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l-NL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nl-NL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nl-NL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nl-NL" sz="28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𝜋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𝐷𝑡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nl-NL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nl-NL" sz="28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nl-NL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𝐷𝑡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277430"/>
                <a:ext cx="5026248" cy="1038426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3EB6-66BF-4571-A1AC-9050E5B2D584}" type="slidenum">
              <a:rPr lang="nl-NL" smtClean="0"/>
              <a:pPr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17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863600" y="1155700"/>
            <a:ext cx="8047038" cy="4865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•"/>
            </a:pPr>
            <a:r>
              <a:rPr lang="en-US" dirty="0" smtClean="0"/>
              <a:t>Evolution of a colored droplet on lake surface</a:t>
            </a:r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What happens to concentration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3" name="Oval 15" descr="10%"/>
          <p:cNvSpPr>
            <a:spLocks noChangeAspect="1" noChangeArrowheads="1"/>
          </p:cNvSpPr>
          <p:nvPr/>
        </p:nvSpPr>
        <p:spPr bwMode="auto">
          <a:xfrm>
            <a:off x="3708400" y="1651000"/>
            <a:ext cx="1736725" cy="1736725"/>
          </a:xfrm>
          <a:prstGeom prst="ellipse">
            <a:avLst/>
          </a:prstGeom>
          <a:pattFill prst="pct10">
            <a:fgClr>
              <a:srgbClr val="CC0000"/>
            </a:fgClr>
            <a:bgClr>
              <a:schemeClr val="bg1"/>
            </a:bgClr>
          </a:patt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4" name="Oval 14" descr="25%"/>
          <p:cNvSpPr>
            <a:spLocks noChangeAspect="1" noChangeArrowheads="1"/>
          </p:cNvSpPr>
          <p:nvPr/>
        </p:nvSpPr>
        <p:spPr bwMode="auto">
          <a:xfrm>
            <a:off x="4152900" y="2095500"/>
            <a:ext cx="868363" cy="868363"/>
          </a:xfrm>
          <a:prstGeom prst="ellipse">
            <a:avLst/>
          </a:prstGeom>
          <a:pattFill prst="pct25">
            <a:fgClr>
              <a:srgbClr val="CC0000"/>
            </a:fgClr>
            <a:bgClr>
              <a:schemeClr val="bg1"/>
            </a:bgClr>
          </a:patt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6" name="Line 5"/>
          <p:cNvSpPr>
            <a:spLocks noChangeShapeType="1"/>
          </p:cNvSpPr>
          <p:nvPr/>
        </p:nvSpPr>
        <p:spPr bwMode="auto">
          <a:xfrm>
            <a:off x="1397000" y="3302000"/>
            <a:ext cx="67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27" name="Line 6"/>
          <p:cNvSpPr>
            <a:spLocks noChangeShapeType="1"/>
          </p:cNvSpPr>
          <p:nvPr/>
        </p:nvSpPr>
        <p:spPr bwMode="auto">
          <a:xfrm flipV="1">
            <a:off x="1409700" y="2730500"/>
            <a:ext cx="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2028825" y="31353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733425" y="26527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1520825" y="2170113"/>
            <a:ext cx="979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Top view</a:t>
            </a:r>
          </a:p>
        </p:txBody>
      </p:sp>
      <p:sp>
        <p:nvSpPr>
          <p:cNvPr id="31" name="Oval 10"/>
          <p:cNvSpPr>
            <a:spLocks noChangeArrowheads="1"/>
          </p:cNvSpPr>
          <p:nvPr/>
        </p:nvSpPr>
        <p:spPr bwMode="auto">
          <a:xfrm>
            <a:off x="4495800" y="2438400"/>
            <a:ext cx="215900" cy="2159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4429125" y="2157413"/>
            <a:ext cx="354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t0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4340225" y="2932113"/>
            <a:ext cx="354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t1</a:t>
            </a: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4365625" y="3465513"/>
            <a:ext cx="354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t2</a:t>
            </a:r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>
            <a:off x="5969000" y="5918200"/>
            <a:ext cx="2451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36" name="Line 21"/>
          <p:cNvSpPr>
            <a:spLocks noChangeShapeType="1"/>
          </p:cNvSpPr>
          <p:nvPr/>
        </p:nvSpPr>
        <p:spPr bwMode="auto">
          <a:xfrm flipV="1">
            <a:off x="7150100" y="45085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37" name="Text Box 22"/>
          <p:cNvSpPr txBox="1">
            <a:spLocks noChangeArrowheads="1"/>
          </p:cNvSpPr>
          <p:nvPr/>
        </p:nvSpPr>
        <p:spPr bwMode="auto">
          <a:xfrm>
            <a:off x="8239125" y="61452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39" name="Text Box 24"/>
          <p:cNvSpPr txBox="1">
            <a:spLocks noChangeArrowheads="1"/>
          </p:cNvSpPr>
          <p:nvPr/>
        </p:nvSpPr>
        <p:spPr bwMode="auto">
          <a:xfrm>
            <a:off x="6829425" y="4164013"/>
            <a:ext cx="512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c(x)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27</a:t>
            </a:fld>
            <a:endParaRPr lang="nl-NL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9125" y="116632"/>
            <a:ext cx="8229600" cy="1143000"/>
          </a:xfrm>
        </p:spPr>
        <p:txBody>
          <a:bodyPr/>
          <a:lstStyle/>
          <a:p>
            <a:r>
              <a:rPr lang="en-US" dirty="0" smtClean="0"/>
              <a:t>Remember this example?</a:t>
            </a:r>
            <a:endParaRPr lang="nl-NL" dirty="0"/>
          </a:p>
        </p:txBody>
      </p:sp>
      <p:sp>
        <p:nvSpPr>
          <p:cNvPr id="41" name="Line 20"/>
          <p:cNvSpPr>
            <a:spLocks noChangeShapeType="1"/>
          </p:cNvSpPr>
          <p:nvPr/>
        </p:nvSpPr>
        <p:spPr bwMode="auto">
          <a:xfrm>
            <a:off x="5969000" y="5918200"/>
            <a:ext cx="2451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42" name="Line 21"/>
          <p:cNvSpPr>
            <a:spLocks noChangeShapeType="1"/>
          </p:cNvSpPr>
          <p:nvPr/>
        </p:nvSpPr>
        <p:spPr bwMode="auto">
          <a:xfrm flipV="1">
            <a:off x="7150100" y="45085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43" name="Text Box 23"/>
          <p:cNvSpPr txBox="1">
            <a:spLocks noChangeArrowheads="1"/>
          </p:cNvSpPr>
          <p:nvPr/>
        </p:nvSpPr>
        <p:spPr bwMode="auto">
          <a:xfrm>
            <a:off x="7342188" y="5075153"/>
            <a:ext cx="6169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at </a:t>
            </a:r>
            <a:r>
              <a:rPr lang="en-US" dirty="0" smtClean="0">
                <a:solidFill>
                  <a:srgbClr val="C00000"/>
                </a:solidFill>
              </a:rPr>
              <a:t>t1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4" name="Text Box 24"/>
          <p:cNvSpPr txBox="1">
            <a:spLocks noChangeArrowheads="1"/>
          </p:cNvSpPr>
          <p:nvPr/>
        </p:nvSpPr>
        <p:spPr bwMode="auto">
          <a:xfrm>
            <a:off x="6829425" y="4164013"/>
            <a:ext cx="512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c(x)</a:t>
            </a:r>
          </a:p>
        </p:txBody>
      </p:sp>
      <p:sp>
        <p:nvSpPr>
          <p:cNvPr id="45" name="Freeform 44"/>
          <p:cNvSpPr/>
          <p:nvPr/>
        </p:nvSpPr>
        <p:spPr>
          <a:xfrm>
            <a:off x="6045693" y="4890487"/>
            <a:ext cx="2139519" cy="996615"/>
          </a:xfrm>
          <a:custGeom>
            <a:avLst/>
            <a:gdLst>
              <a:gd name="connsiteX0" fmla="*/ 0 w 2139519"/>
              <a:gd name="connsiteY0" fmla="*/ 995408 h 996615"/>
              <a:gd name="connsiteX1" fmla="*/ 683581 w 2139519"/>
              <a:gd name="connsiteY1" fmla="*/ 933264 h 996615"/>
              <a:gd name="connsiteX2" fmla="*/ 932156 w 2139519"/>
              <a:gd name="connsiteY2" fmla="*/ 587035 h 996615"/>
              <a:gd name="connsiteX3" fmla="*/ 1020932 w 2139519"/>
              <a:gd name="connsiteY3" fmla="*/ 134274 h 996615"/>
              <a:gd name="connsiteX4" fmla="*/ 1118587 w 2139519"/>
              <a:gd name="connsiteY4" fmla="*/ 1109 h 996615"/>
              <a:gd name="connsiteX5" fmla="*/ 1198486 w 2139519"/>
              <a:gd name="connsiteY5" fmla="*/ 187540 h 996615"/>
              <a:gd name="connsiteX6" fmla="*/ 1287262 w 2139519"/>
              <a:gd name="connsiteY6" fmla="*/ 560402 h 996615"/>
              <a:gd name="connsiteX7" fmla="*/ 1464816 w 2139519"/>
              <a:gd name="connsiteY7" fmla="*/ 835610 h 996615"/>
              <a:gd name="connsiteX8" fmla="*/ 2139519 w 2139519"/>
              <a:gd name="connsiteY8" fmla="*/ 986530 h 996615"/>
              <a:gd name="connsiteX9" fmla="*/ 2139519 w 2139519"/>
              <a:gd name="connsiteY9" fmla="*/ 986530 h 99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9519" h="996615">
                <a:moveTo>
                  <a:pt x="0" y="995408"/>
                </a:moveTo>
                <a:cubicBezTo>
                  <a:pt x="264111" y="998367"/>
                  <a:pt x="528222" y="1001326"/>
                  <a:pt x="683581" y="933264"/>
                </a:cubicBezTo>
                <a:cubicBezTo>
                  <a:pt x="838940" y="865202"/>
                  <a:pt x="875931" y="720200"/>
                  <a:pt x="932156" y="587035"/>
                </a:cubicBezTo>
                <a:cubicBezTo>
                  <a:pt x="988381" y="453870"/>
                  <a:pt x="989860" y="231928"/>
                  <a:pt x="1020932" y="134274"/>
                </a:cubicBezTo>
                <a:cubicBezTo>
                  <a:pt x="1052004" y="36620"/>
                  <a:pt x="1088995" y="-7769"/>
                  <a:pt x="1118587" y="1109"/>
                </a:cubicBezTo>
                <a:cubicBezTo>
                  <a:pt x="1148179" y="9987"/>
                  <a:pt x="1170374" y="94325"/>
                  <a:pt x="1198486" y="187540"/>
                </a:cubicBezTo>
                <a:cubicBezTo>
                  <a:pt x="1226598" y="280755"/>
                  <a:pt x="1242874" y="452390"/>
                  <a:pt x="1287262" y="560402"/>
                </a:cubicBezTo>
                <a:cubicBezTo>
                  <a:pt x="1331650" y="668414"/>
                  <a:pt x="1322773" y="764589"/>
                  <a:pt x="1464816" y="835610"/>
                </a:cubicBezTo>
                <a:cubicBezTo>
                  <a:pt x="1606859" y="906631"/>
                  <a:pt x="2139519" y="986530"/>
                  <a:pt x="2139519" y="986530"/>
                </a:cubicBezTo>
                <a:lnTo>
                  <a:pt x="2139519" y="986530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Freeform 45"/>
          <p:cNvSpPr/>
          <p:nvPr/>
        </p:nvSpPr>
        <p:spPr>
          <a:xfrm>
            <a:off x="6045693" y="5308600"/>
            <a:ext cx="2139519" cy="498307"/>
          </a:xfrm>
          <a:custGeom>
            <a:avLst/>
            <a:gdLst>
              <a:gd name="connsiteX0" fmla="*/ 0 w 2139519"/>
              <a:gd name="connsiteY0" fmla="*/ 995408 h 996615"/>
              <a:gd name="connsiteX1" fmla="*/ 683581 w 2139519"/>
              <a:gd name="connsiteY1" fmla="*/ 933264 h 996615"/>
              <a:gd name="connsiteX2" fmla="*/ 932156 w 2139519"/>
              <a:gd name="connsiteY2" fmla="*/ 587035 h 996615"/>
              <a:gd name="connsiteX3" fmla="*/ 1020932 w 2139519"/>
              <a:gd name="connsiteY3" fmla="*/ 134274 h 996615"/>
              <a:gd name="connsiteX4" fmla="*/ 1118587 w 2139519"/>
              <a:gd name="connsiteY4" fmla="*/ 1109 h 996615"/>
              <a:gd name="connsiteX5" fmla="*/ 1198486 w 2139519"/>
              <a:gd name="connsiteY5" fmla="*/ 187540 h 996615"/>
              <a:gd name="connsiteX6" fmla="*/ 1287262 w 2139519"/>
              <a:gd name="connsiteY6" fmla="*/ 560402 h 996615"/>
              <a:gd name="connsiteX7" fmla="*/ 1464816 w 2139519"/>
              <a:gd name="connsiteY7" fmla="*/ 835610 h 996615"/>
              <a:gd name="connsiteX8" fmla="*/ 2139519 w 2139519"/>
              <a:gd name="connsiteY8" fmla="*/ 986530 h 996615"/>
              <a:gd name="connsiteX9" fmla="*/ 2139519 w 2139519"/>
              <a:gd name="connsiteY9" fmla="*/ 986530 h 99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9519" h="996615">
                <a:moveTo>
                  <a:pt x="0" y="995408"/>
                </a:moveTo>
                <a:cubicBezTo>
                  <a:pt x="264111" y="998367"/>
                  <a:pt x="528222" y="1001326"/>
                  <a:pt x="683581" y="933264"/>
                </a:cubicBezTo>
                <a:cubicBezTo>
                  <a:pt x="838940" y="865202"/>
                  <a:pt x="875931" y="720200"/>
                  <a:pt x="932156" y="587035"/>
                </a:cubicBezTo>
                <a:cubicBezTo>
                  <a:pt x="988381" y="453870"/>
                  <a:pt x="989860" y="231928"/>
                  <a:pt x="1020932" y="134274"/>
                </a:cubicBezTo>
                <a:cubicBezTo>
                  <a:pt x="1052004" y="36620"/>
                  <a:pt x="1088995" y="-7769"/>
                  <a:pt x="1118587" y="1109"/>
                </a:cubicBezTo>
                <a:cubicBezTo>
                  <a:pt x="1148179" y="9987"/>
                  <a:pt x="1170374" y="94325"/>
                  <a:pt x="1198486" y="187540"/>
                </a:cubicBezTo>
                <a:cubicBezTo>
                  <a:pt x="1226598" y="280755"/>
                  <a:pt x="1242874" y="452390"/>
                  <a:pt x="1287262" y="560402"/>
                </a:cubicBezTo>
                <a:cubicBezTo>
                  <a:pt x="1331650" y="668414"/>
                  <a:pt x="1322773" y="764589"/>
                  <a:pt x="1464816" y="835610"/>
                </a:cubicBezTo>
                <a:cubicBezTo>
                  <a:pt x="1606859" y="906631"/>
                  <a:pt x="2139519" y="986530"/>
                  <a:pt x="2139519" y="986530"/>
                </a:cubicBezTo>
                <a:lnTo>
                  <a:pt x="2139519" y="98653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Text Box 23"/>
          <p:cNvSpPr txBox="1">
            <a:spLocks noChangeArrowheads="1"/>
          </p:cNvSpPr>
          <p:nvPr/>
        </p:nvSpPr>
        <p:spPr bwMode="auto">
          <a:xfrm>
            <a:off x="6159034" y="5398042"/>
            <a:ext cx="6169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at </a:t>
            </a:r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48" name="Text Box 23"/>
          <p:cNvSpPr txBox="1">
            <a:spLocks noChangeArrowheads="1"/>
          </p:cNvSpPr>
          <p:nvPr/>
        </p:nvSpPr>
        <p:spPr bwMode="auto">
          <a:xfrm>
            <a:off x="7494588" y="4348649"/>
            <a:ext cx="6880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t1&lt;</a:t>
            </a:r>
            <a:r>
              <a:rPr lang="en-US" dirty="0" smtClean="0"/>
              <a:t>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25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ADE equation with first order decay process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69522" y="1772816"/>
                <a:ext cx="4126514" cy="7641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nl-NL" sz="2800" i="1" smtClean="0">
                            <a:latin typeface="Cambria Math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nl-NL" sz="2800" i="1" smtClean="0">
                            <a:latin typeface="Cambria Math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m:rPr>
                        <m:nor/>
                      </m:rPr>
                      <a:rPr lang="en-US" sz="2800" b="0" i="0" smtClean="0">
                        <a:latin typeface="Cambria Math"/>
                      </a:rPr>
                      <m:t>=</m:t>
                    </m:r>
                    <m:r>
                      <a:rPr lang="en-US" sz="2800" i="1" dirty="0" smtClean="0">
                        <a:latin typeface="Cambria Math"/>
                      </a:rPr>
                      <m:t>−</m:t>
                    </m:r>
                    <m:r>
                      <a:rPr lang="en-US" sz="2800" b="0" i="1" dirty="0" smtClean="0">
                        <a:latin typeface="Cambria Math"/>
                      </a:rPr>
                      <m:t>𝑈</m:t>
                    </m:r>
                    <m:f>
                      <m:f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/>
                          </a:rPr>
                          <m:t>𝜕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/>
                          </a:rPr>
                          <m:t>𝜕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2800" b="0" i="1" dirty="0" smtClean="0">
                        <a:latin typeface="Cambria Math"/>
                      </a:rPr>
                      <m:t>+</m:t>
                    </m:r>
                    <m:r>
                      <a:rPr lang="en-US" sz="2800" b="0" i="1" dirty="0" smtClean="0">
                        <a:latin typeface="Cambria Math"/>
                      </a:rPr>
                      <m:t>𝐷</m:t>
                    </m:r>
                    <m:f>
                      <m:f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b="0" i="1" dirty="0" smtClean="0">
                        <a:latin typeface="Cambria Math"/>
                      </a:rPr>
                      <m:t>−</m:t>
                    </m:r>
                    <m:r>
                      <a:rPr lang="en-US" sz="2800" b="0" i="1" dirty="0" smtClean="0">
                        <a:latin typeface="Cambria Math"/>
                      </a:rPr>
                      <m:t>𝑘𝑐</m:t>
                    </m:r>
                  </m:oMath>
                </a14:m>
                <a:endParaRPr lang="en-US" sz="2800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522" y="1772816"/>
                <a:ext cx="4126514" cy="764184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1863437" y="2844552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863437" y="4068688"/>
            <a:ext cx="53244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863437" y="3996680"/>
            <a:ext cx="457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4301837" y="4005064"/>
            <a:ext cx="457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6625937" y="3996680"/>
            <a:ext cx="457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/>
          <p:cNvSpPr txBox="1"/>
          <p:nvPr/>
        </p:nvSpPr>
        <p:spPr>
          <a:xfrm>
            <a:off x="704559" y="4279736"/>
            <a:ext cx="77048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1) How would the concentration distribution propagate when some instantaneous point spill leading to c(x=0,t=0)=c0 and no reactions or additional loading? </a:t>
            </a:r>
            <a:r>
              <a:rPr lang="en-US" sz="2800" dirty="0"/>
              <a:t>(in groups</a:t>
            </a:r>
            <a:r>
              <a:rPr lang="en-US" sz="2800" dirty="0" smtClean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03087" y="3394048"/>
            <a:ext cx="26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nl-NL" dirty="0"/>
          </a:p>
        </p:txBody>
      </p:sp>
      <p:sp>
        <p:nvSpPr>
          <p:cNvPr id="12" name="TextBox 11"/>
          <p:cNvSpPr txBox="1"/>
          <p:nvPr/>
        </p:nvSpPr>
        <p:spPr>
          <a:xfrm>
            <a:off x="4009737" y="4149080"/>
            <a:ext cx="2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6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will look like this..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69522" y="1772816"/>
                <a:ext cx="3180679" cy="7641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nl-NL" sz="2800" i="1" smtClean="0">
                            <a:latin typeface="Cambria Math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nl-NL" sz="2800" i="1" smtClean="0">
                            <a:latin typeface="Cambria Math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m:rPr>
                        <m:nor/>
                      </m:rPr>
                      <a:rPr lang="en-US" sz="2800" b="0" i="0" smtClean="0">
                        <a:latin typeface="Cambria Math"/>
                      </a:rPr>
                      <m:t>=</m:t>
                    </m:r>
                    <m:r>
                      <a:rPr lang="en-US" sz="2800" i="1" dirty="0" smtClean="0">
                        <a:latin typeface="Cambria Math"/>
                      </a:rPr>
                      <m:t>−</m:t>
                    </m:r>
                    <m:r>
                      <a:rPr lang="en-US" sz="2800" b="0" i="1" dirty="0" smtClean="0">
                        <a:latin typeface="Cambria Math"/>
                      </a:rPr>
                      <m:t>𝑈</m:t>
                    </m:r>
                    <m:f>
                      <m:f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/>
                          </a:rPr>
                          <m:t>𝜕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/>
                          </a:rPr>
                          <m:t>𝜕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2800" b="0" i="1" dirty="0" smtClean="0">
                        <a:latin typeface="Cambria Math"/>
                      </a:rPr>
                      <m:t>+</m:t>
                    </m:r>
                    <m:r>
                      <a:rPr lang="en-US" sz="2800" b="0" i="1" dirty="0" smtClean="0">
                        <a:latin typeface="Cambria Math"/>
                      </a:rPr>
                      <m:t>𝐷</m:t>
                    </m:r>
                    <m:f>
                      <m:f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800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522" y="1772816"/>
                <a:ext cx="3180679" cy="764184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1863437" y="3645024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863437" y="4869160"/>
            <a:ext cx="53244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863437" y="4797152"/>
            <a:ext cx="457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4301837" y="4805536"/>
            <a:ext cx="457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6625937" y="4797152"/>
            <a:ext cx="457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/>
          <p:cNvSpPr txBox="1"/>
          <p:nvPr/>
        </p:nvSpPr>
        <p:spPr>
          <a:xfrm>
            <a:off x="1603087" y="4194520"/>
            <a:ext cx="26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nl-NL" dirty="0"/>
          </a:p>
        </p:txBody>
      </p:sp>
      <p:sp>
        <p:nvSpPr>
          <p:cNvPr id="11" name="TextBox 10"/>
          <p:cNvSpPr txBox="1"/>
          <p:nvPr/>
        </p:nvSpPr>
        <p:spPr>
          <a:xfrm>
            <a:off x="4009737" y="4949552"/>
            <a:ext cx="2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nl-NL" dirty="0"/>
          </a:p>
        </p:txBody>
      </p:sp>
      <p:sp>
        <p:nvSpPr>
          <p:cNvPr id="12" name="Freeform 11"/>
          <p:cNvSpPr/>
          <p:nvPr/>
        </p:nvSpPr>
        <p:spPr>
          <a:xfrm>
            <a:off x="3232077" y="3872545"/>
            <a:ext cx="2139519" cy="996615"/>
          </a:xfrm>
          <a:custGeom>
            <a:avLst/>
            <a:gdLst>
              <a:gd name="connsiteX0" fmla="*/ 0 w 2139519"/>
              <a:gd name="connsiteY0" fmla="*/ 995408 h 996615"/>
              <a:gd name="connsiteX1" fmla="*/ 683581 w 2139519"/>
              <a:gd name="connsiteY1" fmla="*/ 933264 h 996615"/>
              <a:gd name="connsiteX2" fmla="*/ 932156 w 2139519"/>
              <a:gd name="connsiteY2" fmla="*/ 587035 h 996615"/>
              <a:gd name="connsiteX3" fmla="*/ 1020932 w 2139519"/>
              <a:gd name="connsiteY3" fmla="*/ 134274 h 996615"/>
              <a:gd name="connsiteX4" fmla="*/ 1118587 w 2139519"/>
              <a:gd name="connsiteY4" fmla="*/ 1109 h 996615"/>
              <a:gd name="connsiteX5" fmla="*/ 1198486 w 2139519"/>
              <a:gd name="connsiteY5" fmla="*/ 187540 h 996615"/>
              <a:gd name="connsiteX6" fmla="*/ 1287262 w 2139519"/>
              <a:gd name="connsiteY6" fmla="*/ 560402 h 996615"/>
              <a:gd name="connsiteX7" fmla="*/ 1464816 w 2139519"/>
              <a:gd name="connsiteY7" fmla="*/ 835610 h 996615"/>
              <a:gd name="connsiteX8" fmla="*/ 2139519 w 2139519"/>
              <a:gd name="connsiteY8" fmla="*/ 986530 h 996615"/>
              <a:gd name="connsiteX9" fmla="*/ 2139519 w 2139519"/>
              <a:gd name="connsiteY9" fmla="*/ 986530 h 99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9519" h="996615">
                <a:moveTo>
                  <a:pt x="0" y="995408"/>
                </a:moveTo>
                <a:cubicBezTo>
                  <a:pt x="264111" y="998367"/>
                  <a:pt x="528222" y="1001326"/>
                  <a:pt x="683581" y="933264"/>
                </a:cubicBezTo>
                <a:cubicBezTo>
                  <a:pt x="838940" y="865202"/>
                  <a:pt x="875931" y="720200"/>
                  <a:pt x="932156" y="587035"/>
                </a:cubicBezTo>
                <a:cubicBezTo>
                  <a:pt x="988381" y="453870"/>
                  <a:pt x="989860" y="231928"/>
                  <a:pt x="1020932" y="134274"/>
                </a:cubicBezTo>
                <a:cubicBezTo>
                  <a:pt x="1052004" y="36620"/>
                  <a:pt x="1088995" y="-7769"/>
                  <a:pt x="1118587" y="1109"/>
                </a:cubicBezTo>
                <a:cubicBezTo>
                  <a:pt x="1148179" y="9987"/>
                  <a:pt x="1170374" y="94325"/>
                  <a:pt x="1198486" y="187540"/>
                </a:cubicBezTo>
                <a:cubicBezTo>
                  <a:pt x="1226598" y="280755"/>
                  <a:pt x="1242874" y="452390"/>
                  <a:pt x="1287262" y="560402"/>
                </a:cubicBezTo>
                <a:cubicBezTo>
                  <a:pt x="1331650" y="668414"/>
                  <a:pt x="1322773" y="764589"/>
                  <a:pt x="1464816" y="835610"/>
                </a:cubicBezTo>
                <a:cubicBezTo>
                  <a:pt x="1606859" y="906631"/>
                  <a:pt x="2139519" y="986530"/>
                  <a:pt x="2139519" y="986530"/>
                </a:cubicBezTo>
                <a:lnTo>
                  <a:pt x="2139519" y="986530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Freeform 12"/>
          <p:cNvSpPr/>
          <p:nvPr/>
        </p:nvSpPr>
        <p:spPr>
          <a:xfrm>
            <a:off x="5556177" y="4370852"/>
            <a:ext cx="2139519" cy="498307"/>
          </a:xfrm>
          <a:custGeom>
            <a:avLst/>
            <a:gdLst>
              <a:gd name="connsiteX0" fmla="*/ 0 w 2139519"/>
              <a:gd name="connsiteY0" fmla="*/ 995408 h 996615"/>
              <a:gd name="connsiteX1" fmla="*/ 683581 w 2139519"/>
              <a:gd name="connsiteY1" fmla="*/ 933264 h 996615"/>
              <a:gd name="connsiteX2" fmla="*/ 932156 w 2139519"/>
              <a:gd name="connsiteY2" fmla="*/ 587035 h 996615"/>
              <a:gd name="connsiteX3" fmla="*/ 1020932 w 2139519"/>
              <a:gd name="connsiteY3" fmla="*/ 134274 h 996615"/>
              <a:gd name="connsiteX4" fmla="*/ 1118587 w 2139519"/>
              <a:gd name="connsiteY4" fmla="*/ 1109 h 996615"/>
              <a:gd name="connsiteX5" fmla="*/ 1198486 w 2139519"/>
              <a:gd name="connsiteY5" fmla="*/ 187540 h 996615"/>
              <a:gd name="connsiteX6" fmla="*/ 1287262 w 2139519"/>
              <a:gd name="connsiteY6" fmla="*/ 560402 h 996615"/>
              <a:gd name="connsiteX7" fmla="*/ 1464816 w 2139519"/>
              <a:gd name="connsiteY7" fmla="*/ 835610 h 996615"/>
              <a:gd name="connsiteX8" fmla="*/ 2139519 w 2139519"/>
              <a:gd name="connsiteY8" fmla="*/ 986530 h 996615"/>
              <a:gd name="connsiteX9" fmla="*/ 2139519 w 2139519"/>
              <a:gd name="connsiteY9" fmla="*/ 986530 h 99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9519" h="996615">
                <a:moveTo>
                  <a:pt x="0" y="995408"/>
                </a:moveTo>
                <a:cubicBezTo>
                  <a:pt x="264111" y="998367"/>
                  <a:pt x="528222" y="1001326"/>
                  <a:pt x="683581" y="933264"/>
                </a:cubicBezTo>
                <a:cubicBezTo>
                  <a:pt x="838940" y="865202"/>
                  <a:pt x="875931" y="720200"/>
                  <a:pt x="932156" y="587035"/>
                </a:cubicBezTo>
                <a:cubicBezTo>
                  <a:pt x="988381" y="453870"/>
                  <a:pt x="989860" y="231928"/>
                  <a:pt x="1020932" y="134274"/>
                </a:cubicBezTo>
                <a:cubicBezTo>
                  <a:pt x="1052004" y="36620"/>
                  <a:pt x="1088995" y="-7769"/>
                  <a:pt x="1118587" y="1109"/>
                </a:cubicBezTo>
                <a:cubicBezTo>
                  <a:pt x="1148179" y="9987"/>
                  <a:pt x="1170374" y="94325"/>
                  <a:pt x="1198486" y="187540"/>
                </a:cubicBezTo>
                <a:cubicBezTo>
                  <a:pt x="1226598" y="280755"/>
                  <a:pt x="1242874" y="452390"/>
                  <a:pt x="1287262" y="560402"/>
                </a:cubicBezTo>
                <a:cubicBezTo>
                  <a:pt x="1331650" y="668414"/>
                  <a:pt x="1322773" y="764589"/>
                  <a:pt x="1464816" y="835610"/>
                </a:cubicBezTo>
                <a:cubicBezTo>
                  <a:pt x="1606859" y="906631"/>
                  <a:pt x="2139519" y="986530"/>
                  <a:pt x="2139519" y="986530"/>
                </a:cubicBezTo>
                <a:lnTo>
                  <a:pt x="2139519" y="98653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 flipH="1">
            <a:off x="1863437" y="3573017"/>
            <a:ext cx="45719" cy="1224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3998897" y="3460358"/>
            <a:ext cx="6169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at </a:t>
            </a:r>
            <a:r>
              <a:rPr lang="en-US" dirty="0" smtClean="0">
                <a:solidFill>
                  <a:srgbClr val="C00000"/>
                </a:solidFill>
              </a:rPr>
              <a:t>t1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6317454" y="3923580"/>
            <a:ext cx="6169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at </a:t>
            </a:r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1554955" y="3203685"/>
            <a:ext cx="7323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at </a:t>
            </a:r>
            <a:r>
              <a:rPr lang="en-US" dirty="0" smtClean="0"/>
              <a:t>t=0</a:t>
            </a:r>
            <a:endParaRPr lang="en-US" dirty="0"/>
          </a:p>
        </p:txBody>
      </p:sp>
      <p:cxnSp>
        <p:nvCxnSpPr>
          <p:cNvPr id="19" name="Curved Connector 18"/>
          <p:cNvCxnSpPr>
            <a:stCxn id="8" idx="3"/>
          </p:cNvCxnSpPr>
          <p:nvPr/>
        </p:nvCxnSpPr>
        <p:spPr>
          <a:xfrm>
            <a:off x="4347556" y="4877544"/>
            <a:ext cx="268305" cy="56768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>
            <a:off x="6625936" y="4850378"/>
            <a:ext cx="268305" cy="56768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55787" y="5445224"/>
            <a:ext cx="156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x1=U * t1</a:t>
            </a:r>
            <a:endParaRPr lang="nl-NL" dirty="0"/>
          </a:p>
        </p:txBody>
      </p:sp>
      <p:sp>
        <p:nvSpPr>
          <p:cNvPr id="22" name="TextBox 21"/>
          <p:cNvSpPr txBox="1"/>
          <p:nvPr/>
        </p:nvSpPr>
        <p:spPr>
          <a:xfrm>
            <a:off x="6388035" y="5466137"/>
            <a:ext cx="156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x2=U * t2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3EB6-66BF-4571-A1AC-9050E5B2D584}" type="slidenum">
              <a:rPr lang="nl-NL" smtClean="0"/>
              <a:pPr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201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Advection only 	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rmAutofit/>
          </a:bodyPr>
          <a:lstStyle/>
          <a:p>
            <a:r>
              <a:rPr lang="en-US" dirty="0" smtClean="0"/>
              <a:t>Center of mass of a differential pollutant mass flows with constant velocity U</a:t>
            </a:r>
          </a:p>
          <a:p>
            <a:pPr marL="0" indent="0">
              <a:buNone/>
            </a:pP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1560" y="3010559"/>
                <a:ext cx="30170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Mass</m:t>
                      </m:r>
                      <m:r>
                        <a:rPr lang="en-US" sz="28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Flux</m:t>
                      </m:r>
                      <m:r>
                        <a:rPr lang="en-US" sz="2800" b="0" i="0" smtClean="0">
                          <a:latin typeface="Cambria Math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J</m:t>
                      </m:r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𝑈𝑐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010559"/>
                <a:ext cx="3017044" cy="523220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5073204" y="2996952"/>
            <a:ext cx="3459236" cy="110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1D plug flow model</a:t>
            </a:r>
          </a:p>
          <a:p>
            <a:pPr marL="0" indent="0">
              <a:buFont typeface="Arial" pitchFamily="34" charset="0"/>
              <a:buNone/>
            </a:pPr>
            <a:endParaRPr lang="nl-NL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2825750" y="3795713"/>
            <a:ext cx="4389438" cy="0"/>
          </a:xfrm>
          <a:prstGeom prst="line">
            <a:avLst/>
          </a:prstGeom>
          <a:noFill/>
          <a:ln w="57150" cmpd="thinThick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5843588" y="4070350"/>
            <a:ext cx="639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3465513" y="4348163"/>
            <a:ext cx="0" cy="365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2733675" y="5259388"/>
            <a:ext cx="4481513" cy="0"/>
          </a:xfrm>
          <a:prstGeom prst="line">
            <a:avLst/>
          </a:prstGeom>
          <a:noFill/>
          <a:ln w="57150" cmpd="thinThick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2733675" y="5808663"/>
            <a:ext cx="4481513" cy="0"/>
          </a:xfrm>
          <a:prstGeom prst="line">
            <a:avLst/>
          </a:prstGeom>
          <a:noFill/>
          <a:ln w="57150" cmpd="thickThin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825750" y="4341813"/>
            <a:ext cx="4389438" cy="0"/>
          </a:xfrm>
          <a:prstGeom prst="line">
            <a:avLst/>
          </a:prstGeom>
          <a:noFill/>
          <a:ln w="57150" cmpd="thickThin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3" name="Arc 10"/>
          <p:cNvSpPr>
            <a:spLocks/>
          </p:cNvSpPr>
          <p:nvPr/>
        </p:nvSpPr>
        <p:spPr bwMode="auto">
          <a:xfrm>
            <a:off x="4929188" y="5256213"/>
            <a:ext cx="547687" cy="2746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 cmpd="dbl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4" name="Arc 11"/>
          <p:cNvSpPr>
            <a:spLocks/>
          </p:cNvSpPr>
          <p:nvPr/>
        </p:nvSpPr>
        <p:spPr bwMode="auto">
          <a:xfrm flipV="1">
            <a:off x="4938713" y="5532438"/>
            <a:ext cx="539750" cy="274637"/>
          </a:xfrm>
          <a:custGeom>
            <a:avLst/>
            <a:gdLst>
              <a:gd name="G0" fmla="+- 3888 0 0"/>
              <a:gd name="G1" fmla="+- 21600 0 0"/>
              <a:gd name="G2" fmla="+- 21600 0 0"/>
              <a:gd name="T0" fmla="*/ 0 w 25488"/>
              <a:gd name="T1" fmla="*/ 353 h 21600"/>
              <a:gd name="T2" fmla="*/ 25488 w 25488"/>
              <a:gd name="T3" fmla="*/ 21600 h 21600"/>
              <a:gd name="T4" fmla="*/ 3888 w 2548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488" h="21600" fill="none" extrusionOk="0">
                <a:moveTo>
                  <a:pt x="-1" y="352"/>
                </a:moveTo>
                <a:cubicBezTo>
                  <a:pt x="1282" y="118"/>
                  <a:pt x="2583" y="-1"/>
                  <a:pt x="3888" y="0"/>
                </a:cubicBezTo>
                <a:cubicBezTo>
                  <a:pt x="15817" y="0"/>
                  <a:pt x="25488" y="9670"/>
                  <a:pt x="25488" y="21600"/>
                </a:cubicBezTo>
              </a:path>
              <a:path w="25488" h="21600" stroke="0" extrusionOk="0">
                <a:moveTo>
                  <a:pt x="-1" y="352"/>
                </a:moveTo>
                <a:cubicBezTo>
                  <a:pt x="1282" y="118"/>
                  <a:pt x="2583" y="-1"/>
                  <a:pt x="3888" y="0"/>
                </a:cubicBezTo>
                <a:cubicBezTo>
                  <a:pt x="15817" y="0"/>
                  <a:pt x="25488" y="9670"/>
                  <a:pt x="25488" y="21600"/>
                </a:cubicBezTo>
                <a:lnTo>
                  <a:pt x="3888" y="21600"/>
                </a:lnTo>
                <a:close/>
              </a:path>
            </a:pathLst>
          </a:custGeom>
          <a:noFill/>
          <a:ln w="38100" cmpd="dbl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V="1">
            <a:off x="3465513" y="3792538"/>
            <a:ext cx="0" cy="549275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5386388" y="5256213"/>
            <a:ext cx="0" cy="549275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6026150" y="5530850"/>
            <a:ext cx="7318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3433763" y="4487863"/>
            <a:ext cx="1212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0">
                <a:solidFill>
                  <a:schemeClr val="tx1"/>
                </a:solidFill>
                <a:latin typeface="Arial" charset="0"/>
              </a:rPr>
              <a:t>wasteload</a:t>
            </a:r>
            <a:endParaRPr lang="nl-NL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4800600" y="3838575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0">
                <a:solidFill>
                  <a:schemeClr val="tx1"/>
                </a:solidFill>
                <a:latin typeface="Arial" charset="0"/>
              </a:rPr>
              <a:t>river</a:t>
            </a:r>
            <a:endParaRPr lang="nl-NL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5449888" y="5999163"/>
            <a:ext cx="163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0">
                <a:solidFill>
                  <a:schemeClr val="tx1"/>
                </a:solidFill>
                <a:latin typeface="Arial" charset="0"/>
              </a:rPr>
              <a:t>ideal plug flow</a:t>
            </a:r>
            <a:endParaRPr lang="nl-NL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V="1">
            <a:off x="5378450" y="5886450"/>
            <a:ext cx="0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V="1">
            <a:off x="5468938" y="4972050"/>
            <a:ext cx="366712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5808663" y="4703763"/>
            <a:ext cx="1250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0">
                <a:solidFill>
                  <a:schemeClr val="tx1"/>
                </a:solidFill>
                <a:latin typeface="Arial" charset="0"/>
              </a:rPr>
              <a:t>real profile</a:t>
            </a:r>
            <a:endParaRPr lang="nl-NL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460500" y="3632200"/>
            <a:ext cx="6781800" cy="2984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1597025" y="3897313"/>
            <a:ext cx="1227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Time step t</a:t>
            </a:r>
            <a:r>
              <a:rPr lang="en-US" baseline="-25000"/>
              <a:t>0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1571625" y="5370513"/>
            <a:ext cx="1227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Time step t</a:t>
            </a:r>
            <a:r>
              <a:rPr lang="en-US" baseline="-2500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42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8924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 c</a:t>
            </a:r>
            <a:r>
              <a:rPr lang="en-US" baseline="-25000" dirty="0" smtClean="0"/>
              <a:t>0</a:t>
            </a:r>
            <a:r>
              <a:rPr lang="en-US" dirty="0" smtClean="0"/>
              <a:t> = W/Q under no diffusion when the point (continuous) loading at x = 0 is W</a:t>
            </a:r>
            <a:endParaRPr lang="nl-NL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987824" y="2636912"/>
            <a:ext cx="3096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987824" y="1916832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44008" y="1916832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99992" y="1561654"/>
            <a:ext cx="0" cy="643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47864" y="227687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72000" y="2276980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535996" y="1417638"/>
                <a:ext cx="1296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996" y="1417638"/>
                <a:ext cx="1296144" cy="369332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131840" y="1916832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916832"/>
                <a:ext cx="936104" cy="36933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896036" y="1916832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036" y="1916832"/>
                <a:ext cx="936104" cy="3693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4283968" y="1700808"/>
            <a:ext cx="432048" cy="108012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Curved Connector 20"/>
          <p:cNvCxnSpPr/>
          <p:nvPr/>
        </p:nvCxnSpPr>
        <p:spPr>
          <a:xfrm>
            <a:off x="4678892" y="2780928"/>
            <a:ext cx="1296144" cy="36004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84168" y="2960948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Differential element, well mixed and at steady state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300192" y="2092206"/>
                <a:ext cx="25551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2092206"/>
                <a:ext cx="2555187" cy="646331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031940" y="2020198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940" y="2020198"/>
                <a:ext cx="936104" cy="369332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>
            <a:off x="2987824" y="2996952"/>
            <a:ext cx="298721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499992" y="2960948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TextBox 27"/>
          <p:cNvSpPr txBox="1"/>
          <p:nvPr/>
        </p:nvSpPr>
        <p:spPr>
          <a:xfrm>
            <a:off x="4283968" y="2924944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=0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002739" y="3902138"/>
                <a:ext cx="5040226" cy="2764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𝑄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𝑊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sz="28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b="0" dirty="0" smtClean="0"/>
              </a:p>
              <a:p>
                <a:pPr algn="ctr"/>
                <a:endParaRPr lang="en-US" sz="2800" b="0" dirty="0" smtClean="0"/>
              </a:p>
              <a:p>
                <a:pPr algn="ctr"/>
                <a:r>
                  <a:rPr lang="en-US" sz="2800" b="0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𝑊</m:t>
                        </m:r>
                      </m:sub>
                    </m:sSub>
                    <m:r>
                      <a:rPr lang="en-US" sz="2800" i="1" smtClean="0">
                        <a:latin typeface="Cambria Math"/>
                        <a:ea typeface="Cambria Math"/>
                      </a:rPr>
                      <m:t>≫</m:t>
                    </m:r>
                    <m:r>
                      <a:rPr lang="en-US" sz="2800" b="0" i="1" smtClean="0">
                        <a:latin typeface="Cambria Math"/>
                      </a:rPr>
                      <m:t>𝑄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b="0" dirty="0" smtClean="0"/>
                  <a:t>and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</a:rPr>
                      <m:t>𝑄</m:t>
                    </m:r>
                    <m:r>
                      <a:rPr lang="en-US" sz="2800" i="1" smtClean="0">
                        <a:latin typeface="Cambria Math"/>
                        <a:ea typeface="Cambria Math"/>
                      </a:rPr>
                      <m:t>≫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800" b="0" dirty="0" smtClean="0"/>
                  <a:t> then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𝑊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𝑄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𝑊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739" y="3902138"/>
                <a:ext cx="5040226" cy="2764090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l="-242" r="-2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3EB6-66BF-4571-A1AC-9050E5B2D584}" type="slidenum">
              <a:rPr lang="nl-NL" smtClean="0"/>
              <a:pPr/>
              <a:t>30</a:t>
            </a:fld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1992" y="2089252"/>
                <a:ext cx="2738698" cy="963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𝑐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𝑊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𝑄</m:t>
                          </m:r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  <m:r>
                        <a:rPr lang="en-GB" sz="2800" b="0" i="1" smtClean="0">
                          <a:latin typeface="Cambria Math"/>
                          <a:ea typeface="Cambria Math"/>
                        </a:rPr>
                        <m:t>?</m:t>
                      </m:r>
                    </m:oMath>
                  </m:oMathPara>
                </a14:m>
                <a:endParaRPr lang="en-US" sz="2800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2" y="2089252"/>
                <a:ext cx="2738698" cy="96314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37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31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496944" cy="1362075"/>
          </a:xfrm>
        </p:spPr>
        <p:txBody>
          <a:bodyPr>
            <a:noAutofit/>
          </a:bodyPr>
          <a:lstStyle/>
          <a:p>
            <a:pPr algn="ctr"/>
            <a:r>
              <a:rPr lang="en-US" sz="9600" b="0" cap="none" dirty="0" smtClean="0"/>
              <a:t>End of hour</a:t>
            </a:r>
            <a:r>
              <a:rPr lang="en-US" sz="9600" b="0" dirty="0" smtClean="0"/>
              <a:t> </a:t>
            </a:r>
            <a:r>
              <a:rPr lang="en-US" sz="9600" dirty="0" smtClean="0"/>
              <a:t>2</a:t>
            </a:r>
            <a:r>
              <a:rPr lang="en-US" sz="9600" b="0" dirty="0" smtClean="0"/>
              <a:t/>
            </a:r>
            <a:br>
              <a:rPr lang="en-US" sz="9600" b="0" dirty="0" smtClean="0"/>
            </a:br>
            <a:endParaRPr lang="en-US" sz="9600" b="0" dirty="0"/>
          </a:p>
        </p:txBody>
      </p:sp>
    </p:spTree>
    <p:extLst>
      <p:ext uri="{BB962C8B-B14F-4D97-AF65-F5344CB8AC3E}">
        <p14:creationId xmlns:p14="http://schemas.microsoft.com/office/powerpoint/2010/main" val="103231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Advection-dispersion equation 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69522" y="1772816"/>
                <a:ext cx="3180679" cy="7641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nl-NL" sz="2800" i="1" smtClean="0">
                            <a:latin typeface="Cambria Math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nl-NL" sz="2800" i="1" smtClean="0">
                            <a:latin typeface="Cambria Math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m:rPr>
                        <m:nor/>
                      </m:rPr>
                      <a:rPr lang="en-US" sz="2800" b="0" i="0" smtClean="0">
                        <a:latin typeface="Cambria Math"/>
                      </a:rPr>
                      <m:t>=</m:t>
                    </m:r>
                    <m:r>
                      <a:rPr lang="en-US" sz="2800" i="1" dirty="0" smtClean="0">
                        <a:latin typeface="Cambria Math"/>
                      </a:rPr>
                      <m:t>−</m:t>
                    </m:r>
                    <m:r>
                      <a:rPr lang="en-US" sz="2800" b="0" i="1" dirty="0" smtClean="0">
                        <a:latin typeface="Cambria Math"/>
                      </a:rPr>
                      <m:t>𝑈</m:t>
                    </m:r>
                    <m:f>
                      <m:f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/>
                          </a:rPr>
                          <m:t>𝜕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/>
                          </a:rPr>
                          <m:t>𝜕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2800" b="0" i="1" dirty="0" smtClean="0">
                        <a:latin typeface="Cambria Math"/>
                      </a:rPr>
                      <m:t>+</m:t>
                    </m:r>
                    <m:r>
                      <a:rPr lang="en-US" sz="2800" b="0" i="1" dirty="0" smtClean="0">
                        <a:latin typeface="Cambria Math"/>
                      </a:rPr>
                      <m:t>𝐷</m:t>
                    </m:r>
                    <m:f>
                      <m:f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800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522" y="1772816"/>
                <a:ext cx="3180679" cy="764184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1863437" y="3645024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863437" y="4869160"/>
            <a:ext cx="53244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863437" y="4797152"/>
            <a:ext cx="457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4301837" y="4805536"/>
            <a:ext cx="457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6625937" y="4797152"/>
            <a:ext cx="457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/>
          <p:cNvSpPr txBox="1"/>
          <p:nvPr/>
        </p:nvSpPr>
        <p:spPr>
          <a:xfrm>
            <a:off x="1603087" y="4194520"/>
            <a:ext cx="26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nl-NL" dirty="0"/>
          </a:p>
        </p:txBody>
      </p:sp>
      <p:sp>
        <p:nvSpPr>
          <p:cNvPr id="11" name="TextBox 10"/>
          <p:cNvSpPr txBox="1"/>
          <p:nvPr/>
        </p:nvSpPr>
        <p:spPr>
          <a:xfrm>
            <a:off x="4009737" y="4949552"/>
            <a:ext cx="2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nl-NL" dirty="0"/>
          </a:p>
        </p:txBody>
      </p:sp>
      <p:sp>
        <p:nvSpPr>
          <p:cNvPr id="12" name="Freeform 11"/>
          <p:cNvSpPr/>
          <p:nvPr/>
        </p:nvSpPr>
        <p:spPr>
          <a:xfrm>
            <a:off x="3232077" y="3872545"/>
            <a:ext cx="2139519" cy="996615"/>
          </a:xfrm>
          <a:custGeom>
            <a:avLst/>
            <a:gdLst>
              <a:gd name="connsiteX0" fmla="*/ 0 w 2139519"/>
              <a:gd name="connsiteY0" fmla="*/ 995408 h 996615"/>
              <a:gd name="connsiteX1" fmla="*/ 683581 w 2139519"/>
              <a:gd name="connsiteY1" fmla="*/ 933264 h 996615"/>
              <a:gd name="connsiteX2" fmla="*/ 932156 w 2139519"/>
              <a:gd name="connsiteY2" fmla="*/ 587035 h 996615"/>
              <a:gd name="connsiteX3" fmla="*/ 1020932 w 2139519"/>
              <a:gd name="connsiteY3" fmla="*/ 134274 h 996615"/>
              <a:gd name="connsiteX4" fmla="*/ 1118587 w 2139519"/>
              <a:gd name="connsiteY4" fmla="*/ 1109 h 996615"/>
              <a:gd name="connsiteX5" fmla="*/ 1198486 w 2139519"/>
              <a:gd name="connsiteY5" fmla="*/ 187540 h 996615"/>
              <a:gd name="connsiteX6" fmla="*/ 1287262 w 2139519"/>
              <a:gd name="connsiteY6" fmla="*/ 560402 h 996615"/>
              <a:gd name="connsiteX7" fmla="*/ 1464816 w 2139519"/>
              <a:gd name="connsiteY7" fmla="*/ 835610 h 996615"/>
              <a:gd name="connsiteX8" fmla="*/ 2139519 w 2139519"/>
              <a:gd name="connsiteY8" fmla="*/ 986530 h 996615"/>
              <a:gd name="connsiteX9" fmla="*/ 2139519 w 2139519"/>
              <a:gd name="connsiteY9" fmla="*/ 986530 h 99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9519" h="996615">
                <a:moveTo>
                  <a:pt x="0" y="995408"/>
                </a:moveTo>
                <a:cubicBezTo>
                  <a:pt x="264111" y="998367"/>
                  <a:pt x="528222" y="1001326"/>
                  <a:pt x="683581" y="933264"/>
                </a:cubicBezTo>
                <a:cubicBezTo>
                  <a:pt x="838940" y="865202"/>
                  <a:pt x="875931" y="720200"/>
                  <a:pt x="932156" y="587035"/>
                </a:cubicBezTo>
                <a:cubicBezTo>
                  <a:pt x="988381" y="453870"/>
                  <a:pt x="989860" y="231928"/>
                  <a:pt x="1020932" y="134274"/>
                </a:cubicBezTo>
                <a:cubicBezTo>
                  <a:pt x="1052004" y="36620"/>
                  <a:pt x="1088995" y="-7769"/>
                  <a:pt x="1118587" y="1109"/>
                </a:cubicBezTo>
                <a:cubicBezTo>
                  <a:pt x="1148179" y="9987"/>
                  <a:pt x="1170374" y="94325"/>
                  <a:pt x="1198486" y="187540"/>
                </a:cubicBezTo>
                <a:cubicBezTo>
                  <a:pt x="1226598" y="280755"/>
                  <a:pt x="1242874" y="452390"/>
                  <a:pt x="1287262" y="560402"/>
                </a:cubicBezTo>
                <a:cubicBezTo>
                  <a:pt x="1331650" y="668414"/>
                  <a:pt x="1322773" y="764589"/>
                  <a:pt x="1464816" y="835610"/>
                </a:cubicBezTo>
                <a:cubicBezTo>
                  <a:pt x="1606859" y="906631"/>
                  <a:pt x="2139519" y="986530"/>
                  <a:pt x="2139519" y="986530"/>
                </a:cubicBezTo>
                <a:lnTo>
                  <a:pt x="2139519" y="986530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Freeform 12"/>
          <p:cNvSpPr/>
          <p:nvPr/>
        </p:nvSpPr>
        <p:spPr>
          <a:xfrm>
            <a:off x="5556177" y="4370852"/>
            <a:ext cx="2139519" cy="498307"/>
          </a:xfrm>
          <a:custGeom>
            <a:avLst/>
            <a:gdLst>
              <a:gd name="connsiteX0" fmla="*/ 0 w 2139519"/>
              <a:gd name="connsiteY0" fmla="*/ 995408 h 996615"/>
              <a:gd name="connsiteX1" fmla="*/ 683581 w 2139519"/>
              <a:gd name="connsiteY1" fmla="*/ 933264 h 996615"/>
              <a:gd name="connsiteX2" fmla="*/ 932156 w 2139519"/>
              <a:gd name="connsiteY2" fmla="*/ 587035 h 996615"/>
              <a:gd name="connsiteX3" fmla="*/ 1020932 w 2139519"/>
              <a:gd name="connsiteY3" fmla="*/ 134274 h 996615"/>
              <a:gd name="connsiteX4" fmla="*/ 1118587 w 2139519"/>
              <a:gd name="connsiteY4" fmla="*/ 1109 h 996615"/>
              <a:gd name="connsiteX5" fmla="*/ 1198486 w 2139519"/>
              <a:gd name="connsiteY5" fmla="*/ 187540 h 996615"/>
              <a:gd name="connsiteX6" fmla="*/ 1287262 w 2139519"/>
              <a:gd name="connsiteY6" fmla="*/ 560402 h 996615"/>
              <a:gd name="connsiteX7" fmla="*/ 1464816 w 2139519"/>
              <a:gd name="connsiteY7" fmla="*/ 835610 h 996615"/>
              <a:gd name="connsiteX8" fmla="*/ 2139519 w 2139519"/>
              <a:gd name="connsiteY8" fmla="*/ 986530 h 996615"/>
              <a:gd name="connsiteX9" fmla="*/ 2139519 w 2139519"/>
              <a:gd name="connsiteY9" fmla="*/ 986530 h 99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9519" h="996615">
                <a:moveTo>
                  <a:pt x="0" y="995408"/>
                </a:moveTo>
                <a:cubicBezTo>
                  <a:pt x="264111" y="998367"/>
                  <a:pt x="528222" y="1001326"/>
                  <a:pt x="683581" y="933264"/>
                </a:cubicBezTo>
                <a:cubicBezTo>
                  <a:pt x="838940" y="865202"/>
                  <a:pt x="875931" y="720200"/>
                  <a:pt x="932156" y="587035"/>
                </a:cubicBezTo>
                <a:cubicBezTo>
                  <a:pt x="988381" y="453870"/>
                  <a:pt x="989860" y="231928"/>
                  <a:pt x="1020932" y="134274"/>
                </a:cubicBezTo>
                <a:cubicBezTo>
                  <a:pt x="1052004" y="36620"/>
                  <a:pt x="1088995" y="-7769"/>
                  <a:pt x="1118587" y="1109"/>
                </a:cubicBezTo>
                <a:cubicBezTo>
                  <a:pt x="1148179" y="9987"/>
                  <a:pt x="1170374" y="94325"/>
                  <a:pt x="1198486" y="187540"/>
                </a:cubicBezTo>
                <a:cubicBezTo>
                  <a:pt x="1226598" y="280755"/>
                  <a:pt x="1242874" y="452390"/>
                  <a:pt x="1287262" y="560402"/>
                </a:cubicBezTo>
                <a:cubicBezTo>
                  <a:pt x="1331650" y="668414"/>
                  <a:pt x="1322773" y="764589"/>
                  <a:pt x="1464816" y="835610"/>
                </a:cubicBezTo>
                <a:cubicBezTo>
                  <a:pt x="1606859" y="906631"/>
                  <a:pt x="2139519" y="986530"/>
                  <a:pt x="2139519" y="986530"/>
                </a:cubicBezTo>
                <a:lnTo>
                  <a:pt x="2139519" y="98653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 flipH="1">
            <a:off x="1863437" y="3573017"/>
            <a:ext cx="45719" cy="1224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3998897" y="3460358"/>
            <a:ext cx="6169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at </a:t>
            </a:r>
            <a:r>
              <a:rPr lang="en-US" dirty="0" smtClean="0">
                <a:solidFill>
                  <a:srgbClr val="C00000"/>
                </a:solidFill>
              </a:rPr>
              <a:t>t1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6317454" y="3923580"/>
            <a:ext cx="6169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at </a:t>
            </a:r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1554955" y="3203685"/>
            <a:ext cx="7323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at </a:t>
            </a:r>
            <a:r>
              <a:rPr lang="en-US" dirty="0" smtClean="0"/>
              <a:t>t=0</a:t>
            </a:r>
            <a:endParaRPr lang="en-US" dirty="0"/>
          </a:p>
        </p:txBody>
      </p:sp>
      <p:cxnSp>
        <p:nvCxnSpPr>
          <p:cNvPr id="19" name="Curved Connector 18"/>
          <p:cNvCxnSpPr>
            <a:stCxn id="8" idx="3"/>
          </p:cNvCxnSpPr>
          <p:nvPr/>
        </p:nvCxnSpPr>
        <p:spPr>
          <a:xfrm>
            <a:off x="4347556" y="4877544"/>
            <a:ext cx="268305" cy="56768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>
            <a:off x="6625936" y="4850378"/>
            <a:ext cx="268305" cy="56768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55787" y="5445224"/>
            <a:ext cx="156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x1=U * t1</a:t>
            </a:r>
            <a:endParaRPr lang="nl-NL" dirty="0"/>
          </a:p>
        </p:txBody>
      </p:sp>
      <p:sp>
        <p:nvSpPr>
          <p:cNvPr id="22" name="TextBox 21"/>
          <p:cNvSpPr txBox="1"/>
          <p:nvPr/>
        </p:nvSpPr>
        <p:spPr>
          <a:xfrm>
            <a:off x="6388035" y="5466137"/>
            <a:ext cx="156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x2=U * t2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3EB6-66BF-4571-A1AC-9050E5B2D584}" type="slidenum">
              <a:rPr lang="nl-NL" smtClean="0"/>
              <a:pPr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044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for Advection-Dispersion equation (for instantaneous point spill without decay)</a:t>
            </a:r>
            <a:endParaRPr lang="nl-NL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870452" y="2276872"/>
                <a:ext cx="4608056" cy="10727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</a:rPr>
                        <m:t>𝑐</m:t>
                      </m:r>
                      <m:r>
                        <a:rPr lang="en-US" sz="2800" i="1" smtClean="0">
                          <a:latin typeface="Cambria Math"/>
                        </a:rPr>
                        <m:t>(</m:t>
                      </m:r>
                      <m:r>
                        <a:rPr lang="en-US" sz="2800" i="1" smtClean="0">
                          <a:latin typeface="Cambria Math"/>
                        </a:rPr>
                        <m:t>𝑥</m:t>
                      </m:r>
                      <m:r>
                        <a:rPr lang="en-US" sz="2800" i="1" smtClean="0">
                          <a:latin typeface="Cambria Math"/>
                        </a:rPr>
                        <m:t>,</m:t>
                      </m:r>
                      <m:r>
                        <a:rPr lang="en-US" sz="2800" i="1" smtClean="0">
                          <a:latin typeface="Cambria Math"/>
                        </a:rPr>
                        <m:t>𝑡</m:t>
                      </m:r>
                      <m:r>
                        <a:rPr lang="en-US" sz="280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nl-NL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l-NL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nl-NL" sz="28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𝜋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𝐷𝑡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nl-NL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nl-NL" sz="28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nl-NL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𝑈𝑡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𝐷𝑡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452" y="2276872"/>
                <a:ext cx="4608056" cy="1072730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57200" y="3284984"/>
                <a:ext cx="8229600" cy="33843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nl-NL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>
                  <a:spcBef>
                    <a:spcPct val="20000"/>
                  </a:spcBef>
                </a:pPr>
                <a:r>
                  <a:rPr kumimoji="0" lang="en-US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For a instantaneous point spill</a:t>
                </a:r>
                <a:r>
                  <a:rPr kumimoji="0" lang="en-US" sz="3200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𝑊</m:t>
                    </m:r>
                    <m:r>
                      <a:rPr kumimoji="0" lang="en-US" sz="32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32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32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𝑚</m:t>
                        </m:r>
                      </m:e>
                      <m:sub>
                        <m:r>
                          <a:rPr kumimoji="0" lang="en-US" sz="32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𝑝</m:t>
                        </m:r>
                      </m:sub>
                    </m:sSub>
                    <m:r>
                      <a:rPr kumimoji="0" lang="en-US" sz="32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</a:rPr>
                      <m:t>𝛿</m:t>
                    </m:r>
                    <m:r>
                      <a:rPr kumimoji="0" lang="en-US" sz="32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</a:rPr>
                      <m:t>(</m:t>
                    </m:r>
                    <m:r>
                      <a:rPr kumimoji="0" lang="en-US" sz="32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</a:rPr>
                      <m:t>𝑡</m:t>
                    </m:r>
                    <m:r>
                      <a:rPr kumimoji="0" lang="en-US" sz="32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</a:rPr>
                      <m:t>=0,</m:t>
                    </m:r>
                    <m:r>
                      <a:rPr kumimoji="0" lang="en-US" sz="32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</a:rPr>
                      <m:t>𝑥</m:t>
                    </m:r>
                    <m:r>
                      <a:rPr kumimoji="0" lang="en-US" sz="32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</a:rPr>
                      <m:t>=0)</m:t>
                    </m:r>
                  </m:oMath>
                </a14:m>
                <a:r>
                  <a:rPr kumimoji="0" lang="nl-NL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0" lang="nl-NL" sz="32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and</a:t>
                </a:r>
                <a:r>
                  <a:rPr kumimoji="0" lang="nl-NL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cross</a:t>
                </a:r>
                <a:r>
                  <a:rPr lang="nl-NL" sz="3200" dirty="0"/>
                  <a:t>-</a:t>
                </a:r>
                <a:r>
                  <a:rPr kumimoji="0" lang="nl-NL" sz="3200" b="0" i="0" u="none" strike="noStrike" kern="1200" cap="none" spc="0" normalizeH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sectional</a:t>
                </a:r>
                <a:r>
                  <a:rPr kumimoji="0" lang="nl-NL" sz="3200" b="0" i="0" u="none" strike="noStrike" kern="1200" cap="none" spc="0" normalizeH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area Ac. 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284984"/>
                <a:ext cx="8229600" cy="3384376"/>
              </a:xfrm>
              <a:prstGeom prst="rect">
                <a:avLst/>
              </a:prstGeom>
              <a:blipFill rotWithShape="1">
                <a:blip r:embed="rId3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3EB6-66BF-4571-A1AC-9050E5B2D584}" type="slidenum">
              <a:rPr lang="nl-NL" smtClean="0"/>
              <a:pPr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011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for Advection-Dispersion equation (for instantaneous point spill </a:t>
            </a:r>
            <a:r>
              <a:rPr lang="en-US" b="1" dirty="0" smtClean="0">
                <a:solidFill>
                  <a:srgbClr val="C00000"/>
                </a:solidFill>
              </a:rPr>
              <a:t>with</a:t>
            </a:r>
            <a:r>
              <a:rPr lang="en-US" dirty="0" smtClean="0"/>
              <a:t> decay)</a:t>
            </a:r>
            <a:endParaRPr lang="nl-NL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870452" y="2276872"/>
                <a:ext cx="5079596" cy="10679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</a:rPr>
                        <m:t>𝑐</m:t>
                      </m:r>
                      <m:r>
                        <a:rPr lang="en-US" sz="2800" i="1" smtClean="0">
                          <a:latin typeface="Cambria Math"/>
                        </a:rPr>
                        <m:t>(</m:t>
                      </m:r>
                      <m:r>
                        <a:rPr lang="en-US" sz="2800" i="1" smtClean="0">
                          <a:latin typeface="Cambria Math"/>
                        </a:rPr>
                        <m:t>𝑥</m:t>
                      </m:r>
                      <m:r>
                        <a:rPr lang="en-US" sz="2800" i="1" smtClean="0">
                          <a:latin typeface="Cambria Math"/>
                        </a:rPr>
                        <m:t>,</m:t>
                      </m:r>
                      <m:r>
                        <a:rPr lang="en-US" sz="2800" i="1" smtClean="0">
                          <a:latin typeface="Cambria Math"/>
                        </a:rPr>
                        <m:t>𝑡</m:t>
                      </m:r>
                      <m:r>
                        <a:rPr lang="en-US" sz="280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nl-NL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l-NL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nl-NL" sz="28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𝜋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𝐷𝑡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nl-NL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nl-NL" sz="28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nl-NL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𝑈𝑡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𝐷𝑡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𝑘𝑡</m:t>
                          </m:r>
                        </m:sup>
                      </m:sSup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452" y="2276872"/>
                <a:ext cx="5079596" cy="1067985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57200" y="3284984"/>
                <a:ext cx="8229600" cy="33843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nl-NL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>
                  <a:spcBef>
                    <a:spcPct val="20000"/>
                  </a:spcBef>
                </a:pPr>
                <a:r>
                  <a:rPr kumimoji="0" lang="en-US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For a instantaneous point spill</a:t>
                </a:r>
                <a:r>
                  <a:rPr kumimoji="0" lang="en-US" sz="3200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𝑊</m:t>
                    </m:r>
                    <m:r>
                      <a:rPr kumimoji="0" lang="en-US" sz="32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32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32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𝑚</m:t>
                        </m:r>
                      </m:e>
                      <m:sub>
                        <m:r>
                          <a:rPr kumimoji="0" lang="en-US" sz="32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𝑝</m:t>
                        </m:r>
                      </m:sub>
                    </m:sSub>
                    <m:r>
                      <a:rPr kumimoji="0" lang="en-US" sz="32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</a:rPr>
                      <m:t>𝛿</m:t>
                    </m:r>
                    <m:r>
                      <a:rPr kumimoji="0" lang="en-US" sz="32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</a:rPr>
                      <m:t>(</m:t>
                    </m:r>
                    <m:r>
                      <a:rPr kumimoji="0" lang="en-US" sz="32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</a:rPr>
                      <m:t>𝑡</m:t>
                    </m:r>
                    <m:r>
                      <a:rPr kumimoji="0" lang="en-US" sz="32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</a:rPr>
                      <m:t>=0,</m:t>
                    </m:r>
                    <m:r>
                      <a:rPr kumimoji="0" lang="en-US" sz="32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</a:rPr>
                      <m:t>𝑥</m:t>
                    </m:r>
                    <m:r>
                      <a:rPr kumimoji="0" lang="en-US" sz="32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</a:rPr>
                      <m:t>=0)</m:t>
                    </m:r>
                  </m:oMath>
                </a14:m>
                <a:r>
                  <a:rPr kumimoji="0" lang="nl-NL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0" lang="nl-NL" sz="32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and</a:t>
                </a:r>
                <a:r>
                  <a:rPr kumimoji="0" lang="nl-NL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cross</a:t>
                </a:r>
                <a:r>
                  <a:rPr lang="nl-NL" sz="3200" dirty="0"/>
                  <a:t>-</a:t>
                </a:r>
                <a:r>
                  <a:rPr kumimoji="0" lang="nl-NL" sz="3200" b="0" i="0" u="none" strike="noStrike" kern="1200" cap="none" spc="0" normalizeH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sectional</a:t>
                </a:r>
                <a:r>
                  <a:rPr kumimoji="0" lang="nl-NL" sz="3200" b="0" i="0" u="none" strike="noStrike" kern="1200" cap="none" spc="0" normalizeH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area Ac. </a:t>
                </a:r>
              </a:p>
              <a:p>
                <a:pPr marL="342900" lvl="0" indent="-342900">
                  <a:spcBef>
                    <a:spcPct val="20000"/>
                  </a:spcBef>
                </a:pPr>
                <a:endParaRPr lang="en-US" sz="3200" baseline="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284984"/>
                <a:ext cx="8229600" cy="3384376"/>
              </a:xfrm>
              <a:prstGeom prst="rect">
                <a:avLst/>
              </a:prstGeom>
              <a:blipFill rotWithShape="1">
                <a:blip r:embed="rId3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3EB6-66BF-4571-A1AC-9050E5B2D584}" type="slidenum">
              <a:rPr lang="nl-NL" smtClean="0"/>
              <a:pPr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413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form of ADE solution (for instantaneous point spill without decay)</a:t>
            </a:r>
            <a:endParaRPr lang="nl-NL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870452" y="2276872"/>
                <a:ext cx="4513735" cy="10499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𝑐</m:t>
                      </m:r>
                      <m:r>
                        <a:rPr lang="en-US" sz="2400" i="1" smtClean="0">
                          <a:latin typeface="Cambria Math"/>
                        </a:rPr>
                        <m:t>(</m:t>
                      </m:r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,</m:t>
                      </m:r>
                      <m:r>
                        <a:rPr lang="en-US" sz="2400" i="1" smtClean="0">
                          <a:latin typeface="Cambria Math"/>
                        </a:rPr>
                        <m:t>𝑡</m:t>
                      </m:r>
                      <m:r>
                        <a:rPr lang="en-US" sz="240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nl-NL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sz="240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nl-NL" sz="24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𝜋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𝐷𝑡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nl-NL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nl-NL" sz="24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nl-NL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/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𝑈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𝐷𝑡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452" y="2276872"/>
                <a:ext cx="4513735" cy="1049967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57200" y="3284984"/>
                <a:ext cx="8229600" cy="33843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nl-NL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>
                  <a:spcBef>
                    <a:spcPct val="20000"/>
                  </a:spcBef>
                </a:pPr>
                <a:r>
                  <a:rPr kumimoji="0" lang="en-US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For an instantaneous point spill</a:t>
                </a:r>
                <a:r>
                  <a:rPr kumimoji="0" lang="en-US" sz="3200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𝑊</m:t>
                    </m:r>
                    <m:r>
                      <a:rPr kumimoji="0" lang="en-US" sz="32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32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32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𝑚</m:t>
                        </m:r>
                      </m:e>
                      <m:sub>
                        <m:r>
                          <a:rPr kumimoji="0" lang="en-US" sz="32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𝑝</m:t>
                        </m:r>
                      </m:sub>
                    </m:sSub>
                    <m:r>
                      <a:rPr kumimoji="0" lang="en-US" sz="32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</a:rPr>
                      <m:t>𝛿</m:t>
                    </m:r>
                    <m:r>
                      <a:rPr kumimoji="0" lang="en-US" sz="32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</a:rPr>
                      <m:t>(</m:t>
                    </m:r>
                    <m:r>
                      <a:rPr kumimoji="0" lang="en-US" sz="32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</a:rPr>
                      <m:t>𝑡</m:t>
                    </m:r>
                    <m:r>
                      <a:rPr kumimoji="0" lang="en-US" sz="32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</a:rPr>
                      <m:t>=0,</m:t>
                    </m:r>
                    <m:r>
                      <a:rPr kumimoji="0" lang="en-US" sz="32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</a:rPr>
                      <m:t>𝑥</m:t>
                    </m:r>
                    <m:r>
                      <a:rPr kumimoji="0" lang="en-US" sz="32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</a:rPr>
                      <m:t>=0)</m:t>
                    </m:r>
                  </m:oMath>
                </a14:m>
                <a:r>
                  <a:rPr kumimoji="0" lang="nl-NL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and </a:t>
                </a:r>
                <a:r>
                  <a:rPr kumimoji="0" lang="nl-NL" sz="32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volumetric</a:t>
                </a:r>
                <a:r>
                  <a:rPr kumimoji="0" lang="nl-NL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flow</a:t>
                </a:r>
                <a:r>
                  <a:rPr kumimoji="0" lang="nl-NL" sz="3200" b="0" i="0" u="none" strike="noStrike" kern="1200" cap="none" spc="0" normalizeH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0" lang="nl-NL" sz="3200" b="0" i="0" u="none" strike="noStrike" kern="1200" cap="none" spc="0" normalizeH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rate</a:t>
                </a:r>
                <a:r>
                  <a:rPr kumimoji="0" lang="nl-NL" sz="3200" b="0" i="0" u="none" strike="noStrike" kern="1200" cap="none" spc="0" normalizeH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Q. 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284984"/>
                <a:ext cx="8229600" cy="3384376"/>
              </a:xfrm>
              <a:prstGeom prst="rect">
                <a:avLst/>
              </a:prstGeom>
              <a:blipFill rotWithShape="1">
                <a:blip r:embed="rId3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3EB6-66BF-4571-A1AC-9050E5B2D584}" type="slidenum">
              <a:rPr lang="nl-NL" smtClean="0"/>
              <a:pPr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550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concentration change over time for an observer at fixed location?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968" y="1824610"/>
            <a:ext cx="344805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968" y="4005064"/>
            <a:ext cx="352425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3EB6-66BF-4571-A1AC-9050E5B2D584}" type="slidenum">
              <a:rPr lang="nl-NL" smtClean="0"/>
              <a:pPr/>
              <a:t>36</a:t>
            </a:fld>
            <a:endParaRPr lang="nl-N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816"/>
            <a:ext cx="5183968" cy="4869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512" y="6381328"/>
            <a:ext cx="241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err="1" smtClean="0"/>
              <a:t>Chapra</a:t>
            </a:r>
            <a:r>
              <a:rPr lang="en-US" dirty="0" smtClean="0"/>
              <a:t> book</a:t>
            </a:r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5652120" y="5373216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for large distance, the apparent </a:t>
            </a:r>
            <a:r>
              <a:rPr lang="en-US" dirty="0" err="1" smtClean="0"/>
              <a:t>skewness</a:t>
            </a:r>
            <a:r>
              <a:rPr lang="en-US" dirty="0" smtClean="0"/>
              <a:t> seen by a fixed observer vanishes?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Group discussion.</a:t>
            </a:r>
            <a:endParaRPr lang="nl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72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concentration change over time for an observer at fixed location?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Assume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=500g/m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, D =0.1 m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/s and U = 0.2 m/s, k = 0. Plot the concentration witnessed by an observer at x= 4 km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98691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1-D Alarm Model (Version 1.0): Taylor model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870452" y="2276872"/>
                <a:ext cx="4513735" cy="10499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𝑐</m:t>
                      </m:r>
                      <m:r>
                        <a:rPr lang="en-US" sz="2400" i="1" smtClean="0">
                          <a:latin typeface="Cambria Math"/>
                        </a:rPr>
                        <m:t>(</m:t>
                      </m:r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,</m:t>
                      </m:r>
                      <m:r>
                        <a:rPr lang="en-US" sz="2400" i="1" smtClean="0">
                          <a:latin typeface="Cambria Math"/>
                        </a:rPr>
                        <m:t>𝑡</m:t>
                      </m:r>
                      <m:r>
                        <a:rPr lang="en-US" sz="240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nl-NL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sz="240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nl-NL" sz="24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𝜋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𝐷𝑡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nl-NL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nl-NL" sz="24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nl-NL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/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𝑈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𝐷𝑡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452" y="2276872"/>
                <a:ext cx="4513735" cy="1049967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57200" y="3861048"/>
                <a:ext cx="8229600" cy="33843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nl-NL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>
                  <a:spcBef>
                    <a:spcPct val="20000"/>
                  </a:spcBef>
                </a:pPr>
                <a:r>
                  <a:rPr kumimoji="0" lang="en-US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For an instantaneous point spill</a:t>
                </a:r>
                <a:r>
                  <a:rPr kumimoji="0" lang="en-US" sz="3200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𝑊</m:t>
                    </m:r>
                    <m:r>
                      <a:rPr kumimoji="0" lang="en-US" sz="32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32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32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𝑚</m:t>
                        </m:r>
                      </m:e>
                      <m:sub>
                        <m:r>
                          <a:rPr kumimoji="0" lang="en-US" sz="32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𝑝</m:t>
                        </m:r>
                      </m:sub>
                    </m:sSub>
                    <m:r>
                      <a:rPr kumimoji="0" lang="en-US" sz="32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</a:rPr>
                      <m:t>𝛿</m:t>
                    </m:r>
                    <m:r>
                      <a:rPr kumimoji="0" lang="en-US" sz="32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</a:rPr>
                      <m:t>(</m:t>
                    </m:r>
                    <m:r>
                      <a:rPr kumimoji="0" lang="en-US" sz="32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</a:rPr>
                      <m:t>𝑡</m:t>
                    </m:r>
                    <m:r>
                      <a:rPr kumimoji="0" lang="en-US" sz="32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</a:rPr>
                      <m:t>=0,</m:t>
                    </m:r>
                    <m:r>
                      <a:rPr kumimoji="0" lang="en-US" sz="32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</a:rPr>
                      <m:t>𝑥</m:t>
                    </m:r>
                    <m:r>
                      <a:rPr kumimoji="0" lang="en-US" sz="32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</a:rPr>
                      <m:t>=0)</m:t>
                    </m:r>
                  </m:oMath>
                </a14:m>
                <a:r>
                  <a:rPr kumimoji="0" lang="nl-NL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0" lang="nl-NL" sz="32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and</a:t>
                </a:r>
                <a:r>
                  <a:rPr kumimoji="0" lang="nl-NL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0" lang="nl-NL" sz="32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volumetric</a:t>
                </a:r>
                <a:r>
                  <a:rPr kumimoji="0" lang="nl-NL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flow</a:t>
                </a:r>
                <a:r>
                  <a:rPr kumimoji="0" lang="nl-NL" sz="3200" b="0" i="0" u="none" strike="noStrike" kern="1200" cap="none" spc="0" normalizeH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0" lang="nl-NL" sz="3200" b="0" i="0" u="none" strike="noStrike" kern="1200" cap="none" spc="0" normalizeH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rate</a:t>
                </a:r>
                <a:r>
                  <a:rPr kumimoji="0" lang="nl-NL" sz="3200" b="0" i="0" u="none" strike="noStrike" kern="1200" cap="none" spc="0" normalizeH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Q. 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861048"/>
                <a:ext cx="8229600" cy="3384376"/>
              </a:xfrm>
              <a:prstGeom prst="rect">
                <a:avLst/>
              </a:prstGeom>
              <a:blipFill rotWithShape="1">
                <a:blip r:embed="rId3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3EB6-66BF-4571-A1AC-9050E5B2D584}" type="slidenum">
              <a:rPr lang="nl-NL" smtClean="0"/>
              <a:pPr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509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Rhine Alarm </a:t>
            </a:r>
            <a:r>
              <a:rPr lang="en-US" dirty="0" smtClean="0"/>
              <a:t>Model: asymmetries in application</a:t>
            </a:r>
            <a:endParaRPr lang="en-US" dirty="0"/>
          </a:p>
        </p:txBody>
      </p:sp>
      <p:sp>
        <p:nvSpPr>
          <p:cNvPr id="900100" name="Text Box 4"/>
          <p:cNvSpPr txBox="1">
            <a:spLocks noChangeArrowheads="1"/>
          </p:cNvSpPr>
          <p:nvPr/>
        </p:nvSpPr>
        <p:spPr bwMode="auto">
          <a:xfrm>
            <a:off x="4810125" y="1727200"/>
            <a:ext cx="1828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Dead zones with </a:t>
            </a:r>
          </a:p>
          <a:p>
            <a:pPr algn="ctr"/>
            <a:r>
              <a:rPr lang="en-US" sz="1800"/>
              <a:t>stagnant water</a:t>
            </a:r>
          </a:p>
        </p:txBody>
      </p:sp>
      <p:sp>
        <p:nvSpPr>
          <p:cNvPr id="900101" name="AutoShape 5"/>
          <p:cNvSpPr>
            <a:spLocks noChangeArrowheads="1"/>
          </p:cNvSpPr>
          <p:nvPr/>
        </p:nvSpPr>
        <p:spPr bwMode="auto">
          <a:xfrm>
            <a:off x="3200400" y="3556000"/>
            <a:ext cx="228600" cy="723900"/>
          </a:xfrm>
          <a:prstGeom prst="downArrow">
            <a:avLst>
              <a:gd name="adj1" fmla="val 50000"/>
              <a:gd name="adj2" fmla="val 79167"/>
            </a:avLst>
          </a:prstGeom>
          <a:solidFill>
            <a:srgbClr val="B7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900102" name="Rectangle 6" descr="Light upward diagonal"/>
          <p:cNvSpPr>
            <a:spLocks noChangeArrowheads="1"/>
          </p:cNvSpPr>
          <p:nvPr/>
        </p:nvSpPr>
        <p:spPr bwMode="auto">
          <a:xfrm>
            <a:off x="2336800" y="2032000"/>
            <a:ext cx="469900" cy="1016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900103" name="Rectangle 7" descr="Light upward diagonal"/>
          <p:cNvSpPr>
            <a:spLocks noChangeArrowheads="1"/>
          </p:cNvSpPr>
          <p:nvPr/>
        </p:nvSpPr>
        <p:spPr bwMode="auto">
          <a:xfrm>
            <a:off x="3606800" y="2019300"/>
            <a:ext cx="469900" cy="1016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900104" name="Rectangle 8" descr="Light upward diagonal"/>
          <p:cNvSpPr>
            <a:spLocks noChangeArrowheads="1"/>
          </p:cNvSpPr>
          <p:nvPr/>
        </p:nvSpPr>
        <p:spPr bwMode="auto">
          <a:xfrm>
            <a:off x="3619500" y="3086100"/>
            <a:ext cx="469900" cy="1016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900105" name="Rectangle 9" descr="Light upward diagonal"/>
          <p:cNvSpPr>
            <a:spLocks noChangeArrowheads="1"/>
          </p:cNvSpPr>
          <p:nvPr/>
        </p:nvSpPr>
        <p:spPr bwMode="auto">
          <a:xfrm>
            <a:off x="2362200" y="3098800"/>
            <a:ext cx="469900" cy="1016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900106" name="Rectangle 10" descr="Light upward diagonal"/>
          <p:cNvSpPr>
            <a:spLocks noChangeArrowheads="1"/>
          </p:cNvSpPr>
          <p:nvPr/>
        </p:nvSpPr>
        <p:spPr bwMode="auto">
          <a:xfrm>
            <a:off x="2349500" y="3867150"/>
            <a:ext cx="469900" cy="1016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900107" name="Rectangle 11" descr="Light upward diagonal"/>
          <p:cNvSpPr>
            <a:spLocks noChangeArrowheads="1"/>
          </p:cNvSpPr>
          <p:nvPr/>
        </p:nvSpPr>
        <p:spPr bwMode="auto">
          <a:xfrm>
            <a:off x="3670300" y="3867150"/>
            <a:ext cx="469900" cy="1016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900108" name="Rectangle 12" descr="Light upward diagonal"/>
          <p:cNvSpPr>
            <a:spLocks noChangeArrowheads="1"/>
          </p:cNvSpPr>
          <p:nvPr/>
        </p:nvSpPr>
        <p:spPr bwMode="auto">
          <a:xfrm>
            <a:off x="2108200" y="1168400"/>
            <a:ext cx="317500" cy="44704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900109" name="Rectangle 13" descr="Light upward diagonal"/>
          <p:cNvSpPr>
            <a:spLocks noChangeArrowheads="1"/>
          </p:cNvSpPr>
          <p:nvPr/>
        </p:nvSpPr>
        <p:spPr bwMode="auto">
          <a:xfrm>
            <a:off x="4051300" y="1206500"/>
            <a:ext cx="317500" cy="44704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900110" name="Line 14"/>
          <p:cNvSpPr>
            <a:spLocks noChangeShapeType="1"/>
          </p:cNvSpPr>
          <p:nvPr/>
        </p:nvSpPr>
        <p:spPr bwMode="auto">
          <a:xfrm flipH="1">
            <a:off x="3797300" y="2197100"/>
            <a:ext cx="863600" cy="5461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900111" name="Freeform 15"/>
          <p:cNvSpPr>
            <a:spLocks/>
          </p:cNvSpPr>
          <p:nvPr/>
        </p:nvSpPr>
        <p:spPr bwMode="auto">
          <a:xfrm>
            <a:off x="4927600" y="4064000"/>
            <a:ext cx="2413000" cy="1090613"/>
          </a:xfrm>
          <a:custGeom>
            <a:avLst/>
            <a:gdLst>
              <a:gd name="T0" fmla="*/ 0 w 1520"/>
              <a:gd name="T1" fmla="*/ 0 h 687"/>
              <a:gd name="T2" fmla="*/ 120 w 1520"/>
              <a:gd name="T3" fmla="*/ 200 h 687"/>
              <a:gd name="T4" fmla="*/ 384 w 1520"/>
              <a:gd name="T5" fmla="*/ 248 h 687"/>
              <a:gd name="T6" fmla="*/ 568 w 1520"/>
              <a:gd name="T7" fmla="*/ 496 h 687"/>
              <a:gd name="T8" fmla="*/ 768 w 1520"/>
              <a:gd name="T9" fmla="*/ 656 h 687"/>
              <a:gd name="T10" fmla="*/ 1080 w 1520"/>
              <a:gd name="T11" fmla="*/ 624 h 687"/>
              <a:gd name="T12" fmla="*/ 1144 w 1520"/>
              <a:gd name="T13" fmla="*/ 280 h 687"/>
              <a:gd name="T14" fmla="*/ 1368 w 1520"/>
              <a:gd name="T15" fmla="*/ 232 h 687"/>
              <a:gd name="T16" fmla="*/ 1520 w 1520"/>
              <a:gd name="T1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0" h="687">
                <a:moveTo>
                  <a:pt x="0" y="0"/>
                </a:moveTo>
                <a:cubicBezTo>
                  <a:pt x="28" y="79"/>
                  <a:pt x="56" y="159"/>
                  <a:pt x="120" y="200"/>
                </a:cubicBezTo>
                <a:cubicBezTo>
                  <a:pt x="184" y="241"/>
                  <a:pt x="309" y="199"/>
                  <a:pt x="384" y="248"/>
                </a:cubicBezTo>
                <a:cubicBezTo>
                  <a:pt x="459" y="297"/>
                  <a:pt x="504" y="428"/>
                  <a:pt x="568" y="496"/>
                </a:cubicBezTo>
                <a:cubicBezTo>
                  <a:pt x="632" y="564"/>
                  <a:pt x="683" y="635"/>
                  <a:pt x="768" y="656"/>
                </a:cubicBezTo>
                <a:cubicBezTo>
                  <a:pt x="853" y="677"/>
                  <a:pt x="1017" y="687"/>
                  <a:pt x="1080" y="624"/>
                </a:cubicBezTo>
                <a:cubicBezTo>
                  <a:pt x="1143" y="561"/>
                  <a:pt x="1096" y="345"/>
                  <a:pt x="1144" y="280"/>
                </a:cubicBezTo>
                <a:cubicBezTo>
                  <a:pt x="1192" y="215"/>
                  <a:pt x="1305" y="279"/>
                  <a:pt x="1368" y="232"/>
                </a:cubicBezTo>
                <a:cubicBezTo>
                  <a:pt x="1431" y="185"/>
                  <a:pt x="1495" y="41"/>
                  <a:pt x="1520" y="0"/>
                </a:cubicBezTo>
              </a:path>
            </a:pathLst>
          </a:custGeom>
          <a:solidFill>
            <a:schemeClr val="folHlink"/>
          </a:solidFill>
          <a:ln w="9525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900112" name="Line 16"/>
          <p:cNvSpPr>
            <a:spLocks noChangeShapeType="1"/>
          </p:cNvSpPr>
          <p:nvPr/>
        </p:nvSpPr>
        <p:spPr bwMode="auto">
          <a:xfrm>
            <a:off x="4927600" y="4076700"/>
            <a:ext cx="2413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900113" name="Freeform 17"/>
          <p:cNvSpPr>
            <a:spLocks/>
          </p:cNvSpPr>
          <p:nvPr/>
        </p:nvSpPr>
        <p:spPr bwMode="auto">
          <a:xfrm>
            <a:off x="5422900" y="4076700"/>
            <a:ext cx="1409700" cy="1065213"/>
          </a:xfrm>
          <a:custGeom>
            <a:avLst/>
            <a:gdLst>
              <a:gd name="T0" fmla="*/ 0 w 888"/>
              <a:gd name="T1" fmla="*/ 8 h 671"/>
              <a:gd name="T2" fmla="*/ 72 w 888"/>
              <a:gd name="T3" fmla="*/ 232 h 671"/>
              <a:gd name="T4" fmla="*/ 256 w 888"/>
              <a:gd name="T5" fmla="*/ 480 h 671"/>
              <a:gd name="T6" fmla="*/ 456 w 888"/>
              <a:gd name="T7" fmla="*/ 640 h 671"/>
              <a:gd name="T8" fmla="*/ 768 w 888"/>
              <a:gd name="T9" fmla="*/ 608 h 671"/>
              <a:gd name="T10" fmla="*/ 832 w 888"/>
              <a:gd name="T11" fmla="*/ 264 h 671"/>
              <a:gd name="T12" fmla="*/ 888 w 888"/>
              <a:gd name="T13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8" h="671">
                <a:moveTo>
                  <a:pt x="0" y="8"/>
                </a:moveTo>
                <a:cubicBezTo>
                  <a:pt x="12" y="45"/>
                  <a:pt x="29" y="153"/>
                  <a:pt x="72" y="232"/>
                </a:cubicBezTo>
                <a:cubicBezTo>
                  <a:pt x="115" y="311"/>
                  <a:pt x="192" y="412"/>
                  <a:pt x="256" y="480"/>
                </a:cubicBezTo>
                <a:cubicBezTo>
                  <a:pt x="320" y="548"/>
                  <a:pt x="371" y="619"/>
                  <a:pt x="456" y="640"/>
                </a:cubicBezTo>
                <a:cubicBezTo>
                  <a:pt x="541" y="661"/>
                  <a:pt x="705" y="671"/>
                  <a:pt x="768" y="608"/>
                </a:cubicBezTo>
                <a:cubicBezTo>
                  <a:pt x="831" y="545"/>
                  <a:pt x="812" y="365"/>
                  <a:pt x="832" y="264"/>
                </a:cubicBezTo>
                <a:cubicBezTo>
                  <a:pt x="852" y="163"/>
                  <a:pt x="879" y="44"/>
                  <a:pt x="888" y="0"/>
                </a:cubicBezTo>
              </a:path>
            </a:pathLst>
          </a:cu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B7FFFF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900114" name="AutoShape 18"/>
          <p:cNvSpPr>
            <a:spLocks noChangeArrowheads="1"/>
          </p:cNvSpPr>
          <p:nvPr/>
        </p:nvSpPr>
        <p:spPr bwMode="auto">
          <a:xfrm>
            <a:off x="5295900" y="4191000"/>
            <a:ext cx="368300" cy="152400"/>
          </a:xfrm>
          <a:prstGeom prst="leftRightArrow">
            <a:avLst>
              <a:gd name="adj1" fmla="val 50000"/>
              <a:gd name="adj2" fmla="val 48333"/>
            </a:avLst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900115" name="AutoShape 19"/>
          <p:cNvSpPr>
            <a:spLocks noChangeArrowheads="1"/>
          </p:cNvSpPr>
          <p:nvPr/>
        </p:nvSpPr>
        <p:spPr bwMode="auto">
          <a:xfrm>
            <a:off x="6591300" y="4191000"/>
            <a:ext cx="368300" cy="152400"/>
          </a:xfrm>
          <a:prstGeom prst="leftRightArrow">
            <a:avLst>
              <a:gd name="adj1" fmla="val 50000"/>
              <a:gd name="adj2" fmla="val 48333"/>
            </a:avLst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900116" name="Line 20"/>
          <p:cNvSpPr>
            <a:spLocks noChangeShapeType="1"/>
          </p:cNvSpPr>
          <p:nvPr/>
        </p:nvSpPr>
        <p:spPr bwMode="auto">
          <a:xfrm flipH="1">
            <a:off x="5232400" y="2476500"/>
            <a:ext cx="406400" cy="1676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900117" name="Line 21"/>
          <p:cNvSpPr>
            <a:spLocks noChangeShapeType="1"/>
          </p:cNvSpPr>
          <p:nvPr/>
        </p:nvSpPr>
        <p:spPr bwMode="auto">
          <a:xfrm>
            <a:off x="6081713" y="2514600"/>
            <a:ext cx="877887" cy="15875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900118" name="Text Box 22"/>
          <p:cNvSpPr txBox="1">
            <a:spLocks noChangeArrowheads="1"/>
          </p:cNvSpPr>
          <p:nvPr/>
        </p:nvSpPr>
        <p:spPr bwMode="auto">
          <a:xfrm>
            <a:off x="276225" y="2246313"/>
            <a:ext cx="919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Groynes</a:t>
            </a:r>
          </a:p>
        </p:txBody>
      </p:sp>
      <p:sp>
        <p:nvSpPr>
          <p:cNvPr id="900119" name="Line 23"/>
          <p:cNvSpPr>
            <a:spLocks noChangeShapeType="1"/>
          </p:cNvSpPr>
          <p:nvPr/>
        </p:nvSpPr>
        <p:spPr bwMode="auto">
          <a:xfrm>
            <a:off x="1485900" y="2463800"/>
            <a:ext cx="10668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900120" name="Line 24"/>
          <p:cNvSpPr>
            <a:spLocks noChangeShapeType="1"/>
          </p:cNvSpPr>
          <p:nvPr/>
        </p:nvSpPr>
        <p:spPr bwMode="auto">
          <a:xfrm>
            <a:off x="2794000" y="1117600"/>
            <a:ext cx="50800" cy="2768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900121" name="Line 25"/>
          <p:cNvSpPr>
            <a:spLocks noChangeShapeType="1"/>
          </p:cNvSpPr>
          <p:nvPr/>
        </p:nvSpPr>
        <p:spPr bwMode="auto">
          <a:xfrm>
            <a:off x="3581400" y="1168400"/>
            <a:ext cx="63500" cy="2895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900122" name="Text Box 26"/>
          <p:cNvSpPr txBox="1">
            <a:spLocks noChangeArrowheads="1"/>
          </p:cNvSpPr>
          <p:nvPr/>
        </p:nvSpPr>
        <p:spPr bwMode="auto">
          <a:xfrm>
            <a:off x="3057525" y="1484313"/>
            <a:ext cx="384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  <a:r>
              <a:rPr lang="en-US" baseline="-25000"/>
              <a:t>s</a:t>
            </a:r>
          </a:p>
        </p:txBody>
      </p:sp>
      <p:sp>
        <p:nvSpPr>
          <p:cNvPr id="900123" name="Text Box 27"/>
          <p:cNvSpPr txBox="1">
            <a:spLocks noChangeArrowheads="1"/>
          </p:cNvSpPr>
          <p:nvPr/>
        </p:nvSpPr>
        <p:spPr bwMode="auto">
          <a:xfrm>
            <a:off x="3641725" y="938213"/>
            <a:ext cx="4079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  <a:r>
              <a:rPr lang="en-US" baseline="-25000"/>
              <a:t>b</a:t>
            </a:r>
          </a:p>
        </p:txBody>
      </p:sp>
      <p:sp>
        <p:nvSpPr>
          <p:cNvPr id="900124" name="Text Box 28"/>
          <p:cNvSpPr txBox="1">
            <a:spLocks noChangeArrowheads="1"/>
          </p:cNvSpPr>
          <p:nvPr/>
        </p:nvSpPr>
        <p:spPr bwMode="auto">
          <a:xfrm>
            <a:off x="2409825" y="925513"/>
            <a:ext cx="4079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  <a:r>
              <a:rPr lang="en-US" baseline="-25000"/>
              <a:t>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3EB6-66BF-4571-A1AC-9050E5B2D584}" type="slidenum">
              <a:rPr lang="nl-NL" smtClean="0"/>
              <a:pPr/>
              <a:t>39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3630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017"/>
            <a:ext cx="8229600" cy="1143000"/>
          </a:xfrm>
        </p:spPr>
        <p:txBody>
          <a:bodyPr/>
          <a:lstStyle/>
          <a:p>
            <a:r>
              <a:rPr lang="en-US" dirty="0" smtClean="0"/>
              <a:t>1D Plug Flow Model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229200"/>
            <a:ext cx="8229600" cy="1689051"/>
          </a:xfrm>
        </p:spPr>
        <p:txBody>
          <a:bodyPr/>
          <a:lstStyle/>
          <a:p>
            <a:r>
              <a:rPr lang="en-US" dirty="0" smtClean="0"/>
              <a:t>Formulate the differential equation for reaction = </a:t>
            </a:r>
            <a:r>
              <a:rPr lang="en-US" dirty="0" err="1" smtClean="0"/>
              <a:t>k∆Vc</a:t>
            </a:r>
            <a:r>
              <a:rPr lang="en-US" dirty="0" smtClean="0"/>
              <a:t>, and W= 0</a:t>
            </a:r>
            <a:endParaRPr lang="nl-NL" dirty="0"/>
          </a:p>
        </p:txBody>
      </p:sp>
      <p:sp>
        <p:nvSpPr>
          <p:cNvPr id="15" name="TextBox 21"/>
          <p:cNvSpPr txBox="1">
            <a:spLocks noChangeArrowheads="1"/>
          </p:cNvSpPr>
          <p:nvPr/>
        </p:nvSpPr>
        <p:spPr bwMode="auto">
          <a:xfrm>
            <a:off x="2903942" y="1406017"/>
            <a:ext cx="41127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fr-CH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 smtClean="0"/>
              <a:t>A</a:t>
            </a:r>
            <a:r>
              <a:rPr lang="en-US" baseline="-25000" dirty="0" smtClean="0"/>
              <a:t>c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89121" y="3627133"/>
                <a:ext cx="6632137" cy="1342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V</m:t>
                      </m:r>
                      <m:f>
                        <m:fPr>
                          <m:ctrlPr>
                            <a:rPr lang="nl-NL" sz="2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nl-NL" sz="280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</m:num>
                        <m:den>
                          <m:r>
                            <a:rPr lang="nl-NL" sz="280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±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𝑟𝑒𝑎𝑐𝑡𝑖𝑜𝑛𝑠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𝑊</m:t>
                      </m:r>
                    </m:oMath>
                  </m:oMathPara>
                </a14:m>
                <a:endParaRPr lang="en-US" sz="2800" b="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𝑖𝑛</m:t>
                        </m:r>
                      </m:sub>
                    </m:sSub>
                    <m:r>
                      <a:rPr lang="en-US" sz="2800" b="0" i="0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𝑈𝑐</m:t>
                    </m:r>
                  </m:oMath>
                </a14:m>
                <a:r>
                  <a:rPr lang="nl-NL" sz="2800" dirty="0" smtClean="0"/>
                  <a:t>;</a:t>
                </a:r>
                <a:r>
                  <a:rPr lang="en-US" sz="28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nl-NL" sz="2800" dirty="0" smtClean="0"/>
                  <a:t>=?</a:t>
                </a:r>
                <a:endParaRPr lang="nl-NL" sz="2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21" y="3627133"/>
                <a:ext cx="6632137" cy="1342483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b="-1227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4</a:t>
            </a:fld>
            <a:endParaRPr lang="nl-NL"/>
          </a:p>
        </p:txBody>
      </p:sp>
      <p:grpSp>
        <p:nvGrpSpPr>
          <p:cNvPr id="25" name="Group 24"/>
          <p:cNvGrpSpPr/>
          <p:nvPr/>
        </p:nvGrpSpPr>
        <p:grpSpPr>
          <a:xfrm>
            <a:off x="2707431" y="1412776"/>
            <a:ext cx="3016697" cy="2150269"/>
            <a:chOff x="5549900" y="1054100"/>
            <a:chExt cx="3160713" cy="2319338"/>
          </a:xfrm>
        </p:grpSpPr>
        <p:sp>
          <p:nvSpPr>
            <p:cNvPr id="26" name="Cube 25"/>
            <p:cNvSpPr/>
            <p:nvPr/>
          </p:nvSpPr>
          <p:spPr bwMode="auto">
            <a:xfrm>
              <a:off x="6184900" y="1447800"/>
              <a:ext cx="1511300" cy="1409700"/>
            </a:xfrm>
            <a:prstGeom prst="cub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nl-NL" spc="10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endParaRPr>
            </a:p>
          </p:txBody>
        </p:sp>
        <p:cxnSp>
          <p:nvCxnSpPr>
            <p:cNvPr id="27" name="Straight Connector 26"/>
            <p:cNvCxnSpPr>
              <a:cxnSpLocks noChangeShapeType="1"/>
            </p:cNvCxnSpPr>
            <p:nvPr/>
          </p:nvCxnSpPr>
          <p:spPr bwMode="auto">
            <a:xfrm>
              <a:off x="6540500" y="1447800"/>
              <a:ext cx="0" cy="10287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7"/>
            <p:cNvCxnSpPr>
              <a:cxnSpLocks noChangeShapeType="1"/>
            </p:cNvCxnSpPr>
            <p:nvPr/>
          </p:nvCxnSpPr>
          <p:spPr bwMode="auto">
            <a:xfrm flipV="1">
              <a:off x="6184900" y="2476500"/>
              <a:ext cx="355600" cy="381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Connector 9"/>
            <p:cNvCxnSpPr>
              <a:cxnSpLocks noChangeShapeType="1"/>
            </p:cNvCxnSpPr>
            <p:nvPr/>
          </p:nvCxnSpPr>
          <p:spPr bwMode="auto">
            <a:xfrm>
              <a:off x="6540500" y="2476500"/>
              <a:ext cx="11557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Arrow Connector 18"/>
            <p:cNvCxnSpPr>
              <a:cxnSpLocks noChangeShapeType="1"/>
            </p:cNvCxnSpPr>
            <p:nvPr/>
          </p:nvCxnSpPr>
          <p:spPr bwMode="auto">
            <a:xfrm>
              <a:off x="5549900" y="2152650"/>
              <a:ext cx="8128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Straight Arrow Connector 20"/>
            <p:cNvCxnSpPr>
              <a:cxnSpLocks noChangeShapeType="1"/>
            </p:cNvCxnSpPr>
            <p:nvPr/>
          </p:nvCxnSpPr>
          <p:spPr bwMode="auto">
            <a:xfrm>
              <a:off x="7556500" y="2152650"/>
              <a:ext cx="7493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22"/>
            <p:cNvCxnSpPr>
              <a:cxnSpLocks noChangeShapeType="1"/>
            </p:cNvCxnSpPr>
            <p:nvPr/>
          </p:nvCxnSpPr>
          <p:spPr bwMode="auto">
            <a:xfrm>
              <a:off x="6940550" y="1054100"/>
              <a:ext cx="0" cy="5588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24"/>
            <p:cNvCxnSpPr>
              <a:cxnSpLocks noChangeShapeType="1"/>
            </p:cNvCxnSpPr>
            <p:nvPr/>
          </p:nvCxnSpPr>
          <p:spPr bwMode="auto">
            <a:xfrm>
              <a:off x="6184900" y="3009900"/>
              <a:ext cx="11557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TextBox 26"/>
            <p:cNvSpPr txBox="1">
              <a:spLocks noChangeArrowheads="1"/>
            </p:cNvSpPr>
            <p:nvPr/>
          </p:nvSpPr>
          <p:spPr bwMode="auto">
            <a:xfrm>
              <a:off x="6540500" y="3035300"/>
              <a:ext cx="75565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NL"/>
                <a:t>∆x</a:t>
              </a:r>
            </a:p>
          </p:txBody>
        </p:sp>
        <p:sp>
          <p:nvSpPr>
            <p:cNvPr id="35" name="TextBox 27"/>
            <p:cNvSpPr txBox="1">
              <a:spLocks noChangeArrowheads="1"/>
            </p:cNvSpPr>
            <p:nvPr/>
          </p:nvSpPr>
          <p:spPr bwMode="auto">
            <a:xfrm>
              <a:off x="7797800" y="1792288"/>
              <a:ext cx="7556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NL"/>
                <a:t>J</a:t>
              </a:r>
              <a:r>
                <a:rPr lang="nl-NL" baseline="-25000"/>
                <a:t>out</a:t>
              </a:r>
            </a:p>
          </p:txBody>
        </p:sp>
        <p:sp>
          <p:nvSpPr>
            <p:cNvPr id="36" name="TextBox 29"/>
            <p:cNvSpPr txBox="1">
              <a:spLocks noChangeArrowheads="1"/>
            </p:cNvSpPr>
            <p:nvPr/>
          </p:nvSpPr>
          <p:spPr bwMode="auto">
            <a:xfrm>
              <a:off x="6962775" y="1054100"/>
              <a:ext cx="75565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NL"/>
                <a:t>W</a:t>
              </a:r>
              <a:endParaRPr lang="nl-NL" baseline="-25000"/>
            </a:p>
          </p:txBody>
        </p:sp>
        <p:cxnSp>
          <p:nvCxnSpPr>
            <p:cNvPr id="37" name="Curved Connector 33"/>
            <p:cNvCxnSpPr>
              <a:cxnSpLocks noChangeShapeType="1"/>
            </p:cNvCxnSpPr>
            <p:nvPr/>
          </p:nvCxnSpPr>
          <p:spPr bwMode="auto">
            <a:xfrm rot="5400000" flipH="1" flipV="1">
              <a:off x="7546181" y="1343819"/>
              <a:ext cx="639763" cy="619125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TextBox 34"/>
            <p:cNvSpPr txBox="1">
              <a:spLocks noChangeArrowheads="1"/>
            </p:cNvSpPr>
            <p:nvPr/>
          </p:nvSpPr>
          <p:spPr bwMode="auto">
            <a:xfrm>
              <a:off x="7954963" y="1054100"/>
              <a:ext cx="75565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NL"/>
                <a:t>A</a:t>
              </a:r>
              <a:r>
                <a:rPr lang="nl-NL" baseline="-25000"/>
                <a:t>c</a:t>
              </a:r>
            </a:p>
          </p:txBody>
        </p:sp>
      </p:grpSp>
      <p:sp>
        <p:nvSpPr>
          <p:cNvPr id="39" name="TextBox 28"/>
          <p:cNvSpPr txBox="1">
            <a:spLocks noChangeArrowheads="1"/>
          </p:cNvSpPr>
          <p:nvPr/>
        </p:nvSpPr>
        <p:spPr bwMode="auto">
          <a:xfrm>
            <a:off x="2771800" y="2132856"/>
            <a:ext cx="755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 b="1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 b="1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 b="1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 b="1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NL" dirty="0" err="1"/>
              <a:t>J</a:t>
            </a:r>
            <a:r>
              <a:rPr lang="nl-NL" baseline="-25000" dirty="0" err="1"/>
              <a:t>in</a:t>
            </a:r>
            <a:endParaRPr lang="nl-NL" baseline="-25000" dirty="0"/>
          </a:p>
        </p:txBody>
      </p:sp>
    </p:spTree>
    <p:extLst>
      <p:ext uri="{BB962C8B-B14F-4D97-AF65-F5344CB8AC3E}">
        <p14:creationId xmlns:p14="http://schemas.microsoft.com/office/powerpoint/2010/main" val="39836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Rhine Alarm </a:t>
            </a:r>
            <a:r>
              <a:rPr lang="en-US" dirty="0" smtClean="0"/>
              <a:t>Model version 2.0</a:t>
            </a:r>
            <a:endParaRPr lang="en-US" dirty="0"/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63600" y="1155700"/>
            <a:ext cx="7796213" cy="4525963"/>
          </a:xfrm>
        </p:spPr>
        <p:txBody>
          <a:bodyPr/>
          <a:lstStyle/>
          <a:p>
            <a:pPr marL="342900" lvl="1" indent="-228600">
              <a:buFontTx/>
              <a:buChar char="•"/>
            </a:pPr>
            <a:r>
              <a:rPr lang="en-US" sz="2000" dirty="0"/>
              <a:t>Improvement: including stagnant zones</a:t>
            </a:r>
          </a:p>
          <a:p>
            <a:pPr marL="342900" lvl="1" indent="-228600"/>
            <a:r>
              <a:rPr lang="en-US" sz="2000" dirty="0"/>
              <a:t> no analytical solution, </a:t>
            </a:r>
            <a:r>
              <a:rPr lang="en-US" sz="2000" dirty="0" err="1"/>
              <a:t>Chatwin</a:t>
            </a:r>
            <a:r>
              <a:rPr lang="en-US" sz="2000" dirty="0"/>
              <a:t> (1980) approximation</a:t>
            </a:r>
          </a:p>
          <a:p>
            <a:pPr marL="342900" lvl="1" indent="-228600"/>
            <a:endParaRPr lang="en-US" sz="2000" dirty="0"/>
          </a:p>
          <a:p>
            <a:pPr marL="342900" lvl="1" indent="-228600"/>
            <a:endParaRPr lang="en-US" sz="2000" dirty="0"/>
          </a:p>
          <a:p>
            <a:pPr marL="342900" lvl="1" indent="-228600"/>
            <a:endParaRPr lang="en-US" sz="2000" dirty="0"/>
          </a:p>
          <a:p>
            <a:pPr marL="342900" lvl="1" indent="-228600"/>
            <a:endParaRPr lang="en-US" sz="2000" dirty="0"/>
          </a:p>
          <a:p>
            <a:pPr marL="342900" lvl="1" indent="-228600"/>
            <a:endParaRPr lang="en-US" sz="2000" dirty="0"/>
          </a:p>
          <a:p>
            <a:pPr marL="342900" lvl="1" indent="-228600"/>
            <a:endParaRPr lang="en-US" sz="2000" dirty="0"/>
          </a:p>
          <a:p>
            <a:pPr marL="342900" lvl="1" indent="-228600"/>
            <a:endParaRPr lang="en-US" sz="2000" dirty="0"/>
          </a:p>
          <a:p>
            <a:pPr marL="114300" lvl="1" indent="0">
              <a:buNone/>
            </a:pPr>
            <a:endParaRPr lang="en-US" sz="2000" dirty="0"/>
          </a:p>
        </p:txBody>
      </p:sp>
      <p:graphicFrame>
        <p:nvGraphicFramePr>
          <p:cNvPr id="90112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06089681"/>
              </p:ext>
            </p:extLst>
          </p:nvPr>
        </p:nvGraphicFramePr>
        <p:xfrm>
          <a:off x="1506538" y="2278063"/>
          <a:ext cx="6391275" cy="400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4" imgW="4178160" imgH="2616120" progId="">
                  <p:embed/>
                </p:oleObj>
              </mc:Choice>
              <mc:Fallback>
                <p:oleObj name="Equation" r:id="rId4" imgW="4178160" imgH="2616120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2278063"/>
                        <a:ext cx="6391275" cy="4002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01132" name="Text Box 12"/>
              <p:cNvSpPr txBox="1">
                <a:spLocks noChangeArrowheads="1"/>
              </p:cNvSpPr>
              <p:nvPr/>
            </p:nvSpPr>
            <p:spPr bwMode="auto">
              <a:xfrm>
                <a:off x="715963" y="3356992"/>
                <a:ext cx="3856038" cy="16292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Includes transport velocity c</a:t>
                </a:r>
              </a:p>
              <a:p>
                <a:r>
                  <a:rPr lang="en-US" i="1" dirty="0"/>
                  <a:t>c</a:t>
                </a:r>
                <a:r>
                  <a:rPr lang="en-US" dirty="0"/>
                  <a:t> = </a:t>
                </a:r>
                <a:r>
                  <a:rPr lang="en-US" i="1" dirty="0" smtClean="0"/>
                  <a:t>U</a:t>
                </a:r>
                <a:r>
                  <a:rPr lang="en-US" dirty="0" smtClean="0"/>
                  <a:t> </a:t>
                </a:r>
                <a:r>
                  <a:rPr lang="en-US" dirty="0"/>
                  <a:t>/ (1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𝑙𝑜𝑐𝑎𝑙</m:t>
                        </m:r>
                      </m:sub>
                    </m:sSub>
                  </m:oMath>
                </a14:m>
                <a:r>
                  <a:rPr lang="fr-CH" dirty="0">
                    <a:cs typeface="Times New Roman" pitchFamily="18" charset="0"/>
                  </a:rPr>
                  <a:t>)</a:t>
                </a:r>
              </a:p>
              <a:p>
                <a:r>
                  <a:rPr lang="fr-CH" dirty="0">
                    <a:cs typeface="Times New Roman" pitchFamily="18" charset="0"/>
                  </a:rPr>
                  <a:t> -  </a:t>
                </a:r>
                <a:r>
                  <a:rPr lang="fr-CH" i="1" dirty="0">
                    <a:cs typeface="Times New Roman" pitchFamily="18" charset="0"/>
                  </a:rPr>
                  <a:t>U</a:t>
                </a:r>
                <a:r>
                  <a:rPr lang="fr-CH" dirty="0" smtClean="0">
                    <a:cs typeface="Times New Roman" pitchFamily="18" charset="0"/>
                  </a:rPr>
                  <a:t> </a:t>
                </a:r>
                <a:r>
                  <a:rPr lang="fr-CH" dirty="0">
                    <a:cs typeface="Times New Roman" pitchFamily="18" charset="0"/>
                  </a:rPr>
                  <a:t>: </a:t>
                </a:r>
                <a:r>
                  <a:rPr lang="fr-CH" dirty="0" err="1">
                    <a:cs typeface="Times New Roman" pitchFamily="18" charset="0"/>
                  </a:rPr>
                  <a:t>mean</a:t>
                </a:r>
                <a:r>
                  <a:rPr lang="fr-CH" dirty="0">
                    <a:cs typeface="Times New Roman" pitchFamily="18" charset="0"/>
                  </a:rPr>
                  <a:t> </a:t>
                </a:r>
                <a:r>
                  <a:rPr lang="fr-CH" dirty="0" err="1">
                    <a:cs typeface="Times New Roman" pitchFamily="18" charset="0"/>
                  </a:rPr>
                  <a:t>velocity</a:t>
                </a:r>
                <a:r>
                  <a:rPr lang="fr-CH" dirty="0">
                    <a:cs typeface="Times New Roman" pitchFamily="18" charset="0"/>
                  </a:rPr>
                  <a:t> in main </a:t>
                </a:r>
                <a:r>
                  <a:rPr lang="fr-CH" dirty="0" err="1">
                    <a:cs typeface="Times New Roman" pitchFamily="18" charset="0"/>
                  </a:rPr>
                  <a:t>stream</a:t>
                </a:r>
                <a:endParaRPr lang="fr-CH" dirty="0">
                  <a:cs typeface="Times New Roman" pitchFamily="18" charset="0"/>
                </a:endParaRPr>
              </a:p>
              <a:p>
                <a:r>
                  <a:rPr lang="fr-CH" dirty="0">
                    <a:cs typeface="Times New Roman" pitchFamily="18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𝑙𝑜𝑐𝑎𝑙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fr-CH" dirty="0" smtClean="0"/>
                  <a:t> </a:t>
                </a:r>
                <a:r>
                  <a:rPr lang="fr-CH" dirty="0"/>
                  <a:t>(for the Rhine </a:t>
                </a:r>
                <a:r>
                  <a:rPr lang="fr-CH" dirty="0" err="1"/>
                  <a:t>between</a:t>
                </a:r>
                <a:r>
                  <a:rPr lang="fr-CH" dirty="0"/>
                  <a:t> 0 and 0.35</a:t>
                </a:r>
                <a:r>
                  <a:rPr lang="fr-CH" dirty="0" smtClean="0"/>
                  <a:t>); </a:t>
                </a:r>
                <a:r>
                  <a:rPr lang="fr-CH" dirty="0" err="1" smtClean="0"/>
                  <a:t>see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previous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slide</a:t>
                </a:r>
                <a:endParaRPr lang="el-GR" dirty="0"/>
              </a:p>
            </p:txBody>
          </p:sp>
        </mc:Choice>
        <mc:Fallback xmlns="">
          <p:sp>
            <p:nvSpPr>
              <p:cNvPr id="901132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5963" y="3356992"/>
                <a:ext cx="3856038" cy="1629292"/>
              </a:xfrm>
              <a:prstGeom prst="rect">
                <a:avLst/>
              </a:prstGeom>
              <a:blipFill rotWithShape="1">
                <a:blip r:embed="rId6"/>
                <a:stretch>
                  <a:fillRect l="-1102" t="-1487" r="-630" b="-4833"/>
                </a:stretch>
              </a:blipFill>
              <a:ln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1133" name="Oval 13"/>
          <p:cNvSpPr>
            <a:spLocks noChangeArrowheads="1"/>
          </p:cNvSpPr>
          <p:nvPr/>
        </p:nvSpPr>
        <p:spPr bwMode="auto">
          <a:xfrm>
            <a:off x="3491880" y="2853120"/>
            <a:ext cx="228600" cy="2159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901137" name="Line 17"/>
          <p:cNvSpPr>
            <a:spLocks noChangeShapeType="1"/>
          </p:cNvSpPr>
          <p:nvPr/>
        </p:nvSpPr>
        <p:spPr bwMode="auto">
          <a:xfrm flipH="1">
            <a:off x="3365866" y="3069020"/>
            <a:ext cx="252028" cy="36004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H="1" flipV="1">
            <a:off x="6444208" y="2853117"/>
            <a:ext cx="1008112" cy="575879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V="1">
            <a:off x="5897426" y="2636912"/>
            <a:ext cx="186742" cy="79208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716016" y="3384788"/>
                <a:ext cx="2123274" cy="20604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Skewness</a:t>
                </a:r>
                <a:r>
                  <a:rPr lang="en-US" dirty="0" smtClean="0"/>
                  <a:t> </a:t>
                </a:r>
                <a:r>
                  <a:rPr lang="en-US" dirty="0"/>
                  <a:t>parameter</a:t>
                </a:r>
              </a:p>
              <a:p>
                <a:r>
                  <a:rPr lang="en-US" dirty="0"/>
                  <a:t>to </a:t>
                </a:r>
                <a:r>
                  <a:rPr lang="en-US" dirty="0" smtClean="0"/>
                  <a:t>calibrate</a:t>
                </a:r>
                <a:endParaRPr lang="en-US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  <m:sup/>
                              </m:sSubSup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nl-NL" dirty="0" smtClean="0"/>
                  <a:t>= 3rd moment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  <m:sup/>
                    </m:sSubSup>
                  </m:oMath>
                </a14:m>
                <a:r>
                  <a:rPr lang="nl-NL" dirty="0" smtClean="0"/>
                  <a:t>=</a:t>
                </a:r>
                <a:r>
                  <a:rPr lang="nl-NL" dirty="0" err="1" smtClean="0"/>
                  <a:t>variance</a:t>
                </a:r>
                <a:r>
                  <a:rPr lang="nl-NL" dirty="0" smtClean="0"/>
                  <a:t> or</a:t>
                </a:r>
              </a:p>
              <a:p>
                <a:r>
                  <a:rPr lang="nl-NL" dirty="0" smtClean="0"/>
                  <a:t>      2nd moment</a:t>
                </a:r>
                <a:endParaRPr lang="nl-NL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3384788"/>
                <a:ext cx="2123274" cy="2060436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l="-2286" t="-1176" r="-1714" b="-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763669" y="3357663"/>
                <a:ext cx="2272827" cy="22205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Polynomial function </a:t>
                </a:r>
              </a:p>
              <a:p>
                <a:r>
                  <a:rPr lang="en-US" dirty="0"/>
                  <a:t>(3rd </a:t>
                </a:r>
                <a:r>
                  <a:rPr lang="en-US" dirty="0" err="1"/>
                  <a:t>Hermite</a:t>
                </a:r>
                <a:r>
                  <a:rPr lang="en-US" dirty="0"/>
                  <a:t> Polynomial</a:t>
                </a:r>
                <a:r>
                  <a:rPr lang="en-US" dirty="0" smtClean="0"/>
                  <a:t>)</a:t>
                </a:r>
                <a:endParaRPr lang="en-US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−3</m:t>
                      </m:r>
                      <m:r>
                        <a:rPr lang="en-US" i="1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𝑧</m:t>
                    </m:r>
                  </m:oMath>
                </a14:m>
                <a:r>
                  <a:rPr lang="nl-NL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nl-NL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4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i="1" dirty="0" smtClean="0">
                  <a:latin typeface="Cambria Math"/>
                </a:endParaRPr>
              </a:p>
              <a:p>
                <a:pPr algn="ctr"/>
                <a:endParaRPr lang="nl-NL" i="1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669" y="3357663"/>
                <a:ext cx="2272827" cy="2220544"/>
              </a:xfrm>
              <a:prstGeom prst="rect">
                <a:avLst/>
              </a:prstGeom>
              <a:blipFill rotWithShape="1">
                <a:blip r:embed="rId8" cstate="print"/>
                <a:stretch>
                  <a:fillRect l="-2139" t="-10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4572001" y="2732065"/>
            <a:ext cx="248308" cy="287909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cxnSp>
        <p:nvCxnSpPr>
          <p:cNvPr id="7" name="Curved Connector 6"/>
          <p:cNvCxnSpPr/>
          <p:nvPr/>
        </p:nvCxnSpPr>
        <p:spPr>
          <a:xfrm rot="5400000">
            <a:off x="3328505" y="3730118"/>
            <a:ext cx="2035941" cy="713746"/>
          </a:xfrm>
          <a:prstGeom prst="curvedConnector3">
            <a:avLst>
              <a:gd name="adj1" fmla="val 100811"/>
            </a:avLst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2"/>
              <p:cNvSpPr txBox="1">
                <a:spLocks noChangeArrowheads="1"/>
              </p:cNvSpPr>
              <p:nvPr/>
            </p:nvSpPr>
            <p:spPr bwMode="auto">
              <a:xfrm>
                <a:off x="732095" y="5104960"/>
                <a:ext cx="3856038" cy="17084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: average water depth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 smtClean="0"/>
                  <a:t>: shear velocity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25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5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1/6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: width of the main stream</a:t>
                </a:r>
                <a:endParaRPr lang="el-GR" dirty="0"/>
              </a:p>
            </p:txBody>
          </p:sp>
        </mc:Choice>
        <mc:Fallback xmlns="">
          <p:sp>
            <p:nvSpPr>
              <p:cNvPr id="25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2095" y="5104960"/>
                <a:ext cx="3856038" cy="1708416"/>
              </a:xfrm>
              <a:prstGeom prst="rect">
                <a:avLst/>
              </a:prstGeom>
              <a:blipFill rotWithShape="1">
                <a:blip r:embed="rId9" cstate="print"/>
                <a:stretch>
                  <a:fillRect b="-4240"/>
                </a:stretch>
              </a:blipFill>
              <a:ln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35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Rhine Alarm Model</a:t>
            </a:r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63600" y="1155700"/>
            <a:ext cx="7796213" cy="5414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Model calibration</a:t>
            </a:r>
          </a:p>
          <a:p>
            <a:pPr marL="901700" lvl="1"/>
            <a:r>
              <a:rPr lang="en-US" sz="1800" dirty="0"/>
              <a:t>Tracer experiments to </a:t>
            </a:r>
            <a:r>
              <a:rPr lang="en-US" sz="1800" dirty="0" smtClean="0"/>
              <a:t>determine</a:t>
            </a:r>
            <a:endParaRPr lang="en-US" sz="1800" dirty="0"/>
          </a:p>
          <a:p>
            <a:pPr lvl="2"/>
            <a:r>
              <a:rPr lang="en-US" sz="1800" dirty="0"/>
              <a:t>Travel times of pollution clouds</a:t>
            </a:r>
          </a:p>
          <a:p>
            <a:pPr lvl="2"/>
            <a:r>
              <a:rPr lang="en-US" sz="1800" dirty="0"/>
              <a:t>Impounding and mixing in reservoirs</a:t>
            </a:r>
          </a:p>
          <a:p>
            <a:pPr lvl="2"/>
            <a:r>
              <a:rPr lang="en-US" sz="1800" dirty="0"/>
              <a:t>.. and to verify water travel times simulated with hydraulic models</a:t>
            </a:r>
          </a:p>
          <a:p>
            <a:pPr lvl="2"/>
            <a:endParaRPr lang="en-US" sz="1800" dirty="0"/>
          </a:p>
          <a:p>
            <a:pPr lvl="2"/>
            <a:endParaRPr lang="en-US" sz="1600" dirty="0"/>
          </a:p>
        </p:txBody>
      </p:sp>
      <p:sp>
        <p:nvSpPr>
          <p:cNvPr id="906246" name="Rectangle 6"/>
          <p:cNvSpPr>
            <a:spLocks noChangeArrowheads="1"/>
          </p:cNvSpPr>
          <p:nvPr/>
        </p:nvSpPr>
        <p:spPr bwMode="auto">
          <a:xfrm>
            <a:off x="0" y="0"/>
            <a:ext cx="2927350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52352" bIns="76176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GB" sz="1400" i="1">
                <a:solidFill>
                  <a:schemeClr val="tx1"/>
                </a:solidFill>
                <a:latin typeface="Arial" charset="0"/>
                <a:cs typeface="Arial" charset="0"/>
              </a:rPr>
              <a:t>			</a:t>
            </a:r>
            <a:endParaRPr lang="en-GB" sz="2400" b="0">
              <a:solidFill>
                <a:schemeClr val="tx1"/>
              </a:solidFill>
            </a:endParaRPr>
          </a:p>
        </p:txBody>
      </p:sp>
      <p:sp>
        <p:nvSpPr>
          <p:cNvPr id="906247" name="Rectangle 7"/>
          <p:cNvSpPr>
            <a:spLocks noChangeArrowheads="1"/>
          </p:cNvSpPr>
          <p:nvPr/>
        </p:nvSpPr>
        <p:spPr bwMode="auto">
          <a:xfrm>
            <a:off x="0" y="898525"/>
            <a:ext cx="18415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endParaRPr lang="nl-NL" sz="1400" i="1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eaLnBrk="0" hangingPunct="0">
              <a:spcBef>
                <a:spcPct val="0"/>
              </a:spcBef>
            </a:pPr>
            <a:endParaRPr lang="nl-NL" sz="2400" b="0">
              <a:solidFill>
                <a:schemeClr val="tx1"/>
              </a:solidFill>
            </a:endParaRPr>
          </a:p>
        </p:txBody>
      </p:sp>
      <p:sp>
        <p:nvSpPr>
          <p:cNvPr id="906249" name="Rectangle 9"/>
          <p:cNvSpPr>
            <a:spLocks noChangeArrowheads="1"/>
          </p:cNvSpPr>
          <p:nvPr/>
        </p:nvSpPr>
        <p:spPr bwMode="auto">
          <a:xfrm>
            <a:off x="571500" y="3576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nl-NL"/>
          </a:p>
        </p:txBody>
      </p:sp>
      <p:pic>
        <p:nvPicPr>
          <p:cNvPr id="906263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3" t="13751" r="15002" b="25003"/>
          <a:stretch>
            <a:fillRect/>
          </a:stretch>
        </p:blipFill>
        <p:spPr bwMode="auto">
          <a:xfrm>
            <a:off x="1790700" y="3267075"/>
            <a:ext cx="4976813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6264" name="Text Box 24"/>
          <p:cNvSpPr txBox="1">
            <a:spLocks noChangeArrowheads="1"/>
          </p:cNvSpPr>
          <p:nvPr/>
        </p:nvSpPr>
        <p:spPr bwMode="auto">
          <a:xfrm>
            <a:off x="3768725" y="3605213"/>
            <a:ext cx="219075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Modeled concentration</a:t>
            </a:r>
          </a:p>
        </p:txBody>
      </p:sp>
      <p:sp>
        <p:nvSpPr>
          <p:cNvPr id="906265" name="Line 25"/>
          <p:cNvSpPr>
            <a:spLocks noChangeShapeType="1"/>
          </p:cNvSpPr>
          <p:nvPr/>
        </p:nvSpPr>
        <p:spPr bwMode="auto">
          <a:xfrm flipH="1" flipV="1">
            <a:off x="3352800" y="3695700"/>
            <a:ext cx="254000" cy="3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906266" name="Text Box 26"/>
          <p:cNvSpPr txBox="1">
            <a:spLocks noChangeArrowheads="1"/>
          </p:cNvSpPr>
          <p:nvPr/>
        </p:nvSpPr>
        <p:spPr bwMode="auto">
          <a:xfrm>
            <a:off x="3959225" y="5091113"/>
            <a:ext cx="2270125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Observed concentration</a:t>
            </a:r>
          </a:p>
        </p:txBody>
      </p:sp>
      <p:sp>
        <p:nvSpPr>
          <p:cNvPr id="906267" name="Line 27"/>
          <p:cNvSpPr>
            <a:spLocks noChangeShapeType="1"/>
          </p:cNvSpPr>
          <p:nvPr/>
        </p:nvSpPr>
        <p:spPr bwMode="auto">
          <a:xfrm flipH="1" flipV="1">
            <a:off x="3467100" y="5168900"/>
            <a:ext cx="393700" cy="88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906268" name="Text Box 28"/>
          <p:cNvSpPr txBox="1">
            <a:spLocks noChangeArrowheads="1"/>
          </p:cNvSpPr>
          <p:nvPr/>
        </p:nvSpPr>
        <p:spPr bwMode="auto">
          <a:xfrm>
            <a:off x="3273425" y="6361113"/>
            <a:ext cx="2339975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Time after release (days)</a:t>
            </a:r>
          </a:p>
        </p:txBody>
      </p:sp>
      <p:sp>
        <p:nvSpPr>
          <p:cNvPr id="906269" name="Text Box 29"/>
          <p:cNvSpPr txBox="1">
            <a:spLocks noChangeArrowheads="1"/>
          </p:cNvSpPr>
          <p:nvPr/>
        </p:nvSpPr>
        <p:spPr bwMode="auto">
          <a:xfrm rot="-5400000">
            <a:off x="784225" y="4722813"/>
            <a:ext cx="2057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Concentration mg/m</a:t>
            </a:r>
            <a:r>
              <a:rPr lang="en-US" baseline="3000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81713" y="6237312"/>
            <a:ext cx="266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Bettina Slides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2793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4150" y="434686"/>
            <a:ext cx="8839200" cy="6731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Rhine Alarm </a:t>
            </a:r>
            <a:r>
              <a:rPr lang="en-US" dirty="0" smtClean="0"/>
              <a:t>Model calibration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4435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30200" y="1143000"/>
                <a:ext cx="7796213" cy="5414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Parameters </a:t>
                </a:r>
                <a:r>
                  <a:rPr lang="en-US" dirty="0"/>
                  <a:t>to calibrate: 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320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𝑙𝑜𝑐𝑎𝑙</m:t>
                          </m:r>
                        </m:sub>
                      </m:sSub>
                    </m:oMath>
                  </m:oMathPara>
                </a14:m>
                <a:endParaRPr lang="en-US" sz="3200" b="0" dirty="0" smtClean="0">
                  <a:ea typeface="Cambria Math"/>
                  <a:cs typeface="Times New Roman" pitchFamily="18" charset="0"/>
                </a:endParaRPr>
              </a:p>
              <a:p>
                <a:r>
                  <a:rPr lang="fr-CH" dirty="0" smtClean="0">
                    <a:cs typeface="Times New Roman" pitchFamily="18" charset="0"/>
                  </a:rPr>
                  <a:t>estimation </a:t>
                </a:r>
                <a:r>
                  <a:rPr lang="fr-CH" dirty="0">
                    <a:cs typeface="Times New Roman" pitchFamily="18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CH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𝑙𝑜𝑐𝑎𝑙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𝑈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𝑐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−1</m:t>
                    </m:r>
                  </m:oMath>
                </a14:m>
                <a:r>
                  <a:rPr lang="fr-CH" dirty="0" smtClean="0">
                    <a:cs typeface="Times New Roman" pitchFamily="18" charset="0"/>
                  </a:rPr>
                  <a:t>, </a:t>
                </a:r>
                <a:r>
                  <a:rPr lang="fr-CH" dirty="0" err="1" smtClean="0">
                    <a:cs typeface="Times New Roman" pitchFamily="18" charset="0"/>
                  </a:rPr>
                  <a:t>where</a:t>
                </a:r>
                <a:r>
                  <a:rPr lang="fr-CH" dirty="0" smtClean="0">
                    <a:cs typeface="Times New Roman" pitchFamily="18" charset="0"/>
                  </a:rPr>
                  <a:t> U </a:t>
                </a:r>
                <a:r>
                  <a:rPr lang="fr-CH" dirty="0" err="1" smtClean="0">
                    <a:cs typeface="Times New Roman" pitchFamily="18" charset="0"/>
                  </a:rPr>
                  <a:t>is</a:t>
                </a:r>
                <a:r>
                  <a:rPr lang="fr-CH" dirty="0" smtClean="0">
                    <a:cs typeface="Times New Roman" pitchFamily="18" charset="0"/>
                  </a:rPr>
                  <a:t> </a:t>
                </a:r>
                <a:r>
                  <a:rPr lang="fr-CH" dirty="0" err="1" smtClean="0">
                    <a:cs typeface="Times New Roman" pitchFamily="18" charset="0"/>
                  </a:rPr>
                  <a:t>obtained</a:t>
                </a:r>
                <a:r>
                  <a:rPr lang="fr-CH" dirty="0" smtClean="0">
                    <a:cs typeface="Times New Roman" pitchFamily="18" charset="0"/>
                  </a:rPr>
                  <a:t> </a:t>
                </a:r>
                <a:r>
                  <a:rPr lang="fr-CH" dirty="0" err="1" smtClean="0">
                    <a:cs typeface="Times New Roman" pitchFamily="18" charset="0"/>
                  </a:rPr>
                  <a:t>from</a:t>
                </a:r>
                <a:r>
                  <a:rPr lang="fr-CH" dirty="0" smtClean="0">
                    <a:cs typeface="Times New Roman" pitchFamily="18" charset="0"/>
                  </a:rPr>
                  <a:t> </a:t>
                </a:r>
                <a:r>
                  <a:rPr lang="fr-CH" dirty="0" err="1" smtClean="0">
                    <a:cs typeface="Times New Roman" pitchFamily="18" charset="0"/>
                  </a:rPr>
                  <a:t>hydrodynamic</a:t>
                </a:r>
                <a:r>
                  <a:rPr lang="fr-CH" dirty="0" smtClean="0">
                    <a:cs typeface="Times New Roman" pitchFamily="18" charset="0"/>
                  </a:rPr>
                  <a:t> model </a:t>
                </a:r>
                <a:r>
                  <a:rPr lang="fr-CH" dirty="0" err="1" smtClean="0">
                    <a:cs typeface="Times New Roman" pitchFamily="18" charset="0"/>
                  </a:rPr>
                  <a:t>while</a:t>
                </a:r>
                <a:r>
                  <a:rPr lang="fr-CH" dirty="0" smtClean="0">
                    <a:cs typeface="Times New Roman" pitchFamily="18" charset="0"/>
                  </a:rPr>
                  <a:t> c </a:t>
                </a:r>
                <a:r>
                  <a:rPr lang="fr-CH" dirty="0" err="1" smtClean="0">
                    <a:cs typeface="Times New Roman" pitchFamily="18" charset="0"/>
                  </a:rPr>
                  <a:t>is</a:t>
                </a:r>
                <a:r>
                  <a:rPr lang="fr-CH" dirty="0" smtClean="0">
                    <a:cs typeface="Times New Roman" pitchFamily="18" charset="0"/>
                  </a:rPr>
                  <a:t> </a:t>
                </a:r>
                <a:r>
                  <a:rPr lang="fr-CH" dirty="0" err="1" smtClean="0">
                    <a:cs typeface="Times New Roman" pitchFamily="18" charset="0"/>
                  </a:rPr>
                  <a:t>obtained</a:t>
                </a:r>
                <a:r>
                  <a:rPr lang="fr-CH" dirty="0" smtClean="0">
                    <a:cs typeface="Times New Roman" pitchFamily="18" charset="0"/>
                  </a:rPr>
                  <a:t> </a:t>
                </a:r>
                <a:r>
                  <a:rPr lang="fr-CH" dirty="0" err="1" smtClean="0">
                    <a:cs typeface="Times New Roman" pitchFamily="18" charset="0"/>
                  </a:rPr>
                  <a:t>from</a:t>
                </a:r>
                <a:r>
                  <a:rPr lang="fr-CH" dirty="0" smtClean="0">
                    <a:cs typeface="Times New Roman" pitchFamily="18" charset="0"/>
                  </a:rPr>
                  <a:t> tracer tests. </a:t>
                </a:r>
                <a:endParaRPr lang="fr-CH" sz="3200" dirty="0">
                  <a:cs typeface="Times New Roman" pitchFamily="18" charset="0"/>
                </a:endParaRPr>
              </a:p>
              <a:p>
                <a:r>
                  <a:rPr lang="el-GR" i="1" dirty="0" smtClean="0">
                    <a:cs typeface="Times New Roman" pitchFamily="18" charset="0"/>
                  </a:rPr>
                  <a:t>α</a:t>
                </a:r>
                <a:r>
                  <a:rPr lang="fr-CH" dirty="0" smtClean="0">
                    <a:cs typeface="Times New Roman" pitchFamily="18" charset="0"/>
                  </a:rPr>
                  <a:t> estimation </a:t>
                </a:r>
                <a:r>
                  <a:rPr lang="fr-CH" dirty="0" err="1" smtClean="0">
                    <a:cs typeface="Times New Roman" pitchFamily="18" charset="0"/>
                  </a:rPr>
                  <a:t>also</a:t>
                </a:r>
                <a:r>
                  <a:rPr lang="fr-CH" dirty="0" smtClean="0">
                    <a:cs typeface="Times New Roman" pitchFamily="18" charset="0"/>
                  </a:rPr>
                  <a:t> </a:t>
                </a:r>
                <a:r>
                  <a:rPr lang="fr-CH" dirty="0" err="1" smtClean="0">
                    <a:cs typeface="Times New Roman" pitchFamily="18" charset="0"/>
                  </a:rPr>
                  <a:t>based</a:t>
                </a:r>
                <a:r>
                  <a:rPr lang="fr-CH" dirty="0" smtClean="0">
                    <a:cs typeface="Times New Roman" pitchFamily="18" charset="0"/>
                  </a:rPr>
                  <a:t> on tracer tests.</a:t>
                </a:r>
                <a:endParaRPr lang="en-US" dirty="0"/>
              </a:p>
            </p:txBody>
          </p:sp>
        </mc:Choice>
        <mc:Fallback xmlns="">
          <p:sp>
            <p:nvSpPr>
              <p:cNvPr id="914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30200" y="1143000"/>
                <a:ext cx="7796213" cy="5414963"/>
              </a:xfrm>
              <a:blipFill rotWithShape="1">
                <a:blip r:embed="rId3" cstate="print"/>
                <a:stretch>
                  <a:fillRect l="-1720" t="-1464" r="-22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4436" name="Rectangle 4"/>
          <p:cNvSpPr>
            <a:spLocks noChangeArrowheads="1"/>
          </p:cNvSpPr>
          <p:nvPr/>
        </p:nvSpPr>
        <p:spPr bwMode="auto">
          <a:xfrm>
            <a:off x="0" y="0"/>
            <a:ext cx="2927350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52352" bIns="76176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GB" sz="1400" i="1">
                <a:solidFill>
                  <a:schemeClr val="tx1"/>
                </a:solidFill>
                <a:latin typeface="Arial" charset="0"/>
                <a:cs typeface="Arial" charset="0"/>
              </a:rPr>
              <a:t>			</a:t>
            </a:r>
            <a:endParaRPr lang="en-GB" sz="2400" b="0">
              <a:solidFill>
                <a:schemeClr val="tx1"/>
              </a:solidFill>
            </a:endParaRPr>
          </a:p>
        </p:txBody>
      </p:sp>
      <p:sp>
        <p:nvSpPr>
          <p:cNvPr id="914438" name="Rectangle 6"/>
          <p:cNvSpPr>
            <a:spLocks noChangeArrowheads="1"/>
          </p:cNvSpPr>
          <p:nvPr/>
        </p:nvSpPr>
        <p:spPr bwMode="auto">
          <a:xfrm>
            <a:off x="0" y="898525"/>
            <a:ext cx="18415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endParaRPr lang="nl-NL" sz="1400" i="1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eaLnBrk="0" hangingPunct="0">
              <a:spcBef>
                <a:spcPct val="0"/>
              </a:spcBef>
            </a:pPr>
            <a:endParaRPr lang="nl-NL" sz="2400" b="0">
              <a:solidFill>
                <a:schemeClr val="tx1"/>
              </a:solidFill>
            </a:endParaRPr>
          </a:p>
        </p:txBody>
      </p:sp>
      <p:sp>
        <p:nvSpPr>
          <p:cNvPr id="914439" name="Rectangle 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277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Rhine Alarm Model</a:t>
            </a:r>
          </a:p>
        </p:txBody>
      </p:sp>
      <p:sp>
        <p:nvSpPr>
          <p:cNvPr id="915460" name="Rectangle 4"/>
          <p:cNvSpPr>
            <a:spLocks noChangeArrowheads="1"/>
          </p:cNvSpPr>
          <p:nvPr/>
        </p:nvSpPr>
        <p:spPr bwMode="auto">
          <a:xfrm>
            <a:off x="0" y="0"/>
            <a:ext cx="2927350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52352" bIns="76176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GB" sz="1400" i="1">
                <a:solidFill>
                  <a:schemeClr val="tx1"/>
                </a:solidFill>
                <a:latin typeface="Arial" charset="0"/>
                <a:cs typeface="Arial" charset="0"/>
              </a:rPr>
              <a:t>			</a:t>
            </a:r>
            <a:endParaRPr lang="en-GB" sz="2400" b="0">
              <a:solidFill>
                <a:schemeClr val="tx1"/>
              </a:solidFill>
            </a:endParaRPr>
          </a:p>
        </p:txBody>
      </p:sp>
      <p:sp>
        <p:nvSpPr>
          <p:cNvPr id="915461" name="Rectangle 5"/>
          <p:cNvSpPr>
            <a:spLocks noChangeArrowheads="1"/>
          </p:cNvSpPr>
          <p:nvPr/>
        </p:nvSpPr>
        <p:spPr bwMode="auto">
          <a:xfrm>
            <a:off x="0" y="898525"/>
            <a:ext cx="18415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endParaRPr lang="nl-NL" sz="1400" i="1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eaLnBrk="0" hangingPunct="0">
              <a:spcBef>
                <a:spcPct val="0"/>
              </a:spcBef>
            </a:pPr>
            <a:endParaRPr lang="nl-NL" sz="2400" b="0">
              <a:solidFill>
                <a:schemeClr val="tx1"/>
              </a:solidFill>
            </a:endParaRPr>
          </a:p>
        </p:txBody>
      </p:sp>
      <p:sp>
        <p:nvSpPr>
          <p:cNvPr id="915462" name="Rectangle 6"/>
          <p:cNvSpPr>
            <a:spLocks noChangeArrowheads="1"/>
          </p:cNvSpPr>
          <p:nvPr/>
        </p:nvSpPr>
        <p:spPr bwMode="auto">
          <a:xfrm>
            <a:off x="571500" y="3576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nl-NL"/>
          </a:p>
        </p:txBody>
      </p:sp>
      <p:pic>
        <p:nvPicPr>
          <p:cNvPr id="915470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9" t="13751" r="14064" b="18753"/>
          <a:stretch>
            <a:fillRect/>
          </a:stretch>
        </p:blipFill>
        <p:spPr bwMode="auto">
          <a:xfrm>
            <a:off x="1249363" y="777875"/>
            <a:ext cx="6827837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5471" name="Text Box 15"/>
          <p:cNvSpPr txBox="1">
            <a:spLocks noChangeArrowheads="1"/>
          </p:cNvSpPr>
          <p:nvPr/>
        </p:nvSpPr>
        <p:spPr bwMode="auto">
          <a:xfrm>
            <a:off x="3971925" y="5499100"/>
            <a:ext cx="17272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River kilometer</a:t>
            </a:r>
          </a:p>
        </p:txBody>
      </p:sp>
      <p:sp>
        <p:nvSpPr>
          <p:cNvPr id="915472" name="Text Box 16"/>
          <p:cNvSpPr txBox="1">
            <a:spLocks noChangeArrowheads="1"/>
          </p:cNvSpPr>
          <p:nvPr/>
        </p:nvSpPr>
        <p:spPr bwMode="auto">
          <a:xfrm>
            <a:off x="7159625" y="5954713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Basel</a:t>
            </a:r>
          </a:p>
        </p:txBody>
      </p:sp>
      <p:sp>
        <p:nvSpPr>
          <p:cNvPr id="915473" name="Line 17"/>
          <p:cNvSpPr>
            <a:spLocks noChangeShapeType="1"/>
          </p:cNvSpPr>
          <p:nvPr/>
        </p:nvSpPr>
        <p:spPr bwMode="auto">
          <a:xfrm flipH="1" flipV="1">
            <a:off x="7480300" y="5524500"/>
            <a:ext cx="1270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915474" name="Text Box 18"/>
          <p:cNvSpPr txBox="1">
            <a:spLocks noChangeArrowheads="1"/>
          </p:cNvSpPr>
          <p:nvPr/>
        </p:nvSpPr>
        <p:spPr bwMode="auto">
          <a:xfrm>
            <a:off x="1952625" y="5675313"/>
            <a:ext cx="782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Source</a:t>
            </a:r>
          </a:p>
        </p:txBody>
      </p:sp>
      <p:sp>
        <p:nvSpPr>
          <p:cNvPr id="915475" name="Line 19"/>
          <p:cNvSpPr>
            <a:spLocks noChangeShapeType="1"/>
          </p:cNvSpPr>
          <p:nvPr/>
        </p:nvSpPr>
        <p:spPr bwMode="auto">
          <a:xfrm flipH="1">
            <a:off x="1346200" y="5880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915476" name="Text Box 20"/>
          <p:cNvSpPr txBox="1">
            <a:spLocks noChangeArrowheads="1"/>
          </p:cNvSpPr>
          <p:nvPr/>
        </p:nvSpPr>
        <p:spPr bwMode="auto">
          <a:xfrm rot="-5400000">
            <a:off x="-221456" y="2883694"/>
            <a:ext cx="291465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Dispersion coefficient (m</a:t>
            </a:r>
            <a:r>
              <a:rPr lang="en-US" sz="1800" baseline="30000"/>
              <a:t>2</a:t>
            </a:r>
            <a:r>
              <a:rPr lang="en-US" sz="1800"/>
              <a:t>/s)</a:t>
            </a:r>
          </a:p>
        </p:txBody>
      </p:sp>
      <p:sp>
        <p:nvSpPr>
          <p:cNvPr id="915477" name="Text Box 21"/>
          <p:cNvSpPr txBox="1">
            <a:spLocks noChangeArrowheads="1"/>
          </p:cNvSpPr>
          <p:nvPr/>
        </p:nvSpPr>
        <p:spPr bwMode="auto">
          <a:xfrm>
            <a:off x="4111625" y="3351213"/>
            <a:ext cx="2057400" cy="703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Origin of variations? </a:t>
            </a:r>
          </a:p>
          <a:p>
            <a:r>
              <a:rPr lang="en-US"/>
              <a:t>Hydropower plants?</a:t>
            </a:r>
          </a:p>
        </p:txBody>
      </p:sp>
      <p:sp>
        <p:nvSpPr>
          <p:cNvPr id="915478" name="Line 22"/>
          <p:cNvSpPr>
            <a:spLocks noChangeShapeType="1"/>
          </p:cNvSpPr>
          <p:nvPr/>
        </p:nvSpPr>
        <p:spPr bwMode="auto">
          <a:xfrm flipH="1" flipV="1">
            <a:off x="3708400" y="3594100"/>
            <a:ext cx="2794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530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6494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9" t="21252" r="11252" b="13751"/>
          <a:stretch>
            <a:fillRect/>
          </a:stretch>
        </p:blipFill>
        <p:spPr bwMode="auto">
          <a:xfrm>
            <a:off x="1058863" y="817563"/>
            <a:ext cx="7102475" cy="475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Rhine Alarm Model</a:t>
            </a:r>
          </a:p>
        </p:txBody>
      </p:sp>
      <p:sp>
        <p:nvSpPr>
          <p:cNvPr id="916484" name="Rectangle 4"/>
          <p:cNvSpPr>
            <a:spLocks noChangeArrowheads="1"/>
          </p:cNvSpPr>
          <p:nvPr/>
        </p:nvSpPr>
        <p:spPr bwMode="auto">
          <a:xfrm>
            <a:off x="0" y="0"/>
            <a:ext cx="2927350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52352" bIns="76176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GB" sz="1400" i="1">
                <a:solidFill>
                  <a:schemeClr val="tx1"/>
                </a:solidFill>
                <a:latin typeface="Arial" charset="0"/>
                <a:cs typeface="Arial" charset="0"/>
              </a:rPr>
              <a:t>			</a:t>
            </a:r>
            <a:endParaRPr lang="en-GB" sz="2400" b="0">
              <a:solidFill>
                <a:schemeClr val="tx1"/>
              </a:solidFill>
            </a:endParaRPr>
          </a:p>
        </p:txBody>
      </p:sp>
      <p:sp>
        <p:nvSpPr>
          <p:cNvPr id="916485" name="Rectangle 5"/>
          <p:cNvSpPr>
            <a:spLocks noChangeArrowheads="1"/>
          </p:cNvSpPr>
          <p:nvPr/>
        </p:nvSpPr>
        <p:spPr bwMode="auto">
          <a:xfrm>
            <a:off x="0" y="898525"/>
            <a:ext cx="18415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endParaRPr lang="nl-NL" sz="1400" i="1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eaLnBrk="0" hangingPunct="0">
              <a:spcBef>
                <a:spcPct val="0"/>
              </a:spcBef>
            </a:pPr>
            <a:endParaRPr lang="nl-NL" sz="2400" b="0">
              <a:solidFill>
                <a:schemeClr val="tx1"/>
              </a:solidFill>
            </a:endParaRPr>
          </a:p>
        </p:txBody>
      </p:sp>
      <p:sp>
        <p:nvSpPr>
          <p:cNvPr id="916486" name="Rectangle 6"/>
          <p:cNvSpPr>
            <a:spLocks noChangeArrowheads="1"/>
          </p:cNvSpPr>
          <p:nvPr/>
        </p:nvSpPr>
        <p:spPr bwMode="auto">
          <a:xfrm>
            <a:off x="571500" y="3576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916488" name="Text Box 8"/>
          <p:cNvSpPr txBox="1">
            <a:spLocks noChangeArrowheads="1"/>
          </p:cNvSpPr>
          <p:nvPr/>
        </p:nvSpPr>
        <p:spPr bwMode="auto">
          <a:xfrm>
            <a:off x="3908425" y="5270500"/>
            <a:ext cx="17272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River kilometer</a:t>
            </a:r>
          </a:p>
        </p:txBody>
      </p:sp>
      <p:sp>
        <p:nvSpPr>
          <p:cNvPr id="916489" name="Text Box 9"/>
          <p:cNvSpPr txBox="1">
            <a:spLocks noChangeArrowheads="1"/>
          </p:cNvSpPr>
          <p:nvPr/>
        </p:nvSpPr>
        <p:spPr bwMode="auto">
          <a:xfrm>
            <a:off x="7159625" y="5954713"/>
            <a:ext cx="1058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North Sea</a:t>
            </a:r>
          </a:p>
        </p:txBody>
      </p:sp>
      <p:sp>
        <p:nvSpPr>
          <p:cNvPr id="916490" name="Line 10"/>
          <p:cNvSpPr>
            <a:spLocks noChangeShapeType="1"/>
          </p:cNvSpPr>
          <p:nvPr/>
        </p:nvSpPr>
        <p:spPr bwMode="auto">
          <a:xfrm flipH="1" flipV="1">
            <a:off x="7480300" y="5524500"/>
            <a:ext cx="1270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916491" name="Text Box 11"/>
          <p:cNvSpPr txBox="1">
            <a:spLocks noChangeArrowheads="1"/>
          </p:cNvSpPr>
          <p:nvPr/>
        </p:nvSpPr>
        <p:spPr bwMode="auto">
          <a:xfrm>
            <a:off x="2130425" y="5738813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Basel</a:t>
            </a:r>
          </a:p>
        </p:txBody>
      </p:sp>
      <p:sp>
        <p:nvSpPr>
          <p:cNvPr id="916492" name="Line 12"/>
          <p:cNvSpPr>
            <a:spLocks noChangeShapeType="1"/>
          </p:cNvSpPr>
          <p:nvPr/>
        </p:nvSpPr>
        <p:spPr bwMode="auto">
          <a:xfrm flipH="1" flipV="1">
            <a:off x="2476500" y="51562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916493" name="Text Box 13"/>
          <p:cNvSpPr txBox="1">
            <a:spLocks noChangeArrowheads="1"/>
          </p:cNvSpPr>
          <p:nvPr/>
        </p:nvSpPr>
        <p:spPr bwMode="auto">
          <a:xfrm rot="-5400000">
            <a:off x="-221456" y="2883694"/>
            <a:ext cx="291465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Dispersion coefficient (m</a:t>
            </a:r>
            <a:r>
              <a:rPr lang="en-US" sz="1800" baseline="30000"/>
              <a:t>2</a:t>
            </a:r>
            <a:r>
              <a:rPr lang="en-US" sz="1800"/>
              <a:t>/s)</a:t>
            </a:r>
          </a:p>
        </p:txBody>
      </p:sp>
      <p:sp>
        <p:nvSpPr>
          <p:cNvPr id="916496" name="Text Box 16"/>
          <p:cNvSpPr txBox="1">
            <a:spLocks noChangeArrowheads="1"/>
          </p:cNvSpPr>
          <p:nvPr/>
        </p:nvSpPr>
        <p:spPr bwMode="auto">
          <a:xfrm>
            <a:off x="6232525" y="2119313"/>
            <a:ext cx="6477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Waal</a:t>
            </a:r>
          </a:p>
        </p:txBody>
      </p:sp>
      <p:sp>
        <p:nvSpPr>
          <p:cNvPr id="916497" name="Text Box 17"/>
          <p:cNvSpPr txBox="1">
            <a:spLocks noChangeArrowheads="1"/>
          </p:cNvSpPr>
          <p:nvPr/>
        </p:nvSpPr>
        <p:spPr bwMode="auto">
          <a:xfrm>
            <a:off x="2447925" y="3871913"/>
            <a:ext cx="68103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Dams</a:t>
            </a:r>
          </a:p>
        </p:txBody>
      </p:sp>
      <p:sp>
        <p:nvSpPr>
          <p:cNvPr id="916498" name="Line 18"/>
          <p:cNvSpPr>
            <a:spLocks noChangeShapeType="1"/>
          </p:cNvSpPr>
          <p:nvPr/>
        </p:nvSpPr>
        <p:spPr bwMode="auto">
          <a:xfrm>
            <a:off x="2946400" y="4241800"/>
            <a:ext cx="762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263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Rhine Alarm Model</a:t>
            </a:r>
          </a:p>
        </p:txBody>
      </p:sp>
      <p:pic>
        <p:nvPicPr>
          <p:cNvPr id="91853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9" t="15002" r="14064" b="25003"/>
          <a:stretch>
            <a:fillRect/>
          </a:stretch>
        </p:blipFill>
        <p:spPr bwMode="auto">
          <a:xfrm>
            <a:off x="1376363" y="1489075"/>
            <a:ext cx="6827837" cy="438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8534" name="Text Box 6"/>
          <p:cNvSpPr txBox="1">
            <a:spLocks noChangeArrowheads="1"/>
          </p:cNvSpPr>
          <p:nvPr/>
        </p:nvSpPr>
        <p:spPr bwMode="auto">
          <a:xfrm>
            <a:off x="3717925" y="5448300"/>
            <a:ext cx="26035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Time after release (days)</a:t>
            </a:r>
          </a:p>
        </p:txBody>
      </p:sp>
      <p:sp>
        <p:nvSpPr>
          <p:cNvPr id="918535" name="Text Box 7"/>
          <p:cNvSpPr txBox="1">
            <a:spLocks noChangeArrowheads="1"/>
          </p:cNvSpPr>
          <p:nvPr/>
        </p:nvSpPr>
        <p:spPr bwMode="auto">
          <a:xfrm rot="-5400000">
            <a:off x="610394" y="3588544"/>
            <a:ext cx="2286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Concentration mg/m</a:t>
            </a:r>
            <a:r>
              <a:rPr lang="en-US" sz="1800" baseline="30000"/>
              <a:t>3</a:t>
            </a:r>
          </a:p>
        </p:txBody>
      </p:sp>
      <p:sp>
        <p:nvSpPr>
          <p:cNvPr id="918536" name="Text Box 8"/>
          <p:cNvSpPr txBox="1">
            <a:spLocks noChangeArrowheads="1"/>
          </p:cNvSpPr>
          <p:nvPr/>
        </p:nvSpPr>
        <p:spPr bwMode="auto">
          <a:xfrm>
            <a:off x="4644008" y="2894013"/>
            <a:ext cx="217170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Skewed pollution wave</a:t>
            </a:r>
          </a:p>
        </p:txBody>
      </p:sp>
      <p:sp>
        <p:nvSpPr>
          <p:cNvPr id="918537" name="Line 9"/>
          <p:cNvSpPr>
            <a:spLocks noChangeShapeType="1"/>
          </p:cNvSpPr>
          <p:nvPr/>
        </p:nvSpPr>
        <p:spPr bwMode="auto">
          <a:xfrm flipH="1">
            <a:off x="2806700" y="3060700"/>
            <a:ext cx="18669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216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46</a:t>
            </a:fld>
            <a:endParaRPr lang="nl-NL"/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496944" cy="1362075"/>
          </a:xfrm>
        </p:spPr>
        <p:txBody>
          <a:bodyPr>
            <a:noAutofit/>
          </a:bodyPr>
          <a:lstStyle/>
          <a:p>
            <a:pPr algn="ctr"/>
            <a:r>
              <a:rPr lang="en-US" sz="9600" b="0" cap="none" dirty="0" smtClean="0"/>
              <a:t>End of hour</a:t>
            </a:r>
            <a:r>
              <a:rPr lang="en-US" sz="9600" b="0" dirty="0" smtClean="0"/>
              <a:t> </a:t>
            </a:r>
            <a:r>
              <a:rPr lang="en-US" sz="9600" dirty="0"/>
              <a:t>3</a:t>
            </a:r>
            <a:r>
              <a:rPr lang="en-US" sz="9600" b="0" dirty="0" smtClean="0"/>
              <a:t/>
            </a:r>
            <a:br>
              <a:rPr lang="en-US" sz="9600" b="0" dirty="0" smtClean="0"/>
            </a:br>
            <a:endParaRPr lang="en-US" sz="9600" b="0" dirty="0"/>
          </a:p>
        </p:txBody>
      </p:sp>
    </p:spTree>
    <p:extLst>
      <p:ext uri="{BB962C8B-B14F-4D97-AF65-F5344CB8AC3E}">
        <p14:creationId xmlns:p14="http://schemas.microsoft.com/office/powerpoint/2010/main" val="151365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42843"/>
            <a:ext cx="2952328" cy="846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2367461" y="1170552"/>
            <a:ext cx="0" cy="3654309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Alarm Model and different reaches</a:t>
            </a:r>
            <a:endParaRPr lang="nl-NL" dirty="0"/>
          </a:p>
        </p:txBody>
      </p:sp>
      <p:grpSp>
        <p:nvGrpSpPr>
          <p:cNvPr id="16" name="Group 15"/>
          <p:cNvGrpSpPr/>
          <p:nvPr/>
        </p:nvGrpSpPr>
        <p:grpSpPr>
          <a:xfrm>
            <a:off x="1596773" y="1658266"/>
            <a:ext cx="6177880" cy="4939086"/>
            <a:chOff x="2051720" y="1463513"/>
            <a:chExt cx="6177880" cy="4939086"/>
          </a:xfrm>
        </p:grpSpPr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1463513"/>
              <a:ext cx="6177880" cy="49390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Freeform 17"/>
            <p:cNvSpPr/>
            <p:nvPr/>
          </p:nvSpPr>
          <p:spPr>
            <a:xfrm>
              <a:off x="3364632" y="2120993"/>
              <a:ext cx="1278091" cy="360040"/>
            </a:xfrm>
            <a:custGeom>
              <a:avLst/>
              <a:gdLst>
                <a:gd name="connsiteX0" fmla="*/ 0 w 2139519"/>
                <a:gd name="connsiteY0" fmla="*/ 995408 h 996615"/>
                <a:gd name="connsiteX1" fmla="*/ 683581 w 2139519"/>
                <a:gd name="connsiteY1" fmla="*/ 933264 h 996615"/>
                <a:gd name="connsiteX2" fmla="*/ 932156 w 2139519"/>
                <a:gd name="connsiteY2" fmla="*/ 587035 h 996615"/>
                <a:gd name="connsiteX3" fmla="*/ 1020932 w 2139519"/>
                <a:gd name="connsiteY3" fmla="*/ 134274 h 996615"/>
                <a:gd name="connsiteX4" fmla="*/ 1118587 w 2139519"/>
                <a:gd name="connsiteY4" fmla="*/ 1109 h 996615"/>
                <a:gd name="connsiteX5" fmla="*/ 1198486 w 2139519"/>
                <a:gd name="connsiteY5" fmla="*/ 187540 h 996615"/>
                <a:gd name="connsiteX6" fmla="*/ 1287262 w 2139519"/>
                <a:gd name="connsiteY6" fmla="*/ 560402 h 996615"/>
                <a:gd name="connsiteX7" fmla="*/ 1464816 w 2139519"/>
                <a:gd name="connsiteY7" fmla="*/ 835610 h 996615"/>
                <a:gd name="connsiteX8" fmla="*/ 2139519 w 2139519"/>
                <a:gd name="connsiteY8" fmla="*/ 986530 h 996615"/>
                <a:gd name="connsiteX9" fmla="*/ 2139519 w 2139519"/>
                <a:gd name="connsiteY9" fmla="*/ 986530 h 99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39519" h="996615">
                  <a:moveTo>
                    <a:pt x="0" y="995408"/>
                  </a:moveTo>
                  <a:cubicBezTo>
                    <a:pt x="264111" y="998367"/>
                    <a:pt x="528222" y="1001326"/>
                    <a:pt x="683581" y="933264"/>
                  </a:cubicBezTo>
                  <a:cubicBezTo>
                    <a:pt x="838940" y="865202"/>
                    <a:pt x="875931" y="720200"/>
                    <a:pt x="932156" y="587035"/>
                  </a:cubicBezTo>
                  <a:cubicBezTo>
                    <a:pt x="988381" y="453870"/>
                    <a:pt x="989860" y="231928"/>
                    <a:pt x="1020932" y="134274"/>
                  </a:cubicBezTo>
                  <a:cubicBezTo>
                    <a:pt x="1052004" y="36620"/>
                    <a:pt x="1088995" y="-7769"/>
                    <a:pt x="1118587" y="1109"/>
                  </a:cubicBezTo>
                  <a:cubicBezTo>
                    <a:pt x="1148179" y="9987"/>
                    <a:pt x="1170374" y="94325"/>
                    <a:pt x="1198486" y="187540"/>
                  </a:cubicBezTo>
                  <a:cubicBezTo>
                    <a:pt x="1226598" y="280755"/>
                    <a:pt x="1242874" y="452390"/>
                    <a:pt x="1287262" y="560402"/>
                  </a:cubicBezTo>
                  <a:cubicBezTo>
                    <a:pt x="1331650" y="668414"/>
                    <a:pt x="1322773" y="764589"/>
                    <a:pt x="1464816" y="835610"/>
                  </a:cubicBezTo>
                  <a:cubicBezTo>
                    <a:pt x="1606859" y="906631"/>
                    <a:pt x="2139519" y="986530"/>
                    <a:pt x="2139519" y="986530"/>
                  </a:cubicBezTo>
                  <a:lnTo>
                    <a:pt x="2139519" y="986530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3347864" y="3751401"/>
              <a:ext cx="1278091" cy="360040"/>
            </a:xfrm>
            <a:custGeom>
              <a:avLst/>
              <a:gdLst>
                <a:gd name="connsiteX0" fmla="*/ 0 w 2139519"/>
                <a:gd name="connsiteY0" fmla="*/ 995408 h 996615"/>
                <a:gd name="connsiteX1" fmla="*/ 683581 w 2139519"/>
                <a:gd name="connsiteY1" fmla="*/ 933264 h 996615"/>
                <a:gd name="connsiteX2" fmla="*/ 932156 w 2139519"/>
                <a:gd name="connsiteY2" fmla="*/ 587035 h 996615"/>
                <a:gd name="connsiteX3" fmla="*/ 1020932 w 2139519"/>
                <a:gd name="connsiteY3" fmla="*/ 134274 h 996615"/>
                <a:gd name="connsiteX4" fmla="*/ 1118587 w 2139519"/>
                <a:gd name="connsiteY4" fmla="*/ 1109 h 996615"/>
                <a:gd name="connsiteX5" fmla="*/ 1198486 w 2139519"/>
                <a:gd name="connsiteY5" fmla="*/ 187540 h 996615"/>
                <a:gd name="connsiteX6" fmla="*/ 1287262 w 2139519"/>
                <a:gd name="connsiteY6" fmla="*/ 560402 h 996615"/>
                <a:gd name="connsiteX7" fmla="*/ 1464816 w 2139519"/>
                <a:gd name="connsiteY7" fmla="*/ 835610 h 996615"/>
                <a:gd name="connsiteX8" fmla="*/ 2139519 w 2139519"/>
                <a:gd name="connsiteY8" fmla="*/ 986530 h 996615"/>
                <a:gd name="connsiteX9" fmla="*/ 2139519 w 2139519"/>
                <a:gd name="connsiteY9" fmla="*/ 986530 h 99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39519" h="996615">
                  <a:moveTo>
                    <a:pt x="0" y="995408"/>
                  </a:moveTo>
                  <a:cubicBezTo>
                    <a:pt x="264111" y="998367"/>
                    <a:pt x="528222" y="1001326"/>
                    <a:pt x="683581" y="933264"/>
                  </a:cubicBezTo>
                  <a:cubicBezTo>
                    <a:pt x="838940" y="865202"/>
                    <a:pt x="875931" y="720200"/>
                    <a:pt x="932156" y="587035"/>
                  </a:cubicBezTo>
                  <a:cubicBezTo>
                    <a:pt x="988381" y="453870"/>
                    <a:pt x="989860" y="231928"/>
                    <a:pt x="1020932" y="134274"/>
                  </a:cubicBezTo>
                  <a:cubicBezTo>
                    <a:pt x="1052004" y="36620"/>
                    <a:pt x="1088995" y="-7769"/>
                    <a:pt x="1118587" y="1109"/>
                  </a:cubicBezTo>
                  <a:cubicBezTo>
                    <a:pt x="1148179" y="9987"/>
                    <a:pt x="1170374" y="94325"/>
                    <a:pt x="1198486" y="187540"/>
                  </a:cubicBezTo>
                  <a:cubicBezTo>
                    <a:pt x="1226598" y="280755"/>
                    <a:pt x="1242874" y="452390"/>
                    <a:pt x="1287262" y="560402"/>
                  </a:cubicBezTo>
                  <a:cubicBezTo>
                    <a:pt x="1331650" y="668414"/>
                    <a:pt x="1322773" y="764589"/>
                    <a:pt x="1464816" y="835610"/>
                  </a:cubicBezTo>
                  <a:cubicBezTo>
                    <a:pt x="1606859" y="906631"/>
                    <a:pt x="2139519" y="986530"/>
                    <a:pt x="2139519" y="986530"/>
                  </a:cubicBezTo>
                  <a:lnTo>
                    <a:pt x="2139519" y="986530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5052317"/>
            <a:ext cx="8229600" cy="183306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Change Alarm model equation as it enters another reach – using the same equation but changing the coordinate system</a:t>
            </a:r>
          </a:p>
          <a:p>
            <a:r>
              <a:rPr lang="en-US" dirty="0" smtClean="0"/>
              <a:t>Change coordinate system such that peak remains the same – </a:t>
            </a:r>
            <a:r>
              <a:rPr lang="en-US" b="1" dirty="0" smtClean="0">
                <a:solidFill>
                  <a:srgbClr val="00B0F0"/>
                </a:solidFill>
              </a:rPr>
              <a:t>How?</a:t>
            </a:r>
            <a:endParaRPr lang="nl-NL" b="1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18569" y="2034101"/>
            <a:ext cx="15121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Form 1</a:t>
            </a:r>
          </a:p>
          <a:p>
            <a:r>
              <a:rPr lang="en-US" dirty="0" smtClean="0"/>
              <a:t>(the original formulation)</a:t>
            </a:r>
            <a:endParaRPr lang="nl-NL" dirty="0"/>
          </a:p>
        </p:txBody>
      </p:sp>
      <p:sp>
        <p:nvSpPr>
          <p:cNvPr id="24" name="TextBox 23"/>
          <p:cNvSpPr txBox="1"/>
          <p:nvPr/>
        </p:nvSpPr>
        <p:spPr>
          <a:xfrm>
            <a:off x="7092280" y="3666144"/>
            <a:ext cx="151216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Form 2</a:t>
            </a:r>
          </a:p>
          <a:p>
            <a:r>
              <a:rPr lang="en-US" dirty="0" smtClean="0"/>
              <a:t>(the change of coordinate formulation)</a:t>
            </a:r>
            <a:endParaRPr lang="nl-NL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3EB6-66BF-4571-A1AC-9050E5B2D584}" type="slidenum">
              <a:rPr lang="nl-NL" smtClean="0"/>
              <a:pPr/>
              <a:t>47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222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reaches: at the beginning of second reach (1)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1317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Form 1: time to reach end of reach 1 (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Form </a:t>
                </a:r>
                <a:r>
                  <a:rPr lang="en-US" dirty="0" smtClean="0"/>
                  <a:t>2: </a:t>
                </a:r>
                <a:r>
                  <a:rPr lang="en-US" dirty="0"/>
                  <a:t>time to reach end of reach 1 (</a:t>
                </a:r>
                <a:r>
                  <a:rPr lang="en-US" dirty="0" smtClean="0"/>
                  <a:t>distance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Maximum concentrations for both the forms should be the same, i.e.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𝑓𝑜𝑟𝑚</m:t>
                            </m:r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𝑚𝑎𝑥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)</m:t>
                    </m:r>
                    <m:r>
                      <m:rPr>
                        <m:nor/>
                      </m:rPr>
                      <a:rPr lang="en-US" b="0" i="0" dirty="0" smtClean="0"/>
                      <m:t>=</m:t>
                    </m:r>
                  </m:oMath>
                </a14:m>
                <a:r>
                  <a:rPr lang="nl-NL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nl-NL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𝑓𝑜𝑟𝑚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/>
                          </a:rPr>
                          <m:t>𝑚𝑎𝑥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′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′</m:t>
                    </m:r>
                    <m:r>
                      <m:rPr>
                        <m:nor/>
                      </m:rPr>
                      <a:rPr lang="en-US" dirty="0"/>
                      <m:t>)=</m:t>
                    </m:r>
                  </m:oMath>
                </a14:m>
                <a:r>
                  <a:rPr lang="nl-NL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nl-NL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rad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nl-N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13176"/>
              </a:xfrm>
              <a:blipFill rotWithShape="1">
                <a:blip r:embed="rId2" cstate="print"/>
                <a:stretch>
                  <a:fillRect l="-1852" t="-1520" r="-2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3EB6-66BF-4571-A1AC-9050E5B2D584}" type="slidenum">
              <a:rPr lang="nl-NL" smtClean="0"/>
              <a:pPr/>
              <a:t>48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095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reaches: at the beginning of second reach (2)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1317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Zo!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nl-NL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nl-NL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m:rPr>
                        <m:nor/>
                      </m:rPr>
                      <a:rPr lang="en-US" dirty="0"/>
                      <m:t>=</m:t>
                    </m:r>
                  </m:oMath>
                </a14:m>
                <a:r>
                  <a:rPr lang="nl-NL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nl-NL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/>
                      </a:rPr>
                      <m:t>⇒ 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nl-N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13176"/>
              </a:xfrm>
              <a:blipFill rotWithShape="1">
                <a:blip r:embed="rId2"/>
                <a:stretch>
                  <a:fillRect l="-1630" t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3EB6-66BF-4571-A1AC-9050E5B2D584}" type="slidenum">
              <a:rPr lang="nl-NL" smtClean="0"/>
              <a:pPr/>
              <a:t>49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983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Steady state solution for 1D plug flow model with first order kinetics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1112987"/>
          </a:xfrm>
        </p:spPr>
        <p:txBody>
          <a:bodyPr/>
          <a:lstStyle/>
          <a:p>
            <a:r>
              <a:rPr lang="en-US" dirty="0" smtClean="0"/>
              <a:t>Let c(t, x=0) = c</a:t>
            </a:r>
            <a:r>
              <a:rPr lang="en-US" baseline="-25000" dirty="0" smtClean="0"/>
              <a:t>0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0621" y="2420888"/>
                <a:ext cx="2772426" cy="725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nl-NL" sz="2800" i="1" smtClean="0">
                            <a:latin typeface="Cambria Math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nl-NL" sz="2800" i="1" smtClean="0">
                            <a:latin typeface="Cambria Math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m:rPr>
                        <m:nor/>
                      </m:rPr>
                      <a:rPr lang="en-US" sz="2800" b="0" i="0" smtClean="0">
                        <a:latin typeface="Cambria Math"/>
                      </a:rPr>
                      <m:t>=</m:t>
                    </m:r>
                    <m:r>
                      <a:rPr lang="en-US" sz="2800" i="1" dirty="0" smtClean="0">
                        <a:latin typeface="Cambria Math"/>
                      </a:rPr>
                      <m:t>−</m:t>
                    </m:r>
                    <m:r>
                      <a:rPr lang="en-US" sz="2800" b="0" i="1" dirty="0" smtClean="0">
                        <a:latin typeface="Cambria Math"/>
                      </a:rPr>
                      <m:t>𝑈</m:t>
                    </m:r>
                    <m:f>
                      <m:f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/>
                          </a:rPr>
                          <m:t>𝜕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/>
                          </a:rPr>
                          <m:t>𝜕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2800" b="0" i="1" dirty="0" smtClean="0">
                        <a:latin typeface="Cambria Math"/>
                      </a:rPr>
                      <m:t>−</m:t>
                    </m:r>
                    <m:r>
                      <a:rPr lang="en-US" sz="2800" b="0" i="1" dirty="0" smtClean="0">
                        <a:latin typeface="Cambria Math"/>
                      </a:rPr>
                      <m:t>𝑘𝑐</m:t>
                    </m:r>
                  </m:oMath>
                </a14:m>
                <a:endParaRPr lang="en-US" sz="2800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21" y="2420888"/>
                <a:ext cx="2772426" cy="725776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9806" y="4221088"/>
                <a:ext cx="2494594" cy="7290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𝑐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800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06" y="4221088"/>
                <a:ext cx="2494594" cy="72904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3538418" y="1994366"/>
            <a:ext cx="5390164" cy="4262110"/>
            <a:chOff x="3538418" y="1994366"/>
            <a:chExt cx="5390164" cy="4262110"/>
          </a:xfrm>
        </p:grpSpPr>
        <p:pic>
          <p:nvPicPr>
            <p:cNvPr id="3076" name="Picture 4" descr="D:\spande\Desktop\Saket\course\WaterQuality\Updated Docs\c(x)PlugFL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5057" y="1994366"/>
              <a:ext cx="5343525" cy="400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084168" y="5733256"/>
              <a:ext cx="2304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X (m)</a:t>
              </a:r>
              <a:endParaRPr lang="nl-NL" sz="2800" i="1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2647900" y="3167390"/>
              <a:ext cx="2304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c</a:t>
              </a:r>
              <a:r>
                <a:rPr lang="en-US" sz="2800" i="1" dirty="0" smtClean="0"/>
                <a:t>(x) (mg/L)</a:t>
              </a:r>
              <a:endParaRPr lang="nl-NL" sz="2800" i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52610" y="5643245"/>
            <a:ext cx="8439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 example:</a:t>
            </a:r>
          </a:p>
          <a:p>
            <a:r>
              <a:rPr lang="en-US" sz="2800" dirty="0" smtClean="0"/>
              <a:t>c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=1mg/L, k= 2/</a:t>
            </a:r>
            <a:r>
              <a:rPr lang="en-US" sz="2800" dirty="0" err="1" smtClean="0"/>
              <a:t>hr</a:t>
            </a:r>
            <a:r>
              <a:rPr lang="en-US" sz="2800" dirty="0" smtClean="0"/>
              <a:t>, U = 100 m/</a:t>
            </a:r>
            <a:r>
              <a:rPr lang="en-US" sz="2800" dirty="0" err="1" smtClean="0"/>
              <a:t>hr</a:t>
            </a:r>
            <a:r>
              <a:rPr lang="en-US" sz="2800" dirty="0" smtClean="0"/>
              <a:t>, Ac = 10 </a:t>
            </a:r>
            <a:r>
              <a:rPr lang="en-US" sz="2800" dirty="0" err="1" smtClean="0"/>
              <a:t>sq</a:t>
            </a:r>
            <a:r>
              <a:rPr lang="en-US" sz="2800" dirty="0" smtClean="0"/>
              <a:t> m, L = 100 m</a:t>
            </a:r>
            <a:endParaRPr lang="nl-NL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5</a:t>
            </a:fld>
            <a:endParaRPr lang="nl-NL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11560" y="3140968"/>
            <a:ext cx="8229600" cy="11129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nl-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Steady state </a:t>
            </a:r>
            <a:endParaRPr lang="nl-NL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nl-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solution?</a:t>
            </a: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09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Form1 and Form2 equivalence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Now, distance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in form 1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+(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′−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in form 2</a:t>
                </a:r>
              </a:p>
              <a:p>
                <a:r>
                  <a:rPr lang="en-US" dirty="0"/>
                  <a:t>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in form 1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t</m:t>
                    </m:r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in form </a:t>
                </a:r>
                <a:r>
                  <a:rPr lang="en-US" dirty="0" smtClean="0"/>
                  <a:t>2</a:t>
                </a:r>
              </a:p>
              <a:p>
                <a:pPr marL="0" indent="0">
                  <a:buNone/>
                </a:pPr>
                <a:r>
                  <a:rPr lang="en-US" dirty="0" smtClean="0"/>
                  <a:t>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50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74861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Form1 and Form2 equivalence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600200"/>
                <a:ext cx="8928991" cy="24111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latin typeface="Cambria Math"/>
                      </a:rPr>
                      <m:t>𝑡</m:t>
                    </m:r>
                    <m:r>
                      <a:rPr lang="en-US" sz="1800" i="1"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𝑓𝑜𝑟𝑚</m:t>
                        </m:r>
                        <m:r>
                          <a:rPr lang="en-US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 smtClean="0">
                        <a:latin typeface="Cambria Math"/>
                      </a:rPr>
                      <m:t>(</m:t>
                    </m:r>
                    <m:r>
                      <a:rPr lang="en-US" sz="1800" i="1" smtClean="0">
                        <a:latin typeface="Cambria Math"/>
                      </a:rPr>
                      <m:t>𝑥</m:t>
                    </m:r>
                    <m:r>
                      <a:rPr lang="en-US" sz="1800" i="1" smtClean="0">
                        <a:latin typeface="Cambria Math"/>
                      </a:rPr>
                      <m:t>,</m:t>
                    </m:r>
                    <m:r>
                      <a:rPr lang="en-US" sz="1800" i="1" smtClean="0">
                        <a:latin typeface="Cambria Math"/>
                      </a:rPr>
                      <m:t>𝑡</m:t>
                    </m:r>
                    <m:r>
                      <a:rPr lang="en-US" sz="1800" i="1" smtClean="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nl-NL" sz="1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nl-NL" sz="18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/>
                              </a:rPr>
                              <m:t>𝑡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nl-NL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nl-NL" sz="18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nl-NL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800" i="1">
                                <a:latin typeface="Cambria Math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/>
                              </a:rPr>
                              <m:t>𝑡</m:t>
                            </m:r>
                          </m:den>
                        </m:f>
                      </m:sup>
                    </m:sSup>
                  </m:oMath>
                </a14:m>
                <a:r>
                  <a:rPr lang="nl-NL" sz="1800" b="1" dirty="0" smtClean="0">
                    <a:solidFill>
                      <a:srgbClr val="C00000"/>
                    </a:solidFill>
                  </a:rPr>
                  <a:t>  (Reach 1)</a:t>
                </a:r>
              </a:p>
              <a:p>
                <a:pPr marL="0" indent="0" algn="ctr">
                  <a:buNone/>
                </a:pPr>
                <a:r>
                  <a:rPr lang="nl-NL" sz="1800" dirty="0" smtClean="0">
                    <a:sym typeface="Wingdings" pitchFamily="2" charset="2"/>
                  </a:rPr>
                  <a:t></a:t>
                </a:r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𝑓𝑜𝑟𝑚</m:t>
                        </m:r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latin typeface="Cambria Math"/>
                      </a:rPr>
                      <m:t>𝑡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sz="1800" dirty="0"/>
                      <m:t>=</m:t>
                    </m:r>
                    <m:r>
                      <m:rPr>
                        <m:nor/>
                      </m:rPr>
                      <a:rPr lang="nl-NL" sz="1800" dirty="0"/>
                      <m:t> </m:t>
                    </m:r>
                    <m:f>
                      <m:fPr>
                        <m:ctrlPr>
                          <a:rPr lang="nl-NL" sz="1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nl-NL" sz="18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i="1" dirty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1800" i="1" dirty="0">
                                <a:latin typeface="Cambria Math"/>
                              </a:rPr>
                              <m:t>+(</m:t>
                            </m:r>
                            <m:sSubSup>
                              <m:sSubSup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800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sz="1800" i="1">
                                <a:latin typeface="Cambria Math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/>
                              </a:rPr>
                              <m:t>))</m:t>
                            </m:r>
                          </m:e>
                        </m:rad>
                      </m:den>
                    </m:f>
                  </m:oMath>
                </a14:m>
                <a:r>
                  <a:rPr lang="nl-NL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nl-NL" sz="18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nl-NL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+(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/>
                                  </a:rPr>
                                  <m:t>′−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/>
                                  </a:rPr>
                                  <m:t>)−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800" i="1" dirty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1800" i="1" dirty="0">
                                    <a:latin typeface="Cambria Math"/>
                                  </a:rPr>
                                  <m:t>+(</m:t>
                                </m:r>
                                <m:sSubSup>
                                  <m:sSubSup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1800" i="1">
                                    <a:latin typeface="Cambria Math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800" i="1">
                                <a:latin typeface="Cambria Math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i="1" dirty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1800" i="1" dirty="0">
                                <a:latin typeface="Cambria Math"/>
                              </a:rPr>
                              <m:t>+(</m:t>
                            </m:r>
                            <m:sSubSup>
                              <m:sSubSup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800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sz="1800" i="1">
                                <a:latin typeface="Cambria Math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/>
                              </a:rPr>
                              <m:t>)</m:t>
                            </m:r>
                          </m:den>
                        </m:f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latin typeface="Cambria Math"/>
                      </a:rPr>
                      <m:t>𝑡</m:t>
                    </m:r>
                    <m:r>
                      <a:rPr lang="en-US" sz="1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nl-NL" sz="1800" dirty="0" smtClean="0"/>
                  <a:t> </a:t>
                </a:r>
                <a:r>
                  <a:rPr lang="nl-NL" sz="1800" b="1" dirty="0">
                    <a:solidFill>
                      <a:srgbClr val="C00000"/>
                    </a:solidFill>
                  </a:rPr>
                  <a:t>(Reach </a:t>
                </a:r>
                <a:r>
                  <a:rPr lang="nl-NL" sz="1800" b="1" dirty="0" smtClean="0">
                    <a:solidFill>
                      <a:srgbClr val="C00000"/>
                    </a:solidFill>
                  </a:rPr>
                  <a:t>2)</a:t>
                </a:r>
                <a:endParaRPr lang="nl-NL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nl-NL" sz="1800" dirty="0" smtClean="0"/>
              </a:p>
              <a:p>
                <a:pPr marL="0" indent="0">
                  <a:buNone/>
                </a:pPr>
                <a:endParaRPr lang="nl-NL" sz="1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600200"/>
                <a:ext cx="8928991" cy="2411173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78904" y="3645024"/>
                <a:ext cx="8229600" cy="36724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If change in flow rate from Q1 to Q2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due to change in peak concentration, only due to river  confluence (another tributary flowing in with zero pollutant concentration) . </a:t>
                </a:r>
                <a:r>
                  <a:rPr lang="en-US" dirty="0">
                    <a:solidFill>
                      <a:srgbClr val="FF0000"/>
                    </a:solidFill>
                  </a:rPr>
                  <a:t>Why? – in groups.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2000" dirty="0" smtClean="0"/>
              </a:p>
              <a:p>
                <a:pPr marL="0" indent="0">
                  <a:buFont typeface="Arial" pitchFamily="34" charset="0"/>
                  <a:buNone/>
                </a:pPr>
                <a:endParaRPr lang="nl-NL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04" y="3645024"/>
                <a:ext cx="8229600" cy="3672408"/>
              </a:xfrm>
              <a:prstGeom prst="rect">
                <a:avLst/>
              </a:prstGeom>
              <a:blipFill rotWithShape="1">
                <a:blip r:embed="rId4"/>
                <a:stretch>
                  <a:fillRect l="-1407" t="-2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3EB6-66BF-4571-A1AC-9050E5B2D584}" type="slidenum">
              <a:rPr lang="nl-NL" smtClean="0"/>
              <a:pPr/>
              <a:t>51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447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form for second reach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9512" y="1591862"/>
                <a:ext cx="8784976" cy="4412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sz="2400" dirty="0"/>
                      <m:t>=</m:t>
                    </m:r>
                    <m:r>
                      <m:rPr>
                        <m:nor/>
                      </m:rPr>
                      <a:rPr lang="nl-NL" sz="2400" dirty="0"/>
                      <m:t> </m:t>
                    </m:r>
                    <m:f>
                      <m:fPr>
                        <m:ctrlPr>
                          <a:rPr lang="nl-NL" sz="2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nl-NL" sz="24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+(</m:t>
                            </m:r>
                            <m:sSubSup>
                              <m:sSubSup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sz="2400" i="1">
                                <a:latin typeface="Cambria Math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))</m:t>
                            </m:r>
                          </m:e>
                        </m:rad>
                      </m:den>
                    </m:f>
                  </m:oMath>
                </a14:m>
                <a:r>
                  <a:rPr lang="nl-NL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nl-NL" sz="24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nl-NL" sz="2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+(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′−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)−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2400" i="1" dirty="0">
                                    <a:latin typeface="Cambria Math"/>
                                  </a:rPr>
                                  <m:t>+(</m:t>
                                </m:r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2400" i="1">
                                    <a:latin typeface="Cambria Math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)))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+(</m:t>
                            </m:r>
                            <m:sSubSup>
                              <m:sSubSup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sz="2400" i="1">
                                <a:latin typeface="Cambria Math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)</m:t>
                            </m:r>
                          </m:den>
                        </m:f>
                      </m:sup>
                    </m:sSup>
                  </m:oMath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nl-NL" sz="2400" dirty="0" smtClean="0"/>
                  <a:t>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nl-NL" sz="2400" dirty="0"/>
                      <m:t> </m:t>
                    </m:r>
                    <m:f>
                      <m:fPr>
                        <m:ctrlPr>
                          <a:rPr lang="nl-NL" sz="2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nl-NL" sz="24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/>
                              </a:rPr>
                              <m:t>𝜋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 dirty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2400" i="1"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en-US" sz="2400" i="1" dirty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 dirty="0">
                                    <a:latin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2400" i="1">
                                    <a:latin typeface="Cambria Math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nl-NL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nl-NL" sz="24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nl-NL" sz="2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nl-NL" sz="240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 dirty="0"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sz="2400" i="1" dirty="0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  <m:r>
                                  <a:rPr lang="en-US" sz="240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4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 dirty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2400" i="1"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en-US" sz="2400" i="1" dirty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 dirty="0">
                                    <a:latin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2400" i="1">
                                    <a:latin typeface="Cambria Math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</m:den>
                        </m:f>
                      </m:sup>
                    </m:sSup>
                  </m:oMath>
                </a14:m>
                <a:endParaRPr lang="nl-NL" sz="240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nl-NL" sz="3200" dirty="0"/>
                      <m:t> </m:t>
                    </m:r>
                    <m:f>
                      <m:fPr>
                        <m:ctrlPr>
                          <a:rPr lang="nl-NL" sz="32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32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nl-NL" sz="32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i="1">
                                <a:latin typeface="Cambria Math"/>
                              </a:rPr>
                              <m:t>𝜋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 dirty="0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3200" i="1" dirty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  <m:r>
                                  <a:rPr lang="en-US" sz="3200" i="1" dirty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dirty="0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3200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𝑄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𝑄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800" i="1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i="1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i="1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nl-NL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nl-NL" sz="24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nl-NL" sz="2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nl-NL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 dirty="0"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sz="2400" i="1" dirty="0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4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 dirty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2400" i="1"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en-US" sz="2400" i="1" dirty="0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400" i="1" dirty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 dirty="0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sz="2400" i="1" dirty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𝑄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𝑄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000" i="1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den>
                        </m:f>
                      </m:sup>
                    </m:sSup>
                  </m:oMath>
                </a14:m>
                <a:endParaRPr lang="nl-NL" sz="2400" dirty="0" smtClean="0"/>
              </a:p>
              <a:p>
                <a:endParaRPr lang="nl-NL" sz="2400" dirty="0"/>
              </a:p>
              <a:p>
                <a:endParaRPr lang="nl-NL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591862"/>
                <a:ext cx="8784976" cy="4412683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040" t="-138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5364088" y="1484784"/>
            <a:ext cx="216024" cy="2995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948264" y="1489113"/>
            <a:ext cx="216024" cy="2995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3EB6-66BF-4571-A1AC-9050E5B2D584}" type="slidenum">
              <a:rPr lang="nl-NL" smtClean="0"/>
              <a:pPr/>
              <a:t>52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118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Rhine Alarm Model: different reaches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 case of bifurcations, replace m</a:t>
            </a:r>
            <a:r>
              <a:rPr lang="en-US" sz="1800" dirty="0" smtClean="0"/>
              <a:t>p</a:t>
            </a:r>
            <a:r>
              <a:rPr lang="en-US" dirty="0" smtClean="0"/>
              <a:t> by (Q</a:t>
            </a:r>
            <a:r>
              <a:rPr lang="en-US" sz="1800" dirty="0" smtClean="0"/>
              <a:t>2</a:t>
            </a:r>
            <a:r>
              <a:rPr lang="en-US" dirty="0" smtClean="0"/>
              <a:t>/Q</a:t>
            </a:r>
            <a:r>
              <a:rPr lang="en-US" sz="1800" dirty="0" smtClean="0"/>
              <a:t>1</a:t>
            </a:r>
            <a:r>
              <a:rPr lang="en-US" dirty="0" smtClean="0"/>
              <a:t>)m</a:t>
            </a:r>
            <a:r>
              <a:rPr lang="en-US" sz="1800" dirty="0" smtClean="0"/>
              <a:t>p </a:t>
            </a:r>
            <a:r>
              <a:rPr lang="en-US" dirty="0" smtClean="0"/>
              <a:t>due to loss of pollutant mass as a result of bifurcation but remove the effect of Q in peak concentration 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3EB6-66BF-4571-A1AC-9050E5B2D584}" type="slidenum">
              <a:rPr lang="nl-NL" smtClean="0"/>
              <a:pPr/>
              <a:t>53</a:t>
            </a:fld>
            <a:endParaRPr lang="nl-NL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573016"/>
            <a:ext cx="6220092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1560" y="385175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bifurcation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530120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confluence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6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54</a:t>
            </a:fld>
            <a:endParaRPr lang="nl-NL"/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496944" cy="1362075"/>
          </a:xfrm>
        </p:spPr>
        <p:txBody>
          <a:bodyPr>
            <a:noAutofit/>
          </a:bodyPr>
          <a:lstStyle/>
          <a:p>
            <a:pPr algn="ctr"/>
            <a:r>
              <a:rPr lang="en-US" sz="9600" b="0" cap="none" dirty="0" smtClean="0"/>
              <a:t>End of hour</a:t>
            </a:r>
            <a:r>
              <a:rPr lang="en-US" sz="9600" b="0" dirty="0" smtClean="0"/>
              <a:t> </a:t>
            </a:r>
            <a:r>
              <a:rPr lang="en-US" sz="9600" dirty="0" smtClean="0"/>
              <a:t>4</a:t>
            </a:r>
            <a:r>
              <a:rPr lang="en-US" sz="9600" b="0" dirty="0" smtClean="0"/>
              <a:t/>
            </a:r>
            <a:br>
              <a:rPr lang="en-US" sz="9600" b="0" dirty="0" smtClean="0"/>
            </a:br>
            <a:endParaRPr lang="en-US" sz="9600" b="0" dirty="0"/>
          </a:p>
        </p:txBody>
      </p:sp>
    </p:spTree>
    <p:extLst>
      <p:ext uri="{BB962C8B-B14F-4D97-AF65-F5344CB8AC3E}">
        <p14:creationId xmlns:p14="http://schemas.microsoft.com/office/powerpoint/2010/main" val="161946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Cascade Model of an elongated tank</a:t>
            </a:r>
            <a:endParaRPr lang="nl-NL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939800" y="1223963"/>
            <a:ext cx="8047038" cy="4826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None/>
            </a:pPr>
            <a:r>
              <a:rPr lang="en-US" dirty="0" smtClean="0"/>
              <a:t>Feed forward system with first order decay at steady state</a:t>
            </a:r>
            <a:endParaRPr lang="nl-NL" dirty="0" smtClean="0"/>
          </a:p>
        </p:txBody>
      </p:sp>
      <p:sp>
        <p:nvSpPr>
          <p:cNvPr id="38916" name="Cube 3"/>
          <p:cNvSpPr>
            <a:spLocks noChangeArrowheads="1"/>
          </p:cNvSpPr>
          <p:nvPr/>
        </p:nvSpPr>
        <p:spPr bwMode="auto">
          <a:xfrm>
            <a:off x="1852340" y="2566218"/>
            <a:ext cx="4876800" cy="863600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38917" name="Cube 4"/>
          <p:cNvSpPr>
            <a:spLocks noChangeArrowheads="1"/>
          </p:cNvSpPr>
          <p:nvPr/>
        </p:nvSpPr>
        <p:spPr bwMode="auto">
          <a:xfrm>
            <a:off x="1852340" y="2566218"/>
            <a:ext cx="812800" cy="863600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38918" name="Cube 7"/>
          <p:cNvSpPr>
            <a:spLocks noChangeArrowheads="1"/>
          </p:cNvSpPr>
          <p:nvPr/>
        </p:nvSpPr>
        <p:spPr bwMode="auto">
          <a:xfrm>
            <a:off x="4290740" y="2566218"/>
            <a:ext cx="812800" cy="863600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38919" name="Cube 8"/>
          <p:cNvSpPr>
            <a:spLocks noChangeArrowheads="1"/>
          </p:cNvSpPr>
          <p:nvPr/>
        </p:nvSpPr>
        <p:spPr bwMode="auto">
          <a:xfrm>
            <a:off x="5421040" y="2566218"/>
            <a:ext cx="812800" cy="863600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38920" name="Cube 9"/>
          <p:cNvSpPr>
            <a:spLocks noChangeArrowheads="1"/>
          </p:cNvSpPr>
          <p:nvPr/>
        </p:nvSpPr>
        <p:spPr bwMode="auto">
          <a:xfrm>
            <a:off x="3185840" y="2566218"/>
            <a:ext cx="812800" cy="863600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cxnSp>
        <p:nvCxnSpPr>
          <p:cNvPr id="38921" name="Straight Arrow Connector 11"/>
          <p:cNvCxnSpPr>
            <a:cxnSpLocks noChangeShapeType="1"/>
          </p:cNvCxnSpPr>
          <p:nvPr/>
        </p:nvCxnSpPr>
        <p:spPr bwMode="auto">
          <a:xfrm>
            <a:off x="2665140" y="2998018"/>
            <a:ext cx="5207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38922" name="Straight Arrow Connector 13"/>
          <p:cNvCxnSpPr>
            <a:cxnSpLocks noChangeShapeType="1"/>
          </p:cNvCxnSpPr>
          <p:nvPr/>
        </p:nvCxnSpPr>
        <p:spPr bwMode="auto">
          <a:xfrm>
            <a:off x="3833540" y="2998018"/>
            <a:ext cx="5207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38923" name="Straight Arrow Connector 14"/>
          <p:cNvCxnSpPr>
            <a:cxnSpLocks noChangeShapeType="1"/>
          </p:cNvCxnSpPr>
          <p:nvPr/>
        </p:nvCxnSpPr>
        <p:spPr bwMode="auto">
          <a:xfrm>
            <a:off x="4900340" y="2998018"/>
            <a:ext cx="5207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38924" name="Straight Arrow Connector 15"/>
          <p:cNvCxnSpPr>
            <a:cxnSpLocks noChangeShapeType="1"/>
          </p:cNvCxnSpPr>
          <p:nvPr/>
        </p:nvCxnSpPr>
        <p:spPr bwMode="auto">
          <a:xfrm>
            <a:off x="6094140" y="2998018"/>
            <a:ext cx="5207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38925" name="Straight Arrow Connector 17"/>
          <p:cNvCxnSpPr>
            <a:cxnSpLocks noChangeShapeType="1"/>
          </p:cNvCxnSpPr>
          <p:nvPr/>
        </p:nvCxnSpPr>
        <p:spPr bwMode="auto">
          <a:xfrm>
            <a:off x="1852340" y="3594918"/>
            <a:ext cx="6477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</p:cxnSp>
      <p:sp>
        <p:nvSpPr>
          <p:cNvPr id="38926" name="TextBox 18"/>
          <p:cNvSpPr txBox="1">
            <a:spLocks noChangeArrowheads="1"/>
          </p:cNvSpPr>
          <p:nvPr/>
        </p:nvSpPr>
        <p:spPr bwMode="auto">
          <a:xfrm>
            <a:off x="1852340" y="3594918"/>
            <a:ext cx="8953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NL"/>
              <a:t>∆x</a:t>
            </a:r>
          </a:p>
        </p:txBody>
      </p:sp>
      <p:cxnSp>
        <p:nvCxnSpPr>
          <p:cNvPr id="38927" name="Curved Connector 20"/>
          <p:cNvCxnSpPr>
            <a:cxnSpLocks noChangeShapeType="1"/>
          </p:cNvCxnSpPr>
          <p:nvPr/>
        </p:nvCxnSpPr>
        <p:spPr bwMode="auto">
          <a:xfrm flipV="1">
            <a:off x="2017440" y="2324918"/>
            <a:ext cx="908050" cy="6731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38928" name="TextBox 21"/>
          <p:cNvSpPr txBox="1">
            <a:spLocks noChangeArrowheads="1"/>
          </p:cNvSpPr>
          <p:nvPr/>
        </p:nvSpPr>
        <p:spPr bwMode="auto">
          <a:xfrm>
            <a:off x="2925490" y="2155056"/>
            <a:ext cx="4137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 well mixed reservoir of volume V</a:t>
            </a:r>
            <a:endParaRPr lang="nl-NL"/>
          </a:p>
        </p:txBody>
      </p:sp>
      <p:cxnSp>
        <p:nvCxnSpPr>
          <p:cNvPr id="38929" name="Straight Arrow Connector 22"/>
          <p:cNvCxnSpPr>
            <a:cxnSpLocks noChangeShapeType="1"/>
          </p:cNvCxnSpPr>
          <p:nvPr/>
        </p:nvCxnSpPr>
        <p:spPr bwMode="auto">
          <a:xfrm>
            <a:off x="1331640" y="2998018"/>
            <a:ext cx="5207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38930" name="TextBox 23"/>
          <p:cNvSpPr txBox="1">
            <a:spLocks noChangeArrowheads="1"/>
          </p:cNvSpPr>
          <p:nvPr/>
        </p:nvSpPr>
        <p:spPr bwMode="auto">
          <a:xfrm>
            <a:off x="1331640" y="2659881"/>
            <a:ext cx="8953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NL"/>
              <a:t>c</a:t>
            </a:r>
            <a:r>
              <a:rPr lang="nl-NL" baseline="-25000"/>
              <a:t>in</a:t>
            </a:r>
            <a:endParaRPr lang="nl-NL"/>
          </a:p>
        </p:txBody>
      </p:sp>
      <p:cxnSp>
        <p:nvCxnSpPr>
          <p:cNvPr id="38931" name="Straight Arrow Connector 24"/>
          <p:cNvCxnSpPr>
            <a:cxnSpLocks noChangeShapeType="1"/>
          </p:cNvCxnSpPr>
          <p:nvPr/>
        </p:nvCxnSpPr>
        <p:spPr bwMode="auto">
          <a:xfrm>
            <a:off x="6821215" y="2998018"/>
            <a:ext cx="5207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38932" name="TextBox 25"/>
          <p:cNvSpPr txBox="1">
            <a:spLocks noChangeArrowheads="1"/>
          </p:cNvSpPr>
          <p:nvPr/>
        </p:nvSpPr>
        <p:spPr bwMode="auto">
          <a:xfrm>
            <a:off x="6729140" y="2659881"/>
            <a:ext cx="8953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NL"/>
              <a:t>c</a:t>
            </a:r>
            <a:r>
              <a:rPr lang="nl-NL" baseline="-25000"/>
              <a:t>out</a:t>
            </a:r>
            <a:endParaRPr lang="nl-NL"/>
          </a:p>
        </p:txBody>
      </p:sp>
      <p:sp>
        <p:nvSpPr>
          <p:cNvPr id="38933" name="TextBox 26"/>
          <p:cNvSpPr txBox="1">
            <a:spLocks noChangeArrowheads="1"/>
          </p:cNvSpPr>
          <p:nvPr/>
        </p:nvSpPr>
        <p:spPr bwMode="auto">
          <a:xfrm>
            <a:off x="1331640" y="3002781"/>
            <a:ext cx="8953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NL"/>
              <a:t>Q</a:t>
            </a:r>
          </a:p>
        </p:txBody>
      </p:sp>
      <p:sp>
        <p:nvSpPr>
          <p:cNvPr id="38934" name="TextBox 27"/>
          <p:cNvSpPr txBox="1">
            <a:spLocks noChangeArrowheads="1"/>
          </p:cNvSpPr>
          <p:nvPr/>
        </p:nvSpPr>
        <p:spPr bwMode="auto">
          <a:xfrm>
            <a:off x="6821215" y="2985318"/>
            <a:ext cx="8953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NL"/>
              <a:t>Q</a:t>
            </a:r>
          </a:p>
        </p:txBody>
      </p:sp>
      <p:sp>
        <p:nvSpPr>
          <p:cNvPr id="38936" name="TextBox 29"/>
          <p:cNvSpPr txBox="1">
            <a:spLocks noChangeArrowheads="1"/>
          </p:cNvSpPr>
          <p:nvPr/>
        </p:nvSpPr>
        <p:spPr bwMode="auto">
          <a:xfrm>
            <a:off x="3084240" y="3429818"/>
            <a:ext cx="24257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 well mixed reservoirs</a:t>
            </a:r>
            <a:endParaRPr lang="nl-NL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600" y="5105400"/>
            <a:ext cx="3705726" cy="106680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990600" y="449580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Solution: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595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Cascade Model: </a:t>
            </a:r>
            <a:r>
              <a:rPr lang="en-US" dirty="0" err="1" smtClean="0"/>
              <a:t>feedforward</a:t>
            </a:r>
            <a:r>
              <a:rPr lang="en-US" dirty="0" smtClean="0"/>
              <a:t> system of completely mixed tanks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45224"/>
            <a:ext cx="8229600" cy="1329011"/>
          </a:xfrm>
        </p:spPr>
        <p:txBody>
          <a:bodyPr/>
          <a:lstStyle/>
          <a:p>
            <a:r>
              <a:rPr lang="en-US" dirty="0" smtClean="0"/>
              <a:t>When is cascade model equivalent to 1D plug flow model ? </a:t>
            </a:r>
            <a:endParaRPr lang="nl-NL" dirty="0"/>
          </a:p>
        </p:txBody>
      </p:sp>
      <p:grpSp>
        <p:nvGrpSpPr>
          <p:cNvPr id="4" name="Group 3"/>
          <p:cNvGrpSpPr/>
          <p:nvPr/>
        </p:nvGrpSpPr>
        <p:grpSpPr>
          <a:xfrm>
            <a:off x="3923928" y="1466850"/>
            <a:ext cx="5525417" cy="3690342"/>
            <a:chOff x="1566863" y="1466850"/>
            <a:chExt cx="6010275" cy="4069546"/>
          </a:xfrm>
        </p:grpSpPr>
        <p:pic>
          <p:nvPicPr>
            <p:cNvPr id="4098" name="Picture 2" descr="D:\spande\Desktop\Saket\course\WaterQuality\Updated Docs\c(x)PlugFLo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6863" y="1466850"/>
              <a:ext cx="6010275" cy="392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676345" y="3192116"/>
              <a:ext cx="2304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c</a:t>
              </a:r>
              <a:r>
                <a:rPr lang="en-US" sz="2800" i="1" dirty="0" smtClean="0"/>
                <a:t>(x) (mg/L)</a:t>
              </a:r>
              <a:endParaRPr lang="nl-NL" sz="2800" i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07904" y="5013176"/>
              <a:ext cx="2304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X (m)</a:t>
              </a:r>
              <a:endParaRPr lang="nl-NL" sz="2800" i="1" dirty="0"/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467544" y="1458001"/>
            <a:ext cx="3394675" cy="13290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If V is the total control volume and there are n=6 well mixed reservoirs.</a:t>
            </a:r>
          </a:p>
          <a:p>
            <a:r>
              <a:rPr lang="en-US" sz="2000" dirty="0" smtClean="0"/>
              <a:t>Concentration in the </a:t>
            </a:r>
            <a:r>
              <a:rPr lang="en-US" sz="2000" i="1" dirty="0" err="1" smtClean="0"/>
              <a:t>j</a:t>
            </a:r>
            <a:r>
              <a:rPr lang="en-US" sz="2000" i="1" baseline="30000" dirty="0" err="1" smtClean="0"/>
              <a:t>th</a:t>
            </a:r>
            <a:r>
              <a:rPr lang="en-US" sz="2000" dirty="0" smtClean="0"/>
              <a:t> reservoir is given by:</a:t>
            </a:r>
            <a:endParaRPr lang="nl-NL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275856" y="4005064"/>
            <a:ext cx="194421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51719" y="4499828"/>
            <a:ext cx="181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Cascade model </a:t>
            </a:r>
            <a:endParaRPr lang="nl-NL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012160" y="2787012"/>
            <a:ext cx="1224136" cy="65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36060" y="2602346"/>
            <a:ext cx="181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Plug Flow model 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16" name="TextBox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9552" y="3061499"/>
            <a:ext cx="2638223" cy="779124"/>
          </a:xfrm>
          <a:prstGeom prst="rect">
            <a:avLst/>
          </a:prstGeom>
          <a:blipFill rotWithShape="1">
            <a:blip r:embed="rId3" cstate="print"/>
            <a:stretch>
              <a:fillRect/>
            </a:stretch>
          </a:blipFill>
        </p:spPr>
        <p:txBody>
          <a:bodyPr/>
          <a:lstStyle/>
          <a:p>
            <a:r>
              <a:rPr lang="nl-NL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9074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Approximating incompletely mixed condition by piecewise completely mixed systems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r>
              <a:rPr lang="en-US" dirty="0" smtClean="0"/>
              <a:t>Fundamental to modeling heterogeneous concentration fields</a:t>
            </a:r>
          </a:p>
          <a:p>
            <a:pPr lvl="1"/>
            <a:r>
              <a:rPr lang="en-US" dirty="0" smtClean="0"/>
              <a:t>For example: cascade model approached plug flow model at n →∞.</a:t>
            </a:r>
          </a:p>
          <a:p>
            <a:r>
              <a:rPr lang="en-US" dirty="0" smtClean="0"/>
              <a:t>How is the formulation of a cascade model different from Plug flow model formulation?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072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406400"/>
            <a:ext cx="8839200" cy="673100"/>
          </a:xfrm>
        </p:spPr>
        <p:txBody>
          <a:bodyPr>
            <a:normAutofit fontScale="90000"/>
          </a:bodyPr>
          <a:lstStyle/>
          <a:p>
            <a:r>
              <a:rPr lang="fr-CH" dirty="0" err="1"/>
              <a:t>Extending</a:t>
            </a:r>
            <a:r>
              <a:rPr lang="fr-CH" dirty="0"/>
              <a:t> the </a:t>
            </a:r>
            <a:r>
              <a:rPr lang="fr-CH" dirty="0" err="1" smtClean="0"/>
              <a:t>completely</a:t>
            </a:r>
            <a:r>
              <a:rPr lang="fr-CH" dirty="0" smtClean="0"/>
              <a:t> mixed system model</a:t>
            </a:r>
            <a:endParaRPr lang="fr-CH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00100" y="977900"/>
            <a:ext cx="8047038" cy="593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  <a:buFontTx/>
              <a:buChar char="•"/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r>
              <a:rPr lang="en-US" sz="2400">
                <a:solidFill>
                  <a:schemeClr val="tx1"/>
                </a:solidFill>
                <a:sym typeface="Wingdings 3" pitchFamily="18" charset="2"/>
              </a:rPr>
              <a:t>Incomplete mixing: network of box models</a:t>
            </a:r>
          </a:p>
          <a:p>
            <a:pPr marL="838200" lvl="1" indent="-381000">
              <a:lnSpc>
                <a:spcPct val="200000"/>
              </a:lnSpc>
              <a:spcBef>
                <a:spcPct val="45000"/>
              </a:spcBef>
              <a:buFont typeface="Wingdings" pitchFamily="2" charset="2"/>
              <a:buChar char="ð"/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endParaRPr lang="en-US" sz="2400">
              <a:solidFill>
                <a:schemeClr val="tx1"/>
              </a:solidFill>
              <a:sym typeface="Wingdings 3" pitchFamily="18" charset="2"/>
            </a:endParaRPr>
          </a:p>
          <a:p>
            <a:pPr marL="342900" indent="-342900">
              <a:spcBef>
                <a:spcPct val="20000"/>
              </a:spcBef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endParaRPr lang="en-US" sz="2400">
              <a:solidFill>
                <a:schemeClr val="tx1"/>
              </a:solidFill>
              <a:sym typeface="Wingdings 3" pitchFamily="18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endParaRPr lang="en-US" sz="2400">
              <a:solidFill>
                <a:schemeClr val="tx1"/>
              </a:solidFill>
              <a:sym typeface="Wingdings 3" pitchFamily="18" charset="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654300" y="2070100"/>
            <a:ext cx="1460500" cy="6350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667000" y="2946400"/>
            <a:ext cx="1460500" cy="635000"/>
          </a:xfrm>
          <a:prstGeom prst="rect">
            <a:avLst/>
          </a:prstGeom>
          <a:solidFill>
            <a:srgbClr val="018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667000" y="3790950"/>
            <a:ext cx="1460500" cy="635000"/>
          </a:xfrm>
          <a:prstGeom prst="rect">
            <a:avLst/>
          </a:prstGeom>
          <a:solidFill>
            <a:srgbClr val="ABAB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378200" y="262890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352800" y="3479800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1981200" y="2184400"/>
            <a:ext cx="6604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2019300" y="2984500"/>
            <a:ext cx="6604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1993900" y="3771900"/>
            <a:ext cx="6604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V="1">
            <a:off x="2070100" y="2463800"/>
            <a:ext cx="54610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2057400" y="3263900"/>
            <a:ext cx="54610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2070100" y="4114800"/>
            <a:ext cx="54610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4165600" y="3797300"/>
            <a:ext cx="5080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4165600" y="4076700"/>
            <a:ext cx="4826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V="1">
            <a:off x="4152900" y="2984500"/>
            <a:ext cx="5080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4152900" y="3263900"/>
            <a:ext cx="4826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V="1">
            <a:off x="4152900" y="2108200"/>
            <a:ext cx="5080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4152900" y="2387600"/>
            <a:ext cx="4826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651124" y="4672013"/>
            <a:ext cx="17768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Water compartments</a:t>
            </a:r>
          </a:p>
        </p:txBody>
      </p:sp>
      <p:sp>
        <p:nvSpPr>
          <p:cNvPr id="24" name="Freeform 22"/>
          <p:cNvSpPr>
            <a:spLocks/>
          </p:cNvSpPr>
          <p:nvPr/>
        </p:nvSpPr>
        <p:spPr bwMode="auto">
          <a:xfrm>
            <a:off x="3378200" y="3695700"/>
            <a:ext cx="1511300" cy="1701800"/>
          </a:xfrm>
          <a:custGeom>
            <a:avLst/>
            <a:gdLst>
              <a:gd name="T0" fmla="*/ 0 w 952"/>
              <a:gd name="T1" fmla="*/ 0 h 1072"/>
              <a:gd name="T2" fmla="*/ 240 w 952"/>
              <a:gd name="T3" fmla="*/ 232 h 1072"/>
              <a:gd name="T4" fmla="*/ 520 w 952"/>
              <a:gd name="T5" fmla="*/ 752 h 1072"/>
              <a:gd name="T6" fmla="*/ 840 w 952"/>
              <a:gd name="T7" fmla="*/ 880 h 1072"/>
              <a:gd name="T8" fmla="*/ 952 w 952"/>
              <a:gd name="T9" fmla="*/ 1072 h 1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2" h="1072">
                <a:moveTo>
                  <a:pt x="0" y="0"/>
                </a:moveTo>
                <a:cubicBezTo>
                  <a:pt x="48" y="28"/>
                  <a:pt x="153" y="107"/>
                  <a:pt x="240" y="232"/>
                </a:cubicBezTo>
                <a:cubicBezTo>
                  <a:pt x="327" y="357"/>
                  <a:pt x="420" y="644"/>
                  <a:pt x="520" y="752"/>
                </a:cubicBezTo>
                <a:cubicBezTo>
                  <a:pt x="620" y="860"/>
                  <a:pt x="768" y="827"/>
                  <a:pt x="840" y="880"/>
                </a:cubicBezTo>
                <a:cubicBezTo>
                  <a:pt x="912" y="933"/>
                  <a:pt x="929" y="1032"/>
                  <a:pt x="952" y="10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5038725" y="5294313"/>
            <a:ext cx="2970213" cy="33655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Fluxes between compartments ?</a:t>
            </a:r>
          </a:p>
        </p:txBody>
      </p:sp>
      <p:pic>
        <p:nvPicPr>
          <p:cNvPr id="26" name="Picture 25" descr="398px-Latte_macchiato_schm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788" y="1858963"/>
            <a:ext cx="1965325" cy="295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492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2377</TotalTime>
  <Words>4108</Words>
  <Application>Microsoft Office PowerPoint</Application>
  <PresentationFormat>On-screen Show (4:3)</PresentationFormat>
  <Paragraphs>416</Paragraphs>
  <Slides>54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Office Theme</vt:lpstr>
      <vt:lpstr>Equation</vt:lpstr>
      <vt:lpstr>Incompletely mixed systems Week 2 (with constant system volume)</vt:lpstr>
      <vt:lpstr>What topics will be covered?</vt:lpstr>
      <vt:lpstr>Advection only  </vt:lpstr>
      <vt:lpstr>1D Plug Flow Model</vt:lpstr>
      <vt:lpstr>Steady state solution for 1D plug flow model with first order kinetics</vt:lpstr>
      <vt:lpstr>Cascade Model of an elongated tank</vt:lpstr>
      <vt:lpstr>Cascade Model: feedforward system of completely mixed tanks</vt:lpstr>
      <vt:lpstr>Approximating incompletely mixed condition by piecewise completely mixed systems</vt:lpstr>
      <vt:lpstr>Extending the completely mixed system model</vt:lpstr>
      <vt:lpstr>Mixed flow model (Advection + Dispersion)</vt:lpstr>
      <vt:lpstr>Steady state solution for Mixed flow model</vt:lpstr>
      <vt:lpstr>Steady state solution for Mixed flow model</vt:lpstr>
      <vt:lpstr>Dimensionless analysis</vt:lpstr>
      <vt:lpstr>Numerics for steady state formulations</vt:lpstr>
      <vt:lpstr>Explicit Euler scheme</vt:lpstr>
      <vt:lpstr>Control Volume Approach (1)</vt:lpstr>
      <vt:lpstr>Control Volume approach (2)</vt:lpstr>
      <vt:lpstr>Solve numerically the ADE at steady state (group work)</vt:lpstr>
      <vt:lpstr>Synthesis</vt:lpstr>
      <vt:lpstr>Numerical dispersion</vt:lpstr>
      <vt:lpstr>End of hour 1 </vt:lpstr>
      <vt:lpstr>Solution for Advection Equation with first order kinetics</vt:lpstr>
      <vt:lpstr>Solution for Advection Equation</vt:lpstr>
      <vt:lpstr>Solution to diffusion equation (for instantaneous point spill)</vt:lpstr>
      <vt:lpstr>Solution to diffusion equation 1 (for instantaneous point spill)</vt:lpstr>
      <vt:lpstr>Solution to diffusion equation 3 (for instantaneous point spill)</vt:lpstr>
      <vt:lpstr>Remember this example?</vt:lpstr>
      <vt:lpstr>ADE equation with first order decay process</vt:lpstr>
      <vt:lpstr>It will look like this..</vt:lpstr>
      <vt:lpstr>Why  c0 = W/Q under no diffusion when the point (continuous) loading at x = 0 is W</vt:lpstr>
      <vt:lpstr>End of hour 2 </vt:lpstr>
      <vt:lpstr>Advection-dispersion equation </vt:lpstr>
      <vt:lpstr>Solution for Advection-Dispersion equation (for instantaneous point spill without decay)</vt:lpstr>
      <vt:lpstr>Solution for Advection-Dispersion equation (for instantaneous point spill with decay)</vt:lpstr>
      <vt:lpstr>Another form of ADE solution (for instantaneous point spill without decay)</vt:lpstr>
      <vt:lpstr>How does concentration change over time for an observer at fixed location?</vt:lpstr>
      <vt:lpstr>How does concentration change over time for an observer at fixed location?</vt:lpstr>
      <vt:lpstr>1-D Alarm Model (Version 1.0): Taylor model</vt:lpstr>
      <vt:lpstr>The Rhine Alarm Model: asymmetries in application</vt:lpstr>
      <vt:lpstr>The Rhine Alarm Model version 2.0</vt:lpstr>
      <vt:lpstr>The Rhine Alarm Model</vt:lpstr>
      <vt:lpstr>The Rhine Alarm Model calibration </vt:lpstr>
      <vt:lpstr>The Rhine Alarm Model</vt:lpstr>
      <vt:lpstr>The Rhine Alarm Model</vt:lpstr>
      <vt:lpstr>The Rhine Alarm Model</vt:lpstr>
      <vt:lpstr>End of hour 3 </vt:lpstr>
      <vt:lpstr>Alarm Model and different reaches</vt:lpstr>
      <vt:lpstr>Different reaches: at the beginning of second reach (1)</vt:lpstr>
      <vt:lpstr>Different reaches: at the beginning of second reach (2)</vt:lpstr>
      <vt:lpstr>Form1 and Form2 equivalence</vt:lpstr>
      <vt:lpstr>Form1 and Form2 equivalence</vt:lpstr>
      <vt:lpstr>General form for second reach</vt:lpstr>
      <vt:lpstr>Rhine Alarm Model: different reaches</vt:lpstr>
      <vt:lpstr>End of hour 4 </vt:lpstr>
    </vt:vector>
  </TitlesOfParts>
  <Company>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Saket Pande - CITG</dc:creator>
  <cp:lastModifiedBy>Saket Pande</cp:lastModifiedBy>
  <cp:revision>130</cp:revision>
  <dcterms:created xsi:type="dcterms:W3CDTF">2011-04-26T07:49:32Z</dcterms:created>
  <dcterms:modified xsi:type="dcterms:W3CDTF">2018-05-01T13:38:36Z</dcterms:modified>
</cp:coreProperties>
</file>