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00CD-990D-4695-84D8-B16847F309CE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5F9E-7434-45A7-AE3D-E3CC39C02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3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00CD-990D-4695-84D8-B16847F309CE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5F9E-7434-45A7-AE3D-E3CC39C02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7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00CD-990D-4695-84D8-B16847F309CE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5F9E-7434-45A7-AE3D-E3CC39C02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2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00CD-990D-4695-84D8-B16847F309CE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5F9E-7434-45A7-AE3D-E3CC39C02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4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00CD-990D-4695-84D8-B16847F309CE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5F9E-7434-45A7-AE3D-E3CC39C02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9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00CD-990D-4695-84D8-B16847F309CE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5F9E-7434-45A7-AE3D-E3CC39C02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3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00CD-990D-4695-84D8-B16847F309CE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5F9E-7434-45A7-AE3D-E3CC39C02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00CD-990D-4695-84D8-B16847F309CE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5F9E-7434-45A7-AE3D-E3CC39C02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0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00CD-990D-4695-84D8-B16847F309CE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5F9E-7434-45A7-AE3D-E3CC39C02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6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00CD-990D-4695-84D8-B16847F309CE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5F9E-7434-45A7-AE3D-E3CC39C02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9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00CD-990D-4695-84D8-B16847F309CE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5F9E-7434-45A7-AE3D-E3CC39C02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9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500CD-990D-4695-84D8-B16847F309CE}" type="datetimeFigureOut">
              <a:rPr lang="en-US" smtClean="0"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95F9E-7434-45A7-AE3D-E3CC39C02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1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Latent heat flux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Water flux</a:t>
            </a:r>
          </a:p>
          <a:p>
            <a:pPr lvl="1" eaLnBrk="1" hangingPunct="1"/>
            <a:r>
              <a:rPr lang="en-US" smtClean="0"/>
              <a:t>Evaporation rate, E (mm/day)</a:t>
            </a:r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Energy flux </a:t>
            </a:r>
          </a:p>
          <a:p>
            <a:pPr lvl="1" eaLnBrk="1" hangingPunct="1"/>
            <a:r>
              <a:rPr lang="en-US" smtClean="0"/>
              <a:t>Latent heat flux (W/m</a:t>
            </a:r>
            <a:r>
              <a:rPr lang="en-US" baseline="30000" smtClean="0"/>
              <a:t>2</a:t>
            </a:r>
            <a:r>
              <a:rPr lang="en-US" smtClean="0"/>
              <a:t>), H</a:t>
            </a:r>
            <a:r>
              <a:rPr lang="en-US" baseline="-25000" smtClean="0"/>
              <a:t>l</a:t>
            </a:r>
          </a:p>
        </p:txBody>
      </p:sp>
      <p:sp>
        <p:nvSpPr>
          <p:cNvPr id="12295" name="AutoShape 5"/>
          <p:cNvSpPr>
            <a:spLocks noChangeArrowheads="1"/>
          </p:cNvSpPr>
          <p:nvPr/>
        </p:nvSpPr>
        <p:spPr bwMode="auto">
          <a:xfrm>
            <a:off x="4795838" y="5638800"/>
            <a:ext cx="2133600" cy="914400"/>
          </a:xfrm>
          <a:prstGeom prst="parallelogram">
            <a:avLst>
              <a:gd name="adj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Text Box 6"/>
          <p:cNvSpPr txBox="1">
            <a:spLocks noChangeArrowheads="1"/>
          </p:cNvSpPr>
          <p:nvPr/>
        </p:nvSpPr>
        <p:spPr bwMode="auto">
          <a:xfrm>
            <a:off x="1219200" y="4724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400"/>
          </a:p>
        </p:txBody>
      </p:sp>
      <p:sp>
        <p:nvSpPr>
          <p:cNvPr id="12297" name="Text Box 7"/>
          <p:cNvSpPr txBox="1">
            <a:spLocks noChangeArrowheads="1"/>
          </p:cNvSpPr>
          <p:nvPr/>
        </p:nvSpPr>
        <p:spPr bwMode="auto">
          <a:xfrm>
            <a:off x="6989763" y="5980113"/>
            <a:ext cx="1392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Area = 1 m</a:t>
            </a:r>
            <a:r>
              <a:rPr lang="en-US" baseline="30000"/>
              <a:t>2</a:t>
            </a:r>
          </a:p>
        </p:txBody>
      </p:sp>
      <p:sp>
        <p:nvSpPr>
          <p:cNvPr id="12298" name="Line 8"/>
          <p:cNvSpPr>
            <a:spLocks noChangeShapeType="1"/>
          </p:cNvSpPr>
          <p:nvPr/>
        </p:nvSpPr>
        <p:spPr bwMode="auto">
          <a:xfrm flipH="1" flipV="1">
            <a:off x="6700838" y="60198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AutoShape 9"/>
          <p:cNvSpPr>
            <a:spLocks noChangeArrowheads="1"/>
          </p:cNvSpPr>
          <p:nvPr/>
        </p:nvSpPr>
        <p:spPr bwMode="auto">
          <a:xfrm>
            <a:off x="5862638" y="4572000"/>
            <a:ext cx="381000" cy="990600"/>
          </a:xfrm>
          <a:prstGeom prst="upArrow">
            <a:avLst>
              <a:gd name="adj1" fmla="val 50000"/>
              <a:gd name="adj2" fmla="val 6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300" name="Text Box 10"/>
          <p:cNvSpPr txBox="1">
            <a:spLocks noChangeArrowheads="1"/>
          </p:cNvSpPr>
          <p:nvPr/>
        </p:nvSpPr>
        <p:spPr bwMode="auto">
          <a:xfrm>
            <a:off x="6608763" y="4684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12290" name="Object 11"/>
          <p:cNvGraphicFramePr>
            <a:graphicFrameLocks noChangeAspect="1"/>
          </p:cNvGraphicFramePr>
          <p:nvPr/>
        </p:nvGraphicFramePr>
        <p:xfrm>
          <a:off x="3200400" y="3200400"/>
          <a:ext cx="22352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660240" imgH="228600" progId="Equation.3">
                  <p:embed/>
                </p:oleObj>
              </mc:Choice>
              <mc:Fallback>
                <p:oleObj name="Equation" r:id="rId3" imgW="660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00400"/>
                        <a:ext cx="22352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762000" y="3276600"/>
            <a:ext cx="21494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Symbol" pitchFamily="18" charset="2"/>
              </a:rPr>
              <a:t>r</a:t>
            </a:r>
            <a:r>
              <a:rPr lang="en-US"/>
              <a:t> = 1000 kg/m</a:t>
            </a:r>
            <a:r>
              <a:rPr lang="en-US" baseline="30000"/>
              <a:t>3</a:t>
            </a:r>
          </a:p>
          <a:p>
            <a:pPr eaLnBrk="1" hangingPunct="1"/>
            <a:r>
              <a:rPr lang="en-US"/>
              <a:t>l</a:t>
            </a:r>
            <a:r>
              <a:rPr lang="en-US" baseline="-25000"/>
              <a:t>v</a:t>
            </a:r>
            <a:r>
              <a:rPr lang="en-US"/>
              <a:t> = 2.5 MJ/kg</a:t>
            </a:r>
          </a:p>
          <a:p>
            <a:pPr eaLnBrk="1" hangingPunct="1"/>
            <a:endParaRPr lang="en-US"/>
          </a:p>
        </p:txBody>
      </p:sp>
      <p:graphicFrame>
        <p:nvGraphicFramePr>
          <p:cNvPr id="12291" name="Object 13"/>
          <p:cNvGraphicFramePr>
            <a:graphicFrameLocks noChangeAspect="1"/>
          </p:cNvGraphicFramePr>
          <p:nvPr/>
        </p:nvGraphicFramePr>
        <p:xfrm>
          <a:off x="795338" y="3962400"/>
          <a:ext cx="747553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5562360" imgH="457200" progId="Equation.3">
                  <p:embed/>
                </p:oleObj>
              </mc:Choice>
              <mc:Fallback>
                <p:oleObj name="Equation" r:id="rId5" imgW="5562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3962400"/>
                        <a:ext cx="7475537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2159000" y="4501294"/>
            <a:ext cx="2636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28.94 W/m</a:t>
            </a:r>
            <a:r>
              <a:rPr lang="en-US" baseline="30000" dirty="0"/>
              <a:t>2</a:t>
            </a:r>
            <a:r>
              <a:rPr lang="en-US" dirty="0"/>
              <a:t> = 1 mm/day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90082"/>
              </p:ext>
            </p:extLst>
          </p:nvPr>
        </p:nvGraphicFramePr>
        <p:xfrm>
          <a:off x="376237" y="4962144"/>
          <a:ext cx="3205163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1624"/>
                <a:gridCol w="751658"/>
                <a:gridCol w="697742"/>
                <a:gridCol w="1134139"/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Temp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Lv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Density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Conversion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2501000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999.9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28.94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2477300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999.7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28.66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2453600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998.2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28.35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2429900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995.7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28.00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2406200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992.2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27.63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9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58750" y="6172200"/>
            <a:ext cx="8985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http://www.uwsp.edu/geo/faculty/ritter/geog101/textbook/energy/radiation_balance.html</a:t>
            </a:r>
          </a:p>
        </p:txBody>
      </p:sp>
      <p:pic>
        <p:nvPicPr>
          <p:cNvPr id="36867" name="Picture 3" descr="radiation_balance_usgs_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86800" cy="497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Energy Balance of Earth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127125" y="17891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6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457200" y="2438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4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2590800" y="16002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100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8305800" y="1447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70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505200" y="5410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51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013325" y="49895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21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7467600" y="2286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26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8382000" y="3276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38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6553200" y="1905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3962400" y="152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20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6553200" y="3581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15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5257800" y="5221288"/>
            <a:ext cx="28463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9900"/>
                </a:solidFill>
              </a:rPr>
              <a:t>Sensible heat flux 7</a:t>
            </a:r>
          </a:p>
          <a:p>
            <a:pPr eaLnBrk="1" hangingPunct="1"/>
            <a:r>
              <a:rPr lang="en-US" sz="2400">
                <a:solidFill>
                  <a:srgbClr val="0066FF"/>
                </a:solidFill>
              </a:rPr>
              <a:t>Latent heat flux 23</a:t>
            </a:r>
          </a:p>
        </p:txBody>
      </p:sp>
      <p:sp>
        <p:nvSpPr>
          <p:cNvPr id="36881" name="AutoShape 17"/>
          <p:cNvSpPr>
            <a:spLocks noChangeArrowheads="1"/>
          </p:cNvSpPr>
          <p:nvPr/>
        </p:nvSpPr>
        <p:spPr bwMode="auto">
          <a:xfrm rot="-3030025">
            <a:off x="8001000" y="5334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3581400" y="4267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016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89</Words>
  <Application>Microsoft Office PowerPoint</Application>
  <PresentationFormat>On-screen Show (4:3)</PresentationFormat>
  <Paragraphs>49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Equation</vt:lpstr>
      <vt:lpstr>Latent heat flux</vt:lpstr>
      <vt:lpstr>Energy Balance of Earth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heat flux</dc:title>
  <dc:creator>Maidment</dc:creator>
  <cp:lastModifiedBy>Maidment</cp:lastModifiedBy>
  <cp:revision>3</cp:revision>
  <dcterms:created xsi:type="dcterms:W3CDTF">2012-02-16T07:53:16Z</dcterms:created>
  <dcterms:modified xsi:type="dcterms:W3CDTF">2012-02-21T07:46:43Z</dcterms:modified>
</cp:coreProperties>
</file>