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404" r:id="rId6"/>
    <p:sldId id="397" r:id="rId7"/>
    <p:sldId id="393" r:id="rId8"/>
    <p:sldId id="400" r:id="rId9"/>
    <p:sldId id="401" r:id="rId10"/>
    <p:sldId id="317" r:id="rId11"/>
    <p:sldId id="389" r:id="rId12"/>
    <p:sldId id="402" r:id="rId13"/>
    <p:sldId id="398" r:id="rId14"/>
    <p:sldId id="395" r:id="rId15"/>
    <p:sldId id="403" r:id="rId16"/>
    <p:sldId id="391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E54"/>
    <a:srgbClr val="3DD6A3"/>
    <a:srgbClr val="1B192E"/>
    <a:srgbClr val="5BEFC1"/>
    <a:srgbClr val="429986"/>
    <a:srgbClr val="D0D1FE"/>
    <a:srgbClr val="6161FF"/>
    <a:srgbClr val="6262FE"/>
    <a:srgbClr val="FEFFFF"/>
    <a:srgbClr val="C8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17EE7-462D-4053-918D-46146BD5A647}" v="36" dt="2022-12-15T10:39:09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3725" autoAdjust="0"/>
  </p:normalViewPr>
  <p:slideViewPr>
    <p:cSldViewPr snapToGrid="0">
      <p:cViewPr varScale="1">
        <p:scale>
          <a:sx n="89" d="100"/>
          <a:sy n="89" d="100"/>
        </p:scale>
        <p:origin x="30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14/12/2022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14/12/2022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14/12/2022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14/12/2022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36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14/12/2022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14/12/2022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316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stat.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algn="ctr" rtl="0"/>
            <a:r>
              <a:rPr lang="it-IT" sz="5400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  <a:t>Laboratorio di</a:t>
            </a:r>
            <a:br>
              <a:rPr lang="it-IT" sz="5400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</a:br>
            <a:r>
              <a:rPr lang="it-IT" sz="5400" dirty="0">
                <a:solidFill>
                  <a:srgbClr val="3DD6A3"/>
                </a:solidFill>
                <a:latin typeface="Bahnschrift Light SemiCondensed" panose="020B0502040204020203" pitchFamily="34" charset="0"/>
              </a:rPr>
              <a:t>Fullstack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836783"/>
            <a:ext cx="3565524" cy="1731963"/>
          </a:xfrm>
        </p:spPr>
        <p:txBody>
          <a:bodyPr rtlCol="0">
            <a:normAutofit/>
          </a:bodyPr>
          <a:lstStyle/>
          <a:p>
            <a:pPr algn="ctr" rtl="0"/>
            <a:r>
              <a:rPr lang="it-IT" b="1" dirty="0">
                <a:solidFill>
                  <a:srgbClr val="FFFFFF"/>
                </a:solidFill>
              </a:rPr>
              <a:t>Gruppo 2: </a:t>
            </a:r>
          </a:p>
          <a:p>
            <a:pPr algn="ctr" rtl="0"/>
            <a:r>
              <a:rPr lang="it-IT" i="1" dirty="0">
                <a:solidFill>
                  <a:srgbClr val="FFFFFF"/>
                </a:solidFill>
              </a:rPr>
              <a:t>Christian Mitra, Edoardo Alessandro, Badiu Medeea Adelina,  Mohammed Amin, Paolo Sagliocco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68" y="196900"/>
            <a:ext cx="11097551" cy="1231850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it-IT" b="1" kern="1200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  <a:t>Suddivisione delle fasi del progetto</a:t>
            </a:r>
            <a:br>
              <a:rPr lang="it-IT" b="1" kern="1200" dirty="0">
                <a:latin typeface="Bahnschrift Light SemiCondensed" panose="020B0502040204020203" pitchFamily="34" charset="0"/>
              </a:rPr>
            </a:br>
            <a:r>
              <a:rPr lang="it-IT" b="1" i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Seconda sottoprova</a:t>
            </a: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 rtl="0"/>
            <a:r>
              <a:rPr lang="it-IT" dirty="0"/>
              <a:t>Giovedì 15 Dicembre 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 rtl="0"/>
            <a:r>
              <a:rPr lang="it-IT" dirty="0"/>
              <a:t>Progetto Fulstack Gruppo 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D55AA7CE-64D9-3691-55A3-877DAF09762C}"/>
              </a:ext>
            </a:extLst>
          </p:cNvPr>
          <p:cNvSpPr txBox="1">
            <a:spLocks/>
          </p:cNvSpPr>
          <p:nvPr/>
        </p:nvSpPr>
        <p:spPr>
          <a:xfrm>
            <a:off x="360551" y="2390775"/>
            <a:ext cx="11345267" cy="394101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/>
            <a:r>
              <a:rPr lang="it-IT" sz="2000" b="1" i="1" dirty="0">
                <a:solidFill>
                  <a:srgbClr val="3DD6A3"/>
                </a:solidFill>
                <a:latin typeface="Bahnschrift SemiBold" panose="020B0502040204020203" pitchFamily="34" charset="0"/>
              </a:rPr>
              <a:t>Creazione del repository di lavoro:  </a:t>
            </a:r>
          </a:p>
          <a:p>
            <a:pPr marL="400050" indent="-285750"/>
            <a:r>
              <a:rPr lang="it-IT" sz="20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Fullstack-Gruppo-2</a:t>
            </a:r>
          </a:p>
          <a:p>
            <a:pPr marL="400050" indent="-285750"/>
            <a:r>
              <a:rPr lang="it-IT" sz="2000" b="1" i="1" dirty="0">
                <a:solidFill>
                  <a:srgbClr val="3DD6A3"/>
                </a:solidFill>
                <a:latin typeface="Bahnschrift SemiBold" panose="020B0502040204020203" pitchFamily="34" charset="0"/>
              </a:rPr>
              <a:t>Creazione delle pagine Web necessarie: </a:t>
            </a:r>
          </a:p>
          <a:p>
            <a:pPr marL="400050" indent="-285750"/>
            <a:r>
              <a:rPr lang="it-IT" sz="20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Errore, ListaUtenti, Login, MenuFeedback, ModificaPassword, ModificaUtente, Modulo, Profilo, Registrazione, Report, ReportAll, Risultati, Sondaggio</a:t>
            </a:r>
          </a:p>
          <a:p>
            <a:pPr marL="400050" indent="-285750"/>
            <a:r>
              <a:rPr lang="it-IT" sz="2000" b="1" i="1" dirty="0">
                <a:solidFill>
                  <a:srgbClr val="3DD6A3"/>
                </a:solidFill>
                <a:latin typeface="Bahnschrift SemiBold" panose="020B0502040204020203" pitchFamily="34" charset="0"/>
              </a:rPr>
              <a:t>Struttura container Docker:</a:t>
            </a:r>
            <a:r>
              <a:rPr lang="it-IT" sz="2000" b="1" i="1" dirty="0">
                <a:solidFill>
                  <a:schemeClr val="accent1">
                    <a:lumMod val="60000"/>
                    <a:lumOff val="40000"/>
                    <a:alpha val="6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it-IT" sz="20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Abbiamo preso Springboot e MySQL associandole a due immagini Docker separate, in seguito accorpandole aggiungendo la porta 3306 e l’indirizzo IP.</a:t>
            </a:r>
            <a:endParaRPr lang="it-IT" sz="2200" b="1" i="1" dirty="0">
              <a:solidFill>
                <a:srgbClr val="FFFFFF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AB78FF-67F5-4566-19D9-8BB97B6A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21121"/>
            <a:ext cx="1704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03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005212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Realizzazione del codice di progetto</a:t>
            </a: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752" y="4126392"/>
            <a:ext cx="4588298" cy="196643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 rtl="0">
              <a:lnSpc>
                <a:spcPct val="100000"/>
              </a:lnSpc>
              <a:buNone/>
            </a:pPr>
            <a:r>
              <a:rPr lang="it-IT" b="1" dirty="0">
                <a:solidFill>
                  <a:srgbClr val="3DD6A3">
                    <a:alpha val="60000"/>
                  </a:srgbClr>
                </a:solidFill>
              </a:rPr>
              <a:t>Sottoprova 3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it-IT" kern="1200" dirty="0">
                <a:solidFill>
                  <a:srgbClr val="3DD6A3">
                    <a:alpha val="60000"/>
                  </a:srgbClr>
                </a:solidFill>
                <a:latin typeface="+mn-lt"/>
                <a:ea typeface="+mn-ea"/>
                <a:cs typeface="+mn-cs"/>
              </a:rPr>
              <a:t>Realizzazione codice Frontend e Backend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Giovedì 15 Dicembre 2022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Progetto Fulstack Gruppo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703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68" y="196900"/>
            <a:ext cx="11097551" cy="1231850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it-IT" sz="4800" b="1" kern="1200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  <a:t>Suddivisione delle fasi del progetto</a:t>
            </a:r>
            <a:br>
              <a:rPr lang="it-IT" sz="4800" b="1" kern="1200" dirty="0">
                <a:latin typeface="Bahnschrift Light SemiCondensed" panose="020B0502040204020203" pitchFamily="34" charset="0"/>
              </a:rPr>
            </a:br>
            <a:r>
              <a:rPr lang="it-IT" sz="4800" b="1" i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Terza sottoprova</a:t>
            </a:r>
            <a:endParaRPr lang="it-IT" b="1" i="1" kern="1200" dirty="0">
              <a:solidFill>
                <a:schemeClr val="accent3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 rtl="0"/>
            <a:r>
              <a:rPr lang="it-IT" dirty="0"/>
              <a:t>Giovedì 15 Dicembre 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 rtl="0"/>
            <a:r>
              <a:rPr lang="it-IT" dirty="0"/>
              <a:t>Progetto Fulstack Gruppo 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it-IT" smtClean="0"/>
              <a:pPr>
                <a:spcAft>
                  <a:spcPts val="600"/>
                </a:spcAft>
              </a:pPr>
              <a:t>12</a:t>
            </a:fld>
            <a:endParaRPr lang="it-IT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D55AA7CE-64D9-3691-55A3-877DAF09762C}"/>
              </a:ext>
            </a:extLst>
          </p:cNvPr>
          <p:cNvSpPr txBox="1">
            <a:spLocks/>
          </p:cNvSpPr>
          <p:nvPr/>
        </p:nvSpPr>
        <p:spPr>
          <a:xfrm>
            <a:off x="6764178" y="2481533"/>
            <a:ext cx="4496121" cy="3634596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it-IT" sz="2000" b="1" i="1" dirty="0">
                <a:solidFill>
                  <a:srgbClr val="3DD6A3"/>
                </a:solidFill>
                <a:latin typeface="Bahnschrift SemiBold" panose="020B0502040204020203" pitchFamily="34" charset="0"/>
              </a:rPr>
              <a:t>Funzioni principali:</a:t>
            </a:r>
          </a:p>
          <a:p>
            <a:pPr marL="457200" indent="-342900"/>
            <a:r>
              <a:rPr lang="it-IT" sz="2200" b="1" i="1" dirty="0">
                <a:solidFill>
                  <a:srgbClr val="F2F2F2"/>
                </a:solidFill>
                <a:latin typeface="Bahnschrift SemiBold" panose="020B0502040204020203" pitchFamily="34" charset="0"/>
              </a:rPr>
              <a:t>Funzione di calcolo statistiche dei sondaggi</a:t>
            </a:r>
          </a:p>
          <a:p>
            <a:pPr marL="457200" indent="-342900"/>
            <a:r>
              <a:rPr lang="it-IT" sz="2200" b="1" i="1" dirty="0">
                <a:solidFill>
                  <a:srgbClr val="F2F2F2"/>
                </a:solidFill>
                <a:latin typeface="Bahnschrift SemiBold" panose="020B0502040204020203" pitchFamily="34" charset="0"/>
              </a:rPr>
              <a:t>Registrazione utente</a:t>
            </a:r>
          </a:p>
          <a:p>
            <a:pPr marL="457200" indent="-342900"/>
            <a:r>
              <a:rPr lang="it-IT" sz="2200" b="1" i="1" dirty="0">
                <a:solidFill>
                  <a:srgbClr val="F2F2F2"/>
                </a:solidFill>
                <a:latin typeface="Bahnschrift SemiBold" panose="020B0502040204020203" pitchFamily="34" charset="0"/>
              </a:rPr>
              <a:t>Lista utenti</a:t>
            </a:r>
          </a:p>
          <a:p>
            <a:pPr marL="457200" indent="-342900"/>
            <a:r>
              <a:rPr lang="it-IT" sz="2200" b="1" i="1" dirty="0">
                <a:solidFill>
                  <a:srgbClr val="F2F2F2"/>
                </a:solidFill>
                <a:latin typeface="Bahnschrift SemiBold" panose="020B0502040204020203" pitchFamily="34" charset="0"/>
              </a:rPr>
              <a:t>Modifica utente</a:t>
            </a:r>
          </a:p>
          <a:p>
            <a:pPr marL="457200" indent="-342900"/>
            <a:r>
              <a:rPr lang="it-IT" sz="2200" b="1" i="1" dirty="0">
                <a:solidFill>
                  <a:srgbClr val="F2F2F2"/>
                </a:solidFill>
                <a:latin typeface="Bahnschrift SemiBold" panose="020B0502040204020203" pitchFamily="34" charset="0"/>
              </a:rPr>
              <a:t>Blocco Utente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AB78FF-67F5-4566-19D9-8BB97B6A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21121"/>
            <a:ext cx="1704975" cy="170497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1DF82B-0B6D-7C1D-13F4-D2C9A18A589C}"/>
              </a:ext>
            </a:extLst>
          </p:cNvPr>
          <p:cNvSpPr txBox="1">
            <a:spLocks/>
          </p:cNvSpPr>
          <p:nvPr/>
        </p:nvSpPr>
        <p:spPr>
          <a:xfrm>
            <a:off x="512951" y="2481533"/>
            <a:ext cx="4496121" cy="38675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it-IT" sz="2000" b="1" i="1" dirty="0">
                <a:solidFill>
                  <a:srgbClr val="3DD6A3"/>
                </a:solidFill>
                <a:latin typeface="Bahnschrift SemiBold" panose="020B0502040204020203" pitchFamily="34" charset="0"/>
              </a:rPr>
              <a:t>Funzioni principali:</a:t>
            </a:r>
          </a:p>
          <a:p>
            <a:pPr marL="400050" indent="-285750"/>
            <a:r>
              <a:rPr lang="it-IT" sz="2200" b="1" i="1" dirty="0">
                <a:solidFill>
                  <a:schemeClr val="tx1">
                    <a:lumMod val="95000"/>
                  </a:schemeClr>
                </a:solidFill>
                <a:latin typeface="Bahnschrift SemiBold" panose="020B0502040204020203" pitchFamily="34" charset="0"/>
              </a:rPr>
              <a:t>Login</a:t>
            </a:r>
          </a:p>
          <a:p>
            <a:pPr marL="400050" indent="-285750"/>
            <a:r>
              <a:rPr lang="it-IT" sz="2200" b="1" i="1" dirty="0">
                <a:solidFill>
                  <a:srgbClr val="F2F2F2"/>
                </a:solidFill>
                <a:latin typeface="Bahnschrift SemiBold" panose="020B0502040204020203" pitchFamily="34" charset="0"/>
              </a:rPr>
              <a:t>Compilazione sondaggio </a:t>
            </a:r>
          </a:p>
          <a:p>
            <a:pPr marL="400050" indent="-285750"/>
            <a:r>
              <a:rPr lang="it-IT" sz="2200" b="1" i="1" dirty="0">
                <a:solidFill>
                  <a:srgbClr val="F2F2F2"/>
                </a:solidFill>
                <a:latin typeface="Bahnschrift SemiBold" panose="020B0502040204020203" pitchFamily="34" charset="0"/>
              </a:rPr>
              <a:t>Modifica password</a:t>
            </a:r>
          </a:p>
          <a:p>
            <a:pPr marL="400050" indent="-285750"/>
            <a:r>
              <a:rPr lang="it-IT" sz="2200" b="1" i="1" dirty="0">
                <a:solidFill>
                  <a:srgbClr val="F2F2F2"/>
                </a:solidFill>
                <a:latin typeface="Bahnschrift SemiBold" panose="020B0502040204020203" pitchFamily="34" charset="0"/>
              </a:rPr>
              <a:t>Visualizza profilo</a:t>
            </a:r>
          </a:p>
          <a:p>
            <a:pPr marL="400050" indent="-285750"/>
            <a:r>
              <a:rPr lang="it-IT" sz="2200" b="1" i="1" dirty="0">
                <a:solidFill>
                  <a:srgbClr val="F2F2F2"/>
                </a:solidFill>
                <a:latin typeface="Bahnschrift SemiBold" panose="020B0502040204020203" pitchFamily="34" charset="0"/>
              </a:rPr>
              <a:t>Visualizza risultati sondaggi</a:t>
            </a:r>
          </a:p>
        </p:txBody>
      </p:sp>
    </p:spTree>
    <p:extLst>
      <p:ext uri="{BB962C8B-B14F-4D97-AF65-F5344CB8AC3E}">
        <p14:creationId xmlns:p14="http://schemas.microsoft.com/office/powerpoint/2010/main" val="3297210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8641"/>
            <a:ext cx="5437187" cy="1440180"/>
          </a:xfrm>
        </p:spPr>
        <p:txBody>
          <a:bodyPr rtlCol="0"/>
          <a:lstStyle/>
          <a:p>
            <a:pPr algn="ctr" rtl="0"/>
            <a:r>
              <a:rPr lang="it-IT" dirty="0">
                <a:solidFill>
                  <a:srgbClr val="00B0F0"/>
                </a:solidFill>
              </a:rPr>
              <a:t>Grazie per l’attenzione!</a:t>
            </a:r>
          </a:p>
        </p:txBody>
      </p:sp>
      <p:sp>
        <p:nvSpPr>
          <p:cNvPr id="23" name="Sottotito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algn="ctr" rtl="0"/>
            <a:r>
              <a:rPr lang="it-IT" b="1" dirty="0">
                <a:solidFill>
                  <a:srgbClr val="FFFFFF"/>
                </a:solidFill>
              </a:rPr>
              <a:t>Gruppo 2</a:t>
            </a:r>
          </a:p>
          <a:p>
            <a:pPr algn="ctr" rtl="0"/>
            <a:r>
              <a:rPr lang="it-IT" dirty="0">
                <a:solidFill>
                  <a:srgbClr val="FFFFFF"/>
                </a:solidFill>
              </a:rPr>
              <a:t>Christian Mitra, Edoardo Alessandro, Medeea Adelina Badiu, Mohammed Amin, Paolo Sagliocco</a:t>
            </a:r>
          </a:p>
        </p:txBody>
      </p:sp>
      <p:pic>
        <p:nvPicPr>
          <p:cNvPr id="27" name="Segnaposto immagine 26" descr="Sfondo digitale punti dati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Segnaposto immagine 32" descr="Sfondo digitale punti dati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546091"/>
            <a:ext cx="2628900" cy="230018"/>
          </a:xfrm>
        </p:spPr>
        <p:txBody>
          <a:bodyPr rtlCol="0"/>
          <a:lstStyle/>
          <a:p>
            <a:r>
              <a:rPr lang="it-IT" dirty="0"/>
              <a:t>Giovedì 15 Dicembre 2022</a:t>
            </a:r>
          </a:p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 dirty="0"/>
              <a:t>Progetto Fulstack Gruppo 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378" y="703851"/>
            <a:ext cx="6386794" cy="738488"/>
          </a:xfrm>
        </p:spPr>
        <p:txBody>
          <a:bodyPr rtlCol="0"/>
          <a:lstStyle/>
          <a:p>
            <a:pPr algn="ctr" rtl="0"/>
            <a:br>
              <a:rPr lang="it-IT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</a:br>
            <a:r>
              <a:rPr lang="it-IT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Suddivisione del progetto</a:t>
            </a:r>
            <a:endParaRPr lang="it-IT" sz="4000" b="1" i="1" dirty="0">
              <a:solidFill>
                <a:srgbClr val="00B0F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747" y="6584156"/>
            <a:ext cx="2628900" cy="153888"/>
          </a:xfrm>
        </p:spPr>
        <p:txBody>
          <a:bodyPr rtlCol="0"/>
          <a:lstStyle/>
          <a:p>
            <a:r>
              <a:rPr lang="it-IT" dirty="0">
                <a:solidFill>
                  <a:schemeClr val="tx2">
                    <a:lumMod val="90000"/>
                  </a:schemeClr>
                </a:solidFill>
              </a:rPr>
              <a:t>Giovedì 15 Dicembre 2022</a:t>
            </a:r>
          </a:p>
          <a:p>
            <a:pPr rtl="0"/>
            <a:endParaRPr lang="it-IT" dirty="0"/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FEFFFF"/>
                </a:solidFill>
              </a:rPr>
              <a:t>Progetto Fulstack Gruppo 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>
                <a:solidFill>
                  <a:srgbClr val="FEFFFF"/>
                </a:solidFill>
              </a:rPr>
              <a:pPr rtl="0"/>
              <a:t>2</a:t>
            </a:fld>
            <a:endParaRPr lang="it-IT" dirty="0">
              <a:solidFill>
                <a:srgbClr val="FEFFFF"/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D9D16D1-FB4D-7E52-E8A9-0ABA2549FD71}"/>
              </a:ext>
            </a:extLst>
          </p:cNvPr>
          <p:cNvSpPr txBox="1">
            <a:spLocks/>
          </p:cNvSpPr>
          <p:nvPr/>
        </p:nvSpPr>
        <p:spPr>
          <a:xfrm>
            <a:off x="2534726" y="2386858"/>
            <a:ext cx="7122548" cy="360584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00B0F0"/>
                </a:solidFill>
                <a:latin typeface="Walbaum Display" panose="02070503090703020303" pitchFamily="18" charset="0"/>
              </a:rPr>
              <a:t>Analisi della richiesta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00B0F0"/>
                </a:solidFill>
                <a:latin typeface="Walbaum Display" panose="02070503090703020303" pitchFamily="18" charset="0"/>
              </a:rPr>
              <a:t>Predisposizione ambiente di sviluppo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3DD6A3"/>
                </a:solidFill>
                <a:latin typeface="Walbaum Display" panose="02070503090703020303" pitchFamily="18" charset="0"/>
              </a:rPr>
              <a:t>Realizzazione del codice per il progetto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it-IT" dirty="0">
              <a:solidFill>
                <a:srgbClr val="00B0F0"/>
              </a:solidFill>
              <a:latin typeface="Walbaum Display" panose="02070503090703020303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it-IT" dirty="0">
              <a:solidFill>
                <a:srgbClr val="00B0F0"/>
              </a:solidFill>
              <a:latin typeface="Walbaum Display" panose="02070503090703020303" pitchFamily="18" charset="0"/>
            </a:endParaRPr>
          </a:p>
          <a:p>
            <a:pPr marL="0" indent="0"/>
            <a:endParaRPr lang="it-IT" sz="1800" dirty="0">
              <a:latin typeface="Bahnschrift SemiBold" panose="020B0502040204020203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EFE33116-E6F3-191C-4A86-66E81DA8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196901"/>
            <a:ext cx="1752389" cy="17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84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005212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Analisi della richiesta</a:t>
            </a: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4008938"/>
            <a:ext cx="5437187" cy="208388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 rtl="0">
              <a:lnSpc>
                <a:spcPct val="100000"/>
              </a:lnSpc>
              <a:buNone/>
            </a:pPr>
            <a:r>
              <a:rPr lang="it-IT" b="1" dirty="0">
                <a:solidFill>
                  <a:srgbClr val="3DD6A3"/>
                </a:solidFill>
              </a:rPr>
              <a:t>Sottoprova 1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it-IT" kern="1200" dirty="0">
                <a:solidFill>
                  <a:srgbClr val="3DD6A3"/>
                </a:solidFill>
                <a:latin typeface="+mn-lt"/>
                <a:ea typeface="+mn-ea"/>
                <a:cs typeface="+mn-cs"/>
              </a:rPr>
              <a:t>Tecniche utilizzate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it-IT" dirty="0">
                <a:solidFill>
                  <a:srgbClr val="3DD6A3"/>
                </a:solidFill>
              </a:rPr>
              <a:t>Analisi </a:t>
            </a:r>
            <a:r>
              <a:rPr lang="it-IT" dirty="0">
                <a:solidFill>
                  <a:schemeClr val="accent3">
                    <a:lumMod val="60000"/>
                    <a:lumOff val="40000"/>
                    <a:alpha val="60000"/>
                  </a:schemeClr>
                </a:solidFill>
              </a:rPr>
              <a:t>UX Design</a:t>
            </a:r>
            <a:endParaRPr lang="it-IT" kern="1200" dirty="0">
              <a:solidFill>
                <a:schemeClr val="accent3">
                  <a:lumMod val="60000"/>
                  <a:lumOff val="40000"/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3030" y="6507212"/>
            <a:ext cx="2628900" cy="307777"/>
          </a:xfrm>
        </p:spPr>
        <p:txBody>
          <a:bodyPr rtlCol="0"/>
          <a:lstStyle/>
          <a:p>
            <a:r>
              <a:rPr lang="it-IT" dirty="0"/>
              <a:t>Giovedì 15 Dicembre 2022</a:t>
            </a:r>
          </a:p>
          <a:p>
            <a:pPr rtl="0"/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Progetto Fulstack Gruppo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4154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699" y="381062"/>
            <a:ext cx="4564601" cy="1297608"/>
          </a:xfrm>
        </p:spPr>
        <p:txBody>
          <a:bodyPr rtlCol="0"/>
          <a:lstStyle/>
          <a:p>
            <a:pPr algn="ctr" rtl="0"/>
            <a:r>
              <a:rPr lang="it-IT" sz="4000" b="1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  <a:t>Analisi della richiesta</a:t>
            </a:r>
            <a:br>
              <a:rPr lang="it-IT" sz="4000" b="1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</a:br>
            <a:r>
              <a:rPr lang="it-IT" sz="4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Prima sottoprova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64" y="2631150"/>
            <a:ext cx="5085062" cy="341551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Tecnologie di storage dati da utilizzare: </a:t>
            </a:r>
            <a:r>
              <a:rPr lang="it-IT" sz="1800" dirty="0">
                <a:solidFill>
                  <a:srgbClr val="FEFFFF"/>
                </a:solidFill>
                <a:latin typeface="Bahnschrift SemiBold" panose="020B0502040204020203" pitchFamily="34" charset="0"/>
              </a:rPr>
              <a:t>Phpmyadmin, </a:t>
            </a:r>
            <a:r>
              <a:rPr lang="it-IT" sz="1800" dirty="0" err="1">
                <a:solidFill>
                  <a:srgbClr val="FEFFFF"/>
                </a:solidFill>
                <a:latin typeface="Bahnschrift SemiBold" panose="020B0502040204020203" pitchFamily="34" charset="0"/>
              </a:rPr>
              <a:t>Xampp</a:t>
            </a:r>
            <a:endParaRPr lang="it-IT" sz="1800" dirty="0">
              <a:solidFill>
                <a:srgbClr val="FEFFFF"/>
              </a:solidFill>
              <a:latin typeface="Bahnschrift SemiBold" panose="020B0502040204020203" pitchFamily="34" charset="0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Tecnologie  di repository del  codice: </a:t>
            </a:r>
            <a:r>
              <a:rPr lang="it-IT" sz="1800" dirty="0">
                <a:solidFill>
                  <a:srgbClr val="FEFFFF"/>
                </a:solidFill>
                <a:latin typeface="Bahnschrift SemiBold" panose="020B0502040204020203" pitchFamily="34" charset="0"/>
              </a:rPr>
              <a:t>GitHub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Eventuali Framework: </a:t>
            </a:r>
            <a:r>
              <a:rPr lang="it-IT" sz="1800" dirty="0">
                <a:solidFill>
                  <a:srgbClr val="FEFFFF"/>
                </a:solidFill>
                <a:latin typeface="Bahnschrift SemiBold" panose="020B0502040204020203" pitchFamily="34" charset="0"/>
              </a:rPr>
              <a:t>Springboot, </a:t>
            </a:r>
            <a:r>
              <a:rPr lang="it-IT" sz="1800" dirty="0" err="1">
                <a:solidFill>
                  <a:srgbClr val="FEFFFF"/>
                </a:solidFill>
                <a:latin typeface="Bahnschrift SemiBold" panose="020B0502040204020203" pitchFamily="34" charset="0"/>
              </a:rPr>
              <a:t>Hibernate</a:t>
            </a:r>
            <a:r>
              <a:rPr lang="it-IT" sz="1800" dirty="0">
                <a:solidFill>
                  <a:srgbClr val="FEFFFF"/>
                </a:solidFill>
                <a:latin typeface="Bahnschrift SemiBold" panose="020B0502040204020203" pitchFamily="34" charset="0"/>
              </a:rPr>
              <a:t>, </a:t>
            </a:r>
            <a:r>
              <a:rPr lang="it-IT" sz="1800" dirty="0" err="1">
                <a:solidFill>
                  <a:srgbClr val="FEFFFF"/>
                </a:solidFill>
                <a:latin typeface="Bahnschrift SemiBold" panose="020B0502040204020203" pitchFamily="34" charset="0"/>
              </a:rPr>
              <a:t>Thymeleaf</a:t>
            </a:r>
            <a:r>
              <a:rPr lang="it-IT" sz="1800" dirty="0">
                <a:solidFill>
                  <a:srgbClr val="FEFFFF"/>
                </a:solidFill>
                <a:latin typeface="Bahnschrift SemiBold" panose="020B0502040204020203" pitchFamily="34" charset="0"/>
              </a:rPr>
              <a:t>, </a:t>
            </a:r>
            <a:r>
              <a:rPr lang="it-IT" sz="1800" dirty="0" err="1">
                <a:solidFill>
                  <a:srgbClr val="FEFFFF"/>
                </a:solidFill>
                <a:latin typeface="Bahnschrift SemiBold" panose="020B0502040204020203" pitchFamily="34" charset="0"/>
              </a:rPr>
              <a:t>Jquery</a:t>
            </a:r>
            <a:r>
              <a:rPr lang="it-IT" sz="1800" dirty="0">
                <a:solidFill>
                  <a:srgbClr val="FEFFFF"/>
                </a:solidFill>
                <a:latin typeface="Bahnschrift SemiBold" panose="020B0502040204020203" pitchFamily="34" charset="0"/>
              </a:rPr>
              <a:t>(Ajax)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Suddivisione delle fasi di sviluppo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Creazione del Wireframe e </a:t>
            </a:r>
            <a:r>
              <a:rPr lang="it-IT" sz="1800" b="1" i="1" dirty="0" err="1">
                <a:solidFill>
                  <a:srgbClr val="5BEFC1"/>
                </a:solidFill>
                <a:latin typeface="Bahnschrift SemiBold" panose="020B0502040204020203" pitchFamily="34" charset="0"/>
              </a:rPr>
              <a:t>Mock</a:t>
            </a:r>
            <a:r>
              <a:rPr lang="it-IT" sz="1800" b="1" i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-up: </a:t>
            </a:r>
            <a:r>
              <a:rPr lang="it-IT" sz="1800" b="1" i="1" dirty="0">
                <a:solidFill>
                  <a:srgbClr val="FEFFFF"/>
                </a:solidFill>
                <a:latin typeface="Bahnschrift SemiBold" panose="020B0502040204020203" pitchFamily="34" charset="0"/>
              </a:rPr>
              <a:t>Figma</a:t>
            </a:r>
            <a:endParaRPr lang="it-IT" sz="1800" dirty="0">
              <a:solidFill>
                <a:srgbClr val="FEFFFF"/>
              </a:solidFill>
            </a:endParaRP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44613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Giovedì 15 Dicembre 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 dirty="0"/>
              <a:t>Progetto Fulstack Gruppo 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D9D16D1-FB4D-7E52-E8A9-0ABA2549FD71}"/>
              </a:ext>
            </a:extLst>
          </p:cNvPr>
          <p:cNvSpPr txBox="1">
            <a:spLocks/>
          </p:cNvSpPr>
          <p:nvPr/>
        </p:nvSpPr>
        <p:spPr>
          <a:xfrm>
            <a:off x="464599" y="2631151"/>
            <a:ext cx="4481212" cy="34155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Tecnologie utilizzate per la creazione del progetto:  </a:t>
            </a:r>
            <a:r>
              <a:rPr lang="it-IT" sz="1800" dirty="0">
                <a:solidFill>
                  <a:srgbClr val="FEFFFF"/>
                </a:solidFill>
                <a:latin typeface="Bahnschrift SemiBold" panose="020B0502040204020203" pitchFamily="34" charset="0"/>
              </a:rPr>
              <a:t>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Linguaggi programmazione/gestione dati utilizzati</a:t>
            </a:r>
            <a:r>
              <a:rPr lang="it-IT" sz="1800" i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: </a:t>
            </a:r>
            <a:r>
              <a:rPr lang="it-IT" sz="1800" i="1" dirty="0">
                <a:solidFill>
                  <a:srgbClr val="D0D1FE"/>
                </a:solidFill>
                <a:latin typeface="Bahnschrift SemiBold" panose="020B0502040204020203" pitchFamily="34" charset="0"/>
              </a:rPr>
              <a:t> </a:t>
            </a:r>
            <a:r>
              <a:rPr lang="it-IT" sz="1800" dirty="0">
                <a:solidFill>
                  <a:srgbClr val="FEFFFF"/>
                </a:solidFill>
                <a:latin typeface="Bahnschrift SemiBold" panose="020B0502040204020203" pitchFamily="34" charset="0"/>
              </a:rPr>
              <a:t>Html, Css, Java, Linguaggio terminale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Software necessari per l’installazione e l’uso dell’applicazione</a:t>
            </a:r>
            <a:r>
              <a:rPr lang="it-IT" sz="1800" b="1" i="1" dirty="0">
                <a:solidFill>
                  <a:srgbClr val="D0D1FE"/>
                </a:solidFill>
                <a:latin typeface="Bahnschrift SemiBold" panose="020B0502040204020203" pitchFamily="34" charset="0"/>
              </a:rPr>
              <a:t>:  </a:t>
            </a:r>
            <a:r>
              <a:rPr lang="it-IT" sz="1800" dirty="0">
                <a:solidFill>
                  <a:srgbClr val="FEFFFF"/>
                </a:solidFill>
                <a:latin typeface="Bahnschrift SemiBold" panose="020B0502040204020203" pitchFamily="34" charset="0"/>
              </a:rPr>
              <a:t>Qualsiasi  browser e Java Virtual Machine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EFE33116-E6F3-191C-4A86-66E81DA8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9" y="196900"/>
            <a:ext cx="1726791" cy="17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61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631" y="326584"/>
            <a:ext cx="4612738" cy="1622706"/>
          </a:xfrm>
        </p:spPr>
        <p:txBody>
          <a:bodyPr rtlCol="0"/>
          <a:lstStyle/>
          <a:p>
            <a:pPr algn="ctr" rtl="0"/>
            <a:r>
              <a:rPr lang="it-IT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Analisi UX Design</a:t>
            </a:r>
            <a:br>
              <a:rPr lang="it-IT" sz="4000" b="1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</a:br>
            <a:r>
              <a:rPr lang="it-IT" sz="4000" b="1" i="1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  <a:t>Prima sottoprova</a:t>
            </a:r>
            <a:br>
              <a:rPr lang="it-IT" sz="4000" b="1" i="1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</a:br>
            <a:r>
              <a:rPr lang="it-IT" sz="4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Target</a:t>
            </a: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747" y="6584156"/>
            <a:ext cx="2628900" cy="153888"/>
          </a:xfrm>
        </p:spPr>
        <p:txBody>
          <a:bodyPr rtlCol="0"/>
          <a:lstStyle/>
          <a:p>
            <a:r>
              <a:rPr lang="it-IT" dirty="0"/>
              <a:t>Giovedì 15 Dicembre 2022</a:t>
            </a:r>
          </a:p>
          <a:p>
            <a:pPr rtl="0"/>
            <a:endParaRPr lang="it-IT" dirty="0"/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 dirty="0"/>
              <a:t>Progetto Fulstack Gruppo 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D9D16D1-FB4D-7E52-E8A9-0ABA2549FD71}"/>
              </a:ext>
            </a:extLst>
          </p:cNvPr>
          <p:cNvSpPr txBox="1">
            <a:spLocks/>
          </p:cNvSpPr>
          <p:nvPr/>
        </p:nvSpPr>
        <p:spPr>
          <a:xfrm>
            <a:off x="550863" y="2812210"/>
            <a:ext cx="11090274" cy="35023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b="1" i="1" dirty="0">
                <a:solidFill>
                  <a:srgbClr val="F75AD5"/>
                </a:solidFill>
                <a:latin typeface="Bahnschrift SemiBold" panose="020B0502040204020203" pitchFamily="34" charset="0"/>
              </a:rPr>
              <a:t>Analisi Target: </a:t>
            </a:r>
            <a:r>
              <a:rPr lang="it-IT" b="1" i="0" dirty="0">
                <a:solidFill>
                  <a:srgbClr val="FFFFFF"/>
                </a:solidFill>
                <a:effectLst/>
                <a:latin typeface="-apple-system"/>
              </a:rPr>
              <a:t>il 20% dei docenti ha tra i 54 e i 59 anni, mentre il 19% ha tra i 50 e i 54 anni</a:t>
            </a:r>
            <a:r>
              <a:rPr lang="it-IT" b="0" i="0" dirty="0">
                <a:solidFill>
                  <a:srgbClr val="FFFFFF"/>
                </a:solidFill>
                <a:effectLst/>
                <a:latin typeface="-apple-system"/>
              </a:rPr>
              <a:t>. La percentuale complessiva è del 57,2%</a:t>
            </a:r>
            <a:r>
              <a:rPr lang="it-IT" sz="2400" b="1" i="1" dirty="0">
                <a:solidFill>
                  <a:schemeClr val="accent2">
                    <a:lumMod val="40000"/>
                    <a:lumOff val="60000"/>
                    <a:alpha val="60000"/>
                  </a:schemeClr>
                </a:solidFill>
                <a:latin typeface="Bahnschrift SemiBold" panose="020B0502040204020203" pitchFamily="34" charset="0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400" b="1" i="1" dirty="0">
                <a:solidFill>
                  <a:srgbClr val="F75AD5"/>
                </a:solidFill>
                <a:latin typeface="Bahnschrift SemiBold" panose="020B0502040204020203" pitchFamily="34" charset="0"/>
              </a:rPr>
              <a:t>Analisi Target: </a:t>
            </a:r>
            <a:r>
              <a:rPr lang="it-IT" b="1" i="1" dirty="0">
                <a:solidFill>
                  <a:srgbClr val="F75AD5"/>
                </a:solidFill>
                <a:latin typeface="Bahnschrift SemiBold" panose="020B0502040204020203" pitchFamily="34" charset="0"/>
              </a:rPr>
              <a:t> </a:t>
            </a:r>
            <a:r>
              <a:rPr lang="it-IT" dirty="0">
                <a:solidFill>
                  <a:srgbClr val="FFFFFF"/>
                </a:solidFill>
                <a:latin typeface="-apple-system"/>
              </a:rPr>
              <a:t>L</a:t>
            </a:r>
            <a:r>
              <a:rPr lang="it-IT" b="0" i="0" dirty="0">
                <a:solidFill>
                  <a:srgbClr val="FFFFFF"/>
                </a:solidFill>
                <a:effectLst/>
                <a:latin typeface="-apple-system"/>
              </a:rPr>
              <a:t>a classe riferibile agli studenti delle scuole secondarie superiori è dai </a:t>
            </a:r>
            <a:r>
              <a:rPr lang="it-IT" sz="2400" b="1" i="0" dirty="0">
                <a:solidFill>
                  <a:srgbClr val="FFFFFF"/>
                </a:solidFill>
                <a:effectLst/>
                <a:latin typeface="-apple-system"/>
              </a:rPr>
              <a:t>15-19 anni</a:t>
            </a:r>
            <a:r>
              <a:rPr lang="it-IT" sz="2400" dirty="0">
                <a:solidFill>
                  <a:srgbClr val="FFFFFF"/>
                </a:solidFill>
                <a:latin typeface="-apple-system"/>
              </a:rPr>
              <a:t>.</a:t>
            </a:r>
          </a:p>
          <a:p>
            <a:pPr marL="0" indent="0"/>
            <a:endParaRPr lang="it-IT" sz="2400" dirty="0">
              <a:solidFill>
                <a:srgbClr val="FFFFFF"/>
              </a:solidFill>
              <a:latin typeface="-apple-system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FFFF"/>
                </a:solidFill>
                <a:latin typeface="-apple-system"/>
              </a:rPr>
              <a:t> </a:t>
            </a:r>
          </a:p>
          <a:p>
            <a:pPr marL="0" indent="0" algn="r"/>
            <a:r>
              <a:rPr lang="it-IT" b="1" i="1" dirty="0">
                <a:solidFill>
                  <a:srgbClr val="3DD6A3"/>
                </a:solidFill>
                <a:latin typeface="Bahnschrift SemiBold" panose="020B0502040204020203" pitchFamily="34" charset="0"/>
              </a:rPr>
              <a:t>Fonte</a:t>
            </a:r>
            <a:r>
              <a:rPr lang="it-IT" sz="2400" b="1" i="1" dirty="0">
                <a:solidFill>
                  <a:srgbClr val="3DD6A3"/>
                </a:solidFill>
                <a:latin typeface="Bahnschrift SemiBold" panose="020B0502040204020203" pitchFamily="34" charset="0"/>
              </a:rPr>
              <a:t>:</a:t>
            </a:r>
            <a:r>
              <a:rPr lang="it-IT" sz="2400" b="1" i="1" dirty="0">
                <a:solidFill>
                  <a:srgbClr val="F75AD5"/>
                </a:solidFill>
                <a:latin typeface="Bahnschrift SemiBold" panose="020B0502040204020203" pitchFamily="34" charset="0"/>
              </a:rPr>
              <a:t> </a:t>
            </a:r>
            <a:r>
              <a:rPr lang="it-IT" sz="2400" dirty="0">
                <a:solidFill>
                  <a:srgbClr val="FFFFFF"/>
                </a:solidFill>
                <a:latin typeface="-apple-system"/>
              </a:rPr>
              <a:t>ISTAT</a:t>
            </a:r>
            <a:r>
              <a:rPr lang="it-IT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/>
              </a:rPr>
              <a:t> </a:t>
            </a:r>
            <a:r>
              <a:rPr lang="it-IT" b="0" i="0" u="none" strike="noStrike" dirty="0">
                <a:solidFill>
                  <a:srgbClr val="3DD6A3"/>
                </a:solidFill>
                <a:effectLst/>
                <a:latin typeface="-apple-system"/>
                <a:hlinkClick r:id="rId2" tooltip="https://www.istat.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https://www.istat.it/</a:t>
            </a:r>
            <a:endParaRPr lang="it-IT" sz="2400" b="0" i="0" dirty="0">
              <a:solidFill>
                <a:srgbClr val="3DD6A3"/>
              </a:solidFill>
              <a:effectLst/>
              <a:latin typeface="-apple-system"/>
            </a:endParaRPr>
          </a:p>
          <a:p>
            <a:pPr marL="0" indent="0"/>
            <a:endParaRPr lang="it-IT" sz="1800" b="1" i="1" dirty="0">
              <a:solidFill>
                <a:schemeClr val="accent2">
                  <a:lumMod val="40000"/>
                  <a:lumOff val="60000"/>
                  <a:alpha val="60000"/>
                </a:schemeClr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b="1" i="1" dirty="0">
              <a:solidFill>
                <a:schemeClr val="accent2">
                  <a:lumMod val="40000"/>
                  <a:lumOff val="60000"/>
                  <a:alpha val="60000"/>
                </a:schemeClr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Bahnschrift SemiBold" panose="020B0502040204020203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EFE33116-E6F3-191C-4A86-66E81DA8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4" y="196901"/>
            <a:ext cx="1752389" cy="17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85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420" y="357643"/>
            <a:ext cx="5271159" cy="1675240"/>
          </a:xfrm>
        </p:spPr>
        <p:txBody>
          <a:bodyPr rtlCol="0"/>
          <a:lstStyle/>
          <a:p>
            <a:pPr algn="ctr" rtl="0"/>
            <a:r>
              <a:rPr lang="it-IT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Analisi UX Design</a:t>
            </a:r>
            <a:br>
              <a:rPr lang="it-IT" sz="4000" b="1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</a:br>
            <a:r>
              <a:rPr lang="it-IT" sz="4000" b="1" i="1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  <a:t>Prima sottoprova </a:t>
            </a:r>
            <a:r>
              <a:rPr lang="it-IT" sz="4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Personas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585245"/>
            <a:ext cx="5061443" cy="3415613"/>
          </a:xfrm>
        </p:spPr>
        <p:txBody>
          <a:bodyPr rtlCol="0"/>
          <a:lstStyle/>
          <a:p>
            <a:pPr marL="0" indent="0" rtl="0"/>
            <a:r>
              <a:rPr lang="it-IT" sz="1800" b="1" i="1" dirty="0">
                <a:solidFill>
                  <a:srgbClr val="3DD6A3"/>
                </a:solidFill>
                <a:latin typeface="Bahnschrift SemiBold" panose="020B0502040204020203" pitchFamily="34" charset="0"/>
              </a:rPr>
              <a:t>Docenti: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Ornella muti:  </a:t>
            </a:r>
            <a:r>
              <a:rPr lang="it-IT" sz="18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Ha 53 anni  è una professoressa di Italiano, ha usato diversi registri scolastici e utilizza questo perché è più leggibile.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Carlo Pino: </a:t>
            </a:r>
            <a:r>
              <a:rPr lang="it-IT" sz="18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Ha 50 anni è un professore di Matematica, non è un esperto dell’uso del pc, per questo utilizza il registro elettronico che è facile da utilizzare.</a:t>
            </a: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Giovedì 15 Dicembre 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 dirty="0"/>
              <a:t>Progetto Fulstack Gruppo 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D9D16D1-FB4D-7E52-E8A9-0ABA2549FD71}"/>
              </a:ext>
            </a:extLst>
          </p:cNvPr>
          <p:cNvSpPr txBox="1">
            <a:spLocks/>
          </p:cNvSpPr>
          <p:nvPr/>
        </p:nvSpPr>
        <p:spPr>
          <a:xfrm>
            <a:off x="352034" y="2562288"/>
            <a:ext cx="4481212" cy="34155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it-IT" sz="1800" b="1" i="1" dirty="0">
              <a:solidFill>
                <a:schemeClr val="accent2">
                  <a:lumMod val="40000"/>
                  <a:lumOff val="60000"/>
                  <a:alpha val="60000"/>
                </a:schemeClr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b="1" i="1" dirty="0">
              <a:solidFill>
                <a:schemeClr val="accent2">
                  <a:lumMod val="40000"/>
                  <a:lumOff val="60000"/>
                  <a:alpha val="60000"/>
                </a:schemeClr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Bahnschrift SemiBold" panose="020B0502040204020203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EFE33116-E6F3-191C-4A86-66E81DA8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34" y="357643"/>
            <a:ext cx="1811992" cy="1811992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94E8392-AB9B-A8DF-5F00-F3C8BF8B3FF8}"/>
              </a:ext>
            </a:extLst>
          </p:cNvPr>
          <p:cNvSpPr txBox="1">
            <a:spLocks/>
          </p:cNvSpPr>
          <p:nvPr/>
        </p:nvSpPr>
        <p:spPr>
          <a:xfrm>
            <a:off x="6778523" y="2585488"/>
            <a:ext cx="5061443" cy="34386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sz="1800" b="1" i="1" dirty="0">
                <a:solidFill>
                  <a:srgbClr val="3DD6A3"/>
                </a:solidFill>
                <a:latin typeface="Bahnschrift SemiBold" panose="020B0502040204020203" pitchFamily="34" charset="0"/>
              </a:rPr>
              <a:t>Studenti: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Francesco da Alessandria:</a:t>
            </a:r>
            <a:r>
              <a:rPr lang="it-IT" sz="18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Ha 17 anni, viene da Cremona, è pratico dell’uso del pc e cerca un registro elettronico più moderno.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Beatrice Milani:</a:t>
            </a:r>
            <a:r>
              <a:rPr lang="it-IT" sz="1800" b="1" i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Ha 15 anni, utilizza raramente il registro elettronico ma quando lo fa vuole arrivare direttamente al suo obiettivo.</a:t>
            </a:r>
            <a:endParaRPr lang="it-I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42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507"/>
            <a:ext cx="12192000" cy="6858000"/>
          </a:xfrm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005212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Predisposizione ambiente di Sviluppo</a:t>
            </a: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29" y="3987317"/>
            <a:ext cx="4357658" cy="208388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 rtl="0">
              <a:lnSpc>
                <a:spcPct val="100000"/>
              </a:lnSpc>
              <a:buNone/>
            </a:pPr>
            <a:r>
              <a:rPr lang="it-IT" b="1" dirty="0">
                <a:solidFill>
                  <a:srgbClr val="3DD6A3">
                    <a:alpha val="60000"/>
                  </a:srgbClr>
                </a:solidFill>
              </a:rPr>
              <a:t>Sottoprova 2</a:t>
            </a:r>
          </a:p>
          <a:p>
            <a:pPr marL="0" indent="0" algn="ctr" rtl="0">
              <a:lnSpc>
                <a:spcPct val="100000"/>
              </a:lnSpc>
              <a:buNone/>
            </a:pPr>
            <a:r>
              <a:rPr lang="it-IT" kern="1200" dirty="0">
                <a:solidFill>
                  <a:srgbClr val="3DD6A3">
                    <a:alpha val="60000"/>
                  </a:srgbClr>
                </a:solidFill>
                <a:latin typeface="+mn-lt"/>
                <a:ea typeface="+mn-ea"/>
                <a:cs typeface="+mn-cs"/>
              </a:rPr>
              <a:t>Creazione ambiente del lavoro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Giovedì 15 Dicembre 2022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Progetto Fulstack Gruppo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68" y="196900"/>
            <a:ext cx="11097551" cy="1231850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it-IT" b="1" kern="1200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  <a:t>Suddivisione delle fasi del progetto</a:t>
            </a:r>
            <a:br>
              <a:rPr lang="it-IT" b="1" kern="1200" dirty="0">
                <a:latin typeface="Bahnschrift Light SemiCondensed" panose="020B0502040204020203" pitchFamily="34" charset="0"/>
              </a:rPr>
            </a:br>
            <a:r>
              <a:rPr lang="it-IT" b="1" i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Seconda sottoprova: </a:t>
            </a:r>
            <a:r>
              <a:rPr lang="it-IT" b="1" i="1" kern="1200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  <a:t>Database</a:t>
            </a: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 rtl="0"/>
            <a:r>
              <a:rPr lang="it-IT" dirty="0"/>
              <a:t>Giovedì 15 Dicembre 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 rtl="0"/>
            <a:r>
              <a:rPr lang="it-IT" dirty="0"/>
              <a:t>Progetto Fulstack Gruppo 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it-IT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D55AA7CE-64D9-3691-55A3-877DAF09762C}"/>
              </a:ext>
            </a:extLst>
          </p:cNvPr>
          <p:cNvSpPr txBox="1">
            <a:spLocks/>
          </p:cNvSpPr>
          <p:nvPr/>
        </p:nvSpPr>
        <p:spPr>
          <a:xfrm>
            <a:off x="360552" y="1604172"/>
            <a:ext cx="3829234" cy="472761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/>
            <a:r>
              <a:rPr lang="it-IT" sz="2000" b="1" i="1" dirty="0">
                <a:solidFill>
                  <a:srgbClr val="92D050"/>
                </a:solidFill>
                <a:latin typeface="Bahnschrift SemiBold" panose="020B0502040204020203" pitchFamily="34" charset="0"/>
              </a:rPr>
              <a:t>Database</a:t>
            </a:r>
            <a:r>
              <a:rPr lang="it-IT" sz="1800" b="1" i="1" dirty="0">
                <a:solidFill>
                  <a:srgbClr val="92D050"/>
                </a:solidFill>
                <a:latin typeface="Bahnschrift SemiBold" panose="020B0502040204020203" pitchFamily="34" charset="0"/>
              </a:rPr>
              <a:t>: </a:t>
            </a:r>
            <a:r>
              <a:rPr lang="it-IT" sz="1800" b="1" u="sng" dirty="0">
                <a:solidFill>
                  <a:srgbClr val="FFFFFF"/>
                </a:solidFill>
                <a:latin typeface="Bahnschrift SemiBold" panose="020B0502040204020203" pitchFamily="34" charset="0"/>
              </a:rPr>
              <a:t>Registro</a:t>
            </a:r>
          </a:p>
          <a:p>
            <a:pPr marL="457200" indent="-342900">
              <a:spcBef>
                <a:spcPts val="600"/>
              </a:spcBef>
              <a:spcAft>
                <a:spcPts val="600"/>
              </a:spcAft>
            </a:pPr>
            <a:r>
              <a:rPr lang="it-IT" sz="2200" b="1" i="1" dirty="0">
                <a:solidFill>
                  <a:srgbClr val="F75AD5"/>
                </a:solidFill>
                <a:latin typeface="Bahnschrift SemiBold" panose="020B0502040204020203" pitchFamily="34" charset="0"/>
              </a:rPr>
              <a:t>Tabelle:</a:t>
            </a:r>
          </a:p>
          <a:p>
            <a:pPr marL="5715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t-IT" sz="22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Domande</a:t>
            </a:r>
          </a:p>
          <a:p>
            <a:pPr marL="5715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t-IT" sz="22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Ruolo</a:t>
            </a:r>
          </a:p>
          <a:p>
            <a:pPr marL="5715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t-IT" sz="22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Insegnamento</a:t>
            </a:r>
          </a:p>
          <a:p>
            <a:pPr marL="5715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t-IT" sz="22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Modulo</a:t>
            </a:r>
          </a:p>
          <a:p>
            <a:pPr marL="5715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t-IT" sz="22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User</a:t>
            </a:r>
          </a:p>
          <a:p>
            <a:pPr marL="5715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t-IT" sz="22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Feedback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8E4B98A0-D896-47A5-C34B-C4D2B32296FC}"/>
              </a:ext>
            </a:extLst>
          </p:cNvPr>
          <p:cNvSpPr txBox="1">
            <a:spLocks/>
          </p:cNvSpPr>
          <p:nvPr/>
        </p:nvSpPr>
        <p:spPr>
          <a:xfrm>
            <a:off x="4612224" y="1604172"/>
            <a:ext cx="3260784" cy="4903040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it-IT" sz="1800" b="1" i="1" dirty="0">
                <a:solidFill>
                  <a:srgbClr val="8BC54E"/>
                </a:solidFill>
                <a:latin typeface="Bahnschrift SemiBold" panose="020B0502040204020203" pitchFamily="34" charset="0"/>
              </a:rPr>
              <a:t>Database</a:t>
            </a:r>
            <a:r>
              <a:rPr lang="it-IT" sz="1600" b="1" i="1" dirty="0">
                <a:solidFill>
                  <a:srgbClr val="8BC54E"/>
                </a:solidFill>
                <a:latin typeface="Bahnschrift SemiBold" panose="020B0502040204020203" pitchFamily="34" charset="0"/>
              </a:rPr>
              <a:t>: </a:t>
            </a:r>
            <a:r>
              <a:rPr lang="it-IT" sz="1600" b="1" u="sng" dirty="0">
                <a:solidFill>
                  <a:srgbClr val="FFFFFF"/>
                </a:solidFill>
                <a:latin typeface="Bahnschrift SemiBold" panose="020B0502040204020203" pitchFamily="34" charset="0"/>
              </a:rPr>
              <a:t>Registro</a:t>
            </a:r>
            <a:endParaRPr lang="it-IT" sz="1600" b="1" dirty="0">
              <a:solidFill>
                <a:srgbClr val="FFFFFF"/>
              </a:solidFill>
              <a:latin typeface="Bahnschrift SemiBold" panose="020B0502040204020203" pitchFamily="34" charset="0"/>
            </a:endParaRPr>
          </a:p>
          <a:p>
            <a:pPr marL="457200" indent="-342900"/>
            <a:r>
              <a:rPr lang="it-IT" sz="1400" b="1" dirty="0">
                <a:solidFill>
                  <a:srgbClr val="F75AD5"/>
                </a:solidFill>
                <a:latin typeface="Bahnschrift SemiBold" panose="020B0502040204020203" pitchFamily="34" charset="0"/>
              </a:rPr>
              <a:t>Struttura tabelle: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1. Domande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Chiave primaria</a:t>
            </a: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: </a:t>
            </a:r>
            <a:r>
              <a:rPr lang="it-IT" sz="14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iddomande</a:t>
            </a:r>
          </a:p>
          <a:p>
            <a:pPr marL="45720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Domande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2. Ruolo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Chiave primaria: idruolo</a:t>
            </a:r>
            <a:endParaRPr lang="it-IT" sz="1400" b="1" dirty="0">
              <a:solidFill>
                <a:srgbClr val="FFFFFF"/>
              </a:solidFill>
              <a:latin typeface="Bahnschrift SemiBold" panose="020B0502040204020203" pitchFamily="34" charset="0"/>
            </a:endParaRPr>
          </a:p>
          <a:p>
            <a:pPr marL="457200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Ruolo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3. Insegnamento: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Chiave primaria</a:t>
            </a: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: </a:t>
            </a:r>
            <a:r>
              <a:rPr lang="it-IT" sz="14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idinsegnamento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u="sng" dirty="0">
                <a:solidFill>
                  <a:srgbClr val="FFFFFF"/>
                </a:solidFill>
                <a:latin typeface="Bahnschrift SemiBold" panose="020B0502040204020203" pitchFamily="34" charset="0"/>
              </a:rPr>
              <a:t>Chiavi esterne: idmodulo, idutente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4. Modulo: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Chiave primaria: idmodulo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Modulo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endParaRPr lang="it-IT" sz="1400" b="1" u="sng" dirty="0">
              <a:latin typeface="Bahnschrift SemiBold" panose="020B0502040204020203" pitchFamily="34" charset="0"/>
            </a:endParaRP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endParaRPr lang="it-IT" sz="2000" b="1" dirty="0">
              <a:latin typeface="Bahnschrift SemiBold" panose="020B0502040204020203" pitchFamily="34" charset="0"/>
            </a:endParaRP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endParaRPr lang="it-IT" b="1" dirty="0">
              <a:latin typeface="Bahnschrift SemiBold" panose="020B0502040204020203" pitchFamily="34" charset="0"/>
            </a:endParaRP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22FB42D9-D704-5A97-E58D-B0271A909F79}"/>
              </a:ext>
            </a:extLst>
          </p:cNvPr>
          <p:cNvSpPr txBox="1">
            <a:spLocks/>
          </p:cNvSpPr>
          <p:nvPr/>
        </p:nvSpPr>
        <p:spPr>
          <a:xfrm>
            <a:off x="8295447" y="1604174"/>
            <a:ext cx="3345690" cy="4727616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it-IT" sz="1900" b="1" i="1" dirty="0">
                <a:solidFill>
                  <a:srgbClr val="92D050"/>
                </a:solidFill>
                <a:latin typeface="Bahnschrift SemiBold" panose="020B0502040204020203" pitchFamily="34" charset="0"/>
              </a:rPr>
              <a:t>Database: </a:t>
            </a:r>
            <a:r>
              <a:rPr lang="it-IT" sz="2000" b="1" u="sng" dirty="0">
                <a:solidFill>
                  <a:srgbClr val="FFFFFF"/>
                </a:solidFill>
                <a:latin typeface="Bahnschrift SemiBold" panose="020B0502040204020203" pitchFamily="34" charset="0"/>
              </a:rPr>
              <a:t>Registro</a:t>
            </a:r>
          </a:p>
          <a:p>
            <a:pPr marL="400050" indent="-285750"/>
            <a:r>
              <a:rPr lang="it-IT" sz="1400" b="1" dirty="0">
                <a:solidFill>
                  <a:srgbClr val="F75AD5"/>
                </a:solidFill>
                <a:latin typeface="Bahnschrift SemiBold" panose="020B0502040204020203" pitchFamily="34" charset="0"/>
              </a:rPr>
              <a:t>Struttura tabelle:</a:t>
            </a:r>
          </a:p>
          <a:p>
            <a:pPr marL="114300" indent="0">
              <a:buNone/>
            </a:pPr>
            <a:r>
              <a:rPr lang="it-IT" sz="1400" b="1" dirty="0">
                <a:solidFill>
                  <a:srgbClr val="57E2B8"/>
                </a:solidFill>
                <a:latin typeface="Bahnschrift SemiBold" panose="020B0502040204020203" pitchFamily="34" charset="0"/>
              </a:rPr>
              <a:t>5. User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Chiave primaria: iduser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Nome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Cognome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Email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Password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u="sng" dirty="0">
                <a:solidFill>
                  <a:srgbClr val="FFFFFF"/>
                </a:solidFill>
                <a:latin typeface="Bahnschrift SemiBold" panose="020B0502040204020203" pitchFamily="34" charset="0"/>
              </a:rPr>
              <a:t>Chiave esterna: idruolo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dirty="0">
                <a:solidFill>
                  <a:srgbClr val="5BEFC1"/>
                </a:solidFill>
                <a:latin typeface="Bahnschrift SemiBold" panose="020B0502040204020203" pitchFamily="34" charset="0"/>
              </a:rPr>
              <a:t>6. Feedback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Chiave primaria</a:t>
            </a: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: </a:t>
            </a:r>
            <a:r>
              <a:rPr lang="it-IT" sz="1400" b="1" i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idfeedback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 b="1" u="sng" dirty="0">
                <a:solidFill>
                  <a:srgbClr val="FFFFFF"/>
                </a:solidFill>
                <a:latin typeface="Bahnschrift SemiBold" panose="020B0502040204020203" pitchFamily="34" charset="0"/>
              </a:rPr>
              <a:t>Chiavi esterne: iduser, iddomande, idmodulo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Voto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400" b="1" dirty="0">
                <a:solidFill>
                  <a:srgbClr val="FFFFFF"/>
                </a:solidFill>
                <a:latin typeface="Bahnschrift SemiBold" panose="020B0502040204020203" pitchFamily="34" charset="0"/>
              </a:rPr>
              <a:t>Data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endParaRPr lang="it-IT" sz="16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8" y="196900"/>
            <a:ext cx="11097551" cy="1231850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it-IT" b="1" kern="1200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  <a:t>Suddivisione delle fasi del progetto</a:t>
            </a:r>
            <a:br>
              <a:rPr lang="it-IT" b="1" kern="1200" dirty="0">
                <a:latin typeface="Bahnschrift Light SemiCondensed" panose="020B0502040204020203" pitchFamily="34" charset="0"/>
              </a:rPr>
            </a:br>
            <a:r>
              <a:rPr lang="it-IT" b="1" i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Seconda sottoprova: </a:t>
            </a:r>
            <a:r>
              <a:rPr lang="it-IT" b="1" i="1" kern="1200" dirty="0">
                <a:solidFill>
                  <a:srgbClr val="00B0F0"/>
                </a:solidFill>
                <a:latin typeface="Bahnschrift Light SemiCondensed" panose="020B0502040204020203" pitchFamily="34" charset="0"/>
              </a:rPr>
              <a:t>Database</a:t>
            </a: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 rtl="0"/>
            <a:r>
              <a:rPr lang="it-IT" dirty="0"/>
              <a:t>Giovedì 15 Dicembre 2022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 rtl="0"/>
            <a:r>
              <a:rPr lang="it-IT" dirty="0"/>
              <a:t>Progetto Fulstack Gruppo 2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it-IT" smtClean="0"/>
              <a:pPr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D55AA7CE-64D9-3691-55A3-877DAF09762C}"/>
              </a:ext>
            </a:extLst>
          </p:cNvPr>
          <p:cNvSpPr txBox="1">
            <a:spLocks/>
          </p:cNvSpPr>
          <p:nvPr/>
        </p:nvSpPr>
        <p:spPr>
          <a:xfrm>
            <a:off x="360551" y="2060294"/>
            <a:ext cx="11345267" cy="427149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/>
            <a:endParaRPr lang="it-IT" sz="2200" b="1" i="1" dirty="0">
              <a:latin typeface="Bahnschrift SemiBold" panose="020B0502040204020203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7215BAC-52B5-27C9-AB5B-1D7E96D3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23" y="777071"/>
            <a:ext cx="9043753" cy="57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76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{BA7223E1-DEAE-44E9-9DB2-A06CBF933409}tf33713516_win32</Template>
  <TotalTime>0</TotalTime>
  <Words>710</Words>
  <Application>Microsoft Office PowerPoint</Application>
  <PresentationFormat>Widescreen</PresentationFormat>
  <Paragraphs>147</Paragraphs>
  <Slides>13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Bahnschrift Light SemiCondensed</vt:lpstr>
      <vt:lpstr>Bahnschrift SemiBold</vt:lpstr>
      <vt:lpstr>Calibri</vt:lpstr>
      <vt:lpstr>Courier New</vt:lpstr>
      <vt:lpstr>Gill Sans MT</vt:lpstr>
      <vt:lpstr>Walbaum Display</vt:lpstr>
      <vt:lpstr>3DFloatVTI</vt:lpstr>
      <vt:lpstr>Laboratorio di Fullstack</vt:lpstr>
      <vt:lpstr> Suddivisione del progetto</vt:lpstr>
      <vt:lpstr>Analisi della richiesta</vt:lpstr>
      <vt:lpstr>Analisi della richiesta Prima sottoprova</vt:lpstr>
      <vt:lpstr>Analisi UX Design Prima sottoprova Target</vt:lpstr>
      <vt:lpstr>Analisi UX Design Prima sottoprova Personas</vt:lpstr>
      <vt:lpstr>Predisposizione ambiente di Sviluppo</vt:lpstr>
      <vt:lpstr>Suddivisione delle fasi del progetto Seconda sottoprova: Database</vt:lpstr>
      <vt:lpstr>Suddivisione delle fasi del progetto Seconda sottoprova: Database</vt:lpstr>
      <vt:lpstr>Suddivisione delle fasi del progetto Seconda sottoprova</vt:lpstr>
      <vt:lpstr>Realizzazione del codice di progetto</vt:lpstr>
      <vt:lpstr>Suddivisione delle fasi del progetto Terza sottoprova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Fullstack</dc:title>
  <dc:creator>Ade Badiu</dc:creator>
  <cp:lastModifiedBy>Ade Badiu</cp:lastModifiedBy>
  <cp:revision>4</cp:revision>
  <dcterms:created xsi:type="dcterms:W3CDTF">2022-11-29T16:31:08Z</dcterms:created>
  <dcterms:modified xsi:type="dcterms:W3CDTF">2022-12-15T13:43:27Z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