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9" r:id="rId12"/>
    <p:sldId id="263" r:id="rId13"/>
    <p:sldId id="267" r:id="rId14"/>
    <p:sldId id="264" r:id="rId15"/>
    <p:sldId id="265" r:id="rId16"/>
    <p:sldId id="280" r:id="rId17"/>
    <p:sldId id="282" r:id="rId18"/>
    <p:sldId id="268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83" r:id="rId27"/>
    <p:sldId id="278" r:id="rId28"/>
    <p:sldId id="281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kas Melitzanis" initials="LM" lastIdx="2" clrIdx="0">
    <p:extLst>
      <p:ext uri="{19B8F6BF-5375-455C-9EA6-DF929625EA0E}">
        <p15:presenceInfo xmlns:p15="http://schemas.microsoft.com/office/powerpoint/2012/main" userId="Loukas Melitza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88BB9-E6FB-4686-918B-C4BE22401152}" v="1279" dt="2020-04-09T20:07:25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Throug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eeduthgr-my.sharepoint.com/personal/chrinats_ee_duth_gr/Documents/Variable%20Delay%20No%20Conges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eeduthgr-my.sharepoint.com/personal/chrinats_ee_duth_gr/Documents/Variable%20Delay%20No%20Congest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eeduthgr-my.sharepoint.com/personal/chrinats_ee_duth_gr/Documents/Variable%20Delay%20No%20Conges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Thesis\Results\Excel\Variable%20Delay%20No%20Conges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Variable%20Delay%20No%20Conges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Through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delay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cachehi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cachetime%20meanvalue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Through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Throug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Through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delay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delay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delay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delay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cachehit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cachehit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cachetime%20meanvalue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cachetime%20meanvalue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https://eeduthgr-my.sharepoint.com/personal/chrinats_ee_duth_gr/Documents/Variable%20Delay%20Congestion%20finale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cachehi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https://eeduthgr-my.sharepoint.com/personal/chrinats_ee_duth_gr/Documents/Variable%20Delay%20Congestion%20finale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https://eeduthgr-my.sharepoint.com/personal/chrinats_ee_duth_gr/Documents/Variable%20Delay%20Congestion%20finale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Thesis\Results\Excel\Variable%20Delay%20Congestion%20finale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cachehi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dela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sults\Report\dela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cachetime%20mean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si\Desktop\Report\cachetime%20meanvalu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eeduthgr-my.sharepoint.com/personal/chrinats_ee_duth_gr/Documents/Variable%20Delay%20No%20Conges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Throughput vs Packet Size</a:t>
            </a:r>
          </a:p>
          <a:p>
            <a:pPr>
              <a:defRPr/>
            </a:pPr>
            <a:r>
              <a:rPr lang="en-US"/>
              <a:t>ConsumerCbr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Φύλλο1!$B$2</c:f>
              <c:strCache>
                <c:ptCount val="1"/>
                <c:pt idx="0">
                  <c:v>FIFO 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Φύλλο1!$B$3:$B$9</c:f>
              <c:numCache>
                <c:formatCode>General</c:formatCode>
                <c:ptCount val="7"/>
                <c:pt idx="0">
                  <c:v>70323.247457627105</c:v>
                </c:pt>
                <c:pt idx="1">
                  <c:v>70103.971525423694</c:v>
                </c:pt>
                <c:pt idx="2">
                  <c:v>69985.056271186404</c:v>
                </c:pt>
                <c:pt idx="3">
                  <c:v>69608.8461016949</c:v>
                </c:pt>
                <c:pt idx="4">
                  <c:v>69543.000677966105</c:v>
                </c:pt>
                <c:pt idx="5">
                  <c:v>74449.514576271104</c:v>
                </c:pt>
                <c:pt idx="6">
                  <c:v>43552.824406779597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D2-4D14-875C-697EC0D8FD4D}"/>
            </c:ext>
          </c:extLst>
        </c:ser>
        <c:ser>
          <c:idx val="1"/>
          <c:order val="1"/>
          <c:tx>
            <c:strRef>
              <c:f>Φύλλο1!$C$2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Φύλλο1!$C$3:$C$9</c:f>
              <c:numCache>
                <c:formatCode>General</c:formatCode>
                <c:ptCount val="7"/>
                <c:pt idx="0">
                  <c:v>70323.247457627105</c:v>
                </c:pt>
                <c:pt idx="1">
                  <c:v>70103.971525423694</c:v>
                </c:pt>
                <c:pt idx="2">
                  <c:v>69985.056271186404</c:v>
                </c:pt>
                <c:pt idx="3">
                  <c:v>69608.8461016949</c:v>
                </c:pt>
                <c:pt idx="4">
                  <c:v>69543.000677966105</c:v>
                </c:pt>
                <c:pt idx="5">
                  <c:v>74449.514576271104</c:v>
                </c:pt>
                <c:pt idx="6">
                  <c:v>43552.824406779597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D2-4D14-875C-697EC0D8FD4D}"/>
            </c:ext>
          </c:extLst>
        </c:ser>
        <c:ser>
          <c:idx val="2"/>
          <c:order val="2"/>
          <c:tx>
            <c:strRef>
              <c:f>Φύλλο1!$D$2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Φύλλο1!$D$3:$D$9</c:f>
              <c:numCache>
                <c:formatCode>General</c:formatCode>
                <c:ptCount val="7"/>
                <c:pt idx="0">
                  <c:v>70323.247457627105</c:v>
                </c:pt>
                <c:pt idx="1">
                  <c:v>70103.971525423694</c:v>
                </c:pt>
                <c:pt idx="2">
                  <c:v>69985.056271186404</c:v>
                </c:pt>
                <c:pt idx="3">
                  <c:v>69608.8461016949</c:v>
                </c:pt>
                <c:pt idx="4">
                  <c:v>69543.000677966105</c:v>
                </c:pt>
                <c:pt idx="5">
                  <c:v>74449.514576271104</c:v>
                </c:pt>
                <c:pt idx="6">
                  <c:v>43552.824406779597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3D2-4D14-875C-697EC0D8FD4D}"/>
            </c:ext>
          </c:extLst>
        </c:ser>
        <c:ser>
          <c:idx val="3"/>
          <c:order val="3"/>
          <c:tx>
            <c:strRef>
              <c:f>Φύλλο1!$E$2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6.1021601060859874E-2"/>
                  <c:y val="0.1516558779509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D2-4D14-875C-697EC0D8FD4D}"/>
                </c:ext>
              </c:extLst>
            </c:dLbl>
            <c:dLbl>
              <c:idx val="1"/>
              <c:layout>
                <c:manualLayout>
                  <c:x val="-8.6563546901172544E-2"/>
                  <c:y val="-0.110247826561927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D2-4D14-875C-697EC0D8FD4D}"/>
                </c:ext>
              </c:extLst>
            </c:dLbl>
            <c:dLbl>
              <c:idx val="2"/>
              <c:layout>
                <c:manualLayout>
                  <c:x val="-1.0453266242229361E-2"/>
                  <c:y val="-4.27548962101454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D2-4D14-875C-697EC0D8FD4D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Φύλλο1!$E$3:$E$9</c:f>
              <c:numCache>
                <c:formatCode>General</c:formatCode>
                <c:ptCount val="7"/>
                <c:pt idx="0">
                  <c:v>70323.247457627105</c:v>
                </c:pt>
                <c:pt idx="1">
                  <c:v>70103.971525423694</c:v>
                </c:pt>
                <c:pt idx="2">
                  <c:v>69985.056271186404</c:v>
                </c:pt>
                <c:pt idx="3">
                  <c:v>69608.8461016949</c:v>
                </c:pt>
                <c:pt idx="4">
                  <c:v>69543.000677966105</c:v>
                </c:pt>
                <c:pt idx="5">
                  <c:v>74449.514576271104</c:v>
                </c:pt>
                <c:pt idx="6">
                  <c:v>43552.824406779597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3D2-4D14-875C-697EC0D8F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8401807"/>
        <c:axId val="1449924415"/>
      </c:scatterChart>
      <c:valAx>
        <c:axId val="1608401807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 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924415"/>
        <c:crosses val="autoZero"/>
        <c:crossBetween val="midCat"/>
        <c:majorUnit val="10"/>
        <c:minorUnit val="5"/>
      </c:valAx>
      <c:valAx>
        <c:axId val="144992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[Kbps]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401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Throughput vs Variable Delay </a:t>
            </a:r>
          </a:p>
          <a:p>
            <a:pPr>
              <a:defRPr/>
            </a:pPr>
            <a:r>
              <a:rPr lang="en-US"/>
              <a:t>ConsumerCbr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Φύλλο1!$B$2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Φύλλο1!$B$3:$B$9</c:f>
              <c:numCache>
                <c:formatCode>General</c:formatCode>
                <c:ptCount val="7"/>
                <c:pt idx="0">
                  <c:v>74449.514576271104</c:v>
                </c:pt>
                <c:pt idx="1">
                  <c:v>74322.357966101597</c:v>
                </c:pt>
                <c:pt idx="2">
                  <c:v>74068.046101694898</c:v>
                </c:pt>
                <c:pt idx="3">
                  <c:v>73559.424135593203</c:v>
                </c:pt>
                <c:pt idx="4">
                  <c:v>72542.180338983002</c:v>
                </c:pt>
                <c:pt idx="5">
                  <c:v>72033.556610169398</c:v>
                </c:pt>
                <c:pt idx="6">
                  <c:v>69236.134237288104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3C8-4B3F-BA61-46F585739654}"/>
            </c:ext>
          </c:extLst>
        </c:ser>
        <c:ser>
          <c:idx val="1"/>
          <c:order val="1"/>
          <c:tx>
            <c:strRef>
              <c:f>Φύλλο1!$C$2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Φύλλο1!$C$3:$C$9</c:f>
              <c:numCache>
                <c:formatCode>General</c:formatCode>
                <c:ptCount val="7"/>
                <c:pt idx="0">
                  <c:v>74449.514576271104</c:v>
                </c:pt>
                <c:pt idx="1">
                  <c:v>74322.357966101597</c:v>
                </c:pt>
                <c:pt idx="2">
                  <c:v>74068.046101694898</c:v>
                </c:pt>
                <c:pt idx="3">
                  <c:v>73559.424135593203</c:v>
                </c:pt>
                <c:pt idx="4">
                  <c:v>72542.180338983002</c:v>
                </c:pt>
                <c:pt idx="5">
                  <c:v>72033.556610169398</c:v>
                </c:pt>
                <c:pt idx="6">
                  <c:v>69236.134237288104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3C8-4B3F-BA61-46F585739654}"/>
            </c:ext>
          </c:extLst>
        </c:ser>
        <c:ser>
          <c:idx val="2"/>
          <c:order val="2"/>
          <c:tx>
            <c:strRef>
              <c:f>Φύλλο1!$D$2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Φύλλο1!$D$3:$D$9</c:f>
              <c:numCache>
                <c:formatCode>General</c:formatCode>
                <c:ptCount val="7"/>
                <c:pt idx="0">
                  <c:v>74449.514576271104</c:v>
                </c:pt>
                <c:pt idx="1">
                  <c:v>74322.357966101597</c:v>
                </c:pt>
                <c:pt idx="2">
                  <c:v>74068.046101694898</c:v>
                </c:pt>
                <c:pt idx="3">
                  <c:v>73559.424135593203</c:v>
                </c:pt>
                <c:pt idx="4">
                  <c:v>72542.180338983002</c:v>
                </c:pt>
                <c:pt idx="5">
                  <c:v>72033.556610169398</c:v>
                </c:pt>
                <c:pt idx="6">
                  <c:v>69236.134237288104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3C8-4B3F-BA61-46F585739654}"/>
            </c:ext>
          </c:extLst>
        </c:ser>
        <c:ser>
          <c:idx val="3"/>
          <c:order val="3"/>
          <c:tx>
            <c:strRef>
              <c:f>Φύλλο1!$E$2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2.430964963857694E-2"/>
                  <c:y val="-9.21013224426293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3C8-4B3F-BA61-46F585739654}"/>
                </c:ext>
              </c:extLst>
            </c:dLbl>
            <c:dLbl>
              <c:idx val="1"/>
              <c:layout>
                <c:manualLayout>
                  <c:x val="-4.8122222590556415E-2"/>
                  <c:y val="7.1296706967956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3C8-4B3F-BA61-46F585739654}"/>
                </c:ext>
              </c:extLst>
            </c:dLbl>
            <c:dLbl>
              <c:idx val="2"/>
              <c:layout>
                <c:manualLayout>
                  <c:x val="1.7694464460499937E-2"/>
                  <c:y val="-2.4172709940152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C8-4B3F-BA61-46F58573965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3C8-4B3F-BA61-46F585739654}"/>
                </c:ext>
              </c:extLst>
            </c:dLbl>
            <c:dLbl>
              <c:idx val="4"/>
              <c:layout>
                <c:manualLayout>
                  <c:x val="-1.6701881354128319E-2"/>
                  <c:y val="-5.69609749773110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C8-4B3F-BA61-46F585739654}"/>
                </c:ext>
              </c:extLst>
            </c:dLbl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3C8-4B3F-BA61-46F585739654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Φύλλο1!$A$3:$A$9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Φύλλο1!$E$3:$E$9</c:f>
              <c:numCache>
                <c:formatCode>General</c:formatCode>
                <c:ptCount val="7"/>
                <c:pt idx="0">
                  <c:v>74449.514576271104</c:v>
                </c:pt>
                <c:pt idx="1">
                  <c:v>74322.357966101597</c:v>
                </c:pt>
                <c:pt idx="2">
                  <c:v>74068.046101694898</c:v>
                </c:pt>
                <c:pt idx="3">
                  <c:v>73559.424135593203</c:v>
                </c:pt>
                <c:pt idx="4">
                  <c:v>72542.180338983002</c:v>
                </c:pt>
                <c:pt idx="5">
                  <c:v>72033.556610169398</c:v>
                </c:pt>
                <c:pt idx="6">
                  <c:v>69236.134237288104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F3C8-4B3F-BA61-46F585739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996543"/>
        <c:axId val="270424559"/>
      </c:scatterChart>
      <c:valAx>
        <c:axId val="13999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424559"/>
        <c:crosses val="autoZero"/>
        <c:crossBetween val="midCat"/>
      </c:valAx>
      <c:valAx>
        <c:axId val="27042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[Kbps]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965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Consumer1 Delay vs Variable Delay </a:t>
            </a:r>
            <a:r>
              <a:rPr lang="en-US" dirty="0" err="1"/>
              <a:t>CosumerCbr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Φύλλο1!$K$2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Φύλλο1!$J$3:$J$9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Φύλλο1!$K$3:$K$9</c:f>
              <c:numCache>
                <c:formatCode>General</c:formatCode>
                <c:ptCount val="7"/>
                <c:pt idx="0">
                  <c:v>0.11523349121338899</c:v>
                </c:pt>
                <c:pt idx="1">
                  <c:v>0.175317909395973</c:v>
                </c:pt>
                <c:pt idx="2">
                  <c:v>0.29540307239057201</c:v>
                </c:pt>
                <c:pt idx="3">
                  <c:v>0.53566095331069596</c:v>
                </c:pt>
                <c:pt idx="4">
                  <c:v>1.01588531492666</c:v>
                </c:pt>
                <c:pt idx="5">
                  <c:v>1.25589282854656</c:v>
                </c:pt>
                <c:pt idx="6">
                  <c:v>5.6607199999999898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3D-4FA9-AAB7-2D0C758740E6}"/>
            </c:ext>
          </c:extLst>
        </c:ser>
        <c:ser>
          <c:idx val="1"/>
          <c:order val="1"/>
          <c:tx>
            <c:strRef>
              <c:f>Φύλλο1!$L$2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Φύλλο1!$J$3:$J$9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Φύλλο1!$L$3:$L$9</c:f>
              <c:numCache>
                <c:formatCode>General</c:formatCode>
                <c:ptCount val="7"/>
                <c:pt idx="0">
                  <c:v>0.11523349121338899</c:v>
                </c:pt>
                <c:pt idx="1">
                  <c:v>0.175317909395973</c:v>
                </c:pt>
                <c:pt idx="2">
                  <c:v>0.29540307239057201</c:v>
                </c:pt>
                <c:pt idx="3">
                  <c:v>0.53566095331069596</c:v>
                </c:pt>
                <c:pt idx="4">
                  <c:v>1.01588531492666</c:v>
                </c:pt>
                <c:pt idx="5">
                  <c:v>1.25589282854656</c:v>
                </c:pt>
                <c:pt idx="6">
                  <c:v>5.6607199999999898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A3D-4FA9-AAB7-2D0C758740E6}"/>
            </c:ext>
          </c:extLst>
        </c:ser>
        <c:ser>
          <c:idx val="2"/>
          <c:order val="2"/>
          <c:tx>
            <c:strRef>
              <c:f>Φύλλο1!$M$2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Φύλλο1!$J$3:$J$9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Φύλλο1!$M$3:$M$9</c:f>
              <c:numCache>
                <c:formatCode>General</c:formatCode>
                <c:ptCount val="7"/>
                <c:pt idx="0">
                  <c:v>0.11523349121338899</c:v>
                </c:pt>
                <c:pt idx="1">
                  <c:v>0.175317909395973</c:v>
                </c:pt>
                <c:pt idx="2">
                  <c:v>0.29540307239057201</c:v>
                </c:pt>
                <c:pt idx="3">
                  <c:v>0.53566095331069596</c:v>
                </c:pt>
                <c:pt idx="4">
                  <c:v>1.01588531492666</c:v>
                </c:pt>
                <c:pt idx="5">
                  <c:v>1.25589282854656</c:v>
                </c:pt>
                <c:pt idx="6">
                  <c:v>5.6607199999999898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A3D-4FA9-AAB7-2D0C758740E6}"/>
            </c:ext>
          </c:extLst>
        </c:ser>
        <c:ser>
          <c:idx val="3"/>
          <c:order val="3"/>
          <c:tx>
            <c:strRef>
              <c:f>Φύλλο1!$N$2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2.8353959078846587E-2"/>
                  <c:y val="-0.134519642162582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3D-4FA9-AAB7-2D0C758740E6}"/>
                </c:ext>
              </c:extLst>
            </c:dLbl>
            <c:dLbl>
              <c:idx val="1"/>
              <c:layout>
                <c:manualLayout>
                  <c:x val="3.0628926757520734E-3"/>
                  <c:y val="3.51779463243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A3D-4FA9-AAB7-2D0C758740E6}"/>
                </c:ext>
              </c:extLst>
            </c:dLbl>
            <c:dLbl>
              <c:idx val="2"/>
              <c:layout>
                <c:manualLayout>
                  <c:x val="-3.6229370619609839E-2"/>
                  <c:y val="-5.6333762877341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A3D-4FA9-AAB7-2D0C758740E6}"/>
                </c:ext>
              </c:extLst>
            </c:dLbl>
            <c:dLbl>
              <c:idx val="3"/>
              <c:layout>
                <c:manualLayout>
                  <c:x val="-3.4182964000760707E-2"/>
                  <c:y val="-6.4978946597192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A3D-4FA9-AAB7-2D0C758740E6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3D-4FA9-AAB7-2D0C758740E6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Φύλλο1!$J$3:$J$9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Φύλλο1!$N$3:$N$9</c:f>
              <c:numCache>
                <c:formatCode>General</c:formatCode>
                <c:ptCount val="7"/>
                <c:pt idx="0">
                  <c:v>0.11523349121338899</c:v>
                </c:pt>
                <c:pt idx="1">
                  <c:v>0.175317909395973</c:v>
                </c:pt>
                <c:pt idx="2">
                  <c:v>0.29540307239057201</c:v>
                </c:pt>
                <c:pt idx="3">
                  <c:v>0.53566095331069596</c:v>
                </c:pt>
                <c:pt idx="4">
                  <c:v>1.01588531492666</c:v>
                </c:pt>
                <c:pt idx="5">
                  <c:v>1.25589282854656</c:v>
                </c:pt>
                <c:pt idx="6">
                  <c:v>5.6607199999999898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AA3D-4FA9-AAB7-2D0C75874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905999"/>
        <c:axId val="291032079"/>
      </c:scatterChart>
      <c:valAx>
        <c:axId val="381905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032079"/>
        <c:crosses val="autoZero"/>
        <c:crossBetween val="midCat"/>
      </c:valAx>
      <c:valAx>
        <c:axId val="29103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05999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Consumer1 Delay vs Variable Delay</a:t>
            </a:r>
            <a:r>
              <a:rPr lang="en-US" baseline="0" dirty="0"/>
              <a:t> </a:t>
            </a:r>
            <a:r>
              <a:rPr lang="en-US" baseline="0" dirty="0" err="1"/>
              <a:t>ZipfMandelbrot</a:t>
            </a:r>
            <a:endParaRPr lang="en-US" baseline="0" dirty="0"/>
          </a:p>
        </c:rich>
      </c:tx>
      <c:layout>
        <c:manualLayout>
          <c:xMode val="edge"/>
          <c:yMode val="edge"/>
          <c:x val="0.13295466639681341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Φύλλο1!$K$24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Φύλλο1!$J$25:$J$31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Φύλλο1!$K$25:$K$31</c:f>
              <c:numCache>
                <c:formatCode>General</c:formatCode>
                <c:ptCount val="7"/>
                <c:pt idx="0">
                  <c:v>6.8827835987261096E-2</c:v>
                </c:pt>
                <c:pt idx="1">
                  <c:v>0.103739834664536</c:v>
                </c:pt>
                <c:pt idx="2">
                  <c:v>0.173711800640512</c:v>
                </c:pt>
                <c:pt idx="3">
                  <c:v>0.31441565698143598</c:v>
                </c:pt>
                <c:pt idx="4">
                  <c:v>0.59518877868852405</c:v>
                </c:pt>
                <c:pt idx="5">
                  <c:v>0.75198298333333302</c:v>
                </c:pt>
                <c:pt idx="6">
                  <c:v>1.4864910742358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7B-4074-845F-804BC9FD41FC}"/>
            </c:ext>
          </c:extLst>
        </c:ser>
        <c:ser>
          <c:idx val="1"/>
          <c:order val="1"/>
          <c:tx>
            <c:strRef>
              <c:f>Φύλλο1!$L$24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Φύλλο1!$J$25:$J$31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Φύλλο1!$L$25:$L$31</c:f>
              <c:numCache>
                <c:formatCode>General</c:formatCode>
                <c:ptCount val="7"/>
                <c:pt idx="0">
                  <c:v>6.8827835987261096E-2</c:v>
                </c:pt>
                <c:pt idx="1">
                  <c:v>0.103739834664536</c:v>
                </c:pt>
                <c:pt idx="2">
                  <c:v>0.173711800640512</c:v>
                </c:pt>
                <c:pt idx="3">
                  <c:v>0.31441565698143598</c:v>
                </c:pt>
                <c:pt idx="4">
                  <c:v>0.59518877868852405</c:v>
                </c:pt>
                <c:pt idx="5">
                  <c:v>0.75198298333333302</c:v>
                </c:pt>
                <c:pt idx="6">
                  <c:v>1.4864910742358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07B-4074-845F-804BC9FD41FC}"/>
            </c:ext>
          </c:extLst>
        </c:ser>
        <c:ser>
          <c:idx val="2"/>
          <c:order val="2"/>
          <c:tx>
            <c:strRef>
              <c:f>Φύλλο1!$M$24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Φύλλο1!$J$25:$J$31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Φύλλο1!$M$25:$M$31</c:f>
              <c:numCache>
                <c:formatCode>General</c:formatCode>
                <c:ptCount val="7"/>
                <c:pt idx="0">
                  <c:v>6.8827835987261096E-2</c:v>
                </c:pt>
                <c:pt idx="1">
                  <c:v>0.103739834664536</c:v>
                </c:pt>
                <c:pt idx="2">
                  <c:v>0.173711800640512</c:v>
                </c:pt>
                <c:pt idx="3">
                  <c:v>0.31441565698143598</c:v>
                </c:pt>
                <c:pt idx="4">
                  <c:v>0.59518877868852405</c:v>
                </c:pt>
                <c:pt idx="5">
                  <c:v>0.75198298333333302</c:v>
                </c:pt>
                <c:pt idx="6">
                  <c:v>1.4864910742358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07B-4074-845F-804BC9FD41FC}"/>
            </c:ext>
          </c:extLst>
        </c:ser>
        <c:ser>
          <c:idx val="3"/>
          <c:order val="3"/>
          <c:tx>
            <c:strRef>
              <c:f>Φύλλο1!$N$24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1"/>
              <c:layout>
                <c:manualLayout>
                  <c:x val="9.4338141257714146E-3"/>
                  <c:y val="2.7245669291338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07B-4074-845F-804BC9FD41FC}"/>
                </c:ext>
              </c:extLst>
            </c:dLbl>
            <c:dLbl>
              <c:idx val="2"/>
              <c:layout>
                <c:manualLayout>
                  <c:x val="-4.8587544992506358E-2"/>
                  <c:y val="-0.1516387916504602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07B-4074-845F-804BC9FD41FC}"/>
                </c:ext>
              </c:extLst>
            </c:dLbl>
            <c:dLbl>
              <c:idx val="5"/>
              <c:layout>
                <c:manualLayout>
                  <c:x val="-2.8645156337509661E-2"/>
                  <c:y val="-7.34266822248152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07B-4074-845F-804BC9FD41FC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Φύλλο1!$J$25:$J$31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Φύλλο1!$N$25:$N$31</c:f>
              <c:numCache>
                <c:formatCode>General</c:formatCode>
                <c:ptCount val="7"/>
                <c:pt idx="0">
                  <c:v>7.0334966346153799E-2</c:v>
                </c:pt>
                <c:pt idx="1">
                  <c:v>0.105515003212851</c:v>
                </c:pt>
                <c:pt idx="2">
                  <c:v>0.17834975344687701</c:v>
                </c:pt>
                <c:pt idx="3">
                  <c:v>0.32145659410801902</c:v>
                </c:pt>
                <c:pt idx="4">
                  <c:v>0.61172594142259396</c:v>
                </c:pt>
                <c:pt idx="5">
                  <c:v>0.76027769686706104</c:v>
                </c:pt>
                <c:pt idx="6">
                  <c:v>1.5494280498664199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07B-4074-845F-804BC9FD4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326847"/>
        <c:axId val="291033327"/>
      </c:scatterChart>
      <c:valAx>
        <c:axId val="553326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033327"/>
        <c:crosses val="autoZero"/>
        <c:crossBetween val="midCat"/>
      </c:valAx>
      <c:valAx>
        <c:axId val="29103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326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Consumer1 </a:t>
            </a:r>
            <a:r>
              <a:rPr lang="en-US" dirty="0" err="1"/>
              <a:t>CacheHits</a:t>
            </a:r>
            <a:r>
              <a:rPr lang="en-US" dirty="0"/>
              <a:t> vs Variable Delay </a:t>
            </a: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Φύλλο1!$R$24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Φύλλο1!$Q$25:$Q$31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Φύλλο1!$R$25:$R$31</c:f>
              <c:numCache>
                <c:formatCode>General</c:formatCode>
                <c:ptCount val="7"/>
                <c:pt idx="0">
                  <c:v>0.216374269005847</c:v>
                </c:pt>
                <c:pt idx="1">
                  <c:v>0.21512113617376699</c:v>
                </c:pt>
                <c:pt idx="2">
                  <c:v>0.21386800334168701</c:v>
                </c:pt>
                <c:pt idx="3">
                  <c:v>0.21556122448979501</c:v>
                </c:pt>
                <c:pt idx="4">
                  <c:v>0.21515151515151501</c:v>
                </c:pt>
                <c:pt idx="5">
                  <c:v>0.209523809523809</c:v>
                </c:pt>
                <c:pt idx="6">
                  <c:v>0.20604395604395601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183-4100-B3E7-A62F7C6614FD}"/>
            </c:ext>
          </c:extLst>
        </c:ser>
        <c:ser>
          <c:idx val="1"/>
          <c:order val="1"/>
          <c:tx>
            <c:strRef>
              <c:f>Φύλλο1!$S$24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Φύλλο1!$Q$25:$Q$31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Φύλλο1!$S$25:$S$31</c:f>
              <c:numCache>
                <c:formatCode>General</c:formatCode>
                <c:ptCount val="7"/>
                <c:pt idx="0">
                  <c:v>0.216374269005847</c:v>
                </c:pt>
                <c:pt idx="1">
                  <c:v>0.21512113617376699</c:v>
                </c:pt>
                <c:pt idx="2">
                  <c:v>0.21386800334168701</c:v>
                </c:pt>
                <c:pt idx="3">
                  <c:v>0.21556122448979501</c:v>
                </c:pt>
                <c:pt idx="4">
                  <c:v>0.21515151515151501</c:v>
                </c:pt>
                <c:pt idx="5">
                  <c:v>0.209523809523809</c:v>
                </c:pt>
                <c:pt idx="6">
                  <c:v>0.20604395604395601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183-4100-B3E7-A62F7C6614FD}"/>
            </c:ext>
          </c:extLst>
        </c:ser>
        <c:ser>
          <c:idx val="2"/>
          <c:order val="2"/>
          <c:tx>
            <c:strRef>
              <c:f>Φύλλο1!$T$24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1.9942388654996677E-2"/>
                  <c:y val="-4.44511133610611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83-4100-B3E7-A62F7C6614F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83-4100-B3E7-A62F7C6614FD}"/>
                </c:ext>
              </c:extLst>
            </c:dLbl>
            <c:dLbl>
              <c:idx val="3"/>
              <c:layout>
                <c:manualLayout>
                  <c:x val="0"/>
                  <c:y val="-5.1803885291396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83-4100-B3E7-A62F7C6614FD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Φύλλο1!$Q$25:$Q$31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Φύλλο1!$T$25:$T$31</c:f>
              <c:numCache>
                <c:formatCode>General</c:formatCode>
                <c:ptCount val="7"/>
                <c:pt idx="0">
                  <c:v>0.216374269005847</c:v>
                </c:pt>
                <c:pt idx="1">
                  <c:v>0.21512113617376699</c:v>
                </c:pt>
                <c:pt idx="2">
                  <c:v>0.21386800334168701</c:v>
                </c:pt>
                <c:pt idx="3">
                  <c:v>0.21556122448979501</c:v>
                </c:pt>
                <c:pt idx="4">
                  <c:v>0.21515151515151501</c:v>
                </c:pt>
                <c:pt idx="5">
                  <c:v>0.209523809523809</c:v>
                </c:pt>
                <c:pt idx="6">
                  <c:v>0.20604395604395601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183-4100-B3E7-A62F7C6614FD}"/>
            </c:ext>
          </c:extLst>
        </c:ser>
        <c:ser>
          <c:idx val="3"/>
          <c:order val="3"/>
          <c:tx>
            <c:strRef>
              <c:f>Φύλλο1!$U$24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83-4100-B3E7-A62F7C6614F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183-4100-B3E7-A62F7C6614FD}"/>
                </c:ext>
              </c:extLst>
            </c:dLbl>
            <c:dLbl>
              <c:idx val="5"/>
              <c:layout>
                <c:manualLayout>
                  <c:x val="-2.3803500299223068E-2"/>
                  <c:y val="4.61063653258510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83-4100-B3E7-A62F7C6614FD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Φύλλο1!$Q$25:$Q$31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Φύλλο1!$U$25:$U$31</c:f>
              <c:numCache>
                <c:formatCode>General</c:formatCode>
                <c:ptCount val="7"/>
                <c:pt idx="0">
                  <c:v>0.201775625504439</c:v>
                </c:pt>
                <c:pt idx="1">
                  <c:v>0.20402298850574699</c:v>
                </c:pt>
                <c:pt idx="2">
                  <c:v>0.20155993431855501</c:v>
                </c:pt>
                <c:pt idx="3">
                  <c:v>0.200918964076858</c:v>
                </c:pt>
                <c:pt idx="4">
                  <c:v>0.20173160173160101</c:v>
                </c:pt>
                <c:pt idx="5">
                  <c:v>0.199134199134199</c:v>
                </c:pt>
                <c:pt idx="6">
                  <c:v>0.195970695970695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6183-4100-B3E7-A62F7C661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2780655"/>
        <c:axId val="1604965807"/>
      </c:scatterChart>
      <c:valAx>
        <c:axId val="1012780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65807"/>
        <c:crosses val="autoZero"/>
        <c:crossBetween val="midCat"/>
      </c:valAx>
      <c:valAx>
        <c:axId val="160496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[0-1]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780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Cache Entries Lifetime vs Variable Delay </a:t>
            </a: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Φύλλο1!$Y$24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Φύλλο1!$X$25:$X$31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Φύλλο1!$Y$25:$Y$31</c:f>
              <c:numCache>
                <c:formatCode>General</c:formatCode>
                <c:ptCount val="7"/>
                <c:pt idx="0">
                  <c:v>20.643818013856801</c:v>
                </c:pt>
                <c:pt idx="1">
                  <c:v>20.637097916666601</c:v>
                </c:pt>
                <c:pt idx="2">
                  <c:v>20.6168811188811</c:v>
                </c:pt>
                <c:pt idx="3">
                  <c:v>20.583954481132</c:v>
                </c:pt>
                <c:pt idx="4">
                  <c:v>20.508796829268199</c:v>
                </c:pt>
                <c:pt idx="5">
                  <c:v>20.562686815920301</c:v>
                </c:pt>
                <c:pt idx="6">
                  <c:v>20.434978514588799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B69-49D3-A4B4-A27031B3D509}"/>
            </c:ext>
          </c:extLst>
        </c:ser>
        <c:ser>
          <c:idx val="1"/>
          <c:order val="1"/>
          <c:tx>
            <c:strRef>
              <c:f>Φύλλο1!$Z$24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Φύλλο1!$X$25:$X$31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Φύλλο1!$Z$25:$Z$31</c:f>
              <c:numCache>
                <c:formatCode>General</c:formatCode>
                <c:ptCount val="7"/>
                <c:pt idx="0">
                  <c:v>20.630776443418</c:v>
                </c:pt>
                <c:pt idx="1">
                  <c:v>20.614156712962899</c:v>
                </c:pt>
                <c:pt idx="2">
                  <c:v>20.5923615384615</c:v>
                </c:pt>
                <c:pt idx="3">
                  <c:v>20.5461106132075</c:v>
                </c:pt>
                <c:pt idx="4">
                  <c:v>20.435295121951199</c:v>
                </c:pt>
                <c:pt idx="5">
                  <c:v>20.416583084577098</c:v>
                </c:pt>
                <c:pt idx="6">
                  <c:v>20.1592793103448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B69-49D3-A4B4-A27031B3D509}"/>
            </c:ext>
          </c:extLst>
        </c:ser>
        <c:ser>
          <c:idx val="2"/>
          <c:order val="2"/>
          <c:tx>
            <c:strRef>
              <c:f>Φύλλο1!$AA$24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69-49D3-A4B4-A27031B3D509}"/>
                </c:ext>
              </c:extLst>
            </c:dLbl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69-49D3-A4B4-A27031B3D50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69-49D3-A4B4-A27031B3D509}"/>
                </c:ext>
              </c:extLst>
            </c:dLbl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69-49D3-A4B4-A27031B3D509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B69-49D3-A4B4-A27031B3D509}"/>
                </c:ext>
              </c:extLst>
            </c:dLbl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69-49D3-A4B4-A27031B3D509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Φύλλο1!$X$25:$X$31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Φύλλο1!$AA$25:$AA$31</c:f>
              <c:numCache>
                <c:formatCode>General</c:formatCode>
                <c:ptCount val="7"/>
                <c:pt idx="0">
                  <c:v>20.643818013856801</c:v>
                </c:pt>
                <c:pt idx="1">
                  <c:v>20.637097916666601</c:v>
                </c:pt>
                <c:pt idx="2">
                  <c:v>20.6168811188811</c:v>
                </c:pt>
                <c:pt idx="3">
                  <c:v>20.583954952830101</c:v>
                </c:pt>
                <c:pt idx="4">
                  <c:v>20.508387560975599</c:v>
                </c:pt>
                <c:pt idx="5">
                  <c:v>20.562322139303401</c:v>
                </c:pt>
                <c:pt idx="6">
                  <c:v>20.4124421750663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B69-49D3-A4B4-A27031B3D509}"/>
            </c:ext>
          </c:extLst>
        </c:ser>
        <c:ser>
          <c:idx val="3"/>
          <c:order val="3"/>
          <c:tx>
            <c:strRef>
              <c:f>Φύλλο1!$AB$24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B69-49D3-A4B4-A27031B3D509}"/>
                </c:ext>
              </c:extLst>
            </c:dLbl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B69-49D3-A4B4-A27031B3D509}"/>
                </c:ext>
              </c:extLst>
            </c:dLbl>
            <c:dLbl>
              <c:idx val="2"/>
              <c:layout>
                <c:manualLayout>
                  <c:x val="-2.6639751130155927E-2"/>
                  <c:y val="-4.72664384602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B69-49D3-A4B4-A27031B3D509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B69-49D3-A4B4-A27031B3D509}"/>
                </c:ext>
              </c:extLst>
            </c:dLbl>
            <c:dLbl>
              <c:idx val="4"/>
              <c:layout>
                <c:manualLayout>
                  <c:x val="-4.1687144982312629E-2"/>
                  <c:y val="4.50463823407355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B69-49D3-A4B4-A27031B3D509}"/>
                </c:ext>
              </c:extLst>
            </c:dLbl>
            <c:dLbl>
              <c:idx val="5"/>
              <c:layout>
                <c:manualLayout>
                  <c:x val="1.777945573752971E-2"/>
                  <c:y val="-4.1342385926621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B69-49D3-A4B4-A27031B3D509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Φύλλο1!$X$25:$X$31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Φύλλο1!$AB$25:$AB$31</c:f>
              <c:numCache>
                <c:formatCode>General</c:formatCode>
                <c:ptCount val="7"/>
                <c:pt idx="0">
                  <c:v>10.102809422071999</c:v>
                </c:pt>
                <c:pt idx="1">
                  <c:v>10.1347434</c:v>
                </c:pt>
                <c:pt idx="2">
                  <c:v>10.0894205038724</c:v>
                </c:pt>
                <c:pt idx="3">
                  <c:v>10.0023970036781</c:v>
                </c:pt>
                <c:pt idx="4">
                  <c:v>9.8603255049411693</c:v>
                </c:pt>
                <c:pt idx="5">
                  <c:v>9.9254011867788403</c:v>
                </c:pt>
                <c:pt idx="6">
                  <c:v>10.134587505785101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5B69-49D3-A4B4-A27031B3D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2971663"/>
        <c:axId val="1604965391"/>
      </c:scatterChart>
      <c:valAx>
        <c:axId val="161297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65391"/>
        <c:crosses val="autoZero"/>
        <c:crossBetween val="midCat"/>
      </c:valAx>
      <c:valAx>
        <c:axId val="160496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971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Throughput vs Packet Size</a:t>
            </a:r>
          </a:p>
          <a:p>
            <a:pPr>
              <a:defRPr/>
            </a:pPr>
            <a:r>
              <a:rPr lang="en-US"/>
              <a:t>ConsumerZipfMandelbrot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Φύλλο1!$H$14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Φύλλο1!$G$15:$G$21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Φύλλο1!$H$15:$H$21</c:f>
              <c:numCache>
                <c:formatCode>General</c:formatCode>
                <c:ptCount val="7"/>
                <c:pt idx="0">
                  <c:v>23724.726779660999</c:v>
                </c:pt>
                <c:pt idx="1">
                  <c:v>24783.469830508398</c:v>
                </c:pt>
                <c:pt idx="2">
                  <c:v>26571.292203389799</c:v>
                </c:pt>
                <c:pt idx="3">
                  <c:v>29629.9647457627</c:v>
                </c:pt>
                <c:pt idx="4">
                  <c:v>36539.475254237201</c:v>
                </c:pt>
                <c:pt idx="5">
                  <c:v>44908.321355932203</c:v>
                </c:pt>
                <c:pt idx="6">
                  <c:v>38446.939661016899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88-4AAD-BE3B-0FFA34984F3B}"/>
            </c:ext>
          </c:extLst>
        </c:ser>
        <c:ser>
          <c:idx val="1"/>
          <c:order val="1"/>
          <c:tx>
            <c:strRef>
              <c:f>Φύλλο1!$I$14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Φύλλο1!$G$15:$G$21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Φύλλο1!$I$15:$I$21</c:f>
              <c:numCache>
                <c:formatCode>General</c:formatCode>
                <c:ptCount val="7"/>
                <c:pt idx="0">
                  <c:v>13156.5152542372</c:v>
                </c:pt>
                <c:pt idx="1">
                  <c:v>16644.4189830508</c:v>
                </c:pt>
                <c:pt idx="2">
                  <c:v>22189.277288135501</c:v>
                </c:pt>
                <c:pt idx="3">
                  <c:v>28219.227118644001</c:v>
                </c:pt>
                <c:pt idx="4">
                  <c:v>36539.475254237201</c:v>
                </c:pt>
                <c:pt idx="5">
                  <c:v>44908.321355932203</c:v>
                </c:pt>
                <c:pt idx="6">
                  <c:v>38446.939661016899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88-4AAD-BE3B-0FFA34984F3B}"/>
            </c:ext>
          </c:extLst>
        </c:ser>
        <c:ser>
          <c:idx val="2"/>
          <c:order val="2"/>
          <c:tx>
            <c:strRef>
              <c:f>Φύλλο1!$J$14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Φύλλο1!$G$15:$G$21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Φύλλο1!$J$15:$J$21</c:f>
              <c:numCache>
                <c:formatCode>General</c:formatCode>
                <c:ptCount val="7"/>
                <c:pt idx="0">
                  <c:v>20929.605423728801</c:v>
                </c:pt>
                <c:pt idx="1">
                  <c:v>22253.6962711864</c:v>
                </c:pt>
                <c:pt idx="2">
                  <c:v>24282.980338983001</c:v>
                </c:pt>
                <c:pt idx="3">
                  <c:v>28225.9633898305</c:v>
                </c:pt>
                <c:pt idx="4">
                  <c:v>36539.475254237201</c:v>
                </c:pt>
                <c:pt idx="5">
                  <c:v>44908.321355932203</c:v>
                </c:pt>
                <c:pt idx="6">
                  <c:v>38446.939661016899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388-4AAD-BE3B-0FFA34984F3B}"/>
            </c:ext>
          </c:extLst>
        </c:ser>
        <c:ser>
          <c:idx val="3"/>
          <c:order val="3"/>
          <c:tx>
            <c:strRef>
              <c:f>Φύλλο1!$K$14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3.5453135386660756E-2"/>
                  <c:y val="-0.151263604501014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88-4AAD-BE3B-0FFA34984F3B}"/>
                </c:ext>
              </c:extLst>
            </c:dLbl>
            <c:dLbl>
              <c:idx val="1"/>
              <c:layout>
                <c:manualLayout>
                  <c:x val="4.4316419233325537E-3"/>
                  <c:y val="7.74764803541782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88-4AAD-BE3B-0FFA34984F3B}"/>
                </c:ext>
              </c:extLst>
            </c:dLbl>
            <c:dLbl>
              <c:idx val="2"/>
              <c:layout>
                <c:manualLayout>
                  <c:x val="6.6474628849988917E-3"/>
                  <c:y val="2.95148496587344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88-4AAD-BE3B-0FFA34984F3B}"/>
                </c:ext>
              </c:extLst>
            </c:dLbl>
            <c:dLbl>
              <c:idx val="4"/>
              <c:layout>
                <c:manualLayout>
                  <c:x val="3.2405073008683577E-3"/>
                  <c:y val="6.1077725917282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88-4AAD-BE3B-0FFA34984F3B}"/>
                </c:ext>
              </c:extLst>
            </c:dLbl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88-4AAD-BE3B-0FFA34984F3B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388-4AAD-BE3B-0FFA34984F3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Φύλλο1!$G$15:$G$21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Φύλλο1!$K$15:$K$21</c:f>
              <c:numCache>
                <c:formatCode>General</c:formatCode>
                <c:ptCount val="7"/>
                <c:pt idx="0">
                  <c:v>17915.589152542299</c:v>
                </c:pt>
                <c:pt idx="1">
                  <c:v>19991.396610169399</c:v>
                </c:pt>
                <c:pt idx="2">
                  <c:v>23671.402033898299</c:v>
                </c:pt>
                <c:pt idx="3">
                  <c:v>28425.815593220301</c:v>
                </c:pt>
                <c:pt idx="4">
                  <c:v>36690.306440677901</c:v>
                </c:pt>
                <c:pt idx="5">
                  <c:v>45001.911864406698</c:v>
                </c:pt>
                <c:pt idx="6">
                  <c:v>38204.074576271101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388-4AAD-BE3B-0FFA34984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3030335"/>
        <c:axId val="865655071"/>
      </c:scatterChart>
      <c:valAx>
        <c:axId val="1503030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55071"/>
        <c:crosses val="autoZero"/>
        <c:crossBetween val="midCat"/>
        <c:majorUnit val="10"/>
      </c:valAx>
      <c:valAx>
        <c:axId val="86565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[Kbps]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0303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Consumer1 Delay</a:t>
            </a:r>
          </a:p>
          <a:p>
            <a:pPr>
              <a:defRPr/>
            </a:pPr>
            <a:r>
              <a:rPr lang="en-US"/>
              <a:t>ConsumerZipfMandelbrot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Φύλλο1!$L$21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Φύλλο1!$J$22:$J$28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Φύλλο1!$L$22:$L$28</c:f>
              <c:numCache>
                <c:formatCode>General</c:formatCode>
                <c:ptCount val="7"/>
                <c:pt idx="0">
                  <c:v>2.10340488502944E-2</c:v>
                </c:pt>
                <c:pt idx="1">
                  <c:v>2.3056372645806799E-2</c:v>
                </c:pt>
                <c:pt idx="2">
                  <c:v>2.7073731382186401E-2</c:v>
                </c:pt>
                <c:pt idx="3">
                  <c:v>3.5111587604540001E-2</c:v>
                </c:pt>
                <c:pt idx="4">
                  <c:v>5.4157877611940297E-2</c:v>
                </c:pt>
                <c:pt idx="5">
                  <c:v>7.4026233040702299E-2</c:v>
                </c:pt>
                <c:pt idx="6">
                  <c:v>0.13330293351063799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A5-47F0-B0B5-16B2705D3AD8}"/>
            </c:ext>
          </c:extLst>
        </c:ser>
        <c:ser>
          <c:idx val="1"/>
          <c:order val="1"/>
          <c:tx>
            <c:strRef>
              <c:f>Φύλλο1!$M$21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Φύλλο1!$J$22:$J$28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Φύλλο1!$M$22:$M$28</c:f>
              <c:numCache>
                <c:formatCode>General</c:formatCode>
                <c:ptCount val="7"/>
                <c:pt idx="0">
                  <c:v>1.2350456964285699E-2</c:v>
                </c:pt>
                <c:pt idx="1">
                  <c:v>1.6119373605947899E-2</c:v>
                </c:pt>
                <c:pt idx="2">
                  <c:v>2.27386014576825E-2</c:v>
                </c:pt>
                <c:pt idx="3">
                  <c:v>3.3287585658798899E-2</c:v>
                </c:pt>
                <c:pt idx="4">
                  <c:v>5.4157877611940297E-2</c:v>
                </c:pt>
                <c:pt idx="5">
                  <c:v>7.4026233040702299E-2</c:v>
                </c:pt>
                <c:pt idx="6">
                  <c:v>0.13330293351063799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A5-47F0-B0B5-16B2705D3AD8}"/>
            </c:ext>
          </c:extLst>
        </c:ser>
        <c:ser>
          <c:idx val="2"/>
          <c:order val="2"/>
          <c:tx>
            <c:strRef>
              <c:f>Φύλλο1!$N$21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Φύλλο1!$J$22:$J$28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Φύλλο1!$N$22:$N$28</c:f>
              <c:numCache>
                <c:formatCode>General</c:formatCode>
                <c:ptCount val="7"/>
                <c:pt idx="0">
                  <c:v>1.8363942106048699E-2</c:v>
                </c:pt>
                <c:pt idx="1">
                  <c:v>2.04553622114668E-2</c:v>
                </c:pt>
                <c:pt idx="2">
                  <c:v>2.4580878164509799E-2</c:v>
                </c:pt>
                <c:pt idx="3">
                  <c:v>3.3252408183990403E-2</c:v>
                </c:pt>
                <c:pt idx="4">
                  <c:v>5.4157877611940297E-2</c:v>
                </c:pt>
                <c:pt idx="5">
                  <c:v>7.4026233040702299E-2</c:v>
                </c:pt>
                <c:pt idx="6">
                  <c:v>0.13330293351063799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AA5-47F0-B0B5-16B2705D3AD8}"/>
            </c:ext>
          </c:extLst>
        </c:ser>
        <c:ser>
          <c:idx val="3"/>
          <c:order val="3"/>
          <c:tx>
            <c:strRef>
              <c:f>Φύλλο1!$O$21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2.6019321260889364E-2"/>
                  <c:y val="4.9824715289415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A5-47F0-B0B5-16B2705D3AD8}"/>
                </c:ext>
              </c:extLst>
            </c:dLbl>
            <c:dLbl>
              <c:idx val="1"/>
              <c:layout>
                <c:manualLayout>
                  <c:x val="-4.3745888954219742E-2"/>
                  <c:y val="-7.9278936499591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A5-47F0-B0B5-16B2705D3AD8}"/>
                </c:ext>
              </c:extLst>
            </c:dLbl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A5-47F0-B0B5-16B2705D3AD8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AA5-47F0-B0B5-16B2705D3AD8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A5-47F0-B0B5-16B2705D3AD8}"/>
                </c:ext>
              </c:extLst>
            </c:dLbl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A5-47F0-B0B5-16B2705D3AD8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Φύλλο1!$J$22:$J$28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Φύλλο1!$O$22:$O$28</c:f>
              <c:numCache>
                <c:formatCode>General</c:formatCode>
                <c:ptCount val="7"/>
                <c:pt idx="0">
                  <c:v>1.6382421863177499E-2</c:v>
                </c:pt>
                <c:pt idx="1">
                  <c:v>1.91393219339446E-2</c:v>
                </c:pt>
                <c:pt idx="2">
                  <c:v>2.4018176381236E-2</c:v>
                </c:pt>
                <c:pt idx="3">
                  <c:v>3.3233624094582401E-2</c:v>
                </c:pt>
                <c:pt idx="4">
                  <c:v>5.5355063587282503E-2</c:v>
                </c:pt>
                <c:pt idx="5">
                  <c:v>7.4683014411529206E-2</c:v>
                </c:pt>
                <c:pt idx="6">
                  <c:v>0.14771100819672101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CAA5-47F0-B0B5-16B2705D3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0601887"/>
        <c:axId val="868352399"/>
      </c:scatterChart>
      <c:valAx>
        <c:axId val="13306018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352399"/>
        <c:crosses val="autoZero"/>
        <c:crossBetween val="midCat"/>
        <c:majorUnit val="10"/>
      </c:valAx>
      <c:valAx>
        <c:axId val="86835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6018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Consumer1 CacheHits</a:t>
            </a:r>
            <a:endParaRPr lang="el-GR"/>
          </a:p>
          <a:p>
            <a:pPr>
              <a:defRPr/>
            </a:pPr>
            <a:r>
              <a:rPr lang="en-US"/>
              <a:t>ConsumerZipfMandelbrot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Φύλλο1!$K$8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Φύλλο1!$I$9:$I$15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Φύλλο1!$K$9:$K$15</c:f>
              <c:numCache>
                <c:formatCode>General</c:formatCode>
                <c:ptCount val="7"/>
                <c:pt idx="0">
                  <c:v>0.32758945386063998</c:v>
                </c:pt>
                <c:pt idx="1">
                  <c:v>0.32071563088512201</c:v>
                </c:pt>
                <c:pt idx="2">
                  <c:v>0.30629001883239099</c:v>
                </c:pt>
                <c:pt idx="3">
                  <c:v>0.283141646489104</c:v>
                </c:pt>
                <c:pt idx="4">
                  <c:v>0.23274818401937</c:v>
                </c:pt>
                <c:pt idx="5">
                  <c:v>0.21512113617376699</c:v>
                </c:pt>
                <c:pt idx="6">
                  <c:v>0.16307277628032299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531-4FFB-92CC-B92BE6266385}"/>
            </c:ext>
          </c:extLst>
        </c:ser>
        <c:ser>
          <c:idx val="1"/>
          <c:order val="1"/>
          <c:tx>
            <c:strRef>
              <c:f>Φύλλο1!$L$8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Φύλλο1!$I$9:$I$15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Φύλλο1!$L$9:$L$15</c:f>
              <c:numCache>
                <c:formatCode>General</c:formatCode>
                <c:ptCount val="7"/>
                <c:pt idx="0">
                  <c:v>0.36075329566854902</c:v>
                </c:pt>
                <c:pt idx="1">
                  <c:v>0.35009416195856802</c:v>
                </c:pt>
                <c:pt idx="2">
                  <c:v>0.32896421845574297</c:v>
                </c:pt>
                <c:pt idx="3">
                  <c:v>0.29449152542372797</c:v>
                </c:pt>
                <c:pt idx="4">
                  <c:v>0.23274818401937</c:v>
                </c:pt>
                <c:pt idx="5">
                  <c:v>0.21512113617376699</c:v>
                </c:pt>
                <c:pt idx="6">
                  <c:v>0.16307277628032299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531-4FFB-92CC-B92BE6266385}"/>
            </c:ext>
          </c:extLst>
        </c:ser>
        <c:ser>
          <c:idx val="2"/>
          <c:order val="2"/>
          <c:tx>
            <c:strRef>
              <c:f>Φύλλο1!$M$8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Φύλλο1!$I$9:$I$15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Φύλλο1!$M$9:$M$15</c:f>
              <c:numCache>
                <c:formatCode>General</c:formatCode>
                <c:ptCount val="7"/>
                <c:pt idx="0">
                  <c:v>0.35039548022598799</c:v>
                </c:pt>
                <c:pt idx="1">
                  <c:v>0.341355932203389</c:v>
                </c:pt>
                <c:pt idx="2">
                  <c:v>0.32436911487758902</c:v>
                </c:pt>
                <c:pt idx="3">
                  <c:v>0.294794188861985</c:v>
                </c:pt>
                <c:pt idx="4">
                  <c:v>0.23274818401937</c:v>
                </c:pt>
                <c:pt idx="5">
                  <c:v>0.21512113617376699</c:v>
                </c:pt>
                <c:pt idx="6">
                  <c:v>0.16307277628032299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531-4FFB-92CC-B92BE6266385}"/>
            </c:ext>
          </c:extLst>
        </c:ser>
        <c:ser>
          <c:idx val="3"/>
          <c:order val="3"/>
          <c:tx>
            <c:strRef>
              <c:f>Φύλλο1!$N$8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1"/>
              <c:layout>
                <c:manualLayout>
                  <c:x val="3.8469792428173378E-3"/>
                  <c:y val="-6.97289772480097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31-4FFB-92CC-B92BE6266385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Φύλλο1!$I$9:$I$15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Φύλλο1!$N$9:$N$15</c:f>
              <c:numCache>
                <c:formatCode>General</c:formatCode>
                <c:ptCount val="7"/>
                <c:pt idx="0">
                  <c:v>0.32841807909604498</c:v>
                </c:pt>
                <c:pt idx="1">
                  <c:v>0.32128060263653402</c:v>
                </c:pt>
                <c:pt idx="2">
                  <c:v>0.308625235404896</c:v>
                </c:pt>
                <c:pt idx="3">
                  <c:v>0.288286924939467</c:v>
                </c:pt>
                <c:pt idx="4">
                  <c:v>0.227602905569007</c:v>
                </c:pt>
                <c:pt idx="5">
                  <c:v>0.201775625504439</c:v>
                </c:pt>
                <c:pt idx="6">
                  <c:v>0.15161725067385401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531-4FFB-92CC-B92BE6266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6810767"/>
        <c:axId val="1273229951"/>
      </c:scatterChart>
      <c:valAx>
        <c:axId val="1266810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229951"/>
        <c:crosses val="autoZero"/>
        <c:crossBetween val="midCat"/>
        <c:majorUnit val="10"/>
      </c:valAx>
      <c:valAx>
        <c:axId val="127322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[0-1]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8107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Cache Entries Lifetime</a:t>
            </a:r>
          </a:p>
          <a:p>
            <a:pPr>
              <a:defRPr/>
            </a:pPr>
            <a:r>
              <a:rPr lang="en-US"/>
              <a:t>ConsumerZipfMandelbrot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Φύλλο1!$J$13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Φύλλο1!$I$14:$I$19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Φύλλο1!$J$14:$J$19</c:f>
              <c:numCache>
                <c:formatCode>General</c:formatCode>
                <c:ptCount val="6"/>
                <c:pt idx="0">
                  <c:v>1.69343364773531</c:v>
                </c:pt>
                <c:pt idx="1">
                  <c:v>3.24883369081439</c:v>
                </c:pt>
                <c:pt idx="2">
                  <c:v>6.1777573491326603</c:v>
                </c:pt>
                <c:pt idx="3">
                  <c:v>11.0289471444082</c:v>
                </c:pt>
                <c:pt idx="4">
                  <c:v>16.9319206477732</c:v>
                </c:pt>
                <c:pt idx="5">
                  <c:v>20.649010648148099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2D-43C5-9BCB-4FCCF6C88414}"/>
            </c:ext>
          </c:extLst>
        </c:ser>
        <c:ser>
          <c:idx val="1"/>
          <c:order val="1"/>
          <c:tx>
            <c:strRef>
              <c:f>Φύλλο1!$K$13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Φύλλο1!$I$14:$I$19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Φύλλο1!$K$14:$K$19</c:f>
              <c:numCache>
                <c:formatCode>General</c:formatCode>
                <c:ptCount val="6"/>
                <c:pt idx="0">
                  <c:v>2.20499534543419</c:v>
                </c:pt>
                <c:pt idx="1">
                  <c:v>4.4767355299637401</c:v>
                </c:pt>
                <c:pt idx="2">
                  <c:v>7.0838704571070696</c:v>
                </c:pt>
                <c:pt idx="3">
                  <c:v>11.1292838123167</c:v>
                </c:pt>
                <c:pt idx="4">
                  <c:v>16.9083052631578</c:v>
                </c:pt>
                <c:pt idx="5">
                  <c:v>20.6360384259259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C2D-43C5-9BCB-4FCCF6C88414}"/>
            </c:ext>
          </c:extLst>
        </c:ser>
        <c:ser>
          <c:idx val="2"/>
          <c:order val="2"/>
          <c:tx>
            <c:strRef>
              <c:f>Φύλλο1!$L$13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2D-43C5-9BCB-4FCCF6C88414}"/>
                </c:ext>
              </c:extLst>
            </c:dLbl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2D-43C5-9BCB-4FCCF6C88414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2D-43C5-9BCB-4FCCF6C88414}"/>
                </c:ext>
              </c:extLst>
            </c:dLbl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2D-43C5-9BCB-4FCCF6C88414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C2D-43C5-9BCB-4FCCF6C88414}"/>
                </c:ext>
              </c:extLst>
            </c:dLbl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2D-43C5-9BCB-4FCCF6C88414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Φύλλο1!$I$14:$I$19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Φύλλο1!$L$14:$L$19</c:f>
              <c:numCache>
                <c:formatCode>General</c:formatCode>
                <c:ptCount val="6"/>
                <c:pt idx="0">
                  <c:v>1.9191957039274901</c:v>
                </c:pt>
                <c:pt idx="1">
                  <c:v>3.6356647016419701</c:v>
                </c:pt>
                <c:pt idx="2">
                  <c:v>6.7712588233688198</c:v>
                </c:pt>
                <c:pt idx="3">
                  <c:v>11.156358974208599</c:v>
                </c:pt>
                <c:pt idx="4">
                  <c:v>16.931920512820501</c:v>
                </c:pt>
                <c:pt idx="5">
                  <c:v>20.649010648148099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C2D-43C5-9BCB-4FCCF6C88414}"/>
            </c:ext>
          </c:extLst>
        </c:ser>
        <c:ser>
          <c:idx val="3"/>
          <c:order val="3"/>
          <c:tx>
            <c:strRef>
              <c:f>Φύλλο1!$M$13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2.6589851539995588E-2"/>
                  <c:y val="2.5801695539992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2D-43C5-9BCB-4FCCF6C88414}"/>
                </c:ext>
              </c:extLst>
            </c:dLbl>
            <c:dLbl>
              <c:idx val="1"/>
              <c:layout>
                <c:manualLayout>
                  <c:x val="6.6474628849988917E-3"/>
                  <c:y val="1.4743826022852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C2D-43C5-9BCB-4FCCF6C88414}"/>
                </c:ext>
              </c:extLst>
            </c:dLbl>
            <c:dLbl>
              <c:idx val="2"/>
              <c:layout>
                <c:manualLayout>
                  <c:x val="4.4316419233325537E-3"/>
                  <c:y val="-4.42314780685587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C2D-43C5-9BCB-4FCCF6C88414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C2D-43C5-9BCB-4FCCF6C88414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C2D-43C5-9BCB-4FCCF6C88414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Φύλλο1!$I$14:$I$19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Φύλλο1!$M$14:$M$19</c:f>
              <c:numCache>
                <c:formatCode>General</c:formatCode>
                <c:ptCount val="6"/>
                <c:pt idx="0">
                  <c:v>1.2981510422543101</c:v>
                </c:pt>
                <c:pt idx="1">
                  <c:v>2.02906016971041</c:v>
                </c:pt>
                <c:pt idx="2">
                  <c:v>3.2851805669908098</c:v>
                </c:pt>
                <c:pt idx="3">
                  <c:v>4.82448796960667</c:v>
                </c:pt>
                <c:pt idx="4">
                  <c:v>7.9343538117035104</c:v>
                </c:pt>
                <c:pt idx="5">
                  <c:v>10.1214727626126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4C2D-43C5-9BCB-4FCCF6C88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9252400"/>
        <c:axId val="1469153472"/>
      </c:scatterChart>
      <c:valAx>
        <c:axId val="171925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153472"/>
        <c:crosses val="autoZero"/>
        <c:crossBetween val="midCat"/>
        <c:majorUnit val="10"/>
      </c:valAx>
      <c:valAx>
        <c:axId val="146915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252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Throughput vs Packet Size</a:t>
            </a:r>
            <a:endParaRPr lang="el-GR"/>
          </a:p>
          <a:p>
            <a:pPr>
              <a:defRPr/>
            </a:pPr>
            <a:r>
              <a:rPr lang="en-US"/>
              <a:t>ConsumerCbr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Φύλλο1!$N$2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Φύλλο1!$M$3:$M$9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Φύλλο1!$N$3:$N$9</c:f>
              <c:numCache>
                <c:formatCode>General</c:formatCode>
                <c:ptCount val="7"/>
                <c:pt idx="0">
                  <c:v>35711.582372881297</c:v>
                </c:pt>
                <c:pt idx="1">
                  <c:v>41869.3423728813</c:v>
                </c:pt>
                <c:pt idx="2">
                  <c:v>46389.934915254198</c:v>
                </c:pt>
                <c:pt idx="3">
                  <c:v>50668.326779661002</c:v>
                </c:pt>
                <c:pt idx="4">
                  <c:v>48404.692881355899</c:v>
                </c:pt>
                <c:pt idx="5">
                  <c:v>41372.5288135593</c:v>
                </c:pt>
                <c:pt idx="6">
                  <c:v>27027.335322033799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21-4F1D-8CD0-AAA5C95C3AE5}"/>
            </c:ext>
          </c:extLst>
        </c:ser>
        <c:ser>
          <c:idx val="1"/>
          <c:order val="1"/>
          <c:tx>
            <c:strRef>
              <c:f>Φύλλο1!$O$2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Φύλλο1!$M$3:$M$9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Φύλλο1!$O$3:$O$9</c:f>
              <c:numCache>
                <c:formatCode>General</c:formatCode>
                <c:ptCount val="7"/>
                <c:pt idx="0">
                  <c:v>35520.221016949101</c:v>
                </c:pt>
                <c:pt idx="1">
                  <c:v>38431.808813559299</c:v>
                </c:pt>
                <c:pt idx="2">
                  <c:v>37669.156610169397</c:v>
                </c:pt>
                <c:pt idx="3">
                  <c:v>45681.429152542303</c:v>
                </c:pt>
                <c:pt idx="4">
                  <c:v>48404.692881355899</c:v>
                </c:pt>
                <c:pt idx="5">
                  <c:v>41364.187118643997</c:v>
                </c:pt>
                <c:pt idx="6">
                  <c:v>27027.335322033799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321-4F1D-8CD0-AAA5C95C3AE5}"/>
            </c:ext>
          </c:extLst>
        </c:ser>
        <c:ser>
          <c:idx val="2"/>
          <c:order val="2"/>
          <c:tx>
            <c:strRef>
              <c:f>Φύλλο1!$P$2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Φύλλο1!$M$3:$M$9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Φύλλο1!$P$3:$P$9</c:f>
              <c:numCache>
                <c:formatCode>General</c:formatCode>
                <c:ptCount val="7"/>
                <c:pt idx="0">
                  <c:v>41530.429830508401</c:v>
                </c:pt>
                <c:pt idx="1">
                  <c:v>41250.134237288097</c:v>
                </c:pt>
                <c:pt idx="2">
                  <c:v>46389.934915254198</c:v>
                </c:pt>
                <c:pt idx="3">
                  <c:v>50668.326779661002</c:v>
                </c:pt>
                <c:pt idx="4">
                  <c:v>48404.692881355899</c:v>
                </c:pt>
                <c:pt idx="5">
                  <c:v>41364.187118643997</c:v>
                </c:pt>
                <c:pt idx="6">
                  <c:v>27027.335322033799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321-4F1D-8CD0-AAA5C95C3AE5}"/>
            </c:ext>
          </c:extLst>
        </c:ser>
        <c:ser>
          <c:idx val="3"/>
          <c:order val="3"/>
          <c:tx>
            <c:strRef>
              <c:f>Φύλλο1!$Q$2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5.6985506437221604E-2"/>
                  <c:y val="-0.104884033535543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21-4F1D-8CD0-AAA5C95C3AE5}"/>
                </c:ext>
              </c:extLst>
            </c:dLbl>
            <c:dLbl>
              <c:idx val="1"/>
              <c:layout>
                <c:manualLayout>
                  <c:x val="-5.3179703079991154E-2"/>
                  <c:y val="9.93377483443708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21-4F1D-8CD0-AAA5C95C3AE5}"/>
                </c:ext>
              </c:extLst>
            </c:dLbl>
            <c:dLbl>
              <c:idx val="2"/>
              <c:layout>
                <c:manualLayout>
                  <c:x val="-8.8632838466651889E-3"/>
                  <c:y val="4.0470934510669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21-4F1D-8CD0-AAA5C95C3AE5}"/>
                </c:ext>
              </c:extLst>
            </c:dLbl>
            <c:dLbl>
              <c:idx val="3"/>
              <c:layout>
                <c:manualLayout>
                  <c:x val="0"/>
                  <c:y val="2.20750551876379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21-4F1D-8CD0-AAA5C95C3AE5}"/>
                </c:ext>
              </c:extLst>
            </c:dLbl>
            <c:dLbl>
              <c:idx val="4"/>
              <c:layout>
                <c:manualLayout>
                  <c:x val="-8.1245830035669357E-17"/>
                  <c:y val="2.9433406916850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21-4F1D-8CD0-AAA5C95C3AE5}"/>
                </c:ext>
              </c:extLst>
            </c:dLbl>
            <c:dLbl>
              <c:idx val="6"/>
              <c:layout>
                <c:manualLayout>
                  <c:x val="-3.5453135386660756E-2"/>
                  <c:y val="2.9433406916850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321-4F1D-8CD0-AAA5C95C3AE5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Φύλλο1!$M$3:$M$9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Φύλλο1!$Q$3:$Q$9</c:f>
              <c:numCache>
                <c:formatCode>General</c:formatCode>
                <c:ptCount val="7"/>
                <c:pt idx="0">
                  <c:v>40293.576949152499</c:v>
                </c:pt>
                <c:pt idx="1">
                  <c:v>37945.068474576197</c:v>
                </c:pt>
                <c:pt idx="2">
                  <c:v>38512.633220338903</c:v>
                </c:pt>
                <c:pt idx="3">
                  <c:v>43073.4128813559</c:v>
                </c:pt>
                <c:pt idx="4">
                  <c:v>45084.359322033801</c:v>
                </c:pt>
                <c:pt idx="5">
                  <c:v>41427.955254237197</c:v>
                </c:pt>
                <c:pt idx="6">
                  <c:v>27027.335322033799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321-4F1D-8CD0-AAA5C95C3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5383439"/>
        <c:axId val="1688996479"/>
      </c:scatterChart>
      <c:valAx>
        <c:axId val="1775383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996479"/>
        <c:crosses val="autoZero"/>
        <c:crossBetween val="midCat"/>
        <c:majorUnit val="10"/>
      </c:valAx>
      <c:valAx>
        <c:axId val="168899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[Kbps]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383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Throughput vs Packet Size</a:t>
            </a:r>
          </a:p>
          <a:p>
            <a:pPr>
              <a:defRPr/>
            </a:pP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Φύλλο1!$B$14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elete val="1"/>
          </c:dLbls>
          <c:xVal>
            <c:numRef>
              <c:f>Φύλλο1!$A$15:$A$21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Φύλλο1!$B$15:$B$21</c:f>
              <c:numCache>
                <c:formatCode>General</c:formatCode>
                <c:ptCount val="7"/>
                <c:pt idx="0">
                  <c:v>23724.726779660999</c:v>
                </c:pt>
                <c:pt idx="1">
                  <c:v>24783.4861016949</c:v>
                </c:pt>
                <c:pt idx="2">
                  <c:v>26564.927457627098</c:v>
                </c:pt>
                <c:pt idx="3">
                  <c:v>29619.365423728799</c:v>
                </c:pt>
                <c:pt idx="4">
                  <c:v>36522.492203389796</c:v>
                </c:pt>
                <c:pt idx="5">
                  <c:v>44959.220338983003</c:v>
                </c:pt>
                <c:pt idx="6">
                  <c:v>37660.357966101597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92-42D7-8127-2F62ACCBC460}"/>
            </c:ext>
          </c:extLst>
        </c:ser>
        <c:ser>
          <c:idx val="1"/>
          <c:order val="1"/>
          <c:tx>
            <c:strRef>
              <c:f>Φύλλο1!$C$14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elete val="1"/>
          </c:dLbls>
          <c:xVal>
            <c:numRef>
              <c:f>Φύλλο1!$A$15:$A$21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Φύλλο1!$C$15:$C$21</c:f>
              <c:numCache>
                <c:formatCode>General</c:formatCode>
                <c:ptCount val="7"/>
                <c:pt idx="0">
                  <c:v>13153.837288135501</c:v>
                </c:pt>
                <c:pt idx="1">
                  <c:v>16644.4189830508</c:v>
                </c:pt>
                <c:pt idx="2">
                  <c:v>22193.5227118644</c:v>
                </c:pt>
                <c:pt idx="3">
                  <c:v>28219.228474576201</c:v>
                </c:pt>
                <c:pt idx="4">
                  <c:v>36522.492203389796</c:v>
                </c:pt>
                <c:pt idx="5">
                  <c:v>44959.220338983003</c:v>
                </c:pt>
                <c:pt idx="6">
                  <c:v>37660.357966101597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292-42D7-8127-2F62ACCBC460}"/>
            </c:ext>
          </c:extLst>
        </c:ser>
        <c:ser>
          <c:idx val="2"/>
          <c:order val="2"/>
          <c:tx>
            <c:strRef>
              <c:f>Φύλλο1!$D$14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elete val="1"/>
          </c:dLbls>
          <c:xVal>
            <c:numRef>
              <c:f>Φύλλο1!$A$15:$A$21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Φύλλο1!$D$15:$D$21</c:f>
              <c:numCache>
                <c:formatCode>General</c:formatCode>
                <c:ptCount val="7"/>
                <c:pt idx="0">
                  <c:v>20930.8840677966</c:v>
                </c:pt>
                <c:pt idx="1">
                  <c:v>22253.6962711864</c:v>
                </c:pt>
                <c:pt idx="2">
                  <c:v>24287.223050847399</c:v>
                </c:pt>
                <c:pt idx="3">
                  <c:v>28215.3640677966</c:v>
                </c:pt>
                <c:pt idx="4">
                  <c:v>36522.492203389796</c:v>
                </c:pt>
                <c:pt idx="5">
                  <c:v>44959.220338983003</c:v>
                </c:pt>
                <c:pt idx="6">
                  <c:v>37660.357966101597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292-42D7-8127-2F62ACCBC460}"/>
            </c:ext>
          </c:extLst>
        </c:ser>
        <c:ser>
          <c:idx val="3"/>
          <c:order val="3"/>
          <c:tx>
            <c:strRef>
              <c:f>Φύλλο1!$E$14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4.3694514237855947E-2"/>
                  <c:y val="8.09189031505250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292-42D7-8127-2F62ACCBC460}"/>
                </c:ext>
              </c:extLst>
            </c:dLbl>
            <c:dLbl>
              <c:idx val="1"/>
              <c:layout>
                <c:manualLayout>
                  <c:x val="-6.1898729759910662E-2"/>
                  <c:y val="-0.1225074549461947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292-42D7-8127-2F62ACCBC460}"/>
                </c:ext>
              </c:extLst>
            </c:dLbl>
            <c:dLbl>
              <c:idx val="2"/>
              <c:layout>
                <c:manualLayout>
                  <c:x val="5.8067071468453378E-2"/>
                  <c:y val="4.4010112796577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292-42D7-8127-2F62ACCBC460}"/>
                </c:ext>
              </c:extLst>
            </c:dLbl>
            <c:dLbl>
              <c:idx val="3"/>
              <c:layout>
                <c:manualLayout>
                  <c:x val="-4.0125280059465182E-2"/>
                  <c:y val="-0.125832466735827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292-42D7-8127-2F62ACCBC460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Φύλλο1!$A$15:$A$21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Φύλλο1!$E$15:$E$21</c:f>
              <c:numCache>
                <c:formatCode>General</c:formatCode>
                <c:ptCount val="7"/>
                <c:pt idx="0">
                  <c:v>17780.983050847401</c:v>
                </c:pt>
                <c:pt idx="1">
                  <c:v>19992.627796610101</c:v>
                </c:pt>
                <c:pt idx="2">
                  <c:v>23710.299661016899</c:v>
                </c:pt>
                <c:pt idx="3">
                  <c:v>28415.2176271186</c:v>
                </c:pt>
                <c:pt idx="4">
                  <c:v>36708.078644067798</c:v>
                </c:pt>
                <c:pt idx="5">
                  <c:v>45064.237288135497</c:v>
                </c:pt>
                <c:pt idx="6">
                  <c:v>37498.5057627118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292-42D7-8127-2F62ACCBC46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1041984271"/>
        <c:axId val="821716559"/>
      </c:scatterChart>
      <c:valAx>
        <c:axId val="1041984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716559"/>
        <c:crosses val="autoZero"/>
        <c:crossBetween val="midCat"/>
        <c:majorUnit val="10"/>
      </c:valAx>
      <c:valAx>
        <c:axId val="821716559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[Kbps]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9842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Throughput vs Packet Size</a:t>
            </a:r>
          </a:p>
          <a:p>
            <a:pPr>
              <a:defRPr/>
            </a:pP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Φύλλο1!$N$14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Φύλλο1!$M$15:$M$21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Φύλλο1!$N$15:$N$21</c:f>
              <c:numCache>
                <c:formatCode>General</c:formatCode>
                <c:ptCount val="7"/>
                <c:pt idx="0">
                  <c:v>23742.080000000002</c:v>
                </c:pt>
                <c:pt idx="1">
                  <c:v>24806.3132203389</c:v>
                </c:pt>
                <c:pt idx="2">
                  <c:v>26492.7376271186</c:v>
                </c:pt>
                <c:pt idx="3">
                  <c:v>29481.524067796599</c:v>
                </c:pt>
                <c:pt idx="4">
                  <c:v>35904.9342372881</c:v>
                </c:pt>
                <c:pt idx="5">
                  <c:v>39439.2311864406</c:v>
                </c:pt>
                <c:pt idx="6">
                  <c:v>30634.330847457601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36-4ADE-B88E-101A218F5F31}"/>
            </c:ext>
          </c:extLst>
        </c:ser>
        <c:ser>
          <c:idx val="1"/>
          <c:order val="1"/>
          <c:tx>
            <c:strRef>
              <c:f>Φύλλο1!$O$14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Φύλλο1!$M$15:$M$21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Φύλλο1!$O$15:$O$21</c:f>
              <c:numCache>
                <c:formatCode>General</c:formatCode>
                <c:ptCount val="7"/>
                <c:pt idx="0">
                  <c:v>13130.6752542372</c:v>
                </c:pt>
                <c:pt idx="1">
                  <c:v>16659.8698305084</c:v>
                </c:pt>
                <c:pt idx="2">
                  <c:v>22141.888813559301</c:v>
                </c:pt>
                <c:pt idx="3">
                  <c:v>28063.046779660999</c:v>
                </c:pt>
                <c:pt idx="4">
                  <c:v>35904.9342372881</c:v>
                </c:pt>
                <c:pt idx="5">
                  <c:v>39439.2311864406</c:v>
                </c:pt>
                <c:pt idx="6">
                  <c:v>30634.330847457601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636-4ADE-B88E-101A218F5F31}"/>
            </c:ext>
          </c:extLst>
        </c:ser>
        <c:ser>
          <c:idx val="2"/>
          <c:order val="2"/>
          <c:tx>
            <c:strRef>
              <c:f>Φύλλο1!$P$14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Φύλλο1!$M$15:$M$21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Φύλλο1!$P$15:$P$21</c:f>
              <c:numCache>
                <c:formatCode>General</c:formatCode>
                <c:ptCount val="7"/>
                <c:pt idx="0">
                  <c:v>20946.913898305</c:v>
                </c:pt>
                <c:pt idx="1">
                  <c:v>22258.894915254201</c:v>
                </c:pt>
                <c:pt idx="2">
                  <c:v>24185.933559321998</c:v>
                </c:pt>
                <c:pt idx="3">
                  <c:v>28050.6508474576</c:v>
                </c:pt>
                <c:pt idx="4">
                  <c:v>35904.9342372881</c:v>
                </c:pt>
                <c:pt idx="5">
                  <c:v>39439.2311864406</c:v>
                </c:pt>
                <c:pt idx="6">
                  <c:v>30634.330847457601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636-4ADE-B88E-101A218F5F31}"/>
            </c:ext>
          </c:extLst>
        </c:ser>
        <c:ser>
          <c:idx val="3"/>
          <c:order val="3"/>
          <c:tx>
            <c:strRef>
              <c:f>Φύλλο1!$Q$14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1.1342560686450865E-2"/>
                  <c:y val="0.1026683678968541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36-4ADE-B88E-101A218F5F31}"/>
                </c:ext>
              </c:extLst>
            </c:dLbl>
            <c:dLbl>
              <c:idx val="1"/>
              <c:layout>
                <c:manualLayout>
                  <c:x val="5.4738803561365158E-2"/>
                  <c:y val="3.8614429578100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36-4ADE-B88E-101A218F5F31}"/>
                </c:ext>
              </c:extLst>
            </c:dLbl>
            <c:dLbl>
              <c:idx val="2"/>
              <c:layout>
                <c:manualLayout>
                  <c:x val="-5.7356709474413216E-2"/>
                  <c:y val="-0.1547798266359379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36-4ADE-B88E-101A218F5F31}"/>
                </c:ext>
              </c:extLst>
            </c:dLbl>
            <c:dLbl>
              <c:idx val="3"/>
              <c:layout>
                <c:manualLayout>
                  <c:x val="-3.9879368613157828E-2"/>
                  <c:y val="-8.3213169386013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36-4ADE-B88E-101A218F5F31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Φύλλο1!$M$15:$M$21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Φύλλο1!$Q$15:$Q$21</c:f>
              <c:numCache>
                <c:formatCode>General</c:formatCode>
                <c:ptCount val="7"/>
                <c:pt idx="0">
                  <c:v>17534.818983050802</c:v>
                </c:pt>
                <c:pt idx="1">
                  <c:v>19813.015593220302</c:v>
                </c:pt>
                <c:pt idx="2">
                  <c:v>23626.271186440601</c:v>
                </c:pt>
                <c:pt idx="3">
                  <c:v>28487.050847457602</c:v>
                </c:pt>
                <c:pt idx="4">
                  <c:v>36009.233898304999</c:v>
                </c:pt>
                <c:pt idx="5">
                  <c:v>40519.4277966101</c:v>
                </c:pt>
                <c:pt idx="6">
                  <c:v>30893.1322033898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636-4ADE-B88E-101A218F5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706271"/>
        <c:axId val="926206143"/>
      </c:scatterChart>
      <c:valAx>
        <c:axId val="980706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206143"/>
        <c:crosses val="autoZero"/>
        <c:crossBetween val="midCat"/>
        <c:majorUnit val="10"/>
      </c:valAx>
      <c:valAx>
        <c:axId val="92620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[Kbps]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7062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Consumer1 Delay</a:t>
            </a:r>
          </a:p>
          <a:p>
            <a:pPr>
              <a:defRPr/>
            </a:pPr>
            <a:r>
              <a:rPr lang="en-US"/>
              <a:t>ConsumerCbr</a:t>
            </a:r>
            <a:endParaRPr lang="el-GR"/>
          </a:p>
        </c:rich>
      </c:tx>
      <c:layout>
        <c:manualLayout>
          <c:xMode val="edge"/>
          <c:yMode val="edge"/>
          <c:x val="0.27506590758805272"/>
          <c:y val="9.90114093089589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Φύλλο1!$U$2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Φύλλο1!$S$3:$S$9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Φύλλο1!$U$3:$U$9</c:f>
              <c:numCache>
                <c:formatCode>General</c:formatCode>
                <c:ptCount val="7"/>
                <c:pt idx="0">
                  <c:v>0.100319943370279</c:v>
                </c:pt>
                <c:pt idx="1">
                  <c:v>0.104850184433571</c:v>
                </c:pt>
                <c:pt idx="2">
                  <c:v>0.181461494470709</c:v>
                </c:pt>
                <c:pt idx="3">
                  <c:v>0.147053977135678</c:v>
                </c:pt>
                <c:pt idx="4">
                  <c:v>0.184339575663026</c:v>
                </c:pt>
                <c:pt idx="5">
                  <c:v>0.23153809031556</c:v>
                </c:pt>
                <c:pt idx="6">
                  <c:v>0.94922397905759104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18-4CF7-8EA9-88F870EC2A5C}"/>
            </c:ext>
          </c:extLst>
        </c:ser>
        <c:ser>
          <c:idx val="1"/>
          <c:order val="1"/>
          <c:tx>
            <c:strRef>
              <c:f>Φύλλο1!$V$2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Φύλλο1!$S$3:$S$9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Φύλλο1!$V$3:$V$9</c:f>
              <c:numCache>
                <c:formatCode>General</c:formatCode>
                <c:ptCount val="7"/>
                <c:pt idx="0">
                  <c:v>9.7658719289509796E-2</c:v>
                </c:pt>
                <c:pt idx="1">
                  <c:v>0.105633845505531</c:v>
                </c:pt>
                <c:pt idx="2">
                  <c:v>0.131679416833</c:v>
                </c:pt>
                <c:pt idx="3">
                  <c:v>0.135350648816768</c:v>
                </c:pt>
                <c:pt idx="4">
                  <c:v>0.184339575663026</c:v>
                </c:pt>
                <c:pt idx="5">
                  <c:v>0.214985154347826</c:v>
                </c:pt>
                <c:pt idx="6">
                  <c:v>0.94922397905759104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218-4CF7-8EA9-88F870EC2A5C}"/>
            </c:ext>
          </c:extLst>
        </c:ser>
        <c:ser>
          <c:idx val="2"/>
          <c:order val="2"/>
          <c:tx>
            <c:strRef>
              <c:f>Φύλλο1!$W$2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Φύλλο1!$S$3:$S$9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Φύλλο1!$W$3:$W$9</c:f>
              <c:numCache>
                <c:formatCode>General</c:formatCode>
                <c:ptCount val="7"/>
                <c:pt idx="0">
                  <c:v>9.9925830980729102E-2</c:v>
                </c:pt>
                <c:pt idx="1">
                  <c:v>0.100904299754474</c:v>
                </c:pt>
                <c:pt idx="2">
                  <c:v>0.181461494470709</c:v>
                </c:pt>
                <c:pt idx="3">
                  <c:v>0.147053977135678</c:v>
                </c:pt>
                <c:pt idx="4">
                  <c:v>0.184339575663026</c:v>
                </c:pt>
                <c:pt idx="5">
                  <c:v>0.214985154347826</c:v>
                </c:pt>
                <c:pt idx="6">
                  <c:v>0.94922397905759104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218-4CF7-8EA9-88F870EC2A5C}"/>
            </c:ext>
          </c:extLst>
        </c:ser>
        <c:ser>
          <c:idx val="3"/>
          <c:order val="3"/>
          <c:tx>
            <c:strRef>
              <c:f>Φύλλο1!$X$2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18-4CF7-8EA9-88F870EC2A5C}"/>
                </c:ext>
              </c:extLst>
            </c:dLbl>
            <c:dLbl>
              <c:idx val="1"/>
              <c:layout>
                <c:manualLayout>
                  <c:x val="-4.1530067992553446E-2"/>
                  <c:y val="-6.03900391250068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18-4CF7-8EA9-88F870EC2A5C}"/>
                </c:ext>
              </c:extLst>
            </c:dLbl>
            <c:dLbl>
              <c:idx val="2"/>
              <c:layout>
                <c:manualLayout>
                  <c:x val="-3.0450963184221958E-2"/>
                  <c:y val="-0.15095131596006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18-4CF7-8EA9-88F870EC2A5C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Φύλλο1!$S$3:$S$9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Φύλλο1!$X$3:$X$9</c:f>
              <c:numCache>
                <c:formatCode>General</c:formatCode>
                <c:ptCount val="7"/>
                <c:pt idx="0">
                  <c:v>0.101487563695471</c:v>
                </c:pt>
                <c:pt idx="1">
                  <c:v>0.105306262129197</c:v>
                </c:pt>
                <c:pt idx="2">
                  <c:v>0.16003504462840301</c:v>
                </c:pt>
                <c:pt idx="3">
                  <c:v>0.150095636760014</c:v>
                </c:pt>
                <c:pt idx="4">
                  <c:v>0.19995727741935401</c:v>
                </c:pt>
                <c:pt idx="5">
                  <c:v>0.229967369047619</c:v>
                </c:pt>
                <c:pt idx="6">
                  <c:v>0.94922397905759104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6218-4CF7-8EA9-88F870EC2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521023"/>
        <c:axId val="931431823"/>
      </c:scatterChart>
      <c:valAx>
        <c:axId val="930521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431823"/>
        <c:crosses val="autoZero"/>
        <c:crossBetween val="midCat"/>
      </c:valAx>
      <c:valAx>
        <c:axId val="93143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5210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Consumer2 Delay</a:t>
            </a:r>
          </a:p>
          <a:p>
            <a:pPr>
              <a:defRPr/>
            </a:pPr>
            <a:r>
              <a:rPr lang="en-US"/>
              <a:t>ConsumerCbr</a:t>
            </a:r>
            <a:endParaRPr lang="el-GR"/>
          </a:p>
        </c:rich>
      </c:tx>
      <c:layout>
        <c:manualLayout>
          <c:xMode val="edge"/>
          <c:yMode val="edge"/>
          <c:x val="0.27506590758805272"/>
          <c:y val="2.636684817840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Φύλλο1!$U$11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Φύλλο1!$S$12:$S$18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Φύλλο1!$U$12:$U$18</c:f>
              <c:numCache>
                <c:formatCode>General</c:formatCode>
                <c:ptCount val="7"/>
                <c:pt idx="0">
                  <c:v>0.62181741499999998</c:v>
                </c:pt>
                <c:pt idx="1">
                  <c:v>2.3326925853632399</c:v>
                </c:pt>
                <c:pt idx="2">
                  <c:v>0.25723861831573702</c:v>
                </c:pt>
                <c:pt idx="3">
                  <c:v>0.24260645050167201</c:v>
                </c:pt>
                <c:pt idx="4">
                  <c:v>0.27912082794676801</c:v>
                </c:pt>
                <c:pt idx="5">
                  <c:v>1.6955727707317001</c:v>
                </c:pt>
                <c:pt idx="6">
                  <c:v>2.5439834163568702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AD-4D3A-91E7-6D1C267584ED}"/>
            </c:ext>
          </c:extLst>
        </c:ser>
        <c:ser>
          <c:idx val="1"/>
          <c:order val="1"/>
          <c:tx>
            <c:strRef>
              <c:f>Φύλλο1!$V$11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Φύλλο1!$S$12:$S$18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Φύλλο1!$V$12:$V$18</c:f>
              <c:numCache>
                <c:formatCode>General</c:formatCode>
                <c:ptCount val="7"/>
                <c:pt idx="0">
                  <c:v>5.11834954119601</c:v>
                </c:pt>
                <c:pt idx="1">
                  <c:v>2.80397770932642</c:v>
                </c:pt>
                <c:pt idx="2">
                  <c:v>0.35990705525672301</c:v>
                </c:pt>
                <c:pt idx="3">
                  <c:v>0.24530887244538399</c:v>
                </c:pt>
                <c:pt idx="4">
                  <c:v>0.27912082794676801</c:v>
                </c:pt>
                <c:pt idx="5">
                  <c:v>1.6490236299019601</c:v>
                </c:pt>
                <c:pt idx="6">
                  <c:v>2.5439834163568702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AD-4D3A-91E7-6D1C267584ED}"/>
            </c:ext>
          </c:extLst>
        </c:ser>
        <c:ser>
          <c:idx val="2"/>
          <c:order val="2"/>
          <c:tx>
            <c:strRef>
              <c:f>Φύλλο1!$W$11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Φύλλο1!$S$12:$S$18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Φύλλο1!$W$12:$W$18</c:f>
              <c:numCache>
                <c:formatCode>General</c:formatCode>
                <c:ptCount val="7"/>
                <c:pt idx="0">
                  <c:v>1.0999422967099901</c:v>
                </c:pt>
                <c:pt idx="1">
                  <c:v>1.1678453525875401</c:v>
                </c:pt>
                <c:pt idx="2">
                  <c:v>0.25723861831573702</c:v>
                </c:pt>
                <c:pt idx="3">
                  <c:v>0.24260645050167201</c:v>
                </c:pt>
                <c:pt idx="4">
                  <c:v>0.27912082794676801</c:v>
                </c:pt>
                <c:pt idx="5">
                  <c:v>1.6490236299019601</c:v>
                </c:pt>
                <c:pt idx="6">
                  <c:v>2.5439834163568702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AD-4D3A-91E7-6D1C267584ED}"/>
            </c:ext>
          </c:extLst>
        </c:ser>
        <c:ser>
          <c:idx val="3"/>
          <c:order val="3"/>
          <c:tx>
            <c:strRef>
              <c:f>Φύλλο1!$X$11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4.1530067992553432E-2"/>
                  <c:y val="-7.17824330143229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AD-4D3A-91E7-6D1C267584ED}"/>
                </c:ext>
              </c:extLst>
            </c:dLbl>
            <c:dLbl>
              <c:idx val="1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CAD-4D3A-91E7-6D1C267584ED}"/>
                </c:ext>
              </c:extLst>
            </c:dLbl>
            <c:dLbl>
              <c:idx val="2"/>
              <c:layout>
                <c:manualLayout>
                  <c:x val="-2.8235142222555663E-2"/>
                  <c:y val="-4.96870546309680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AD-4D3A-91E7-6D1C267584ED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Φύλλο1!$S$12:$S$18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Φύλλο1!$X$12:$X$18</c:f>
              <c:numCache>
                <c:formatCode>General</c:formatCode>
                <c:ptCount val="7"/>
                <c:pt idx="0">
                  <c:v>3.5414392536894499</c:v>
                </c:pt>
                <c:pt idx="1">
                  <c:v>3.8427944521571602</c:v>
                </c:pt>
                <c:pt idx="2">
                  <c:v>0.61566687767584005</c:v>
                </c:pt>
                <c:pt idx="3">
                  <c:v>1.2773544599242399</c:v>
                </c:pt>
                <c:pt idx="4">
                  <c:v>0.37687537459634002</c:v>
                </c:pt>
                <c:pt idx="5">
                  <c:v>1.6377540345679</c:v>
                </c:pt>
                <c:pt idx="6">
                  <c:v>2.5439834163568702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CAD-4D3A-91E7-6D1C26758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521023"/>
        <c:axId val="931431823"/>
      </c:scatterChart>
      <c:valAx>
        <c:axId val="930521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431823"/>
        <c:crosses val="autoZero"/>
        <c:crossBetween val="midCat"/>
        <c:majorUnit val="10"/>
      </c:valAx>
      <c:valAx>
        <c:axId val="93143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5210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Consumer1 Delay</a:t>
            </a:r>
          </a:p>
          <a:p>
            <a:pPr>
              <a:defRPr/>
            </a:pP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Φύλλο1!$U$21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Φύλλο1!$S$22:$S$28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Φύλλο1!$U$22:$U$28</c:f>
              <c:numCache>
                <c:formatCode>General</c:formatCode>
                <c:ptCount val="7"/>
                <c:pt idx="0">
                  <c:v>2.1255599816183302E-2</c:v>
                </c:pt>
                <c:pt idx="1">
                  <c:v>2.3573374221259401E-2</c:v>
                </c:pt>
                <c:pt idx="2">
                  <c:v>2.87319017939901E-2</c:v>
                </c:pt>
                <c:pt idx="3">
                  <c:v>3.8548765063138903E-2</c:v>
                </c:pt>
                <c:pt idx="4">
                  <c:v>6.4315608190709E-2</c:v>
                </c:pt>
                <c:pt idx="5">
                  <c:v>0.17394637775647101</c:v>
                </c:pt>
                <c:pt idx="6">
                  <c:v>0.32215405376343997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86-41A9-81F9-D31905B68B35}"/>
            </c:ext>
          </c:extLst>
        </c:ser>
        <c:ser>
          <c:idx val="1"/>
          <c:order val="1"/>
          <c:tx>
            <c:strRef>
              <c:f>Φύλλο1!$V$21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Φύλλο1!$S$22:$S$28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Φύλλο1!$V$22:$V$28</c:f>
              <c:numCache>
                <c:formatCode>General</c:formatCode>
                <c:ptCount val="7"/>
                <c:pt idx="0">
                  <c:v>1.2514177316020499E-2</c:v>
                </c:pt>
                <c:pt idx="1">
                  <c:v>1.65833573330358E-2</c:v>
                </c:pt>
                <c:pt idx="2">
                  <c:v>2.4336867740972799E-2</c:v>
                </c:pt>
                <c:pt idx="3">
                  <c:v>3.65697342049894E-2</c:v>
                </c:pt>
                <c:pt idx="4">
                  <c:v>6.4315608190709E-2</c:v>
                </c:pt>
                <c:pt idx="5">
                  <c:v>0.17394637775647101</c:v>
                </c:pt>
                <c:pt idx="6">
                  <c:v>0.32215405376343997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386-41A9-81F9-D31905B68B35}"/>
            </c:ext>
          </c:extLst>
        </c:ser>
        <c:ser>
          <c:idx val="2"/>
          <c:order val="2"/>
          <c:tx>
            <c:strRef>
              <c:f>Φύλλο1!$W$21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Φύλλο1!$S$22:$S$28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Φύλλο1!$W$22:$W$28</c:f>
              <c:numCache>
                <c:formatCode>General</c:formatCode>
                <c:ptCount val="7"/>
                <c:pt idx="0">
                  <c:v>1.8571349065193799E-2</c:v>
                </c:pt>
                <c:pt idx="1">
                  <c:v>2.09495263890957E-2</c:v>
                </c:pt>
                <c:pt idx="2">
                  <c:v>2.61888000596836E-2</c:v>
                </c:pt>
                <c:pt idx="3">
                  <c:v>3.65390924879807E-2</c:v>
                </c:pt>
                <c:pt idx="4">
                  <c:v>6.4315608190709E-2</c:v>
                </c:pt>
                <c:pt idx="5">
                  <c:v>0.17394637775647101</c:v>
                </c:pt>
                <c:pt idx="6">
                  <c:v>0.32215405376343997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386-41A9-81F9-D31905B68B35}"/>
            </c:ext>
          </c:extLst>
        </c:ser>
        <c:ser>
          <c:idx val="3"/>
          <c:order val="3"/>
          <c:tx>
            <c:strRef>
              <c:f>Φύλλο1!$X$21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4.1530067992553446E-2"/>
                  <c:y val="-6.0925451366972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86-41A9-81F9-D31905B68B35}"/>
                </c:ext>
              </c:extLst>
            </c:dLbl>
            <c:dLbl>
              <c:idx val="1"/>
              <c:layout>
                <c:manualLayout>
                  <c:x val="1.910949742021785E-2"/>
                  <c:y val="3.18572793883402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86-41A9-81F9-D31905B68B35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86-41A9-81F9-D31905B68B35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386-41A9-81F9-D31905B68B35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386-41A9-81F9-D31905B68B35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Φύλλο1!$S$22:$S$28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Φύλλο1!$X$22:$X$28</c:f>
              <c:numCache>
                <c:formatCode>General</c:formatCode>
                <c:ptCount val="7"/>
                <c:pt idx="0">
                  <c:v>1.6296292007928401E-2</c:v>
                </c:pt>
                <c:pt idx="1">
                  <c:v>1.97418102640608E-2</c:v>
                </c:pt>
                <c:pt idx="2">
                  <c:v>2.5555946321444499E-2</c:v>
                </c:pt>
                <c:pt idx="3">
                  <c:v>3.6227676774969901E-2</c:v>
                </c:pt>
                <c:pt idx="4">
                  <c:v>6.4727418248622104E-2</c:v>
                </c:pt>
                <c:pt idx="5">
                  <c:v>0.130071345205479</c:v>
                </c:pt>
                <c:pt idx="6">
                  <c:v>0.31284365079365001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386-41A9-81F9-D31905B68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3282271"/>
        <c:axId val="793747679"/>
      </c:scatterChart>
      <c:valAx>
        <c:axId val="101328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747679"/>
        <c:crosses val="autoZero"/>
        <c:crossBetween val="midCat"/>
        <c:majorUnit val="10"/>
      </c:valAx>
      <c:valAx>
        <c:axId val="79374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2822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Consumer2 Delay</a:t>
            </a:r>
          </a:p>
          <a:p>
            <a:pPr>
              <a:defRPr/>
            </a:pP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Φύλλο1!$U$30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Φύλλο1!$S$31:$S$37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Φύλλο1!$U$31:$U$37</c:f>
              <c:numCache>
                <c:formatCode>General</c:formatCode>
                <c:ptCount val="7"/>
                <c:pt idx="0">
                  <c:v>2.14351897766097E-2</c:v>
                </c:pt>
                <c:pt idx="1">
                  <c:v>2.368605972658E-2</c:v>
                </c:pt>
                <c:pt idx="2">
                  <c:v>2.8773767315174999E-2</c:v>
                </c:pt>
                <c:pt idx="3">
                  <c:v>3.9340134421275298E-2</c:v>
                </c:pt>
                <c:pt idx="4">
                  <c:v>6.8179820544554404E-2</c:v>
                </c:pt>
                <c:pt idx="5">
                  <c:v>0.15660088069835101</c:v>
                </c:pt>
                <c:pt idx="6">
                  <c:v>0.53566364655172405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EF7-45F0-BB6F-54129FFE502C}"/>
            </c:ext>
          </c:extLst>
        </c:ser>
        <c:ser>
          <c:idx val="1"/>
          <c:order val="1"/>
          <c:tx>
            <c:strRef>
              <c:f>Φύλλο1!$V$30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Φύλλο1!$S$31:$S$37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Φύλλο1!$V$31:$V$37</c:f>
              <c:numCache>
                <c:formatCode>General</c:formatCode>
                <c:ptCount val="7"/>
                <c:pt idx="0">
                  <c:v>1.2806846239999999E-2</c:v>
                </c:pt>
                <c:pt idx="1">
                  <c:v>1.6942867769762698E-2</c:v>
                </c:pt>
                <c:pt idx="2">
                  <c:v>2.48071873096446E-2</c:v>
                </c:pt>
                <c:pt idx="3">
                  <c:v>3.7690318538647301E-2</c:v>
                </c:pt>
                <c:pt idx="4">
                  <c:v>6.8179820544554404E-2</c:v>
                </c:pt>
                <c:pt idx="5">
                  <c:v>0.15660088069835101</c:v>
                </c:pt>
                <c:pt idx="6">
                  <c:v>0.53566364655172405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EF7-45F0-BB6F-54129FFE502C}"/>
            </c:ext>
          </c:extLst>
        </c:ser>
        <c:ser>
          <c:idx val="2"/>
          <c:order val="2"/>
          <c:tx>
            <c:strRef>
              <c:f>Φύλλο1!$W$30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Φύλλο1!$S$31:$S$37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Φύλλο1!$W$31:$W$37</c:f>
              <c:numCache>
                <c:formatCode>General</c:formatCode>
                <c:ptCount val="7"/>
                <c:pt idx="0">
                  <c:v>1.9040190355102401E-2</c:v>
                </c:pt>
                <c:pt idx="1">
                  <c:v>2.1437398317074901E-2</c:v>
                </c:pt>
                <c:pt idx="2">
                  <c:v>2.6532790380881199E-2</c:v>
                </c:pt>
                <c:pt idx="3">
                  <c:v>3.7780271407004802E-2</c:v>
                </c:pt>
                <c:pt idx="4">
                  <c:v>6.8179820544554404E-2</c:v>
                </c:pt>
                <c:pt idx="5">
                  <c:v>0.15660088069835101</c:v>
                </c:pt>
                <c:pt idx="6">
                  <c:v>0.53566364655172405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EF7-45F0-BB6F-54129FFE502C}"/>
            </c:ext>
          </c:extLst>
        </c:ser>
        <c:ser>
          <c:idx val="3"/>
          <c:order val="3"/>
          <c:tx>
            <c:strRef>
              <c:f>Φύλλο1!$X$30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F7-45F0-BB6F-54129FFE502C}"/>
                </c:ext>
              </c:extLst>
            </c:dLbl>
            <c:dLbl>
              <c:idx val="1"/>
              <c:layout>
                <c:manualLayout>
                  <c:x val="1.1465698452130692E-2"/>
                  <c:y val="-0.120845921450151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F7-45F0-BB6F-54129FFE502C}"/>
                </c:ext>
              </c:extLst>
            </c:dLbl>
            <c:dLbl>
              <c:idx val="2"/>
              <c:layout>
                <c:manualLayout>
                  <c:x val="4.4316419233325945E-3"/>
                  <c:y val="2.58397932816537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F7-45F0-BB6F-54129FFE502C}"/>
                </c:ext>
              </c:extLst>
            </c:dLbl>
            <c:dLbl>
              <c:idx val="3"/>
              <c:layout>
                <c:manualLayout>
                  <c:x val="6.6474628849988518E-3"/>
                  <c:y val="1.84569952011812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EF7-45F0-BB6F-54129FFE502C}"/>
                </c:ext>
              </c:extLst>
            </c:dLbl>
            <c:dLbl>
              <c:idx val="4"/>
              <c:layout>
                <c:manualLayout>
                  <c:x val="2.2158209616662972E-3"/>
                  <c:y val="2.58397932816537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F7-45F0-BB6F-54129FFE502C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Φύλλο1!$S$31:$S$37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Φύλλο1!$X$31:$X$37</c:f>
              <c:numCache>
                <c:formatCode>General</c:formatCode>
                <c:ptCount val="7"/>
                <c:pt idx="0">
                  <c:v>1.63366922455313E-2</c:v>
                </c:pt>
                <c:pt idx="1">
                  <c:v>1.9007882494415401E-2</c:v>
                </c:pt>
                <c:pt idx="2">
                  <c:v>2.6244392005379501E-2</c:v>
                </c:pt>
                <c:pt idx="3">
                  <c:v>3.7541759921592199E-2</c:v>
                </c:pt>
                <c:pt idx="4">
                  <c:v>6.6119861196792099E-2</c:v>
                </c:pt>
                <c:pt idx="5">
                  <c:v>0.15383023025048101</c:v>
                </c:pt>
                <c:pt idx="6">
                  <c:v>0.50792273118279496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EF7-45F0-BB6F-54129FFE5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3205871"/>
        <c:axId val="870949855"/>
      </c:scatterChart>
      <c:valAx>
        <c:axId val="101320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949855"/>
        <c:crosses val="autoZero"/>
        <c:crossBetween val="midCat"/>
        <c:majorUnit val="10"/>
      </c:valAx>
      <c:valAx>
        <c:axId val="870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205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Consumer1 </a:t>
            </a:r>
            <a:r>
              <a:rPr lang="en-US" dirty="0" err="1"/>
              <a:t>CacheHits</a:t>
            </a:r>
            <a:endParaRPr lang="en-US" dirty="0"/>
          </a:p>
          <a:p>
            <a:pPr>
              <a:defRPr/>
            </a:pP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Φύλλο1!$S$8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Φύλλο1!$Q$9:$Q$15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Φύλλο1!$S$9:$S$15</c:f>
              <c:numCache>
                <c:formatCode>General</c:formatCode>
                <c:ptCount val="7"/>
                <c:pt idx="0">
                  <c:v>0.327551789077212</c:v>
                </c:pt>
                <c:pt idx="1">
                  <c:v>0.32056497175141202</c:v>
                </c:pt>
                <c:pt idx="2">
                  <c:v>0.30500941619585598</c:v>
                </c:pt>
                <c:pt idx="3">
                  <c:v>0.28056900726392198</c:v>
                </c:pt>
                <c:pt idx="4">
                  <c:v>0.22690886699507301</c:v>
                </c:pt>
                <c:pt idx="5">
                  <c:v>0.168430335097001</c:v>
                </c:pt>
                <c:pt idx="6">
                  <c:v>0.111702127659574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76A-4468-A339-0EC1358094AB}"/>
            </c:ext>
          </c:extLst>
        </c:ser>
        <c:ser>
          <c:idx val="1"/>
          <c:order val="1"/>
          <c:tx>
            <c:strRef>
              <c:f>Φύλλο1!$T$8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Φύλλο1!$Q$9:$Q$15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Φύλλο1!$T$9:$T$15</c:f>
              <c:numCache>
                <c:formatCode>General</c:formatCode>
                <c:ptCount val="7"/>
                <c:pt idx="0">
                  <c:v>0.36071563088512199</c:v>
                </c:pt>
                <c:pt idx="1">
                  <c:v>0.34994350282485798</c:v>
                </c:pt>
                <c:pt idx="2">
                  <c:v>0.32768361581920902</c:v>
                </c:pt>
                <c:pt idx="3">
                  <c:v>0.291918886198547</c:v>
                </c:pt>
                <c:pt idx="4">
                  <c:v>0.22690886699507301</c:v>
                </c:pt>
                <c:pt idx="5">
                  <c:v>0.168430335097001</c:v>
                </c:pt>
                <c:pt idx="6">
                  <c:v>0.111702127659574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76A-4468-A339-0EC1358094AB}"/>
            </c:ext>
          </c:extLst>
        </c:ser>
        <c:ser>
          <c:idx val="2"/>
          <c:order val="2"/>
          <c:tx>
            <c:strRef>
              <c:f>Φύλλο1!$U$8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Φύλλο1!$Q$9:$Q$15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Φύλλο1!$U$9:$U$15</c:f>
              <c:numCache>
                <c:formatCode>General</c:formatCode>
                <c:ptCount val="7"/>
                <c:pt idx="0">
                  <c:v>0.350357815442561</c:v>
                </c:pt>
                <c:pt idx="1">
                  <c:v>0.34120527306967902</c:v>
                </c:pt>
                <c:pt idx="2">
                  <c:v>0.32301318267419898</c:v>
                </c:pt>
                <c:pt idx="3">
                  <c:v>0.29237288135593198</c:v>
                </c:pt>
                <c:pt idx="4">
                  <c:v>0.22690886699507301</c:v>
                </c:pt>
                <c:pt idx="5">
                  <c:v>0.168430335097001</c:v>
                </c:pt>
                <c:pt idx="6">
                  <c:v>0.111702127659574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76A-4468-A339-0EC1358094AB}"/>
            </c:ext>
          </c:extLst>
        </c:ser>
        <c:ser>
          <c:idx val="3"/>
          <c:order val="3"/>
          <c:tx>
            <c:strRef>
              <c:f>Φύλλο1!$V$8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1"/>
              <c:layout>
                <c:manualLayout>
                  <c:x val="-1.205179786827555E-2"/>
                  <c:y val="-8.19238577464451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6A-4468-A339-0EC1358094AB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Φύλλο1!$Q$9:$Q$15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Φύλλο1!$V$9:$V$15</c:f>
              <c:numCache>
                <c:formatCode>General</c:formatCode>
                <c:ptCount val="7"/>
                <c:pt idx="0">
                  <c:v>0.32945386064030102</c:v>
                </c:pt>
                <c:pt idx="1">
                  <c:v>0.31913370998116702</c:v>
                </c:pt>
                <c:pt idx="2">
                  <c:v>0.30794726930320099</c:v>
                </c:pt>
                <c:pt idx="3">
                  <c:v>0.286016949152542</c:v>
                </c:pt>
                <c:pt idx="4">
                  <c:v>0.22154963680387399</c:v>
                </c:pt>
                <c:pt idx="5">
                  <c:v>0.169172932330827</c:v>
                </c:pt>
                <c:pt idx="6">
                  <c:v>0.109203296703296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76A-4468-A339-0EC135809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3355071"/>
        <c:axId val="793746431"/>
      </c:scatterChart>
      <c:valAx>
        <c:axId val="1013355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746431"/>
        <c:crosses val="autoZero"/>
        <c:crossBetween val="midCat"/>
        <c:majorUnit val="10"/>
      </c:valAx>
      <c:valAx>
        <c:axId val="793746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[0-1]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3550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Consumer2 </a:t>
            </a:r>
            <a:r>
              <a:rPr lang="en-US" dirty="0" err="1"/>
              <a:t>CacheHits</a:t>
            </a:r>
            <a:endParaRPr lang="en-US" dirty="0"/>
          </a:p>
          <a:p>
            <a:pPr>
              <a:defRPr/>
            </a:pP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Φύλλο1!$S$17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Φύλλο1!$Q$18:$Q$24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Φύλλο1!$S$18:$S$24</c:f>
              <c:numCache>
                <c:formatCode>General</c:formatCode>
                <c:ptCount val="7"/>
                <c:pt idx="0">
                  <c:v>0.32657250470809701</c:v>
                </c:pt>
                <c:pt idx="1">
                  <c:v>0.32094161958568701</c:v>
                </c:pt>
                <c:pt idx="2">
                  <c:v>0.30900188323917099</c:v>
                </c:pt>
                <c:pt idx="3">
                  <c:v>0.28616828087167001</c:v>
                </c:pt>
                <c:pt idx="4">
                  <c:v>0.23429802955664999</c:v>
                </c:pt>
                <c:pt idx="5">
                  <c:v>0.17084377610693399</c:v>
                </c:pt>
                <c:pt idx="6">
                  <c:v>9.5481049562682205E-2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1F-4751-B06C-828194071DB5}"/>
            </c:ext>
          </c:extLst>
        </c:ser>
        <c:ser>
          <c:idx val="1"/>
          <c:order val="1"/>
          <c:tx>
            <c:strRef>
              <c:f>Φύλλο1!$T$17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Φύλλο1!$Q$18:$Q$24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Φύλλο1!$T$18:$T$24</c:f>
              <c:numCache>
                <c:formatCode>General</c:formatCode>
                <c:ptCount val="7"/>
                <c:pt idx="0">
                  <c:v>0.35960451977401098</c:v>
                </c:pt>
                <c:pt idx="1">
                  <c:v>0.34806026365348303</c:v>
                </c:pt>
                <c:pt idx="2">
                  <c:v>0.32919020715630798</c:v>
                </c:pt>
                <c:pt idx="3">
                  <c:v>0.29570217917675501</c:v>
                </c:pt>
                <c:pt idx="4">
                  <c:v>0.23429802955664999</c:v>
                </c:pt>
                <c:pt idx="5">
                  <c:v>0.17084377610693399</c:v>
                </c:pt>
                <c:pt idx="6">
                  <c:v>9.5481049562682205E-2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1F-4751-B06C-828194071DB5}"/>
            </c:ext>
          </c:extLst>
        </c:ser>
        <c:ser>
          <c:idx val="2"/>
          <c:order val="2"/>
          <c:tx>
            <c:strRef>
              <c:f>Φύλλο1!$U$17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Φύλλο1!$Q$18:$Q$24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Φύλλο1!$U$18:$U$24</c:f>
              <c:numCache>
                <c:formatCode>General</c:formatCode>
                <c:ptCount val="7"/>
                <c:pt idx="0">
                  <c:v>0.347099811676082</c:v>
                </c:pt>
                <c:pt idx="1">
                  <c:v>0.33871939736346501</c:v>
                </c:pt>
                <c:pt idx="2">
                  <c:v>0.325122410546139</c:v>
                </c:pt>
                <c:pt idx="3">
                  <c:v>0.29539951573849799</c:v>
                </c:pt>
                <c:pt idx="4">
                  <c:v>0.23429802955664999</c:v>
                </c:pt>
                <c:pt idx="5">
                  <c:v>0.17084377610693399</c:v>
                </c:pt>
                <c:pt idx="6">
                  <c:v>9.5481049562682205E-2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1F-4751-B06C-828194071DB5}"/>
            </c:ext>
          </c:extLst>
        </c:ser>
        <c:ser>
          <c:idx val="3"/>
          <c:order val="3"/>
          <c:tx>
            <c:strRef>
              <c:f>Φύλλο1!$V$17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1F-4751-B06C-828194071DB5}"/>
                </c:ext>
              </c:extLst>
            </c:dLbl>
            <c:dLbl>
              <c:idx val="1"/>
              <c:layout>
                <c:manualLayout>
                  <c:x val="-2.4210548354622101E-2"/>
                  <c:y val="-7.67452131214225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A1F-4751-B06C-828194071DB5}"/>
                </c:ext>
              </c:extLst>
            </c:dLbl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1F-4751-B06C-828194071DB5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A1F-4751-B06C-828194071DB5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A1F-4751-B06C-828194071DB5}"/>
                </c:ext>
              </c:extLst>
            </c:dLbl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A1F-4751-B06C-828194071DB5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Φύλλο1!$Q$18:$Q$24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Φύλλο1!$V$18:$V$24</c:f>
              <c:numCache>
                <c:formatCode>General</c:formatCode>
                <c:ptCount val="7"/>
                <c:pt idx="0">
                  <c:v>0.330922787193973</c:v>
                </c:pt>
                <c:pt idx="1">
                  <c:v>0.32903954802259799</c:v>
                </c:pt>
                <c:pt idx="2">
                  <c:v>0.30523540489642098</c:v>
                </c:pt>
                <c:pt idx="3">
                  <c:v>0.28737893462469699</c:v>
                </c:pt>
                <c:pt idx="4">
                  <c:v>0.24060150375939801</c:v>
                </c:pt>
                <c:pt idx="5">
                  <c:v>0.18209876543209799</c:v>
                </c:pt>
                <c:pt idx="6">
                  <c:v>9.9206349206349201E-2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0A1F-4751-B06C-828194071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714271"/>
        <c:axId val="978165087"/>
      </c:scatterChart>
      <c:valAx>
        <c:axId val="980714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165087"/>
        <c:crosses val="autoZero"/>
        <c:crossBetween val="midCat"/>
        <c:majorUnit val="10"/>
      </c:valAx>
      <c:valAx>
        <c:axId val="97816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[0-1]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7142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Cache Entries Lifetime</a:t>
            </a:r>
          </a:p>
          <a:p>
            <a:pPr>
              <a:defRPr/>
            </a:pPr>
            <a:r>
              <a:rPr lang="en-US"/>
              <a:t>ConsumerCbr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Φύλλο1!$R$2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5"/>
              <c:layout>
                <c:manualLayout>
                  <c:x val="-4.5409150468201223E-2"/>
                  <c:y val="-7.9948463632827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84-423A-82ED-A931D5167603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Φύλλο1!$Q$3:$Q$8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Φύλλο1!$R$3:$R$8</c:f>
              <c:numCache>
                <c:formatCode>General</c:formatCode>
                <c:ptCount val="6"/>
                <c:pt idx="0">
                  <c:v>0.569737217034883</c:v>
                </c:pt>
                <c:pt idx="1">
                  <c:v>1.5115762175479399</c:v>
                </c:pt>
                <c:pt idx="2">
                  <c:v>3.3281274812218302</c:v>
                </c:pt>
                <c:pt idx="3">
                  <c:v>6.1026384286080404</c:v>
                </c:pt>
                <c:pt idx="4">
                  <c:v>12.702092330603101</c:v>
                </c:pt>
                <c:pt idx="5">
                  <c:v>22.8369014084507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84-423A-82ED-A931D5167603}"/>
            </c:ext>
          </c:extLst>
        </c:ser>
        <c:ser>
          <c:idx val="1"/>
          <c:order val="1"/>
          <c:tx>
            <c:strRef>
              <c:f>Φύλλο1!$S$2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84-423A-82ED-A931D5167603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Φύλλο1!$Q$3:$Q$8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Φύλλο1!$S$3:$S$8</c:f>
              <c:numCache>
                <c:formatCode>General</c:formatCode>
                <c:ptCount val="6"/>
                <c:pt idx="0">
                  <c:v>0.39644631527885299</c:v>
                </c:pt>
                <c:pt idx="1">
                  <c:v>0.66343781688454695</c:v>
                </c:pt>
                <c:pt idx="2">
                  <c:v>0.381869874826404</c:v>
                </c:pt>
                <c:pt idx="3">
                  <c:v>1.60723879919678</c:v>
                </c:pt>
                <c:pt idx="4">
                  <c:v>6.6719890469098999</c:v>
                </c:pt>
                <c:pt idx="5">
                  <c:v>21.6575931232091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84-423A-82ED-A931D5167603}"/>
            </c:ext>
          </c:extLst>
        </c:ser>
        <c:ser>
          <c:idx val="2"/>
          <c:order val="2"/>
          <c:tx>
            <c:strRef>
              <c:f>Φύλλο1!$T$2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84-423A-82ED-A931D5167603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Φύλλο1!$Q$3:$Q$8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Φύλλο1!$T$3:$T$8</c:f>
              <c:numCache>
                <c:formatCode>General</c:formatCode>
                <c:ptCount val="6"/>
                <c:pt idx="0">
                  <c:v>0.72451180993757303</c:v>
                </c:pt>
                <c:pt idx="1">
                  <c:v>1.75490817035119</c:v>
                </c:pt>
                <c:pt idx="2">
                  <c:v>3.3275894879819701</c:v>
                </c:pt>
                <c:pt idx="3">
                  <c:v>6.1023778031273999</c:v>
                </c:pt>
                <c:pt idx="4">
                  <c:v>12.701609754281399</c:v>
                </c:pt>
                <c:pt idx="5">
                  <c:v>22.277220630372401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C84-423A-82ED-A931D5167603}"/>
            </c:ext>
          </c:extLst>
        </c:ser>
        <c:ser>
          <c:idx val="3"/>
          <c:order val="3"/>
          <c:tx>
            <c:strRef>
              <c:f>Φύλλο1!$U$2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4.210059827165967E-2"/>
                  <c:y val="-8.1120943952802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84-423A-82ED-A931D5167603}"/>
                </c:ext>
              </c:extLst>
            </c:dLbl>
            <c:dLbl>
              <c:idx val="1"/>
              <c:layout>
                <c:manualLayout>
                  <c:x val="-3.5505477614101899E-3"/>
                  <c:y val="-0.109331521612895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84-423A-82ED-A931D5167603}"/>
                </c:ext>
              </c:extLst>
            </c:dLbl>
            <c:dLbl>
              <c:idx val="2"/>
              <c:layout>
                <c:manualLayout>
                  <c:x val="1.4927305369789113E-2"/>
                  <c:y val="-3.137005551297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84-423A-82ED-A931D5167603}"/>
                </c:ext>
              </c:extLst>
            </c:dLbl>
            <c:dLbl>
              <c:idx val="3"/>
              <c:layout>
                <c:manualLayout>
                  <c:x val="0"/>
                  <c:y val="-4.05604719764011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84-423A-82ED-A931D5167603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Φύλλο1!$Q$3:$Q$8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Φύλλο1!$U$3:$U$8</c:f>
              <c:numCache>
                <c:formatCode>General</c:formatCode>
                <c:ptCount val="6"/>
                <c:pt idx="0">
                  <c:v>0.31712816642127101</c:v>
                </c:pt>
                <c:pt idx="1">
                  <c:v>0.63005963466192405</c:v>
                </c:pt>
                <c:pt idx="2">
                  <c:v>1.40026641151041</c:v>
                </c:pt>
                <c:pt idx="3">
                  <c:v>2.74745575534044</c:v>
                </c:pt>
                <c:pt idx="4">
                  <c:v>5.9650557901183001</c:v>
                </c:pt>
                <c:pt idx="5">
                  <c:v>10.195169658224501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3C84-423A-82ED-A931D5167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1894224"/>
        <c:axId val="1469138496"/>
      </c:scatterChart>
      <c:valAx>
        <c:axId val="1721894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138496"/>
        <c:crosses val="autoZero"/>
        <c:crossBetween val="midCat"/>
        <c:majorUnit val="10"/>
      </c:valAx>
      <c:valAx>
        <c:axId val="146913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[</a:t>
                </a:r>
                <a:r>
                  <a:rPr lang="en-US"/>
                  <a:t>sec</a:t>
                </a:r>
                <a:r>
                  <a:rPr lang="el-GR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94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Cache Entries Lifetime</a:t>
            </a:r>
          </a:p>
          <a:p>
            <a:pPr>
              <a:defRPr/>
            </a:pPr>
            <a:r>
              <a:rPr lang="en-US"/>
              <a:t>ConsumerZipfMandelbrot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Φύλλο1!$R$12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Φύλλο1!$Q$13:$Q$18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Φύλλο1!$R$13:$R$18</c:f>
              <c:numCache>
                <c:formatCode>General</c:formatCode>
                <c:ptCount val="6"/>
                <c:pt idx="0">
                  <c:v>1.69322792740461</c:v>
                </c:pt>
                <c:pt idx="1">
                  <c:v>3.2470697266595598</c:v>
                </c:pt>
                <c:pt idx="2">
                  <c:v>6.18024316666666</c:v>
                </c:pt>
                <c:pt idx="3">
                  <c:v>11.0161727317608</c:v>
                </c:pt>
                <c:pt idx="4">
                  <c:v>17.004991573033699</c:v>
                </c:pt>
                <c:pt idx="5">
                  <c:v>23.662931417624499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9F-4136-B1FE-C931C1279084}"/>
            </c:ext>
          </c:extLst>
        </c:ser>
        <c:ser>
          <c:idx val="1"/>
          <c:order val="1"/>
          <c:tx>
            <c:strRef>
              <c:f>Φύλλο1!$S$12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Φύλλο1!$Q$13:$Q$18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Φύλλο1!$S$13:$S$18</c:f>
              <c:numCache>
                <c:formatCode>General</c:formatCode>
                <c:ptCount val="6"/>
                <c:pt idx="0">
                  <c:v>2.1950669081616301</c:v>
                </c:pt>
                <c:pt idx="1">
                  <c:v>4.4477444017003096</c:v>
                </c:pt>
                <c:pt idx="2">
                  <c:v>6.8831013138915003</c:v>
                </c:pt>
                <c:pt idx="3">
                  <c:v>10.611801874626799</c:v>
                </c:pt>
                <c:pt idx="4">
                  <c:v>15.9598971910112</c:v>
                </c:pt>
                <c:pt idx="5">
                  <c:v>22.243408045976999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99F-4136-B1FE-C931C1279084}"/>
            </c:ext>
          </c:extLst>
        </c:ser>
        <c:ser>
          <c:idx val="2"/>
          <c:order val="2"/>
          <c:tx>
            <c:strRef>
              <c:f>Φύλλο1!$T$12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Φύλλο1!$Q$13:$Q$18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Φύλλο1!$T$13:$T$18</c:f>
              <c:numCache>
                <c:formatCode>General</c:formatCode>
                <c:ptCount val="6"/>
                <c:pt idx="0">
                  <c:v>1.9191956793554801</c:v>
                </c:pt>
                <c:pt idx="1">
                  <c:v>3.6363601215277699</c:v>
                </c:pt>
                <c:pt idx="2">
                  <c:v>6.7785555689607797</c:v>
                </c:pt>
                <c:pt idx="3">
                  <c:v>11.1340921958456</c:v>
                </c:pt>
                <c:pt idx="4">
                  <c:v>17.004990308988699</c:v>
                </c:pt>
                <c:pt idx="5">
                  <c:v>23.626329501915698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99F-4136-B1FE-C931C1279084}"/>
            </c:ext>
          </c:extLst>
        </c:ser>
        <c:ser>
          <c:idx val="3"/>
          <c:order val="3"/>
          <c:tx>
            <c:strRef>
              <c:f>Φύλλο1!$U$12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2.2158209616662993E-2"/>
                  <c:y val="2.97508367422833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9F-4136-B1FE-C931C1279084}"/>
                </c:ext>
              </c:extLst>
            </c:dLbl>
            <c:dLbl>
              <c:idx val="1"/>
              <c:layout>
                <c:manualLayout>
                  <c:x val="-2.8805672501661887E-2"/>
                  <c:y val="-0.144074938415661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99F-4136-B1FE-C931C1279084}"/>
                </c:ext>
              </c:extLst>
            </c:dLbl>
            <c:dLbl>
              <c:idx val="2"/>
              <c:layout>
                <c:manualLayout>
                  <c:x val="1.1079104808331486E-2"/>
                  <c:y val="-0.160540645663166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99F-4136-B1FE-C931C1279084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9F-4136-B1FE-C931C1279084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99F-4136-B1FE-C931C1279084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Φύλλο1!$Q$13:$Q$18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Φύλλο1!$U$13:$U$18</c:f>
              <c:numCache>
                <c:formatCode>General</c:formatCode>
                <c:ptCount val="6"/>
                <c:pt idx="0">
                  <c:v>1.30050446443625</c:v>
                </c:pt>
                <c:pt idx="1">
                  <c:v>2.0277753330971899</c:v>
                </c:pt>
                <c:pt idx="2">
                  <c:v>3.3153020281938601</c:v>
                </c:pt>
                <c:pt idx="3">
                  <c:v>4.82210395643843</c:v>
                </c:pt>
                <c:pt idx="4">
                  <c:v>7.8741713860845799</c:v>
                </c:pt>
                <c:pt idx="5">
                  <c:v>11.0386776491803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C99F-4136-B1FE-C931C1279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8572912"/>
        <c:axId val="1469152224"/>
      </c:scatterChart>
      <c:valAx>
        <c:axId val="1738572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152224"/>
        <c:crosses val="autoZero"/>
        <c:crossBetween val="midCat"/>
        <c:majorUnit val="10"/>
      </c:valAx>
      <c:valAx>
        <c:axId val="146915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[</a:t>
                </a:r>
                <a:r>
                  <a:rPr lang="en-US"/>
                  <a:t>sec</a:t>
                </a:r>
                <a:r>
                  <a:rPr lang="el-GR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572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Throughput vs Variable Delay </a:t>
            </a: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Φύλλο1!$B$31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Φύλλο1!$A$32:$A$38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Φύλλο1!$B$32:$B$38</c:f>
              <c:numCache>
                <c:formatCode>General</c:formatCode>
                <c:ptCount val="7"/>
                <c:pt idx="0">
                  <c:v>39439.2311864406</c:v>
                </c:pt>
                <c:pt idx="1">
                  <c:v>39562.023050847398</c:v>
                </c:pt>
                <c:pt idx="2">
                  <c:v>31537.606779661</c:v>
                </c:pt>
                <c:pt idx="3">
                  <c:v>37612.992677966096</c:v>
                </c:pt>
                <c:pt idx="4">
                  <c:v>28742.941016949098</c:v>
                </c:pt>
                <c:pt idx="5">
                  <c:v>36256.051525423703</c:v>
                </c:pt>
                <c:pt idx="6">
                  <c:v>31758.806779661001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B7-4602-AC5F-D9934F343314}"/>
            </c:ext>
          </c:extLst>
        </c:ser>
        <c:ser>
          <c:idx val="1"/>
          <c:order val="1"/>
          <c:tx>
            <c:strRef>
              <c:f>Φύλλο1!$C$31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Φύλλο1!$A$32:$A$38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Φύλλο1!$C$32:$C$38</c:f>
              <c:numCache>
                <c:formatCode>General</c:formatCode>
                <c:ptCount val="7"/>
                <c:pt idx="0">
                  <c:v>39439.2311864406</c:v>
                </c:pt>
                <c:pt idx="1">
                  <c:v>39562.023050847398</c:v>
                </c:pt>
                <c:pt idx="2">
                  <c:v>31537.606779661</c:v>
                </c:pt>
                <c:pt idx="3">
                  <c:v>37612.992677966096</c:v>
                </c:pt>
                <c:pt idx="4">
                  <c:v>28742.941016949098</c:v>
                </c:pt>
                <c:pt idx="5">
                  <c:v>36192.4786440678</c:v>
                </c:pt>
                <c:pt idx="6">
                  <c:v>31758.806779661001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1B7-4602-AC5F-D9934F343314}"/>
            </c:ext>
          </c:extLst>
        </c:ser>
        <c:ser>
          <c:idx val="2"/>
          <c:order val="2"/>
          <c:tx>
            <c:strRef>
              <c:f>Φύλλο1!$D$31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Φύλλο1!$A$32:$A$38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Φύλλο1!$D$32:$D$38</c:f>
              <c:numCache>
                <c:formatCode>General</c:formatCode>
                <c:ptCount val="7"/>
                <c:pt idx="0">
                  <c:v>39439.2311864406</c:v>
                </c:pt>
                <c:pt idx="1">
                  <c:v>39562.023050847398</c:v>
                </c:pt>
                <c:pt idx="2">
                  <c:v>31537.606779661</c:v>
                </c:pt>
                <c:pt idx="3">
                  <c:v>37612.992677966096</c:v>
                </c:pt>
                <c:pt idx="4">
                  <c:v>28742.941016949098</c:v>
                </c:pt>
                <c:pt idx="5">
                  <c:v>36192.4786440678</c:v>
                </c:pt>
                <c:pt idx="6">
                  <c:v>31758.806779661001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1B7-4602-AC5F-D9934F343314}"/>
            </c:ext>
          </c:extLst>
        </c:ser>
        <c:ser>
          <c:idx val="3"/>
          <c:order val="3"/>
          <c:tx>
            <c:strRef>
              <c:f>Φύλλο1!$E$31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3.7043117782224931E-2"/>
                  <c:y val="-4.827241198231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B7-4602-AC5F-D9934F343314}"/>
                </c:ext>
              </c:extLst>
            </c:dLbl>
            <c:dLbl>
              <c:idx val="1"/>
              <c:layout>
                <c:manualLayout>
                  <c:x val="-5.0963882118324838E-2"/>
                  <c:y val="0.174008580526913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1B7-4602-AC5F-D9934F34331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1B7-4602-AC5F-D9934F343314}"/>
                </c:ext>
              </c:extLst>
            </c:dLbl>
            <c:dLbl>
              <c:idx val="3"/>
              <c:layout>
                <c:manualLayout>
                  <c:x val="8.2432029255815244E-3"/>
                  <c:y val="-3.61128135966099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1B7-4602-AC5F-D9934F343314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B7-4602-AC5F-D9934F343314}"/>
                </c:ext>
              </c:extLst>
            </c:dLbl>
            <c:dLbl>
              <c:idx val="5"/>
              <c:layout>
                <c:manualLayout>
                  <c:x val="3.2405073008683577E-3"/>
                  <c:y val="-7.34266822248152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1B7-4602-AC5F-D9934F343314}"/>
                </c:ext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1B7-4602-AC5F-D9934F343314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Φύλλο1!$A$32:$A$38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Φύλλο1!$E$32:$E$38</c:f>
              <c:numCache>
                <c:formatCode>General</c:formatCode>
                <c:ptCount val="7"/>
                <c:pt idx="0">
                  <c:v>40519.4277966101</c:v>
                </c:pt>
                <c:pt idx="1">
                  <c:v>39631.6094915254</c:v>
                </c:pt>
                <c:pt idx="2">
                  <c:v>34719.791186440598</c:v>
                </c:pt>
                <c:pt idx="3">
                  <c:v>37794.685966101599</c:v>
                </c:pt>
                <c:pt idx="4">
                  <c:v>28845.918644067799</c:v>
                </c:pt>
                <c:pt idx="5">
                  <c:v>36645.697627118599</c:v>
                </c:pt>
                <c:pt idx="6">
                  <c:v>29404.959864406701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71B7-4602-AC5F-D9934F343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343263"/>
        <c:axId val="291008367"/>
      </c:scatterChart>
      <c:valAx>
        <c:axId val="291343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008367"/>
        <c:crosses val="autoZero"/>
        <c:crossBetween val="midCat"/>
      </c:valAx>
      <c:valAx>
        <c:axId val="29100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[Kbps]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43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Consumer1 </a:t>
            </a:r>
            <a:r>
              <a:rPr lang="en-US" dirty="0" err="1"/>
              <a:t>CacheHits</a:t>
            </a:r>
            <a:endParaRPr lang="en-US" dirty="0"/>
          </a:p>
          <a:p>
            <a:pPr>
              <a:defRPr/>
            </a:pP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Φύλλο1!$B$8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Φύλλο1!$A$9:$A$15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Φύλλο1!$B$9:$B$15</c:f>
              <c:numCache>
                <c:formatCode>General</c:formatCode>
                <c:ptCount val="7"/>
                <c:pt idx="0">
                  <c:v>0.32758945386063998</c:v>
                </c:pt>
                <c:pt idx="1">
                  <c:v>0.32071563088512201</c:v>
                </c:pt>
                <c:pt idx="2">
                  <c:v>0.30629001883239099</c:v>
                </c:pt>
                <c:pt idx="3">
                  <c:v>0.283141646489104</c:v>
                </c:pt>
                <c:pt idx="4">
                  <c:v>0.233050847457627</c:v>
                </c:pt>
                <c:pt idx="5">
                  <c:v>0.216374269005847</c:v>
                </c:pt>
                <c:pt idx="6">
                  <c:v>0.15633423180592901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E77-4C4E-8FDD-C9573BF20D3F}"/>
            </c:ext>
          </c:extLst>
        </c:ser>
        <c:ser>
          <c:idx val="1"/>
          <c:order val="1"/>
          <c:tx>
            <c:strRef>
              <c:f>Φύλλο1!$C$8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1"/>
              <c:layout>
                <c:manualLayout>
                  <c:x val="-8.2927535675590049E-3"/>
                  <c:y val="-4.86567604941917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77-4C4E-8FDD-C9573BF20D3F}"/>
                </c:ext>
              </c:extLst>
            </c:dLbl>
            <c:dLbl>
              <c:idx val="2"/>
              <c:layout>
                <c:manualLayout>
                  <c:x val="-2.6019321260889364E-2"/>
                  <c:y val="-3.42319498198318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77-4C4E-8FDD-C9573BF20D3F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Φύλλο1!$A$9:$A$15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Φύλλο1!$C$9:$C$15</c:f>
              <c:numCache>
                <c:formatCode>General</c:formatCode>
                <c:ptCount val="7"/>
                <c:pt idx="0">
                  <c:v>0.360734463276836</c:v>
                </c:pt>
                <c:pt idx="1">
                  <c:v>0.35009416195856802</c:v>
                </c:pt>
                <c:pt idx="2">
                  <c:v>0.32896421845574297</c:v>
                </c:pt>
                <c:pt idx="3">
                  <c:v>0.29434019370460002</c:v>
                </c:pt>
                <c:pt idx="4">
                  <c:v>0.233050847457627</c:v>
                </c:pt>
                <c:pt idx="5">
                  <c:v>0.216374269005847</c:v>
                </c:pt>
                <c:pt idx="6">
                  <c:v>0.15633423180592901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E77-4C4E-8FDD-C9573BF20D3F}"/>
            </c:ext>
          </c:extLst>
        </c:ser>
        <c:ser>
          <c:idx val="2"/>
          <c:order val="2"/>
          <c:tx>
            <c:strRef>
              <c:f>Φύλλο1!$D$8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Φύλλο1!$A$9:$A$15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Φύλλο1!$D$9:$D$15</c:f>
              <c:numCache>
                <c:formatCode>General</c:formatCode>
                <c:ptCount val="7"/>
                <c:pt idx="0">
                  <c:v>0.35037664783427402</c:v>
                </c:pt>
                <c:pt idx="1">
                  <c:v>0.341355932203389</c:v>
                </c:pt>
                <c:pt idx="2">
                  <c:v>0.32436911487758902</c:v>
                </c:pt>
                <c:pt idx="3">
                  <c:v>0.294794188861985</c:v>
                </c:pt>
                <c:pt idx="4">
                  <c:v>0.233050847457627</c:v>
                </c:pt>
                <c:pt idx="5">
                  <c:v>0.216374269005847</c:v>
                </c:pt>
                <c:pt idx="6">
                  <c:v>0.15633423180592901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E77-4C4E-8FDD-C9573BF20D3F}"/>
            </c:ext>
          </c:extLst>
        </c:ser>
        <c:ser>
          <c:idx val="3"/>
          <c:order val="3"/>
          <c:tx>
            <c:strRef>
              <c:f>Φύλλο1!$E$8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5.0393351839218656E-2"/>
                  <c:y val="3.78381524884218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77-4C4E-8FDD-C9573BF20D3F}"/>
                </c:ext>
              </c:extLst>
            </c:dLbl>
            <c:dLbl>
              <c:idx val="1"/>
              <c:layout>
                <c:manualLayout>
                  <c:x val="-4.0318170953204321E-2"/>
                  <c:y val="0.1210339686244003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E77-4C4E-8FDD-C9573BF20D3F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Φύλλο1!$A$9:$A$15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Φύλλο1!$E$9:$E$15</c:f>
              <c:numCache>
                <c:formatCode>General</c:formatCode>
                <c:ptCount val="7"/>
                <c:pt idx="0">
                  <c:v>0.326949152542372</c:v>
                </c:pt>
                <c:pt idx="1">
                  <c:v>0.32177024482109201</c:v>
                </c:pt>
                <c:pt idx="2">
                  <c:v>0.308399246704331</c:v>
                </c:pt>
                <c:pt idx="3">
                  <c:v>0.288286924939467</c:v>
                </c:pt>
                <c:pt idx="4">
                  <c:v>0.227602905569007</c:v>
                </c:pt>
                <c:pt idx="5">
                  <c:v>0.201775625504439</c:v>
                </c:pt>
                <c:pt idx="6">
                  <c:v>0.14155844155844099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E77-4C4E-8FDD-C9573BF20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844207"/>
        <c:axId val="1688976927"/>
      </c:scatterChart>
      <c:valAx>
        <c:axId val="1737844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976927"/>
        <c:crosses val="autoZero"/>
        <c:crossBetween val="midCat"/>
        <c:majorUnit val="10"/>
      </c:valAx>
      <c:valAx>
        <c:axId val="168897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[0-1]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7844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Consumer1 Delay vs Variable Delay</a:t>
            </a:r>
            <a:r>
              <a:rPr lang="en-US" baseline="0" dirty="0"/>
              <a:t> </a:t>
            </a: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Φύλλο1!$K$24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Φύλλο1!$J$25:$J$31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Φύλλο1!$K$25:$K$31</c:f>
              <c:numCache>
                <c:formatCode>General</c:formatCode>
                <c:ptCount val="7"/>
                <c:pt idx="0">
                  <c:v>0.17394637775647101</c:v>
                </c:pt>
                <c:pt idx="1">
                  <c:v>0.251426432512315</c:v>
                </c:pt>
                <c:pt idx="2">
                  <c:v>0.721323624050632</c:v>
                </c:pt>
                <c:pt idx="3">
                  <c:v>0.63641516173570001</c:v>
                </c:pt>
                <c:pt idx="4">
                  <c:v>2.3098654439592399</c:v>
                </c:pt>
                <c:pt idx="5">
                  <c:v>1.75741388497652</c:v>
                </c:pt>
                <c:pt idx="6">
                  <c:v>3.48552925666199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06-4DFC-94F7-2C9A45275229}"/>
            </c:ext>
          </c:extLst>
        </c:ser>
        <c:ser>
          <c:idx val="1"/>
          <c:order val="1"/>
          <c:tx>
            <c:strRef>
              <c:f>Φύλλο1!$L$24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Φύλλο1!$J$25:$J$31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Φύλλο1!$L$25:$L$31</c:f>
              <c:numCache>
                <c:formatCode>General</c:formatCode>
                <c:ptCount val="7"/>
                <c:pt idx="0">
                  <c:v>0.17394637775647101</c:v>
                </c:pt>
                <c:pt idx="1">
                  <c:v>0.251426432512315</c:v>
                </c:pt>
                <c:pt idx="2">
                  <c:v>0.721323624050632</c:v>
                </c:pt>
                <c:pt idx="3">
                  <c:v>0.63641516173570001</c:v>
                </c:pt>
                <c:pt idx="4">
                  <c:v>2.3098654439592399</c:v>
                </c:pt>
                <c:pt idx="5">
                  <c:v>1.7277025851938801</c:v>
                </c:pt>
                <c:pt idx="6">
                  <c:v>3.48552925666199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06-4DFC-94F7-2C9A45275229}"/>
            </c:ext>
          </c:extLst>
        </c:ser>
        <c:ser>
          <c:idx val="2"/>
          <c:order val="2"/>
          <c:tx>
            <c:strRef>
              <c:f>Φύλλο1!$M$24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Φύλλο1!$J$25:$J$31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Φύλλο1!$M$25:$M$31</c:f>
              <c:numCache>
                <c:formatCode>General</c:formatCode>
                <c:ptCount val="7"/>
                <c:pt idx="0">
                  <c:v>0.17394637775647101</c:v>
                </c:pt>
                <c:pt idx="1">
                  <c:v>0.51426432512315301</c:v>
                </c:pt>
                <c:pt idx="2">
                  <c:v>0.721323624050632</c:v>
                </c:pt>
                <c:pt idx="3">
                  <c:v>0.63641516173570001</c:v>
                </c:pt>
                <c:pt idx="4">
                  <c:v>2.3098654439592399</c:v>
                </c:pt>
                <c:pt idx="5">
                  <c:v>1.7277025851938801</c:v>
                </c:pt>
                <c:pt idx="6">
                  <c:v>3.48552925666199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06-4DFC-94F7-2C9A45275229}"/>
            </c:ext>
          </c:extLst>
        </c:ser>
        <c:ser>
          <c:idx val="3"/>
          <c:order val="3"/>
          <c:tx>
            <c:strRef>
              <c:f>Φύλλο1!$N$24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3.3032481841608952E-2"/>
                  <c:y val="-0.108587064010766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06-4DFC-94F7-2C9A4527522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06-4DFC-94F7-2C9A45275229}"/>
                </c:ext>
              </c:extLst>
            </c:dLbl>
            <c:dLbl>
              <c:idx val="2"/>
              <c:layout>
                <c:manualLayout>
                  <c:x val="0"/>
                  <c:y val="-7.37671105559397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06-4DFC-94F7-2C9A45275229}"/>
                </c:ext>
              </c:extLst>
            </c:dLbl>
            <c:dLbl>
              <c:idx val="4"/>
              <c:layout>
                <c:manualLayout>
                  <c:x val="-4.0033778184108554E-2"/>
                  <c:y val="5.69070509245833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06-4DFC-94F7-2C9A45275229}"/>
                </c:ext>
              </c:extLst>
            </c:dLbl>
            <c:dLbl>
              <c:idx val="5"/>
              <c:layout>
                <c:manualLayout>
                  <c:x val="-6.9267648694666161E-3"/>
                  <c:y val="1.7709945947478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06-4DFC-94F7-2C9A45275229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Φύλλο1!$J$25:$J$31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Φύλλο1!$N$25:$N$31</c:f>
              <c:numCache>
                <c:formatCode>General</c:formatCode>
                <c:ptCount val="7"/>
                <c:pt idx="0">
                  <c:v>0.130071345205479</c:v>
                </c:pt>
                <c:pt idx="1">
                  <c:v>0.17885731707317001</c:v>
                </c:pt>
                <c:pt idx="2">
                  <c:v>0.520743498301245</c:v>
                </c:pt>
                <c:pt idx="3">
                  <c:v>0.63580721142284502</c:v>
                </c:pt>
                <c:pt idx="4">
                  <c:v>2.2308307042253501</c:v>
                </c:pt>
                <c:pt idx="5">
                  <c:v>1.4613766420274501</c:v>
                </c:pt>
                <c:pt idx="6">
                  <c:v>3.5168486312849101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D06-4DFC-94F7-2C9A45275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326847"/>
        <c:axId val="291033327"/>
      </c:scatterChart>
      <c:valAx>
        <c:axId val="553326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033327"/>
        <c:crosses val="autoZero"/>
        <c:crossBetween val="midCat"/>
      </c:valAx>
      <c:valAx>
        <c:axId val="29103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326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Consumer2 Delay vs Variable Delay</a:t>
            </a:r>
            <a:r>
              <a:rPr lang="en-US" baseline="0" dirty="0"/>
              <a:t> </a:t>
            </a:r>
            <a:r>
              <a:rPr lang="en-US" dirty="0" err="1"/>
              <a:t>ZipfMandelbrot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Φύλλο1!$K$33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Φύλλο1!$J$34:$J$40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Φύλλο1!$K$34:$K$40</c:f>
              <c:numCache>
                <c:formatCode>General</c:formatCode>
                <c:ptCount val="7"/>
                <c:pt idx="0">
                  <c:v>0.15660088069835101</c:v>
                </c:pt>
                <c:pt idx="1">
                  <c:v>0.20062295300751801</c:v>
                </c:pt>
                <c:pt idx="2">
                  <c:v>0.77885104289544205</c:v>
                </c:pt>
                <c:pt idx="3">
                  <c:v>0.76793275678610196</c:v>
                </c:pt>
                <c:pt idx="4">
                  <c:v>2.4405394444444402</c:v>
                </c:pt>
                <c:pt idx="5">
                  <c:v>1.4308816363636301</c:v>
                </c:pt>
                <c:pt idx="6">
                  <c:v>3.0704115947712398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FF5-4AD1-8D4B-FC665285E6F6}"/>
            </c:ext>
          </c:extLst>
        </c:ser>
        <c:ser>
          <c:idx val="1"/>
          <c:order val="1"/>
          <c:tx>
            <c:strRef>
              <c:f>Φύλλο1!$L$33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Φύλλο1!$J$34:$J$40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Φύλλο1!$L$34:$L$40</c:f>
              <c:numCache>
                <c:formatCode>General</c:formatCode>
                <c:ptCount val="7"/>
                <c:pt idx="0">
                  <c:v>0.15660088069835101</c:v>
                </c:pt>
                <c:pt idx="1">
                  <c:v>0.20062295300751801</c:v>
                </c:pt>
                <c:pt idx="2">
                  <c:v>0.77885104289544205</c:v>
                </c:pt>
                <c:pt idx="3">
                  <c:v>0.76793275678610196</c:v>
                </c:pt>
                <c:pt idx="4">
                  <c:v>2.4405394444444402</c:v>
                </c:pt>
                <c:pt idx="5">
                  <c:v>1.40988767167381</c:v>
                </c:pt>
                <c:pt idx="6">
                  <c:v>3.0704115947712398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FF5-4AD1-8D4B-FC665285E6F6}"/>
            </c:ext>
          </c:extLst>
        </c:ser>
        <c:ser>
          <c:idx val="2"/>
          <c:order val="2"/>
          <c:tx>
            <c:strRef>
              <c:f>Φύλλο1!$M$33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Φύλλο1!$J$34:$J$40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Φύλλο1!$M$34:$M$40</c:f>
              <c:numCache>
                <c:formatCode>General</c:formatCode>
                <c:ptCount val="7"/>
                <c:pt idx="0">
                  <c:v>0.15660088069835101</c:v>
                </c:pt>
                <c:pt idx="1">
                  <c:v>0.20062295300751801</c:v>
                </c:pt>
                <c:pt idx="2">
                  <c:v>0.77885104289544205</c:v>
                </c:pt>
                <c:pt idx="3">
                  <c:v>0.76793275678610196</c:v>
                </c:pt>
                <c:pt idx="4">
                  <c:v>2.4405394444444402</c:v>
                </c:pt>
                <c:pt idx="5">
                  <c:v>1.40988767167381</c:v>
                </c:pt>
                <c:pt idx="6">
                  <c:v>3.0704115947712398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FF5-4AD1-8D4B-FC665285E6F6}"/>
            </c:ext>
          </c:extLst>
        </c:ser>
        <c:ser>
          <c:idx val="3"/>
          <c:order val="3"/>
          <c:tx>
            <c:strRef>
              <c:f>Φύλλο1!$N$33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3.6691901436096248E-2"/>
                  <c:y val="2.97724922134073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F5-4AD1-8D4B-FC665285E6F6}"/>
                </c:ext>
              </c:extLst>
            </c:dLbl>
            <c:dLbl>
              <c:idx val="1"/>
              <c:layout>
                <c:manualLayout>
                  <c:x val="-4.1332737795101118E-2"/>
                  <c:y val="-6.98010603397947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F5-4AD1-8D4B-FC665285E6F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F5-4AD1-8D4B-FC665285E6F6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Φύλλο1!$J$34:$J$40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Φύλλο1!$N$34:$N$40</c:f>
              <c:numCache>
                <c:formatCode>General</c:formatCode>
                <c:ptCount val="7"/>
                <c:pt idx="0">
                  <c:v>0.15383023025048101</c:v>
                </c:pt>
                <c:pt idx="1">
                  <c:v>0.27470652251308902</c:v>
                </c:pt>
                <c:pt idx="2">
                  <c:v>0.61702421592279799</c:v>
                </c:pt>
                <c:pt idx="3">
                  <c:v>0.76185079631635899</c:v>
                </c:pt>
                <c:pt idx="4">
                  <c:v>2.7207488186356001</c:v>
                </c:pt>
                <c:pt idx="5">
                  <c:v>1.7017057226792001</c:v>
                </c:pt>
                <c:pt idx="6">
                  <c:v>4.2716206907894696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AFF5-4AD1-8D4B-FC665285E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895983"/>
        <c:axId val="291022095"/>
      </c:scatterChart>
      <c:valAx>
        <c:axId val="547895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022095"/>
        <c:crosses val="autoZero"/>
        <c:crossBetween val="midCat"/>
      </c:valAx>
      <c:valAx>
        <c:axId val="29102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95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CacheHits</a:t>
            </a:r>
            <a:r>
              <a:rPr lang="en-US" dirty="0"/>
              <a:t> vs Variable Delay ConsumerZipfMandelbrot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Φύλλο1!$R$24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Φύλλο1!$Q$25:$Q$31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Φύλλο1!$R$25:$R$31</c:f>
              <c:numCache>
                <c:formatCode>General</c:formatCode>
                <c:ptCount val="7"/>
                <c:pt idx="0">
                  <c:v>0.168430335097001</c:v>
                </c:pt>
                <c:pt idx="1">
                  <c:v>0.168040293040293</c:v>
                </c:pt>
                <c:pt idx="2">
                  <c:v>0.118580765639589</c:v>
                </c:pt>
                <c:pt idx="3">
                  <c:v>0.16620879120879101</c:v>
                </c:pt>
                <c:pt idx="4">
                  <c:v>0.10768398268398199</c:v>
                </c:pt>
                <c:pt idx="5">
                  <c:v>0.14497354497354401</c:v>
                </c:pt>
                <c:pt idx="6">
                  <c:v>0.13095238095237999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B5-4939-AF84-D9C76D5575AB}"/>
            </c:ext>
          </c:extLst>
        </c:ser>
        <c:ser>
          <c:idx val="1"/>
          <c:order val="1"/>
          <c:tx>
            <c:strRef>
              <c:f>Φύλλο1!$S$24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Φύλλο1!$Q$25:$Q$31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Φύλλο1!$S$25:$S$31</c:f>
              <c:numCache>
                <c:formatCode>General</c:formatCode>
                <c:ptCount val="7"/>
                <c:pt idx="0">
                  <c:v>0.168430335097001</c:v>
                </c:pt>
                <c:pt idx="1">
                  <c:v>0.168040293040293</c:v>
                </c:pt>
                <c:pt idx="2">
                  <c:v>0.118580765639589</c:v>
                </c:pt>
                <c:pt idx="3">
                  <c:v>0.16620879120879101</c:v>
                </c:pt>
                <c:pt idx="4">
                  <c:v>0.10768398268398199</c:v>
                </c:pt>
                <c:pt idx="5">
                  <c:v>0.14497354497354401</c:v>
                </c:pt>
                <c:pt idx="6">
                  <c:v>0.13095238095237999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1B5-4939-AF84-D9C76D5575AB}"/>
            </c:ext>
          </c:extLst>
        </c:ser>
        <c:ser>
          <c:idx val="2"/>
          <c:order val="2"/>
          <c:tx>
            <c:strRef>
              <c:f>Φύλλο1!$T$24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Φύλλο1!$Q$25:$Q$31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Φύλλο1!$T$25:$T$31</c:f>
              <c:numCache>
                <c:formatCode>General</c:formatCode>
                <c:ptCount val="7"/>
                <c:pt idx="0">
                  <c:v>0.168430335097001</c:v>
                </c:pt>
                <c:pt idx="1">
                  <c:v>0.168040293040293</c:v>
                </c:pt>
                <c:pt idx="2">
                  <c:v>0.118580765639589</c:v>
                </c:pt>
                <c:pt idx="3">
                  <c:v>0.16620879120879101</c:v>
                </c:pt>
                <c:pt idx="4">
                  <c:v>0.10768398268398199</c:v>
                </c:pt>
                <c:pt idx="5">
                  <c:v>0.14497354497354401</c:v>
                </c:pt>
                <c:pt idx="6">
                  <c:v>0.13095238095237999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1B5-4939-AF84-D9C76D5575AB}"/>
            </c:ext>
          </c:extLst>
        </c:ser>
        <c:ser>
          <c:idx val="3"/>
          <c:order val="3"/>
          <c:tx>
            <c:strRef>
              <c:f>Φύλλο1!$U$24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3.6836017035650294E-2"/>
                  <c:y val="6.01978817688439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B5-4939-AF84-D9C76D5575AB}"/>
                </c:ext>
              </c:extLst>
            </c:dLbl>
            <c:dLbl>
              <c:idx val="1"/>
              <c:layout>
                <c:manualLayout>
                  <c:x val="-2.0968284377237269E-2"/>
                  <c:y val="-2.7946822172070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B5-4939-AF84-D9C76D5575AB}"/>
                </c:ext>
              </c:extLst>
            </c:dLbl>
            <c:dLbl>
              <c:idx val="4"/>
              <c:layout>
                <c:manualLayout>
                  <c:x val="-4.3636967369581475E-2"/>
                  <c:y val="-4.8386265382641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B5-4939-AF84-D9C76D5575AB}"/>
                </c:ext>
              </c:extLst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B5-4939-AF84-D9C76D5575AB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Φύλλο1!$Q$25:$Q$31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Φύλλο1!$U$25:$U$31</c:f>
              <c:numCache>
                <c:formatCode>General</c:formatCode>
                <c:ptCount val="7"/>
                <c:pt idx="0">
                  <c:v>0.169172932330827</c:v>
                </c:pt>
                <c:pt idx="1">
                  <c:v>0.170361247947454</c:v>
                </c:pt>
                <c:pt idx="2">
                  <c:v>0.13725490196078399</c:v>
                </c:pt>
                <c:pt idx="3">
                  <c:v>0.15813117699910101</c:v>
                </c:pt>
                <c:pt idx="4">
                  <c:v>9.8506069094304302E-2</c:v>
                </c:pt>
                <c:pt idx="5">
                  <c:v>0.14465408805031399</c:v>
                </c:pt>
                <c:pt idx="6">
                  <c:v>0.119047619047619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1B5-4939-AF84-D9C76D557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9995696"/>
        <c:axId val="912313680"/>
      </c:scatterChart>
      <c:valAx>
        <c:axId val="109999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313680"/>
        <c:crosses val="autoZero"/>
        <c:crossBetween val="midCat"/>
      </c:valAx>
      <c:valAx>
        <c:axId val="91231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[0-1]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995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 Consumer2 </a:t>
            </a:r>
            <a:r>
              <a:rPr lang="en-US" dirty="0" err="1"/>
              <a:t>CacheHits</a:t>
            </a:r>
            <a:endParaRPr lang="el-GR" dirty="0"/>
          </a:p>
          <a:p>
            <a:pPr>
              <a:defRPr/>
            </a:pPr>
            <a:r>
              <a:rPr lang="en-US" dirty="0" err="1"/>
              <a:t>ZipfMandelbrot</a:t>
            </a:r>
            <a:r>
              <a:rPr lang="en-US" dirty="0"/>
              <a:t> 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Φύλλο1!$B$17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Φύλλο1!$A$18:$A$24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Φύλλο1!$B$18:$B$24</c:f>
              <c:numCache>
                <c:formatCode>General</c:formatCode>
                <c:ptCount val="7"/>
                <c:pt idx="0">
                  <c:v>0.32668549905838001</c:v>
                </c:pt>
                <c:pt idx="1">
                  <c:v>0.32135593220338898</c:v>
                </c:pt>
                <c:pt idx="2">
                  <c:v>0.310885122410546</c:v>
                </c:pt>
                <c:pt idx="3">
                  <c:v>0.29085956416464798</c:v>
                </c:pt>
                <c:pt idx="4">
                  <c:v>0.24568965517241301</c:v>
                </c:pt>
                <c:pt idx="5">
                  <c:v>0.22003284072249499</c:v>
                </c:pt>
                <c:pt idx="6">
                  <c:v>0.125336927223719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E48-46F5-987D-BF99437D4975}"/>
            </c:ext>
          </c:extLst>
        </c:ser>
        <c:ser>
          <c:idx val="1"/>
          <c:order val="1"/>
          <c:tx>
            <c:strRef>
              <c:f>Φύλλο1!$C$17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1"/>
              <c:layout>
                <c:manualLayout>
                  <c:x val="-8.2927535675590049E-3"/>
                  <c:y val="-5.30764317342588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48-46F5-987D-BF99437D4975}"/>
                </c:ext>
              </c:extLst>
            </c:dLbl>
            <c:dLbl>
              <c:idx val="2"/>
              <c:layout>
                <c:manualLayout>
                  <c:x val="-1.0508574529225323E-2"/>
                  <c:y val="-2.7440101391830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48-46F5-987D-BF99437D4975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Φύλλο1!$A$18:$A$24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Φύλλο1!$C$18:$C$24</c:f>
              <c:numCache>
                <c:formatCode>General</c:formatCode>
                <c:ptCount val="7"/>
                <c:pt idx="0">
                  <c:v>0.359679849340866</c:v>
                </c:pt>
                <c:pt idx="1">
                  <c:v>0.34821092278719301</c:v>
                </c:pt>
                <c:pt idx="2">
                  <c:v>0.33054613935969801</c:v>
                </c:pt>
                <c:pt idx="3">
                  <c:v>0.30009079903147701</c:v>
                </c:pt>
                <c:pt idx="4">
                  <c:v>0.24568965517241301</c:v>
                </c:pt>
                <c:pt idx="5">
                  <c:v>0.22003284072249499</c:v>
                </c:pt>
                <c:pt idx="6">
                  <c:v>0.125336927223719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E48-46F5-987D-BF99437D4975}"/>
            </c:ext>
          </c:extLst>
        </c:ser>
        <c:ser>
          <c:idx val="2"/>
          <c:order val="2"/>
          <c:tx>
            <c:strRef>
              <c:f>Φύλλο1!$D$17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Φύλλο1!$A$18:$A$24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Φύλλο1!$D$18:$D$24</c:f>
              <c:numCache>
                <c:formatCode>General</c:formatCode>
                <c:ptCount val="7"/>
                <c:pt idx="0">
                  <c:v>0.34717514124293702</c:v>
                </c:pt>
                <c:pt idx="1">
                  <c:v>0.33890772128060198</c:v>
                </c:pt>
                <c:pt idx="2">
                  <c:v>0.32655367231638399</c:v>
                </c:pt>
                <c:pt idx="3">
                  <c:v>0.29963680387409197</c:v>
                </c:pt>
                <c:pt idx="4">
                  <c:v>0.24568965517241301</c:v>
                </c:pt>
                <c:pt idx="5">
                  <c:v>0.22003284072249499</c:v>
                </c:pt>
                <c:pt idx="6">
                  <c:v>0.125336927223719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E48-46F5-987D-BF99437D4975}"/>
            </c:ext>
          </c:extLst>
        </c:ser>
        <c:ser>
          <c:idx val="3"/>
          <c:order val="3"/>
          <c:tx>
            <c:strRef>
              <c:f>Φύλλο1!$E$17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1"/>
              <c:layout>
                <c:manualLayout>
                  <c:x val="-1.9004066991072183E-2"/>
                  <c:y val="0.1627106832620251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48-46F5-987D-BF99437D4975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Φύλλο1!$A$18:$A$24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Φύλλο1!$E$18:$E$24</c:f>
              <c:numCache>
                <c:formatCode>General</c:formatCode>
                <c:ptCount val="7"/>
                <c:pt idx="0">
                  <c:v>0.32807909604519703</c:v>
                </c:pt>
                <c:pt idx="1">
                  <c:v>0.32497175141242901</c:v>
                </c:pt>
                <c:pt idx="2">
                  <c:v>0.30824858757062101</c:v>
                </c:pt>
                <c:pt idx="3">
                  <c:v>0.29055690072639201</c:v>
                </c:pt>
                <c:pt idx="4">
                  <c:v>0.24213075060532599</c:v>
                </c:pt>
                <c:pt idx="5">
                  <c:v>0.22290640394088601</c:v>
                </c:pt>
                <c:pt idx="6">
                  <c:v>0.12156593406593399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1E48-46F5-987D-BF99437D4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488943"/>
        <c:axId val="944211743"/>
      </c:scatterChart>
      <c:valAx>
        <c:axId val="1354488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211743"/>
        <c:crosses val="autoZero"/>
        <c:crossBetween val="midCat"/>
        <c:majorUnit val="10"/>
      </c:valAx>
      <c:valAx>
        <c:axId val="94421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[0-1]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4889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Consumer1 Delay</a:t>
            </a:r>
            <a:endParaRPr lang="el-GR" dirty="0"/>
          </a:p>
          <a:p>
            <a:pPr>
              <a:defRPr/>
            </a:pPr>
            <a:r>
              <a:rPr lang="en-US" dirty="0"/>
              <a:t>vs</a:t>
            </a:r>
            <a:r>
              <a:rPr lang="en-US" baseline="0" dirty="0"/>
              <a:t> Packet Size </a:t>
            </a:r>
            <a:r>
              <a:rPr lang="en-US" dirty="0"/>
              <a:t>ConsumerCbr</a:t>
            </a:r>
            <a:r>
              <a:rPr lang="el-GR" baseline="0" dirty="0"/>
              <a:t> 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Φύλλο1!$B$2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Φύλλο1!$B$3:$B$9</c:f>
              <c:numCache>
                <c:formatCode>General</c:formatCode>
                <c:ptCount val="7"/>
                <c:pt idx="0">
                  <c:v>6.2343355762164501E-2</c:v>
                </c:pt>
                <c:pt idx="1">
                  <c:v>6.4635995657015499E-2</c:v>
                </c:pt>
                <c:pt idx="2">
                  <c:v>6.92332257499257E-2</c:v>
                </c:pt>
                <c:pt idx="3">
                  <c:v>7.8427913607878194E-2</c:v>
                </c:pt>
                <c:pt idx="4">
                  <c:v>9.6824337275985606E-2</c:v>
                </c:pt>
                <c:pt idx="5">
                  <c:v>0.11523349121338899</c:v>
                </c:pt>
                <c:pt idx="6">
                  <c:v>0.214635911147011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8BA-41BB-88BE-CC8EEEF58C1E}"/>
            </c:ext>
          </c:extLst>
        </c:ser>
        <c:ser>
          <c:idx val="1"/>
          <c:order val="1"/>
          <c:tx>
            <c:strRef>
              <c:f>Φύλλο1!$C$2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Φύλλο1!$C$3:$C$9</c:f>
              <c:numCache>
                <c:formatCode>General</c:formatCode>
                <c:ptCount val="7"/>
                <c:pt idx="0">
                  <c:v>6.2343355762164501E-2</c:v>
                </c:pt>
                <c:pt idx="1">
                  <c:v>6.4635995657015499E-2</c:v>
                </c:pt>
                <c:pt idx="2">
                  <c:v>6.92332257499257E-2</c:v>
                </c:pt>
                <c:pt idx="3">
                  <c:v>7.8427913607878194E-2</c:v>
                </c:pt>
                <c:pt idx="4">
                  <c:v>9.6824337275985606E-2</c:v>
                </c:pt>
                <c:pt idx="5">
                  <c:v>0.11523349121338899</c:v>
                </c:pt>
                <c:pt idx="6">
                  <c:v>0.214635911147011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8BA-41BB-88BE-CC8EEEF58C1E}"/>
            </c:ext>
          </c:extLst>
        </c:ser>
        <c:ser>
          <c:idx val="2"/>
          <c:order val="2"/>
          <c:tx>
            <c:strRef>
              <c:f>Φύλλο1!$D$2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Φύλλο1!$D$3:$D$9</c:f>
              <c:numCache>
                <c:formatCode>General</c:formatCode>
                <c:ptCount val="7"/>
                <c:pt idx="0">
                  <c:v>6.2343355762164501E-2</c:v>
                </c:pt>
                <c:pt idx="1">
                  <c:v>6.4635995657015499E-2</c:v>
                </c:pt>
                <c:pt idx="2">
                  <c:v>6.92332257499257E-2</c:v>
                </c:pt>
                <c:pt idx="3">
                  <c:v>7.8427913607878194E-2</c:v>
                </c:pt>
                <c:pt idx="4">
                  <c:v>9.6824337275985606E-2</c:v>
                </c:pt>
                <c:pt idx="5">
                  <c:v>0.11523349121338899</c:v>
                </c:pt>
                <c:pt idx="6">
                  <c:v>0.214635911147011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8BA-41BB-88BE-CC8EEEF58C1E}"/>
            </c:ext>
          </c:extLst>
        </c:ser>
        <c:ser>
          <c:idx val="3"/>
          <c:order val="3"/>
          <c:tx>
            <c:strRef>
              <c:f>Φύλλο1!$E$2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1.2393592613464904E-2"/>
                  <c:y val="8.08580061645348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BA-41BB-88BE-CC8EEEF58C1E}"/>
                </c:ext>
              </c:extLst>
            </c:dLbl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8BA-41BB-88BE-CC8EEEF58C1E}"/>
                </c:ext>
              </c:extLst>
            </c:dLbl>
            <c:dLbl>
              <c:idx val="2"/>
              <c:layout>
                <c:manualLayout>
                  <c:x val="-1.7156037414224216E-2"/>
                  <c:y val="4.58525222427578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8BA-41BB-88BE-CC8EEEF58C1E}"/>
                </c:ext>
              </c:extLst>
            </c:dLbl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8BA-41BB-88BE-CC8EEEF58C1E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8BA-41BB-88BE-CC8EEEF58C1E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Φύλλο1!$E$3:$E$9</c:f>
              <c:numCache>
                <c:formatCode>General</c:formatCode>
                <c:ptCount val="7"/>
                <c:pt idx="0">
                  <c:v>6.2343355762164501E-2</c:v>
                </c:pt>
                <c:pt idx="1">
                  <c:v>6.4635995657015499E-2</c:v>
                </c:pt>
                <c:pt idx="2">
                  <c:v>6.92332257499257E-2</c:v>
                </c:pt>
                <c:pt idx="3">
                  <c:v>7.8427913607878194E-2</c:v>
                </c:pt>
                <c:pt idx="4">
                  <c:v>9.6824337275985606E-2</c:v>
                </c:pt>
                <c:pt idx="5">
                  <c:v>0.11523349121338899</c:v>
                </c:pt>
                <c:pt idx="6">
                  <c:v>0.214599166397415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F8BA-41BB-88BE-CC8EEEF58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6819840"/>
        <c:axId val="619701152"/>
      </c:scatterChart>
      <c:valAx>
        <c:axId val="646819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01152"/>
        <c:crosses val="autoZero"/>
        <c:crossBetween val="midCat"/>
        <c:majorUnit val="10"/>
      </c:valAx>
      <c:valAx>
        <c:axId val="61970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819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Consumer1 Delay vs Packet Size</a:t>
            </a:r>
            <a:r>
              <a:rPr lang="en-US" baseline="0" dirty="0"/>
              <a:t> </a:t>
            </a: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Φύλλο1!$B$21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Φύλλο1!$A$22:$A$28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Φύλλο1!$B$22:$B$28</c:f>
              <c:numCache>
                <c:formatCode>General</c:formatCode>
                <c:ptCount val="7"/>
                <c:pt idx="0">
                  <c:v>2.0938712989984599E-2</c:v>
                </c:pt>
                <c:pt idx="1">
                  <c:v>2.2857319744604501E-2</c:v>
                </c:pt>
                <c:pt idx="2">
                  <c:v>2.6631627450104198E-2</c:v>
                </c:pt>
                <c:pt idx="3">
                  <c:v>3.4080186499402601E-2</c:v>
                </c:pt>
                <c:pt idx="4">
                  <c:v>5.14809912887828E-2</c:v>
                </c:pt>
                <c:pt idx="5">
                  <c:v>6.8827835987261096E-2</c:v>
                </c:pt>
                <c:pt idx="6">
                  <c:v>0.13377683514986299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6A-4B97-836F-D781839186FC}"/>
            </c:ext>
          </c:extLst>
        </c:ser>
        <c:ser>
          <c:idx val="1"/>
          <c:order val="1"/>
          <c:tx>
            <c:strRef>
              <c:f>Φύλλο1!$C$21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Φύλλο1!$A$22:$A$28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Φύλλο1!$C$22:$C$28</c:f>
              <c:numCache>
                <c:formatCode>General</c:formatCode>
                <c:ptCount val="7"/>
                <c:pt idx="0">
                  <c:v>1.2297992448197599E-2</c:v>
                </c:pt>
                <c:pt idx="1">
                  <c:v>1.59904117769516E-2</c:v>
                </c:pt>
                <c:pt idx="2">
                  <c:v>2.2382354573850901E-2</c:v>
                </c:pt>
                <c:pt idx="3">
                  <c:v>3.2343192769644397E-2</c:v>
                </c:pt>
                <c:pt idx="4">
                  <c:v>5.14809912887828E-2</c:v>
                </c:pt>
                <c:pt idx="5">
                  <c:v>6.8827835987261096E-2</c:v>
                </c:pt>
                <c:pt idx="6">
                  <c:v>0.13377683514986299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6A-4B97-836F-D781839186FC}"/>
            </c:ext>
          </c:extLst>
        </c:ser>
        <c:ser>
          <c:idx val="2"/>
          <c:order val="2"/>
          <c:tx>
            <c:strRef>
              <c:f>Φύλλο1!$D$21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Φύλλο1!$A$22:$A$28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Φύλλο1!$D$22:$D$28</c:f>
              <c:numCache>
                <c:formatCode>General</c:formatCode>
                <c:ptCount val="7"/>
                <c:pt idx="0">
                  <c:v>1.8285652927348E-2</c:v>
                </c:pt>
                <c:pt idx="1">
                  <c:v>2.0282758220402E-2</c:v>
                </c:pt>
                <c:pt idx="2">
                  <c:v>2.4187183801874099E-2</c:v>
                </c:pt>
                <c:pt idx="3">
                  <c:v>3.2286110095579398E-2</c:v>
                </c:pt>
                <c:pt idx="4">
                  <c:v>5.14809912887828E-2</c:v>
                </c:pt>
                <c:pt idx="5">
                  <c:v>6.8827835987261096E-2</c:v>
                </c:pt>
                <c:pt idx="6">
                  <c:v>0.13377683514986299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6A-4B97-836F-D781839186FC}"/>
            </c:ext>
          </c:extLst>
        </c:ser>
        <c:ser>
          <c:idx val="3"/>
          <c:order val="3"/>
          <c:tx>
            <c:strRef>
              <c:f>Φύλλο1!$E$21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2.1150386743981231E-2"/>
                  <c:y val="-6.39276030191950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6A-4B97-836F-D781839186F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36A-4B97-836F-D781839186FC}"/>
                </c:ext>
              </c:extLst>
            </c:dLbl>
            <c:dLbl>
              <c:idx val="2"/>
              <c:layout>
                <c:manualLayout>
                  <c:x val="1.2337725600655717E-2"/>
                  <c:y val="1.4529000686180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6A-4B97-836F-D781839186FC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6A-4B97-836F-D781839186FC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Φύλλο1!$A$22:$A$28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Φύλλο1!$E$22:$E$28</c:f>
              <c:numCache>
                <c:formatCode>General</c:formatCode>
                <c:ptCount val="7"/>
                <c:pt idx="0">
                  <c:v>1.62777958860735E-2</c:v>
                </c:pt>
                <c:pt idx="1">
                  <c:v>1.8939714508312801E-2</c:v>
                </c:pt>
                <c:pt idx="2">
                  <c:v>2.3645810487114501E-2</c:v>
                </c:pt>
                <c:pt idx="3">
                  <c:v>3.2280704847396702E-2</c:v>
                </c:pt>
                <c:pt idx="4">
                  <c:v>5.2658523815236898E-2</c:v>
                </c:pt>
                <c:pt idx="5">
                  <c:v>7.0334966346153799E-2</c:v>
                </c:pt>
                <c:pt idx="6">
                  <c:v>0.15204553116147301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36A-4B97-836F-D78183918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214095"/>
        <c:axId val="747916287"/>
      </c:scatterChart>
      <c:valAx>
        <c:axId val="688214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916287"/>
        <c:crosses val="autoZero"/>
        <c:crossBetween val="midCat"/>
      </c:valAx>
      <c:valAx>
        <c:axId val="74791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2140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Cache Entries Time Rtr1 </a:t>
            </a:r>
          </a:p>
          <a:p>
            <a:pPr>
              <a:defRPr/>
            </a:pPr>
            <a:r>
              <a:rPr lang="en-US"/>
              <a:t>ConsumerCbr</a:t>
            </a:r>
            <a:endParaRPr lang="el-G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Φύλλο1!$B$2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Φύλλο1!$B$3:$B$9</c:f>
              <c:numCache>
                <c:formatCode>General</c:formatCode>
                <c:ptCount val="7"/>
                <c:pt idx="0">
                  <c:v>0.55555500967388405</c:v>
                </c:pt>
                <c:pt idx="1">
                  <c:v>1.11111</c:v>
                </c:pt>
                <c:pt idx="2">
                  <c:v>2.2222200000000001</c:v>
                </c:pt>
                <c:pt idx="3">
                  <c:v>4.4642900000000001</c:v>
                </c:pt>
                <c:pt idx="4">
                  <c:v>8.9285700000000006</c:v>
                </c:pt>
                <c:pt idx="5">
                  <c:v>12.5</c:v>
                </c:pt>
                <c:pt idx="6">
                  <c:v>28.562488333333299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E09-464A-B20C-BA761365CC27}"/>
            </c:ext>
          </c:extLst>
        </c:ser>
        <c:ser>
          <c:idx val="1"/>
          <c:order val="1"/>
          <c:tx>
            <c:strRef>
              <c:f>Φύλλο1!$C$2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Φύλλο1!$C$3:$C$9</c:f>
              <c:numCache>
                <c:formatCode>General</c:formatCode>
                <c:ptCount val="7"/>
                <c:pt idx="0">
                  <c:v>0.55555500967388405</c:v>
                </c:pt>
                <c:pt idx="1">
                  <c:v>1.11111</c:v>
                </c:pt>
                <c:pt idx="2">
                  <c:v>2.2222200000000001</c:v>
                </c:pt>
                <c:pt idx="3">
                  <c:v>4.4642900000000001</c:v>
                </c:pt>
                <c:pt idx="4">
                  <c:v>8.9285700000000006</c:v>
                </c:pt>
                <c:pt idx="5">
                  <c:v>12.5</c:v>
                </c:pt>
                <c:pt idx="6">
                  <c:v>28.026785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E09-464A-B20C-BA761365CC27}"/>
            </c:ext>
          </c:extLst>
        </c:ser>
        <c:ser>
          <c:idx val="2"/>
          <c:order val="2"/>
          <c:tx>
            <c:strRef>
              <c:f>Φύλλο1!$D$2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Φύλλο1!$D$3:$D$9</c:f>
              <c:numCache>
                <c:formatCode>General</c:formatCode>
                <c:ptCount val="7"/>
                <c:pt idx="0">
                  <c:v>0.55555500967388405</c:v>
                </c:pt>
                <c:pt idx="1">
                  <c:v>1.11111</c:v>
                </c:pt>
                <c:pt idx="2">
                  <c:v>2.2222200000000001</c:v>
                </c:pt>
                <c:pt idx="3">
                  <c:v>4.4642900000000001</c:v>
                </c:pt>
                <c:pt idx="4">
                  <c:v>8.9285700000000006</c:v>
                </c:pt>
                <c:pt idx="5">
                  <c:v>12.5</c:v>
                </c:pt>
                <c:pt idx="6">
                  <c:v>28.061903333333301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E09-464A-B20C-BA761365CC27}"/>
            </c:ext>
          </c:extLst>
        </c:ser>
        <c:ser>
          <c:idx val="3"/>
          <c:order val="3"/>
          <c:tx>
            <c:strRef>
              <c:f>Φύλλο1!$E$2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09-464A-B20C-BA761365CC2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09-464A-B20C-BA761365CC27}"/>
                </c:ext>
              </c:extLst>
            </c:dLbl>
            <c:dLbl>
              <c:idx val="2"/>
              <c:layout>
                <c:manualLayout>
                  <c:x val="-3.1024930747922438E-2"/>
                  <c:y val="-0.116913484021823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09-464A-B20C-BA761365CC27}"/>
                </c:ext>
              </c:extLst>
            </c:dLbl>
            <c:dLbl>
              <c:idx val="3"/>
              <c:layout>
                <c:manualLayout>
                  <c:x val="-2.5401705673217482E-2"/>
                  <c:y val="-8.37588452261861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09-464A-B20C-BA761365CC27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09-464A-B20C-BA761365CC27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Φύλλο1!$A$3:$A$9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xVal>
          <c:yVal>
            <c:numRef>
              <c:f>Φύλλο1!$E$3:$E$9</c:f>
              <c:numCache>
                <c:formatCode>General</c:formatCode>
                <c:ptCount val="7"/>
                <c:pt idx="0">
                  <c:v>0.28351073425915402</c:v>
                </c:pt>
                <c:pt idx="1">
                  <c:v>0.57035212999537699</c:v>
                </c:pt>
                <c:pt idx="2">
                  <c:v>1.10091986453285</c:v>
                </c:pt>
                <c:pt idx="3">
                  <c:v>2.2078391199579599</c:v>
                </c:pt>
                <c:pt idx="4">
                  <c:v>4.3205404793880096</c:v>
                </c:pt>
                <c:pt idx="5">
                  <c:v>6.0223693571939796</c:v>
                </c:pt>
                <c:pt idx="6">
                  <c:v>15.708331803030299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CE09-464A-B20C-BA761365C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9143775"/>
        <c:axId val="1533320143"/>
      </c:scatterChart>
      <c:valAx>
        <c:axId val="1439143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320143"/>
        <c:crosses val="autoZero"/>
        <c:crossBetween val="midCat"/>
        <c:majorUnit val="10"/>
      </c:valAx>
      <c:valAx>
        <c:axId val="153332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1437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Cache Entries Time Rtr1</a:t>
            </a:r>
          </a:p>
          <a:p>
            <a:pPr>
              <a:defRPr/>
            </a:pP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Φύλλο1!$B$13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Φύλλο1!$A$14:$A$19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Φύλλο1!$B$14:$B$19</c:f>
              <c:numCache>
                <c:formatCode>General</c:formatCode>
                <c:ptCount val="6"/>
                <c:pt idx="0">
                  <c:v>1.6934336266218399</c:v>
                </c:pt>
                <c:pt idx="1">
                  <c:v>3.24883369081439</c:v>
                </c:pt>
                <c:pt idx="2">
                  <c:v>6.1771308942096201</c:v>
                </c:pt>
                <c:pt idx="3">
                  <c:v>11.028947193268101</c:v>
                </c:pt>
                <c:pt idx="4">
                  <c:v>16.9319206477732</c:v>
                </c:pt>
                <c:pt idx="5">
                  <c:v>20.643818013856801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D3-4D84-BE52-146A47340693}"/>
            </c:ext>
          </c:extLst>
        </c:ser>
        <c:ser>
          <c:idx val="1"/>
          <c:order val="1"/>
          <c:tx>
            <c:strRef>
              <c:f>Φύλλο1!$C$13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Φύλλο1!$A$14:$A$19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Φύλλο1!$C$14:$C$19</c:f>
              <c:numCache>
                <c:formatCode>General</c:formatCode>
                <c:ptCount val="6"/>
                <c:pt idx="0">
                  <c:v>2.20499534751319</c:v>
                </c:pt>
                <c:pt idx="1">
                  <c:v>4.4767356387289396</c:v>
                </c:pt>
                <c:pt idx="2">
                  <c:v>7.0838705854727602</c:v>
                </c:pt>
                <c:pt idx="3">
                  <c:v>11.1366865826494</c:v>
                </c:pt>
                <c:pt idx="4">
                  <c:v>16.920160863697699</c:v>
                </c:pt>
                <c:pt idx="5">
                  <c:v>20.630776443418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4D3-4D84-BE52-146A47340693}"/>
            </c:ext>
          </c:extLst>
        </c:ser>
        <c:ser>
          <c:idx val="2"/>
          <c:order val="2"/>
          <c:tx>
            <c:strRef>
              <c:f>Φύλλο1!$D$13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Φύλλο1!$A$14:$A$19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Φύλλο1!$D$14:$D$19</c:f>
              <c:numCache>
                <c:formatCode>General</c:formatCode>
                <c:ptCount val="6"/>
                <c:pt idx="0">
                  <c:v>1.91910400812298</c:v>
                </c:pt>
                <c:pt idx="1">
                  <c:v>3.63566470965158</c:v>
                </c:pt>
                <c:pt idx="2">
                  <c:v>6.7712589735189699</c:v>
                </c:pt>
                <c:pt idx="3">
                  <c:v>11.1563590445486</c:v>
                </c:pt>
                <c:pt idx="4">
                  <c:v>16.9319206477732</c:v>
                </c:pt>
                <c:pt idx="5">
                  <c:v>20.643818013856801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4D3-4D84-BE52-146A47340693}"/>
            </c:ext>
          </c:extLst>
        </c:ser>
        <c:ser>
          <c:idx val="3"/>
          <c:order val="3"/>
          <c:tx>
            <c:strRef>
              <c:f>Φύλλο1!$E$13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1.5510746731664101E-2"/>
                  <c:y val="2.65503508439218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4D3-4D84-BE52-146A47340693}"/>
                </c:ext>
              </c:extLst>
            </c:dLbl>
            <c:dLbl>
              <c:idx val="2"/>
              <c:layout>
                <c:manualLayout>
                  <c:x val="5.0021722024387993E-3"/>
                  <c:y val="2.84184323346837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4D3-4D84-BE52-146A47340693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4D3-4D84-BE52-146A47340693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4D3-4D84-BE52-146A47340693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Φύλλο1!$A$14:$A$19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</c:numCache>
            </c:numRef>
          </c:xVal>
          <c:yVal>
            <c:numRef>
              <c:f>Φύλλο1!$E$14:$E$19</c:f>
              <c:numCache>
                <c:formatCode>General</c:formatCode>
                <c:ptCount val="6"/>
                <c:pt idx="0">
                  <c:v>1.2959558552716099</c:v>
                </c:pt>
                <c:pt idx="1">
                  <c:v>2.0294646038395801</c:v>
                </c:pt>
                <c:pt idx="2">
                  <c:v>3.28736205341571</c:v>
                </c:pt>
                <c:pt idx="3">
                  <c:v>4.8244880357568496</c:v>
                </c:pt>
                <c:pt idx="4">
                  <c:v>7.9343538962288598</c:v>
                </c:pt>
                <c:pt idx="5">
                  <c:v>10.102809422071999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4D3-4D84-BE52-146A47340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8080608"/>
        <c:axId val="1550127056"/>
      </c:scatterChart>
      <c:valAx>
        <c:axId val="173808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 [KB]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127056"/>
        <c:crosses val="autoZero"/>
        <c:crossBetween val="midCat"/>
        <c:majorUnit val="10"/>
      </c:valAx>
      <c:valAx>
        <c:axId val="155012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080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Throughput vs Variable Delay </a:t>
            </a:r>
            <a:r>
              <a:rPr lang="en-US" dirty="0" err="1"/>
              <a:t>ZipfMandelbrot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Φύλλο1!$B$31</c:f>
              <c:strCache>
                <c:ptCount val="1"/>
                <c:pt idx="0">
                  <c:v>FIFO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Φύλλο1!$A$32:$A$38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Φύλλο1!$B$32:$B$38</c:f>
              <c:numCache>
                <c:formatCode>General</c:formatCode>
                <c:ptCount val="7"/>
                <c:pt idx="0">
                  <c:v>44959.220338983003</c:v>
                </c:pt>
                <c:pt idx="1">
                  <c:v>44877.595932203301</c:v>
                </c:pt>
                <c:pt idx="2">
                  <c:v>44894.908474576201</c:v>
                </c:pt>
                <c:pt idx="3">
                  <c:v>44795.751050847401</c:v>
                </c:pt>
                <c:pt idx="4">
                  <c:v>44591.713898305003</c:v>
                </c:pt>
                <c:pt idx="5">
                  <c:v>44456.692881355899</c:v>
                </c:pt>
                <c:pt idx="6">
                  <c:v>44176.683389830498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93-4B19-9E03-D721DA57761D}"/>
            </c:ext>
          </c:extLst>
        </c:ser>
        <c:ser>
          <c:idx val="1"/>
          <c:order val="1"/>
          <c:tx>
            <c:strRef>
              <c:f>Φύλλο1!$C$31</c:f>
              <c:strCache>
                <c:ptCount val="1"/>
                <c:pt idx="0">
                  <c:v>LFU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Φύλλο1!$A$32:$A$38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Φύλλο1!$C$32:$C$38</c:f>
              <c:numCache>
                <c:formatCode>General</c:formatCode>
                <c:ptCount val="7"/>
                <c:pt idx="0">
                  <c:v>44959.220338983003</c:v>
                </c:pt>
                <c:pt idx="1">
                  <c:v>44877.595932203301</c:v>
                </c:pt>
                <c:pt idx="2">
                  <c:v>44894.908474576201</c:v>
                </c:pt>
                <c:pt idx="3">
                  <c:v>44795.751050847401</c:v>
                </c:pt>
                <c:pt idx="4">
                  <c:v>44591.713898305003</c:v>
                </c:pt>
                <c:pt idx="5">
                  <c:v>44456.692881355899</c:v>
                </c:pt>
                <c:pt idx="6">
                  <c:v>44176.683389830498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93-4B19-9E03-D721DA57761D}"/>
            </c:ext>
          </c:extLst>
        </c:ser>
        <c:ser>
          <c:idx val="2"/>
          <c:order val="2"/>
          <c:tx>
            <c:strRef>
              <c:f>Φύλλο1!$D$31</c:f>
              <c:strCache>
                <c:ptCount val="1"/>
                <c:pt idx="0">
                  <c:v>LRU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xVal>
            <c:numRef>
              <c:f>Φύλλο1!$A$32:$A$38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Φύλλο1!$D$32:$D$38</c:f>
              <c:numCache>
                <c:formatCode>General</c:formatCode>
                <c:ptCount val="7"/>
                <c:pt idx="0">
                  <c:v>44959.220338983003</c:v>
                </c:pt>
                <c:pt idx="1">
                  <c:v>44877.595932203301</c:v>
                </c:pt>
                <c:pt idx="2">
                  <c:v>44894.908474576201</c:v>
                </c:pt>
                <c:pt idx="3">
                  <c:v>44795.751050847401</c:v>
                </c:pt>
                <c:pt idx="4">
                  <c:v>44591.713898305003</c:v>
                </c:pt>
                <c:pt idx="5">
                  <c:v>44456.692881355899</c:v>
                </c:pt>
                <c:pt idx="6">
                  <c:v>44176.683389830498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D93-4B19-9E03-D721DA57761D}"/>
            </c:ext>
          </c:extLst>
        </c:ser>
        <c:ser>
          <c:idx val="3"/>
          <c:order val="3"/>
          <c:tx>
            <c:strRef>
              <c:f>Φύλλο1!$E$31</c:f>
              <c:strCache>
                <c:ptCount val="1"/>
                <c:pt idx="0">
                  <c:v>RANDOM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marker>
          <c:dLbls>
            <c:dLbl>
              <c:idx val="0"/>
              <c:layout>
                <c:manualLayout>
                  <c:x val="-4.8611796891220659E-2"/>
                  <c:y val="-9.62310385064177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93-4B19-9E03-D721DA57761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D93-4B19-9E03-D721DA57761D}"/>
                </c:ext>
              </c:extLst>
            </c:dLbl>
            <c:dLbl>
              <c:idx val="2"/>
              <c:layout>
                <c:manualLayout>
                  <c:x val="-6.7665763472453178E-2"/>
                  <c:y val="0.1310569817191753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D93-4B19-9E03-D721DA57761D}"/>
                </c:ext>
              </c:extLst>
            </c:dLbl>
            <c:dLbl>
              <c:idx val="3"/>
              <c:layout>
                <c:manualLayout>
                  <c:x val="4.6532240194992247E-2"/>
                  <c:y val="-9.7841955140671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D93-4B19-9E03-D721DA57761D}"/>
                </c:ext>
              </c:extLst>
            </c:dLbl>
            <c:dLbl>
              <c:idx val="4"/>
              <c:layout>
                <c:manualLayout>
                  <c:x val="-7.8744868280784641E-2"/>
                  <c:y val="0.1228241280954233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D93-4B19-9E03-D721DA57761D}"/>
                </c:ext>
              </c:extLst>
            </c:dLbl>
            <c:dLbl>
              <c:idx val="5"/>
              <c:layout>
                <c:manualLayout>
                  <c:x val="2.4374030578329191E-2"/>
                  <c:y val="-3.290074940595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D93-4B19-9E03-D721DA57761D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Φύλλο1!$A$32:$A$38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0.2</c:v>
                </c:pt>
                <c:pt idx="6">
                  <c:v>0.4</c:v>
                </c:pt>
              </c:numCache>
            </c:numRef>
          </c:xVal>
          <c:yVal>
            <c:numRef>
              <c:f>Φύλλο1!$E$32:$E$38</c:f>
              <c:numCache>
                <c:formatCode>General</c:formatCode>
                <c:ptCount val="7"/>
                <c:pt idx="0">
                  <c:v>45064.237288135497</c:v>
                </c:pt>
                <c:pt idx="1">
                  <c:v>45033.495593220301</c:v>
                </c:pt>
                <c:pt idx="2">
                  <c:v>45122.778305084699</c:v>
                </c:pt>
                <c:pt idx="3">
                  <c:v>44854.050576271104</c:v>
                </c:pt>
                <c:pt idx="4">
                  <c:v>44815.491525423698</c:v>
                </c:pt>
                <c:pt idx="5">
                  <c:v>44613.332881355898</c:v>
                </c:pt>
                <c:pt idx="6">
                  <c:v>43178.1505084745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1D93-4B19-9E03-D721DA57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343263"/>
        <c:axId val="291008367"/>
      </c:scatterChart>
      <c:valAx>
        <c:axId val="291343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Delay[sec]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008367"/>
        <c:crosses val="autoZero"/>
        <c:crossBetween val="midCat"/>
      </c:valAx>
      <c:valAx>
        <c:axId val="29100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[Kbps]</a:t>
                </a:r>
                <a:endParaRPr lang="el-G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43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83319-820D-4418-95EE-231F00119546}" type="doc">
      <dgm:prSet loTypeId="urn:microsoft.com/office/officeart/2005/8/layout/matrix3" loCatId="matri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84EFFB-6DE6-43B4-8C00-04ED15D3C467}">
      <dgm:prSet/>
      <dgm:spPr/>
      <dgm:t>
        <a:bodyPr/>
        <a:lstStyle/>
        <a:p>
          <a:r>
            <a:rPr lang="el-GR" dirty="0"/>
            <a:t>Η υλοποίηση του βασίζεται στον ήδη υπάρχον τηλεφωνικό κορμό</a:t>
          </a:r>
          <a:endParaRPr lang="en-US" dirty="0"/>
        </a:p>
      </dgm:t>
    </dgm:pt>
    <dgm:pt modelId="{E68DB983-AFC9-4BBB-B35F-3CBA785B413F}" type="parTrans" cxnId="{4F52D0C7-D166-4ECF-B13B-1B349B42AC26}">
      <dgm:prSet/>
      <dgm:spPr/>
      <dgm:t>
        <a:bodyPr/>
        <a:lstStyle/>
        <a:p>
          <a:endParaRPr lang="en-US"/>
        </a:p>
      </dgm:t>
    </dgm:pt>
    <dgm:pt modelId="{477747A9-B95D-4B6A-8EAE-1B94C6F96991}" type="sibTrans" cxnId="{4F52D0C7-D166-4ECF-B13B-1B349B42AC26}">
      <dgm:prSet/>
      <dgm:spPr/>
      <dgm:t>
        <a:bodyPr/>
        <a:lstStyle/>
        <a:p>
          <a:endParaRPr lang="en-US"/>
        </a:p>
      </dgm:t>
    </dgm:pt>
    <dgm:pt modelId="{27809463-EC22-4A91-AC49-4ED9F78F6CBD}">
      <dgm:prSet/>
      <dgm:spPr/>
      <dgm:t>
        <a:bodyPr/>
        <a:lstStyle/>
        <a:p>
          <a:r>
            <a:rPr lang="el-GR" dirty="0"/>
            <a:t>Ταχύτατη μετατροπή από μικρό επιστημονικό δίκτυο, σε παγκόσμιας εμβέλειας</a:t>
          </a:r>
          <a:endParaRPr lang="en-US" dirty="0"/>
        </a:p>
      </dgm:t>
    </dgm:pt>
    <dgm:pt modelId="{A8C88224-F210-4FCB-BA06-6E4C41CD6147}" type="parTrans" cxnId="{1E7A77CD-2D97-4D9A-AF99-1A690A34B57E}">
      <dgm:prSet/>
      <dgm:spPr/>
      <dgm:t>
        <a:bodyPr/>
        <a:lstStyle/>
        <a:p>
          <a:endParaRPr lang="en-US"/>
        </a:p>
      </dgm:t>
    </dgm:pt>
    <dgm:pt modelId="{0A5110C7-DE0E-40FE-8DE6-D64AFEFFB640}" type="sibTrans" cxnId="{1E7A77CD-2D97-4D9A-AF99-1A690A34B57E}">
      <dgm:prSet/>
      <dgm:spPr/>
      <dgm:t>
        <a:bodyPr/>
        <a:lstStyle/>
        <a:p>
          <a:endParaRPr lang="en-US"/>
        </a:p>
      </dgm:t>
    </dgm:pt>
    <dgm:pt modelId="{15D593F0-A0D2-401D-BBE5-D49020915781}">
      <dgm:prSet/>
      <dgm:spPr/>
      <dgm:t>
        <a:bodyPr/>
        <a:lstStyle/>
        <a:p>
          <a:r>
            <a:rPr lang="el-GR" dirty="0"/>
            <a:t>Πολλαπλή και ταχύτατη ενσωμάτωση νέων συσκευών</a:t>
          </a:r>
          <a:endParaRPr lang="en-US" dirty="0"/>
        </a:p>
      </dgm:t>
    </dgm:pt>
    <dgm:pt modelId="{A242EA5D-7D35-4DD9-878B-85E00429F1FC}" type="parTrans" cxnId="{41704EE3-BC89-4EC5-8455-EED836423593}">
      <dgm:prSet/>
      <dgm:spPr/>
      <dgm:t>
        <a:bodyPr/>
        <a:lstStyle/>
        <a:p>
          <a:endParaRPr lang="en-US"/>
        </a:p>
      </dgm:t>
    </dgm:pt>
    <dgm:pt modelId="{1407E1AF-C94A-4BA3-8F18-0738D6920477}" type="sibTrans" cxnId="{41704EE3-BC89-4EC5-8455-EED836423593}">
      <dgm:prSet/>
      <dgm:spPr/>
      <dgm:t>
        <a:bodyPr/>
        <a:lstStyle/>
        <a:p>
          <a:endParaRPr lang="en-US"/>
        </a:p>
      </dgm:t>
    </dgm:pt>
    <dgm:pt modelId="{77FA16F8-5DB1-4B30-8BD8-432B57DE7283}">
      <dgm:prSet/>
      <dgm:spPr/>
      <dgm:t>
        <a:bodyPr/>
        <a:lstStyle/>
        <a:p>
          <a:r>
            <a:rPr lang="el-GR"/>
            <a:t>Διαμόρφωση νέας κοινωνικής πραγματικότητας</a:t>
          </a:r>
          <a:endParaRPr lang="en-US"/>
        </a:p>
      </dgm:t>
    </dgm:pt>
    <dgm:pt modelId="{4AF522A1-F70E-4F05-A269-404632953FE1}" type="parTrans" cxnId="{81B8162E-D623-4024-9007-1B840901E17D}">
      <dgm:prSet/>
      <dgm:spPr/>
      <dgm:t>
        <a:bodyPr/>
        <a:lstStyle/>
        <a:p>
          <a:endParaRPr lang="en-US"/>
        </a:p>
      </dgm:t>
    </dgm:pt>
    <dgm:pt modelId="{B9AD7A96-5969-471C-843B-917A5B6AE28A}" type="sibTrans" cxnId="{81B8162E-D623-4024-9007-1B840901E17D}">
      <dgm:prSet/>
      <dgm:spPr/>
      <dgm:t>
        <a:bodyPr/>
        <a:lstStyle/>
        <a:p>
          <a:endParaRPr lang="en-US"/>
        </a:p>
      </dgm:t>
    </dgm:pt>
    <dgm:pt modelId="{1E82CF87-B003-45D0-AC54-8F6A9D6A3ACF}" type="pres">
      <dgm:prSet presAssocID="{90483319-820D-4418-95EE-231F00119546}" presName="matrix" presStyleCnt="0">
        <dgm:presLayoutVars>
          <dgm:chMax val="1"/>
          <dgm:dir/>
          <dgm:resizeHandles val="exact"/>
        </dgm:presLayoutVars>
      </dgm:prSet>
      <dgm:spPr/>
    </dgm:pt>
    <dgm:pt modelId="{D5C98AD9-9A81-47C9-8959-F5CC04BBD438}" type="pres">
      <dgm:prSet presAssocID="{90483319-820D-4418-95EE-231F00119546}" presName="diamond" presStyleLbl="bgShp" presStyleIdx="0" presStyleCnt="1"/>
      <dgm:spPr/>
    </dgm:pt>
    <dgm:pt modelId="{205E6BBD-27DB-4D36-9BEC-2FB9F00DA4F8}" type="pres">
      <dgm:prSet presAssocID="{90483319-820D-4418-95EE-231F0011954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DB3995-5BCB-4CBF-872B-1804FAF92E0A}" type="pres">
      <dgm:prSet presAssocID="{90483319-820D-4418-95EE-231F0011954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CB29655-4BB4-4EBE-A9FC-F735730C29D4}" type="pres">
      <dgm:prSet presAssocID="{90483319-820D-4418-95EE-231F0011954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3A64BCF-BDC3-4694-BA36-A943F2E412F4}" type="pres">
      <dgm:prSet presAssocID="{90483319-820D-4418-95EE-231F0011954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7D092A-2962-430A-8D6C-A1DFA77AD395}" type="presOf" srcId="{27809463-EC22-4A91-AC49-4ED9F78F6CBD}" destId="{EFDB3995-5BCB-4CBF-872B-1804FAF92E0A}" srcOrd="0" destOrd="0" presId="urn:microsoft.com/office/officeart/2005/8/layout/matrix3"/>
    <dgm:cxn modelId="{81B8162E-D623-4024-9007-1B840901E17D}" srcId="{90483319-820D-4418-95EE-231F00119546}" destId="{77FA16F8-5DB1-4B30-8BD8-432B57DE7283}" srcOrd="3" destOrd="0" parTransId="{4AF522A1-F70E-4F05-A269-404632953FE1}" sibTransId="{B9AD7A96-5969-471C-843B-917A5B6AE28A}"/>
    <dgm:cxn modelId="{9FDD803A-592C-40E4-9FA7-DE7852FB02F6}" type="presOf" srcId="{5B84EFFB-6DE6-43B4-8C00-04ED15D3C467}" destId="{205E6BBD-27DB-4D36-9BEC-2FB9F00DA4F8}" srcOrd="0" destOrd="0" presId="urn:microsoft.com/office/officeart/2005/8/layout/matrix3"/>
    <dgm:cxn modelId="{1B91F74C-A70A-471B-BA4A-8FA2A765BFA7}" type="presOf" srcId="{77FA16F8-5DB1-4B30-8BD8-432B57DE7283}" destId="{63A64BCF-BDC3-4694-BA36-A943F2E412F4}" srcOrd="0" destOrd="0" presId="urn:microsoft.com/office/officeart/2005/8/layout/matrix3"/>
    <dgm:cxn modelId="{09D8CDA3-0FFB-4C56-8CAE-9D45F43A0B6F}" type="presOf" srcId="{90483319-820D-4418-95EE-231F00119546}" destId="{1E82CF87-B003-45D0-AC54-8F6A9D6A3ACF}" srcOrd="0" destOrd="0" presId="urn:microsoft.com/office/officeart/2005/8/layout/matrix3"/>
    <dgm:cxn modelId="{EE59DCB0-5896-4A2C-8965-4232D98140BA}" type="presOf" srcId="{15D593F0-A0D2-401D-BBE5-D49020915781}" destId="{CCB29655-4BB4-4EBE-A9FC-F735730C29D4}" srcOrd="0" destOrd="0" presId="urn:microsoft.com/office/officeart/2005/8/layout/matrix3"/>
    <dgm:cxn modelId="{4F52D0C7-D166-4ECF-B13B-1B349B42AC26}" srcId="{90483319-820D-4418-95EE-231F00119546}" destId="{5B84EFFB-6DE6-43B4-8C00-04ED15D3C467}" srcOrd="0" destOrd="0" parTransId="{E68DB983-AFC9-4BBB-B35F-3CBA785B413F}" sibTransId="{477747A9-B95D-4B6A-8EAE-1B94C6F96991}"/>
    <dgm:cxn modelId="{1E7A77CD-2D97-4D9A-AF99-1A690A34B57E}" srcId="{90483319-820D-4418-95EE-231F00119546}" destId="{27809463-EC22-4A91-AC49-4ED9F78F6CBD}" srcOrd="1" destOrd="0" parTransId="{A8C88224-F210-4FCB-BA06-6E4C41CD6147}" sibTransId="{0A5110C7-DE0E-40FE-8DE6-D64AFEFFB640}"/>
    <dgm:cxn modelId="{41704EE3-BC89-4EC5-8455-EED836423593}" srcId="{90483319-820D-4418-95EE-231F00119546}" destId="{15D593F0-A0D2-401D-BBE5-D49020915781}" srcOrd="2" destOrd="0" parTransId="{A242EA5D-7D35-4DD9-878B-85E00429F1FC}" sibTransId="{1407E1AF-C94A-4BA3-8F18-0738D6920477}"/>
    <dgm:cxn modelId="{ABA2CB99-AB76-4524-8C60-AE2569E64FE6}" type="presParOf" srcId="{1E82CF87-B003-45D0-AC54-8F6A9D6A3ACF}" destId="{D5C98AD9-9A81-47C9-8959-F5CC04BBD438}" srcOrd="0" destOrd="0" presId="urn:microsoft.com/office/officeart/2005/8/layout/matrix3"/>
    <dgm:cxn modelId="{A35C1E41-1FE2-419C-9E89-AA34EA659307}" type="presParOf" srcId="{1E82CF87-B003-45D0-AC54-8F6A9D6A3ACF}" destId="{205E6BBD-27DB-4D36-9BEC-2FB9F00DA4F8}" srcOrd="1" destOrd="0" presId="urn:microsoft.com/office/officeart/2005/8/layout/matrix3"/>
    <dgm:cxn modelId="{92BFFE39-6AC4-460A-9C71-09B049B413E2}" type="presParOf" srcId="{1E82CF87-B003-45D0-AC54-8F6A9D6A3ACF}" destId="{EFDB3995-5BCB-4CBF-872B-1804FAF92E0A}" srcOrd="2" destOrd="0" presId="urn:microsoft.com/office/officeart/2005/8/layout/matrix3"/>
    <dgm:cxn modelId="{E2F10877-8172-4D7F-AD8E-B53D4DBB8819}" type="presParOf" srcId="{1E82CF87-B003-45D0-AC54-8F6A9D6A3ACF}" destId="{CCB29655-4BB4-4EBE-A9FC-F735730C29D4}" srcOrd="3" destOrd="0" presId="urn:microsoft.com/office/officeart/2005/8/layout/matrix3"/>
    <dgm:cxn modelId="{A6065DE6-3FF2-4A75-83FC-1048A3CD88BB}" type="presParOf" srcId="{1E82CF87-B003-45D0-AC54-8F6A9D6A3ACF}" destId="{63A64BCF-BDC3-4694-BA36-A943F2E412F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8AD9-9A81-47C9-8959-F5CC04BBD438}">
      <dsp:nvSpPr>
        <dsp:cNvPr id="0" name=""/>
        <dsp:cNvSpPr/>
      </dsp:nvSpPr>
      <dsp:spPr>
        <a:xfrm>
          <a:off x="3242757" y="0"/>
          <a:ext cx="4792288" cy="479228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E6BBD-27DB-4D36-9BEC-2FB9F00DA4F8}">
      <dsp:nvSpPr>
        <dsp:cNvPr id="0" name=""/>
        <dsp:cNvSpPr/>
      </dsp:nvSpPr>
      <dsp:spPr>
        <a:xfrm>
          <a:off x="3698024" y="455267"/>
          <a:ext cx="1868992" cy="18689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/>
            <a:t>Η υλοποίηση του βασίζεται στον ήδη υπάρχον τηλεφωνικό κορμό</a:t>
          </a:r>
          <a:endParaRPr lang="en-US" sz="1400" kern="1200" dirty="0"/>
        </a:p>
      </dsp:txBody>
      <dsp:txXfrm>
        <a:off x="3789261" y="546504"/>
        <a:ext cx="1686518" cy="1686518"/>
      </dsp:txXfrm>
    </dsp:sp>
    <dsp:sp modelId="{EFDB3995-5BCB-4CBF-872B-1804FAF92E0A}">
      <dsp:nvSpPr>
        <dsp:cNvPr id="0" name=""/>
        <dsp:cNvSpPr/>
      </dsp:nvSpPr>
      <dsp:spPr>
        <a:xfrm>
          <a:off x="5710785" y="455267"/>
          <a:ext cx="1868992" cy="1868992"/>
        </a:xfrm>
        <a:prstGeom prst="roundRect">
          <a:avLst/>
        </a:prstGeom>
        <a:solidFill>
          <a:schemeClr val="accent5">
            <a:hueOff val="6718086"/>
            <a:satOff val="-3139"/>
            <a:lumOff val="-352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/>
            <a:t>Ταχύτατη μετατροπή από μικρό επιστημονικό δίκτυο, σε παγκόσμιας εμβέλειας</a:t>
          </a:r>
          <a:endParaRPr lang="en-US" sz="1400" kern="1200" dirty="0"/>
        </a:p>
      </dsp:txBody>
      <dsp:txXfrm>
        <a:off x="5802022" y="546504"/>
        <a:ext cx="1686518" cy="1686518"/>
      </dsp:txXfrm>
    </dsp:sp>
    <dsp:sp modelId="{CCB29655-4BB4-4EBE-A9FC-F735730C29D4}">
      <dsp:nvSpPr>
        <dsp:cNvPr id="0" name=""/>
        <dsp:cNvSpPr/>
      </dsp:nvSpPr>
      <dsp:spPr>
        <a:xfrm>
          <a:off x="3698024" y="2468028"/>
          <a:ext cx="1868992" cy="1868992"/>
        </a:xfrm>
        <a:prstGeom prst="roundRect">
          <a:avLst/>
        </a:prstGeom>
        <a:solidFill>
          <a:schemeClr val="accent5">
            <a:hueOff val="13436172"/>
            <a:satOff val="-6278"/>
            <a:lumOff val="-705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/>
            <a:t>Πολλαπλή και ταχύτατη ενσωμάτωση νέων συσκευών</a:t>
          </a:r>
          <a:endParaRPr lang="en-US" sz="1400" kern="1200" dirty="0"/>
        </a:p>
      </dsp:txBody>
      <dsp:txXfrm>
        <a:off x="3789261" y="2559265"/>
        <a:ext cx="1686518" cy="1686518"/>
      </dsp:txXfrm>
    </dsp:sp>
    <dsp:sp modelId="{63A64BCF-BDC3-4694-BA36-A943F2E412F4}">
      <dsp:nvSpPr>
        <dsp:cNvPr id="0" name=""/>
        <dsp:cNvSpPr/>
      </dsp:nvSpPr>
      <dsp:spPr>
        <a:xfrm>
          <a:off x="5710785" y="2468028"/>
          <a:ext cx="1868992" cy="1868992"/>
        </a:xfrm>
        <a:prstGeom prst="roundRect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/>
            <a:t>Διαμόρφωση νέας κοινωνικής πραγματικότητας</a:t>
          </a:r>
          <a:endParaRPr lang="en-US" sz="1400" kern="1200"/>
        </a:p>
      </dsp:txBody>
      <dsp:txXfrm>
        <a:off x="5802022" y="2559265"/>
        <a:ext cx="1686518" cy="1686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646B4-DA97-4EA9-BBE8-325FB9F0BB8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2CF07-BA52-42DB-9AC6-768449B0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NDN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αρχιτεκτονική μεταθέτει το μεγαλύτερο μέρος της ευφυίας και των ευθυνών στο δίκτυο καθ’ αυτό, παρά στις εφαρμογές που εντοπίζονται στα τερματικά σημεία. 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2CF07-BA52-42DB-9AC6-768449B06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Στη συνέχεια επιλέγοντας το βέλτιστο μέγεθος μεγάλου πακέτου Δεδομένων μεταβάλαμε τις τιμές καθυστέρησης διάδοσης των διασυνδέσεων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2CF07-BA52-42DB-9AC6-768449B06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Δεδομένου ενός μεγάλου δείγματος λέξεων, η συχνότητα μιας οποιασδήποτε λέξης είναι αντιστρόφως ανάλογη της </a:t>
            </a:r>
            <a:r>
              <a:rPr lang="el-G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ταξινομιμένης</a:t>
            </a:r>
            <a:r>
              <a:rPr lang="el-G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θέσης του πίνακα συχνότητας</a:t>
            </a:r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2CF07-BA52-42DB-9AC6-768449B065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BW * delay = size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2CF07-BA52-42DB-9AC6-768449B065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8753-AC0D-4C0E-B89C-A29993A9AE84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6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01A3-5DB7-4C53-B6A6-25C1801FEAD9}" type="datetime1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546-BD96-4583-A932-1DCD88E261D7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7551-0D2E-446B-BF7D-83F8B3573B6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79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1A6A-C560-469A-8EA2-84683F5EA1F6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9FE1-1298-4878-B1CD-F6C91B22808F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10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8283-6086-45E5-94B6-A9699AF6F768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7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6D97-10BA-4C45-AD58-C5B89FEF6B48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1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898-0317-47F9-8BB5-A88659A97794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3698-5540-4422-B11E-DFDA720DB051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A2BC-AC82-4D22-969A-22EC094E540F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D93D-73D5-4731-8168-3B887EBDDD87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8B9-AFD6-4902-9A0E-7925BDD80903}" type="datetime1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8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2F0B-B377-4620-861D-AECC99F540C2}" type="datetime1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1998-6AD1-482D-95AE-CAF1C58B0945}" type="datetime1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E33A-6123-497D-9B37-F361D33582F2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02C7-D90B-47F1-A38A-F8A4FB245814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F84205-0C6E-44CC-BFCD-6BA18B87245A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923B38-2ABA-4C7E-9753-D5C1E11A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0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802690/worldwide-connected-devices-by-access-technolog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835B10-D96F-405C-BDC6-7192630F6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err="1"/>
              <a:t>Διαδικτυο</a:t>
            </a:r>
            <a:r>
              <a:rPr lang="el-GR" dirty="0"/>
              <a:t> κατ’ </a:t>
            </a:r>
            <a:r>
              <a:rPr lang="el-GR" dirty="0" err="1"/>
              <a:t>απαιτηση:γεωγραφικη</a:t>
            </a:r>
            <a:r>
              <a:rPr lang="el-GR" dirty="0"/>
              <a:t> </a:t>
            </a:r>
            <a:r>
              <a:rPr lang="el-GR" dirty="0" err="1"/>
              <a:t>επεκταση</a:t>
            </a:r>
            <a:r>
              <a:rPr lang="el-GR" dirty="0"/>
              <a:t> του	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DEC50D9-C527-436A-BEFC-65CCC433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68558"/>
            <a:ext cx="11507788" cy="2889441"/>
          </a:xfrm>
        </p:spPr>
        <p:txBody>
          <a:bodyPr>
            <a:normAutofit lnSpcReduction="10000"/>
          </a:bodyPr>
          <a:lstStyle/>
          <a:p>
            <a:r>
              <a:rPr lang="el-GR" b="1" dirty="0">
                <a:solidFill>
                  <a:schemeClr val="bg1"/>
                </a:solidFill>
              </a:rPr>
              <a:t>Χρήστος Νάτσης</a:t>
            </a:r>
          </a:p>
          <a:p>
            <a:r>
              <a:rPr lang="el-GR" b="1" dirty="0">
                <a:solidFill>
                  <a:schemeClr val="bg1"/>
                </a:solidFill>
              </a:rPr>
              <a:t>6013</a:t>
            </a:r>
          </a:p>
          <a:p>
            <a:endParaRPr lang="el-GR" dirty="0"/>
          </a:p>
          <a:p>
            <a:pPr algn="r"/>
            <a:endParaRPr lang="el-GR" sz="1800" i="1" dirty="0">
              <a:solidFill>
                <a:schemeClr val="bg1"/>
              </a:solidFill>
            </a:endParaRPr>
          </a:p>
          <a:p>
            <a:pPr algn="r"/>
            <a:endParaRPr lang="el-GR" sz="1800" i="1" dirty="0">
              <a:solidFill>
                <a:schemeClr val="bg1"/>
              </a:solidFill>
            </a:endParaRPr>
          </a:p>
          <a:p>
            <a:pPr algn="r"/>
            <a:endParaRPr lang="el-GR" sz="1800" i="1" dirty="0">
              <a:solidFill>
                <a:schemeClr val="bg1"/>
              </a:solidFill>
            </a:endParaRPr>
          </a:p>
          <a:p>
            <a:pPr algn="r"/>
            <a:r>
              <a:rPr lang="el-GR" sz="1800" i="1" dirty="0">
                <a:solidFill>
                  <a:schemeClr val="bg1"/>
                </a:solidFill>
              </a:rPr>
              <a:t>Ξάνθη,Απρίλιος,2020</a:t>
            </a: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6" name="Εικόνα 5" descr="Εικόνα που περιέχει λουλούδι&#10;&#10;Περιγραφή που δημιουργήθηκε αυτόματα">
            <a:extLst>
              <a:ext uri="{FF2B5EF4-FFF2-40B4-BE49-F238E27FC236}">
                <a16:creationId xmlns:a16="http://schemas.microsoft.com/office/drawing/2014/main" id="{73DEF617-C803-4944-94AB-3E117779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35" y="0"/>
            <a:ext cx="2241666" cy="2029855"/>
          </a:xfrm>
          <a:prstGeom prst="rect">
            <a:avLst/>
          </a:prstGeo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AEC9882-4F0F-43A9-9908-AC8490BB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8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AA141B-6FD8-4EAF-8337-A1CD7859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aseline="30000" dirty="0"/>
              <a:t>ο</a:t>
            </a:r>
            <a:r>
              <a:rPr lang="el-GR" dirty="0"/>
              <a:t> </a:t>
            </a:r>
            <a:r>
              <a:rPr lang="el-GR" dirty="0" err="1"/>
              <a:t>σεναριο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7248FA-B3CA-476E-93CF-CB3E00EA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>
                <a:solidFill>
                  <a:schemeClr val="bg1"/>
                </a:solidFill>
              </a:rPr>
              <a:t>Προσομοίωση σε συνθήκες μη συμφόρησης</a:t>
            </a:r>
          </a:p>
          <a:p>
            <a:r>
              <a:rPr lang="el-GR" dirty="0">
                <a:solidFill>
                  <a:schemeClr val="bg1"/>
                </a:solidFill>
              </a:rPr>
              <a:t>Διαθέσιμο </a:t>
            </a:r>
            <a:r>
              <a:rPr lang="en-US" dirty="0">
                <a:solidFill>
                  <a:schemeClr val="bg1"/>
                </a:solidFill>
              </a:rPr>
              <a:t>Bandwidth </a:t>
            </a:r>
            <a:r>
              <a:rPr lang="el-GR" dirty="0">
                <a:solidFill>
                  <a:schemeClr val="bg1"/>
                </a:solidFill>
              </a:rPr>
              <a:t>κόμβων Καταναλωτών και Παραγωγών στα </a:t>
            </a:r>
            <a:r>
              <a:rPr lang="en-US" dirty="0">
                <a:solidFill>
                  <a:schemeClr val="bg1"/>
                </a:solidFill>
              </a:rPr>
              <a:t>40 [Mbps]</a:t>
            </a:r>
          </a:p>
          <a:p>
            <a:r>
              <a:rPr lang="el-GR" dirty="0">
                <a:solidFill>
                  <a:schemeClr val="bg1"/>
                </a:solidFill>
              </a:rPr>
              <a:t>Διαθέσιμο </a:t>
            </a:r>
            <a:r>
              <a:rPr lang="en-US" dirty="0">
                <a:solidFill>
                  <a:schemeClr val="bg1"/>
                </a:solidFill>
              </a:rPr>
              <a:t>Bandwidth </a:t>
            </a:r>
            <a:r>
              <a:rPr lang="el-GR" dirty="0">
                <a:solidFill>
                  <a:schemeClr val="bg1"/>
                </a:solidFill>
              </a:rPr>
              <a:t>κόμβων Δρομολογητή στα 160 [</a:t>
            </a:r>
            <a:r>
              <a:rPr lang="en-US" dirty="0">
                <a:solidFill>
                  <a:schemeClr val="bg1"/>
                </a:solidFill>
              </a:rPr>
              <a:t>Mbps]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Συνεχής μεταβολή και αύξηση του μεγέθους πακέτου Δεδομένων</a:t>
            </a:r>
          </a:p>
          <a:p>
            <a:r>
              <a:rPr lang="el-GR" dirty="0">
                <a:solidFill>
                  <a:schemeClr val="bg1"/>
                </a:solidFill>
              </a:rPr>
              <a:t>Επιλογή του βέλτιστου μεγέθους πακέτου Δεδομένων και περαιτέρω διερεύνηση σε περιβάλλον μεταβλητής καθυστέρησης διάδοσης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9893A2C-8065-439B-9DBA-A6C08247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Γράφημα 3">
            <a:extLst>
              <a:ext uri="{FF2B5EF4-FFF2-40B4-BE49-F238E27FC236}">
                <a16:creationId xmlns:a16="http://schemas.microsoft.com/office/drawing/2014/main" id="{B4012874-69A6-4E97-920B-19752B938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747552"/>
              </p:ext>
            </p:extLst>
          </p:nvPr>
        </p:nvGraphicFramePr>
        <p:xfrm>
          <a:off x="-310" y="341"/>
          <a:ext cx="5731200" cy="3084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4">
            <a:extLst>
              <a:ext uri="{FF2B5EF4-FFF2-40B4-BE49-F238E27FC236}">
                <a16:creationId xmlns:a16="http://schemas.microsoft.com/office/drawing/2014/main" id="{47854C03-233E-451E-BB0D-913766A1B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825621"/>
              </p:ext>
            </p:extLst>
          </p:nvPr>
        </p:nvGraphicFramePr>
        <p:xfrm>
          <a:off x="6460800" y="0"/>
          <a:ext cx="573120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454C386A-B4D4-472F-9C5A-7DFB6223D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72524"/>
              </p:ext>
            </p:extLst>
          </p:nvPr>
        </p:nvGraphicFramePr>
        <p:xfrm>
          <a:off x="0" y="3772459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Γράφημα 6">
            <a:extLst>
              <a:ext uri="{FF2B5EF4-FFF2-40B4-BE49-F238E27FC236}">
                <a16:creationId xmlns:a16="http://schemas.microsoft.com/office/drawing/2014/main" id="{F0745B98-A9AE-440D-8595-373F463B8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399795"/>
              </p:ext>
            </p:extLst>
          </p:nvPr>
        </p:nvGraphicFramePr>
        <p:xfrm>
          <a:off x="6460645" y="377280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F95E2482-E2B3-4DC4-B64F-86A98836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35DAE09A-9E2C-4C36-A675-0CDE2213C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999412"/>
              </p:ext>
            </p:extLst>
          </p:nvPr>
        </p:nvGraphicFramePr>
        <p:xfrm>
          <a:off x="0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Γράφημα 7">
            <a:extLst>
              <a:ext uri="{FF2B5EF4-FFF2-40B4-BE49-F238E27FC236}">
                <a16:creationId xmlns:a16="http://schemas.microsoft.com/office/drawing/2014/main" id="{73AB6AA4-C976-42E1-BB0A-767642E6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03345"/>
              </p:ext>
            </p:extLst>
          </p:nvPr>
        </p:nvGraphicFramePr>
        <p:xfrm>
          <a:off x="6525491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Γράφημα 9">
            <a:extLst>
              <a:ext uri="{FF2B5EF4-FFF2-40B4-BE49-F238E27FC236}">
                <a16:creationId xmlns:a16="http://schemas.microsoft.com/office/drawing/2014/main" id="{90F12271-C6DE-495A-8640-E4F31A102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796197"/>
              </p:ext>
            </p:extLst>
          </p:nvPr>
        </p:nvGraphicFramePr>
        <p:xfrm>
          <a:off x="635" y="3772800"/>
          <a:ext cx="5730875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Γράφημα 10">
            <a:extLst>
              <a:ext uri="{FF2B5EF4-FFF2-40B4-BE49-F238E27FC236}">
                <a16:creationId xmlns:a16="http://schemas.microsoft.com/office/drawing/2014/main" id="{35BFB495-B75B-4B15-A51E-4F8D506AE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919910"/>
              </p:ext>
            </p:extLst>
          </p:nvPr>
        </p:nvGraphicFramePr>
        <p:xfrm>
          <a:off x="6460490" y="3772801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3CB91A9B-C662-4047-9A12-D529CE22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5F670A-68DE-4132-9271-11ADF7F4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080770" cy="4759036"/>
          </a:xfrm>
        </p:spPr>
        <p:txBody>
          <a:bodyPr anchor="t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Η τοπολογία ανταποκρίνεται επαρκώς στην αύξηση του μεγέθους πακέτου Δεδομένων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Για την εφαρμογή </a:t>
            </a:r>
            <a:r>
              <a:rPr lang="en-US" dirty="0">
                <a:solidFill>
                  <a:schemeClr val="bg1"/>
                </a:solidFill>
              </a:rPr>
              <a:t>ConsumerCbr </a:t>
            </a:r>
            <a:r>
              <a:rPr lang="el-GR" dirty="0">
                <a:solidFill>
                  <a:schemeClr val="bg1"/>
                </a:solidFill>
              </a:rPr>
              <a:t>η πορεία εξέλιξης του </a:t>
            </a:r>
            <a:r>
              <a:rPr lang="en-US" dirty="0">
                <a:solidFill>
                  <a:schemeClr val="bg1"/>
                </a:solidFill>
              </a:rPr>
              <a:t>Throughput </a:t>
            </a:r>
            <a:r>
              <a:rPr lang="el-GR" dirty="0">
                <a:solidFill>
                  <a:schemeClr val="bg1"/>
                </a:solidFill>
              </a:rPr>
              <a:t>είναι σταθερή</a:t>
            </a:r>
          </a:p>
          <a:p>
            <a:r>
              <a:rPr lang="el-GR" dirty="0">
                <a:solidFill>
                  <a:schemeClr val="bg1"/>
                </a:solidFill>
              </a:rPr>
              <a:t>Για την εφαρμογή </a:t>
            </a:r>
            <a:r>
              <a:rPr lang="en-US" dirty="0">
                <a:solidFill>
                  <a:schemeClr val="bg1"/>
                </a:solidFill>
              </a:rPr>
              <a:t>ConsumerZipfMandelbrot </a:t>
            </a:r>
            <a:r>
              <a:rPr lang="el-GR" dirty="0">
                <a:solidFill>
                  <a:schemeClr val="bg1"/>
                </a:solidFill>
              </a:rPr>
              <a:t>εμφανίζεται μέγιστη αξιοποίηση του καναλιού κοντά στην τιμή των 120 [ΚΒ]</a:t>
            </a:r>
          </a:p>
          <a:p>
            <a:r>
              <a:rPr lang="el-GR" dirty="0">
                <a:solidFill>
                  <a:schemeClr val="bg1"/>
                </a:solidFill>
              </a:rPr>
              <a:t>Ο χρόνος παραμονής των πακέτων Δεδομένων στην προσωρινή μνήμη είναι μικρότερος, λόγω της ταχείας αντικατάστασης τους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3EB71291-8945-4C36-92B2-271095F1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13</a:t>
            </a:fld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14EEE32-05C6-4B15-8A16-681346BEFF7C}"/>
              </a:ext>
            </a:extLst>
          </p:cNvPr>
          <p:cNvSpPr/>
          <p:nvPr/>
        </p:nvSpPr>
        <p:spPr>
          <a:xfrm>
            <a:off x="684212" y="5393808"/>
            <a:ext cx="501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ΣΥΜΠΕΡΑΣΜΑΤΑ </a:t>
            </a:r>
            <a:r>
              <a:rPr lang="en-US" dirty="0"/>
              <a:t>1</a:t>
            </a:r>
            <a:r>
              <a:rPr lang="el-GR" baseline="30000" dirty="0"/>
              <a:t>ου</a:t>
            </a:r>
            <a:r>
              <a:rPr lang="el-GR" dirty="0"/>
              <a:t> ΣΕΝΑΡΙΟΥ</a:t>
            </a:r>
            <a:r>
              <a:rPr lang="en-US" dirty="0"/>
              <a:t> </a:t>
            </a:r>
            <a:r>
              <a:rPr lang="el-GR" dirty="0"/>
              <a:t>ΓΙΑ ΜΕΤΑΒΛΗΤΟ ΜΕΓΕΘΟΣ ΠΑΚΕΤΟΥ</a:t>
            </a:r>
            <a:endParaRPr lang="el-GR" baseline="30000" dirty="0"/>
          </a:p>
        </p:txBody>
      </p:sp>
    </p:spTree>
    <p:extLst>
      <p:ext uri="{BB962C8B-B14F-4D97-AF65-F5344CB8AC3E}">
        <p14:creationId xmlns:p14="http://schemas.microsoft.com/office/powerpoint/2010/main" val="28611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4599E5-0B63-411C-898D-7D26993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/>
              <a:t>Μεταβολη</a:t>
            </a:r>
            <a:r>
              <a:rPr lang="el-GR" dirty="0"/>
              <a:t> της </a:t>
            </a:r>
            <a:r>
              <a:rPr lang="el-GR" dirty="0" err="1"/>
              <a:t>καθυστερησησ</a:t>
            </a:r>
            <a:r>
              <a:rPr lang="el-GR" dirty="0"/>
              <a:t> </a:t>
            </a:r>
            <a:r>
              <a:rPr lang="el-GR" dirty="0" err="1"/>
              <a:t>διαδοσησ</a:t>
            </a:r>
            <a:r>
              <a:rPr lang="el-GR" dirty="0"/>
              <a:t> για </a:t>
            </a:r>
            <a:r>
              <a:rPr lang="el-GR" dirty="0" err="1"/>
              <a:t>σταθερο</a:t>
            </a:r>
            <a:r>
              <a:rPr lang="el-GR" dirty="0"/>
              <a:t> </a:t>
            </a:r>
            <a:r>
              <a:rPr lang="el-GR" dirty="0" err="1"/>
              <a:t>μεγεθοσ</a:t>
            </a:r>
            <a:r>
              <a:rPr lang="el-GR" dirty="0"/>
              <a:t> </a:t>
            </a:r>
            <a:r>
              <a:rPr lang="el-GR" dirty="0" err="1"/>
              <a:t>πακετου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906D690-E6E7-4343-B757-CD10DEED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444581FA-DC11-475A-A7D5-10BB5EE81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165546"/>
              </p:ext>
            </p:extLst>
          </p:nvPr>
        </p:nvGraphicFramePr>
        <p:xfrm>
          <a:off x="0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Γράφημα 6">
            <a:extLst>
              <a:ext uri="{FF2B5EF4-FFF2-40B4-BE49-F238E27FC236}">
                <a16:creationId xmlns:a16="http://schemas.microsoft.com/office/drawing/2014/main" id="{44E47A2B-C2B2-443F-92B6-9DF06DF1F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587734"/>
              </p:ext>
            </p:extLst>
          </p:nvPr>
        </p:nvGraphicFramePr>
        <p:xfrm>
          <a:off x="6460490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Γράφημα 7">
            <a:extLst>
              <a:ext uri="{FF2B5EF4-FFF2-40B4-BE49-F238E27FC236}">
                <a16:creationId xmlns:a16="http://schemas.microsoft.com/office/drawing/2014/main" id="{18213DBD-50AE-49F9-9876-D3EBA753B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077342"/>
              </p:ext>
            </p:extLst>
          </p:nvPr>
        </p:nvGraphicFramePr>
        <p:xfrm>
          <a:off x="0" y="3429000"/>
          <a:ext cx="573151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Γράφημα 8">
            <a:extLst>
              <a:ext uri="{FF2B5EF4-FFF2-40B4-BE49-F238E27FC236}">
                <a16:creationId xmlns:a16="http://schemas.microsoft.com/office/drawing/2014/main" id="{9BE912EF-830B-4DBF-96DF-9256AC72B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672411"/>
              </p:ext>
            </p:extLst>
          </p:nvPr>
        </p:nvGraphicFramePr>
        <p:xfrm>
          <a:off x="6460490" y="3429000"/>
          <a:ext cx="573151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D6004524-BC55-4959-83CE-7E272438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15</a:t>
            </a:fld>
            <a:endParaRPr lang="en-US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DAB521E-4A77-4CBA-89DB-EC60B1D21BFA}"/>
              </a:ext>
            </a:extLst>
          </p:cNvPr>
          <p:cNvSpPr/>
          <p:nvPr/>
        </p:nvSpPr>
        <p:spPr>
          <a:xfrm>
            <a:off x="4583823" y="3085200"/>
            <a:ext cx="3024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Abadi Extra Light" panose="020B0604020202020204" pitchFamily="34" charset="0"/>
              </a:rPr>
              <a:t>[Bandwidth]*[Delay]=[Packets]</a:t>
            </a:r>
          </a:p>
        </p:txBody>
      </p:sp>
    </p:spTree>
    <p:extLst>
      <p:ext uri="{BB962C8B-B14F-4D97-AF65-F5344CB8AC3E}">
        <p14:creationId xmlns:p14="http://schemas.microsoft.com/office/powerpoint/2010/main" val="4003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tx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Γράφημα 3">
            <a:extLst>
              <a:ext uri="{FF2B5EF4-FFF2-40B4-BE49-F238E27FC236}">
                <a16:creationId xmlns:a16="http://schemas.microsoft.com/office/drawing/2014/main" id="{BC937EC2-F357-4ADC-8A4E-4C3B8178E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996462"/>
              </p:ext>
            </p:extLst>
          </p:nvPr>
        </p:nvGraphicFramePr>
        <p:xfrm>
          <a:off x="0" y="0"/>
          <a:ext cx="5943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4">
            <a:extLst>
              <a:ext uri="{FF2B5EF4-FFF2-40B4-BE49-F238E27FC236}">
                <a16:creationId xmlns:a16="http://schemas.microsoft.com/office/drawing/2014/main" id="{A8C8B96C-AF87-4AAA-8F7B-73AD9798B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70747"/>
              </p:ext>
            </p:extLst>
          </p:nvPr>
        </p:nvGraphicFramePr>
        <p:xfrm>
          <a:off x="6425738" y="-1"/>
          <a:ext cx="5766262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568E98F-A247-4CC6-9DA9-590F39D66C92}"/>
              </a:ext>
            </a:extLst>
          </p:cNvPr>
          <p:cNvSpPr/>
          <p:nvPr/>
        </p:nvSpPr>
        <p:spPr>
          <a:xfrm>
            <a:off x="560910" y="4075744"/>
            <a:ext cx="10020003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Century Gothic" panose="020B0502020202020204" pitchFamily="34" charset="0"/>
              <a:buChar char="►"/>
            </a:pPr>
            <a:r>
              <a:rPr lang="el-GR" sz="2000" dirty="0">
                <a:solidFill>
                  <a:schemeClr val="bg1"/>
                </a:solidFill>
              </a:rPr>
              <a:t>Η συνεχής αύξηση της καθυστέρησης διάδοσης οδηγεί σε μείωση του αξιοποιήσιμου </a:t>
            </a:r>
            <a:r>
              <a:rPr lang="en-US" sz="2000" dirty="0">
                <a:solidFill>
                  <a:schemeClr val="bg1"/>
                </a:solidFill>
              </a:rPr>
              <a:t>bandwidth </a:t>
            </a:r>
            <a:r>
              <a:rPr lang="el-GR" sz="2000" dirty="0">
                <a:solidFill>
                  <a:schemeClr val="bg1"/>
                </a:solidFill>
              </a:rPr>
              <a:t>και για τις δύο εφαρμογές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Century Gothic" panose="020B0502020202020204" pitchFamily="34" charset="0"/>
              <a:buChar char="►"/>
            </a:pPr>
            <a:r>
              <a:rPr lang="el-GR" sz="2000" dirty="0">
                <a:solidFill>
                  <a:schemeClr val="bg1"/>
                </a:solidFill>
              </a:rPr>
              <a:t>Η ανάκτηση των πακέτων Δεδομένων από την προσωρινή μνήμη δεν παρουσιάζει μεγάλες διακυμάνσεις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23A54778-C0FE-466E-9F48-6CA8E9E8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AA141B-6FD8-4EAF-8337-A1CD7859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2</a:t>
            </a:r>
            <a:r>
              <a:rPr lang="el-GR" baseline="30000" dirty="0"/>
              <a:t>ο</a:t>
            </a:r>
            <a:r>
              <a:rPr lang="el-GR" dirty="0"/>
              <a:t> </a:t>
            </a:r>
            <a:r>
              <a:rPr lang="el-GR" dirty="0" err="1"/>
              <a:t>σεναριο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7248FA-B3CA-476E-93CF-CB3E00EA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>
                <a:solidFill>
                  <a:schemeClr val="bg1"/>
                </a:solidFill>
              </a:rPr>
              <a:t>Προσομοίωση σε οριακές συνθήκες εύρους ζώνης </a:t>
            </a:r>
          </a:p>
          <a:p>
            <a:r>
              <a:rPr lang="el-GR" dirty="0">
                <a:solidFill>
                  <a:schemeClr val="bg1"/>
                </a:solidFill>
              </a:rPr>
              <a:t>Διαθέσιμο </a:t>
            </a:r>
            <a:r>
              <a:rPr lang="en-US" dirty="0">
                <a:solidFill>
                  <a:schemeClr val="bg1"/>
                </a:solidFill>
              </a:rPr>
              <a:t>Bandwidth </a:t>
            </a:r>
            <a:r>
              <a:rPr lang="el-GR" dirty="0">
                <a:solidFill>
                  <a:schemeClr val="bg1"/>
                </a:solidFill>
              </a:rPr>
              <a:t>κόμβων Καταναλωτών και Παραγωγών στα </a:t>
            </a:r>
            <a:r>
              <a:rPr lang="en-US" dirty="0">
                <a:solidFill>
                  <a:schemeClr val="bg1"/>
                </a:solidFill>
              </a:rPr>
              <a:t>40 [Mbps]</a:t>
            </a:r>
          </a:p>
          <a:p>
            <a:r>
              <a:rPr lang="el-GR" dirty="0">
                <a:solidFill>
                  <a:schemeClr val="bg1"/>
                </a:solidFill>
              </a:rPr>
              <a:t>Διαθέσιμο </a:t>
            </a:r>
            <a:r>
              <a:rPr lang="en-US" dirty="0">
                <a:solidFill>
                  <a:schemeClr val="bg1"/>
                </a:solidFill>
              </a:rPr>
              <a:t>Bandwidth </a:t>
            </a:r>
            <a:r>
              <a:rPr lang="el-GR" dirty="0">
                <a:solidFill>
                  <a:schemeClr val="bg1"/>
                </a:solidFill>
              </a:rPr>
              <a:t>κόμβων Δρομολογητή στα 80 [</a:t>
            </a:r>
            <a:r>
              <a:rPr lang="en-US" dirty="0">
                <a:solidFill>
                  <a:schemeClr val="bg1"/>
                </a:solidFill>
              </a:rPr>
              <a:t>Mbps]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Τα συνολικά αποτελέσματα δε διαφοροποιούνται ιδιαίτερα συγκριτικά με τα αποτελέσματα του 1</a:t>
            </a:r>
            <a:r>
              <a:rPr lang="el-GR" baseline="30000" dirty="0">
                <a:solidFill>
                  <a:schemeClr val="bg1"/>
                </a:solidFill>
              </a:rPr>
              <a:t>ου</a:t>
            </a:r>
            <a:r>
              <a:rPr lang="el-GR" dirty="0">
                <a:solidFill>
                  <a:schemeClr val="bg1"/>
                </a:solidFill>
              </a:rPr>
              <a:t> σεναρίου</a:t>
            </a:r>
          </a:p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313ABC1-4B92-42FC-86F2-77892CDB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Γράφημα 3">
            <a:extLst>
              <a:ext uri="{FF2B5EF4-FFF2-40B4-BE49-F238E27FC236}">
                <a16:creationId xmlns:a16="http://schemas.microsoft.com/office/drawing/2014/main" id="{B3D3B692-9410-46F2-8B41-F86A08BFE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494931"/>
              </p:ext>
            </p:extLst>
          </p:nvPr>
        </p:nvGraphicFramePr>
        <p:xfrm>
          <a:off x="0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4">
            <a:extLst>
              <a:ext uri="{FF2B5EF4-FFF2-40B4-BE49-F238E27FC236}">
                <a16:creationId xmlns:a16="http://schemas.microsoft.com/office/drawing/2014/main" id="{F3C70F26-37A2-408E-A1E2-C9130136F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383070"/>
              </p:ext>
            </p:extLst>
          </p:nvPr>
        </p:nvGraphicFramePr>
        <p:xfrm>
          <a:off x="6460492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40E2BDC8-7809-47CE-83C1-6B62F558C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117497"/>
              </p:ext>
            </p:extLst>
          </p:nvPr>
        </p:nvGraphicFramePr>
        <p:xfrm>
          <a:off x="0" y="377280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Γράφημα 6">
            <a:extLst>
              <a:ext uri="{FF2B5EF4-FFF2-40B4-BE49-F238E27FC236}">
                <a16:creationId xmlns:a16="http://schemas.microsoft.com/office/drawing/2014/main" id="{35AEAD4D-403C-44A8-893A-0B5C7E134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017602"/>
              </p:ext>
            </p:extLst>
          </p:nvPr>
        </p:nvGraphicFramePr>
        <p:xfrm>
          <a:off x="6460490" y="377280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986F0A3F-19BA-4F1E-98BD-21B99D44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AA141B-6FD8-4EAF-8337-A1CD7859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3</a:t>
            </a:r>
            <a:r>
              <a:rPr lang="el-GR" baseline="30000" dirty="0"/>
              <a:t>ο</a:t>
            </a:r>
            <a:r>
              <a:rPr lang="el-GR" dirty="0"/>
              <a:t> </a:t>
            </a:r>
            <a:r>
              <a:rPr lang="el-GR" dirty="0" err="1"/>
              <a:t>σεναριο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7248FA-B3CA-476E-93CF-CB3E00EA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>
                <a:solidFill>
                  <a:schemeClr val="bg1"/>
                </a:solidFill>
              </a:rPr>
              <a:t>Προσομοίωση σε συνθήκες συμφόρησης</a:t>
            </a:r>
          </a:p>
          <a:p>
            <a:r>
              <a:rPr lang="el-GR" dirty="0">
                <a:solidFill>
                  <a:schemeClr val="bg1"/>
                </a:solidFill>
              </a:rPr>
              <a:t>Διαθέσιμο </a:t>
            </a:r>
            <a:r>
              <a:rPr lang="en-US" dirty="0">
                <a:solidFill>
                  <a:schemeClr val="bg1"/>
                </a:solidFill>
              </a:rPr>
              <a:t>Bandwidth </a:t>
            </a:r>
            <a:r>
              <a:rPr lang="el-GR" dirty="0">
                <a:solidFill>
                  <a:schemeClr val="bg1"/>
                </a:solidFill>
              </a:rPr>
              <a:t>κόμβων Καταναλωτών και Παραγωγών στα </a:t>
            </a:r>
            <a:r>
              <a:rPr lang="en-US" dirty="0">
                <a:solidFill>
                  <a:schemeClr val="bg1"/>
                </a:solidFill>
              </a:rPr>
              <a:t>40 [Mbps]</a:t>
            </a:r>
          </a:p>
          <a:p>
            <a:r>
              <a:rPr lang="el-GR" dirty="0">
                <a:solidFill>
                  <a:schemeClr val="bg1"/>
                </a:solidFill>
              </a:rPr>
              <a:t>Διαθέσιμο </a:t>
            </a:r>
            <a:r>
              <a:rPr lang="en-US" dirty="0">
                <a:solidFill>
                  <a:schemeClr val="bg1"/>
                </a:solidFill>
              </a:rPr>
              <a:t>Bandwidth </a:t>
            </a:r>
            <a:r>
              <a:rPr lang="el-GR" dirty="0">
                <a:solidFill>
                  <a:schemeClr val="bg1"/>
                </a:solidFill>
              </a:rPr>
              <a:t>κόμβων Δρομολογητή στα 60 [</a:t>
            </a:r>
            <a:r>
              <a:rPr lang="en-US" dirty="0">
                <a:solidFill>
                  <a:schemeClr val="bg1"/>
                </a:solidFill>
              </a:rPr>
              <a:t>Mbps]</a:t>
            </a:r>
            <a:endParaRPr lang="el-GR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EF3B0A8-6D0B-4132-8FB9-68BA9309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4AC66FFF-D8F6-4C60-9EC2-F533D176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l-GR"/>
              <a:t>το διαδικτυο σημερα	</a:t>
            </a:r>
            <a:endParaRPr lang="en-US" dirty="0"/>
          </a:p>
        </p:txBody>
      </p:sp>
      <p:graphicFrame>
        <p:nvGraphicFramePr>
          <p:cNvPr id="69" name="Θέση περιεχομένου 8">
            <a:extLst>
              <a:ext uri="{FF2B5EF4-FFF2-40B4-BE49-F238E27FC236}">
                <a16:creationId xmlns:a16="http://schemas.microsoft.com/office/drawing/2014/main" id="{4A8EF822-B4CD-4C66-B99F-ACDD41DF3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38565"/>
              </p:ext>
            </p:extLst>
          </p:nvPr>
        </p:nvGraphicFramePr>
        <p:xfrm>
          <a:off x="457098" y="448577"/>
          <a:ext cx="11277803" cy="47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61D78984-49AF-4ECC-BA95-E8E8567D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Γράφημα 3">
            <a:extLst>
              <a:ext uri="{FF2B5EF4-FFF2-40B4-BE49-F238E27FC236}">
                <a16:creationId xmlns:a16="http://schemas.microsoft.com/office/drawing/2014/main" id="{E23B92F9-D682-434D-9950-D46E3C9FB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845890"/>
              </p:ext>
            </p:extLst>
          </p:nvPr>
        </p:nvGraphicFramePr>
        <p:xfrm>
          <a:off x="0" y="-2286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4">
            <a:extLst>
              <a:ext uri="{FF2B5EF4-FFF2-40B4-BE49-F238E27FC236}">
                <a16:creationId xmlns:a16="http://schemas.microsoft.com/office/drawing/2014/main" id="{8B738229-F3BC-4B5E-B1AF-72CA0B14F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605723"/>
              </p:ext>
            </p:extLst>
          </p:nvPr>
        </p:nvGraphicFramePr>
        <p:xfrm>
          <a:off x="6460490" y="-2286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23424175-02D5-4A2B-817C-49763726B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864549"/>
              </p:ext>
            </p:extLst>
          </p:nvPr>
        </p:nvGraphicFramePr>
        <p:xfrm>
          <a:off x="0" y="377280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Γράφημα 6">
            <a:extLst>
              <a:ext uri="{FF2B5EF4-FFF2-40B4-BE49-F238E27FC236}">
                <a16:creationId xmlns:a16="http://schemas.microsoft.com/office/drawing/2014/main" id="{23424175-02D5-4A2B-817C-49763726B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910865"/>
              </p:ext>
            </p:extLst>
          </p:nvPr>
        </p:nvGraphicFramePr>
        <p:xfrm>
          <a:off x="6460490" y="377280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E2CCFB9F-EA3F-444C-A828-471624D3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Γράφημα 3">
            <a:extLst>
              <a:ext uri="{FF2B5EF4-FFF2-40B4-BE49-F238E27FC236}">
                <a16:creationId xmlns:a16="http://schemas.microsoft.com/office/drawing/2014/main" id="{C290C903-8002-4079-BFEB-1E415CC4F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767004"/>
              </p:ext>
            </p:extLst>
          </p:nvPr>
        </p:nvGraphicFramePr>
        <p:xfrm>
          <a:off x="0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4">
            <a:extLst>
              <a:ext uri="{FF2B5EF4-FFF2-40B4-BE49-F238E27FC236}">
                <a16:creationId xmlns:a16="http://schemas.microsoft.com/office/drawing/2014/main" id="{BBCC99CB-D806-44FC-902E-18FD3C5E5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199585"/>
              </p:ext>
            </p:extLst>
          </p:nvPr>
        </p:nvGraphicFramePr>
        <p:xfrm>
          <a:off x="6460490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32EFEEBB-EC06-4460-946B-5680E302D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379729"/>
              </p:ext>
            </p:extLst>
          </p:nvPr>
        </p:nvGraphicFramePr>
        <p:xfrm>
          <a:off x="0" y="3772801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Γράφημα 6">
            <a:extLst>
              <a:ext uri="{FF2B5EF4-FFF2-40B4-BE49-F238E27FC236}">
                <a16:creationId xmlns:a16="http://schemas.microsoft.com/office/drawing/2014/main" id="{DFC04F4D-5154-48E7-889D-69D05952D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102102"/>
              </p:ext>
            </p:extLst>
          </p:nvPr>
        </p:nvGraphicFramePr>
        <p:xfrm>
          <a:off x="6460490" y="3772801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D5681FB8-649A-4CF8-BE62-C9E9DD6C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Γράφημα 3">
            <a:extLst>
              <a:ext uri="{FF2B5EF4-FFF2-40B4-BE49-F238E27FC236}">
                <a16:creationId xmlns:a16="http://schemas.microsoft.com/office/drawing/2014/main" id="{66245290-4988-48BA-AA39-99E21A84B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176924"/>
              </p:ext>
            </p:extLst>
          </p:nvPr>
        </p:nvGraphicFramePr>
        <p:xfrm>
          <a:off x="0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4">
            <a:extLst>
              <a:ext uri="{FF2B5EF4-FFF2-40B4-BE49-F238E27FC236}">
                <a16:creationId xmlns:a16="http://schemas.microsoft.com/office/drawing/2014/main" id="{8D3C6C00-046C-4DD8-97D3-896F956BB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06440"/>
              </p:ext>
            </p:extLst>
          </p:nvPr>
        </p:nvGraphicFramePr>
        <p:xfrm>
          <a:off x="6476251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BBF4EBD0-3B94-4458-89CA-5D4214F1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4599E5-0B63-411C-898D-7D26993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/>
              <a:t>Μεταβολη</a:t>
            </a:r>
            <a:r>
              <a:rPr lang="el-GR" dirty="0"/>
              <a:t> της </a:t>
            </a:r>
            <a:r>
              <a:rPr lang="el-GR" dirty="0" err="1"/>
              <a:t>καθυστερησησ</a:t>
            </a:r>
            <a:r>
              <a:rPr lang="el-GR" dirty="0"/>
              <a:t> </a:t>
            </a:r>
            <a:r>
              <a:rPr lang="el-GR" dirty="0" err="1"/>
              <a:t>διαδοσησ</a:t>
            </a:r>
            <a:r>
              <a:rPr lang="el-GR" dirty="0"/>
              <a:t> για </a:t>
            </a:r>
            <a:r>
              <a:rPr lang="el-GR" dirty="0" err="1"/>
              <a:t>σταθερο</a:t>
            </a:r>
            <a:r>
              <a:rPr lang="el-GR" dirty="0"/>
              <a:t> </a:t>
            </a:r>
            <a:r>
              <a:rPr lang="el-GR" dirty="0" err="1"/>
              <a:t>μεγεθοσ</a:t>
            </a:r>
            <a:r>
              <a:rPr lang="el-GR" dirty="0"/>
              <a:t> </a:t>
            </a:r>
            <a:r>
              <a:rPr lang="el-GR" dirty="0" err="1"/>
              <a:t>πακετου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906D690-E6E7-4343-B757-CD10DEED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Γράφημα 3">
            <a:extLst>
              <a:ext uri="{FF2B5EF4-FFF2-40B4-BE49-F238E27FC236}">
                <a16:creationId xmlns:a16="http://schemas.microsoft.com/office/drawing/2014/main" id="{444581FA-DC11-475A-A7D5-10BB5EE81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975020"/>
              </p:ext>
            </p:extLst>
          </p:nvPr>
        </p:nvGraphicFramePr>
        <p:xfrm>
          <a:off x="0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4">
            <a:extLst>
              <a:ext uri="{FF2B5EF4-FFF2-40B4-BE49-F238E27FC236}">
                <a16:creationId xmlns:a16="http://schemas.microsoft.com/office/drawing/2014/main" id="{9BE912EF-830B-4DBF-96DF-9256AC72B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889798"/>
              </p:ext>
            </p:extLst>
          </p:nvPr>
        </p:nvGraphicFramePr>
        <p:xfrm>
          <a:off x="6460490" y="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0884CCA0-BC59-4486-AD8E-5FA4EC52A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829413"/>
              </p:ext>
            </p:extLst>
          </p:nvPr>
        </p:nvGraphicFramePr>
        <p:xfrm>
          <a:off x="0" y="3772800"/>
          <a:ext cx="573151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Γράφημα 7">
            <a:extLst>
              <a:ext uri="{FF2B5EF4-FFF2-40B4-BE49-F238E27FC236}">
                <a16:creationId xmlns:a16="http://schemas.microsoft.com/office/drawing/2014/main" id="{07391DA9-7A72-42D2-9113-0FE41D7691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294332"/>
              </p:ext>
            </p:extLst>
          </p:nvPr>
        </p:nvGraphicFramePr>
        <p:xfrm>
          <a:off x="6460490" y="3772800"/>
          <a:ext cx="5727700" cy="30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9171DE6F-9C8D-464D-9BEE-9D8FE001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973D88F-D7BA-4E9E-BD9F-F62AF1E0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23" y="444731"/>
            <a:ext cx="8534400" cy="4185458"/>
          </a:xfrm>
        </p:spPr>
        <p:txBody>
          <a:bodyPr anchor="t">
            <a:normAutofit lnSpcReduction="10000"/>
          </a:bodyPr>
          <a:lstStyle/>
          <a:p>
            <a:r>
              <a:rPr lang="el-GR" dirty="0">
                <a:solidFill>
                  <a:schemeClr val="bg1"/>
                </a:solidFill>
              </a:rPr>
              <a:t>Σε συνθήκες έντονης συμφόρησης παρατηρείται </a:t>
            </a:r>
            <a:r>
              <a:rPr lang="el-GR" dirty="0" err="1">
                <a:solidFill>
                  <a:schemeClr val="bg1"/>
                </a:solidFill>
              </a:rPr>
              <a:t>προσαρμοστικότερη</a:t>
            </a:r>
            <a:r>
              <a:rPr lang="el-GR" dirty="0">
                <a:solidFill>
                  <a:schemeClr val="bg1"/>
                </a:solidFill>
              </a:rPr>
              <a:t> συμπεριφορά της εφαρμογής παραγωγής κίνησης </a:t>
            </a:r>
            <a:r>
              <a:rPr lang="en-US" dirty="0" err="1">
                <a:solidFill>
                  <a:schemeClr val="bg1"/>
                </a:solidFill>
              </a:rPr>
              <a:t>ZipfMandelbrot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Για σταθερή παραγωγή κίνησης μέσω της </a:t>
            </a:r>
            <a:r>
              <a:rPr lang="en-US" dirty="0">
                <a:solidFill>
                  <a:schemeClr val="bg1"/>
                </a:solidFill>
              </a:rPr>
              <a:t>ConsumerCbr </a:t>
            </a:r>
            <a:r>
              <a:rPr lang="el-GR" dirty="0">
                <a:solidFill>
                  <a:schemeClr val="bg1"/>
                </a:solidFill>
              </a:rPr>
              <a:t>το δίκτυο αποκρίθηκε ανεπαρκώς</a:t>
            </a:r>
          </a:p>
          <a:p>
            <a:r>
              <a:rPr lang="el-GR" dirty="0">
                <a:solidFill>
                  <a:schemeClr val="bg1"/>
                </a:solidFill>
              </a:rPr>
              <a:t>Μικρή αύξηση στον αριθμό των πακέτων Ενδιαφέροντος για δεδομένο μέγεθος πακέτων Δεδομένων, ενδέχεται να οδηγεί σε ακαριαία κατάρρευση</a:t>
            </a:r>
          </a:p>
          <a:p>
            <a:r>
              <a:rPr lang="el-GR" dirty="0">
                <a:solidFill>
                  <a:schemeClr val="bg1"/>
                </a:solidFill>
              </a:rPr>
              <a:t>Αύξηση της συνολικής καθυστέρησης στην τοπολογία</a:t>
            </a:r>
          </a:p>
          <a:p>
            <a:r>
              <a:rPr lang="el-GR" dirty="0">
                <a:solidFill>
                  <a:schemeClr val="bg1"/>
                </a:solidFill>
              </a:rPr>
              <a:t>Η πολιτική επεξεργασίας ουράς διαδραματίζει καθοριστικό ρόλο στο χρόνο παραμονής ενός πακέτου δεδομένων στην προσωρινή μνήμη</a:t>
            </a:r>
          </a:p>
          <a:p>
            <a:endParaRPr lang="el-GR" dirty="0"/>
          </a:p>
          <a:p>
            <a:endParaRPr lang="en-US"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58C61F70-6339-4333-AD4C-CE2A410C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25</a:t>
            </a:fld>
            <a:endParaRPr lang="en-US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5C890E3-8ECC-4B96-88E4-AA5B2B3EC235}"/>
              </a:ext>
            </a:extLst>
          </p:cNvPr>
          <p:cNvSpPr/>
          <p:nvPr/>
        </p:nvSpPr>
        <p:spPr>
          <a:xfrm>
            <a:off x="912646" y="5209142"/>
            <a:ext cx="7225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/>
              <a:t>ΣΥΜΠΕΡΑΣΜΑΤΑ 3</a:t>
            </a:r>
            <a:r>
              <a:rPr lang="el-GR" sz="2000" baseline="30000" dirty="0"/>
              <a:t>ου</a:t>
            </a:r>
            <a:r>
              <a:rPr lang="el-GR" sz="2000" dirty="0"/>
              <a:t> ΣΕΝΑΡΙΟΥ</a:t>
            </a:r>
            <a:endParaRPr lang="el-GR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417934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Θέση περιεχομένου 5" descr="Εικόνα που περιέχει αεροπλάνο, ομπρέλα, ρολόι&#10;&#10;Περιγραφή που δημιουργήθηκε αυτόματα">
            <a:extLst>
              <a:ext uri="{FF2B5EF4-FFF2-40B4-BE49-F238E27FC236}">
                <a16:creationId xmlns:a16="http://schemas.microsoft.com/office/drawing/2014/main" id="{CFD14543-84AA-4629-B263-1AA582EBB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41" y="535723"/>
            <a:ext cx="5370917" cy="53709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0F6B88A5-E38C-421B-BE2D-7658E88D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AC7BDAFB-E7FB-4E1D-B373-81FAAA39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7" y="4835674"/>
            <a:ext cx="8534400" cy="1507067"/>
          </a:xfrm>
        </p:spPr>
        <p:txBody>
          <a:bodyPr anchor="t">
            <a:normAutofit/>
          </a:bodyPr>
          <a:lstStyle/>
          <a:p>
            <a:r>
              <a:rPr lang="el-GR" dirty="0"/>
              <a:t>ΕΚΤΙΜΗΣΗ ΑΥΞΗΤΙΚΗΣ ΠΟΡΕΙΑΣ ΔΙΑΣΥΝΔΕΔΕΜΕΝΩΝ ΣΥΣΚΕΥΩΝ</a:t>
            </a:r>
            <a:endParaRPr lang="en-US" dirty="0"/>
          </a:p>
        </p:txBody>
      </p:sp>
      <p:pic>
        <p:nvPicPr>
          <p:cNvPr id="7" name="Θέση περιεχομένου 6" descr="Εικόνα που περιέχει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223E958-5808-45D6-B928-1787C4ED01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7" y="685800"/>
            <a:ext cx="4865057" cy="3614738"/>
          </a:xfrm>
        </p:spPr>
      </p:pic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5AC0802-FBEF-46F5-9324-743B783EC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l-GR" dirty="0">
                <a:solidFill>
                  <a:schemeClr val="bg1"/>
                </a:solidFill>
              </a:rPr>
              <a:t>Ο αριθμός των ενσωματωμένων συσκευών κατά το έτος 2025, θα προσεγγίσει τα 38.6 δισεκατομμύρια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l-GR" dirty="0">
                <a:solidFill>
                  <a:schemeClr val="bg1"/>
                </a:solidFill>
              </a:rPr>
              <a:t>Μετάβαση στην εποχή του Διαδικτύου των Πραγμάτων (</a:t>
            </a:r>
            <a:r>
              <a:rPr lang="en-US" dirty="0">
                <a:solidFill>
                  <a:schemeClr val="bg1"/>
                </a:solidFill>
              </a:rPr>
              <a:t>IoT)</a:t>
            </a: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l-GR" dirty="0">
                <a:solidFill>
                  <a:schemeClr val="bg1"/>
                </a:solidFill>
              </a:rPr>
              <a:t>Ανάγκη μεταβολής της υπάρχουσας δικτυακής αρχιτεκτονικής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23EEFA-3951-43E8-8AAF-F2D41FEFC9AA}"/>
              </a:ext>
            </a:extLst>
          </p:cNvPr>
          <p:cNvSpPr txBox="1"/>
          <p:nvPr/>
        </p:nvSpPr>
        <p:spPr>
          <a:xfrm>
            <a:off x="720247" y="4441371"/>
            <a:ext cx="478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latin typeface="Calibri" panose="020F0502020204030204" pitchFamily="34" charset="0"/>
                <a:cs typeface="Calibri" panose="020F0502020204030204" pitchFamily="34" charset="0"/>
              </a:rPr>
              <a:t>Πηγή: </a:t>
            </a:r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https://www.statista.com/statistics/802690/worldwide-connected-devices-by-access-technology/</a:t>
            </a:r>
            <a:endParaRPr lang="en-US" sz="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AD0E71AF-666E-4F2B-A9BA-790E3C59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FA34CB6-FDC5-43EE-B79A-D0CF9A4E2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Information centric networking </a:t>
            </a:r>
          </a:p>
        </p:txBody>
      </p:sp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8730B7-49B4-43C0-8F24-09BC9678E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l-GR" dirty="0">
                <a:solidFill>
                  <a:schemeClr val="bg1"/>
                </a:solidFill>
              </a:rPr>
              <a:t>Απαλείφει τ</a:t>
            </a:r>
            <a:r>
              <a:rPr lang="en-US" dirty="0">
                <a:solidFill>
                  <a:schemeClr val="bg1"/>
                </a:solidFill>
              </a:rPr>
              <a:t>ο βα</a:t>
            </a:r>
            <a:r>
              <a:rPr lang="en-US" dirty="0" err="1">
                <a:solidFill>
                  <a:schemeClr val="bg1"/>
                </a:solidFill>
              </a:rPr>
              <a:t>σιζόμενο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στον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εξυπηρετητή</a:t>
            </a:r>
            <a:r>
              <a:rPr lang="en-US" dirty="0">
                <a:solidFill>
                  <a:schemeClr val="bg1"/>
                </a:solidFill>
              </a:rPr>
              <a:t> (server-based) μοντέλο χαρακτηρίζεται ανεπαρκές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1"/>
                </a:solidFill>
              </a:rPr>
              <a:t>Η </a:t>
            </a:r>
            <a:r>
              <a:rPr lang="en-US" dirty="0" err="1">
                <a:solidFill>
                  <a:schemeClr val="bg1"/>
                </a:solidFill>
              </a:rPr>
              <a:t>μετά</a:t>
            </a:r>
            <a:r>
              <a:rPr lang="en-US" dirty="0">
                <a:solidFill>
                  <a:schemeClr val="bg1"/>
                </a:solidFill>
              </a:rPr>
              <a:t>βαση σε ένα πληροφοριο-κεντρικό μοντέλο </a:t>
            </a:r>
            <a:r>
              <a:rPr lang="el-GR" dirty="0">
                <a:solidFill>
                  <a:schemeClr val="bg1"/>
                </a:solidFill>
              </a:rPr>
              <a:t>αποτελεί </a:t>
            </a:r>
            <a:r>
              <a:rPr lang="en-US" dirty="0">
                <a:solidFill>
                  <a:schemeClr val="bg1"/>
                </a:solidFill>
              </a:rPr>
              <a:t>ανα</a:t>
            </a:r>
            <a:r>
              <a:rPr lang="en-US" dirty="0" err="1">
                <a:solidFill>
                  <a:schemeClr val="bg1"/>
                </a:solidFill>
              </a:rPr>
              <a:t>γκ</a:t>
            </a:r>
            <a:r>
              <a:rPr lang="en-US" dirty="0">
                <a:solidFill>
                  <a:schemeClr val="bg1"/>
                </a:solidFill>
              </a:rPr>
              <a:t>αιότητα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1"/>
                </a:solidFill>
              </a:rPr>
              <a:t>Η ICN α</a:t>
            </a:r>
            <a:r>
              <a:rPr lang="en-US" dirty="0" err="1">
                <a:solidFill>
                  <a:schemeClr val="bg1"/>
                </a:solidFill>
              </a:rPr>
              <a:t>ρχιτεκτονική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τρο</a:t>
            </a:r>
            <a:r>
              <a:rPr lang="en-US" dirty="0">
                <a:solidFill>
                  <a:schemeClr val="bg1"/>
                </a:solidFill>
              </a:rPr>
              <a:t>ποπο</a:t>
            </a:r>
            <a:r>
              <a:rPr lang="el-GR" dirty="0" err="1">
                <a:solidFill>
                  <a:schemeClr val="bg1"/>
                </a:solidFill>
              </a:rPr>
              <a:t>ιεί</a:t>
            </a:r>
            <a:r>
              <a:rPr lang="en-US" dirty="0">
                <a:solidFill>
                  <a:schemeClr val="bg1"/>
                </a:solidFill>
              </a:rPr>
              <a:t> την έως τώρα αγνωστική δομή του υπάρχοντος Διαδικτύου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1"/>
                </a:solidFill>
              </a:rPr>
              <a:t>Η π</a:t>
            </a:r>
            <a:r>
              <a:rPr lang="en-US" dirty="0" err="1">
                <a:solidFill>
                  <a:schemeClr val="bg1"/>
                </a:solidFill>
              </a:rPr>
              <a:t>ληροφορί</a:t>
            </a:r>
            <a:r>
              <a:rPr lang="en-US" dirty="0">
                <a:solidFill>
                  <a:schemeClr val="bg1"/>
                </a:solidFill>
              </a:rPr>
              <a:t>α αποδεσμεύεται από την πηγή παραγωγής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1"/>
                </a:solidFill>
              </a:rPr>
              <a:t>Ο </a:t>
            </a:r>
            <a:r>
              <a:rPr lang="en-US" dirty="0" err="1">
                <a:solidFill>
                  <a:schemeClr val="bg1"/>
                </a:solidFill>
              </a:rPr>
              <a:t>εντο</a:t>
            </a:r>
            <a:r>
              <a:rPr lang="en-US" dirty="0">
                <a:solidFill>
                  <a:schemeClr val="bg1"/>
                </a:solidFill>
              </a:rPr>
              <a:t>πισμός δύναται να συμβεί σε οποιοδήποτε σημείο του δικτύου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4B2A7E3-BB85-4DE3-AB57-25F6BED3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0698E3-7E17-4D62-BAFD-C4C49D85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DATA NETWORKING</a:t>
            </a:r>
            <a:r>
              <a:rPr lang="el-GR" dirty="0"/>
              <a:t> -</a:t>
            </a:r>
            <a:r>
              <a:rPr lang="en-US" dirty="0"/>
              <a:t> </a:t>
            </a:r>
            <a:r>
              <a:rPr lang="en-US" dirty="0" err="1"/>
              <a:t>NDn</a:t>
            </a:r>
            <a:endParaRPr lang="en-US" dirty="0"/>
          </a:p>
        </p:txBody>
      </p:sp>
      <p:pic>
        <p:nvPicPr>
          <p:cNvPr id="8" name="Θέση περιεχομένου 7" descr="Εικόνα που περιέχει χάρτης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05BD6653-8BB1-4595-8396-59BFC9183D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43782"/>
            <a:ext cx="4937125" cy="2698773"/>
          </a:xfr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49C183B-FB4F-4B88-A4E2-3557BFB39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6320136" cy="3615266"/>
          </a:xfrm>
        </p:spPr>
        <p:txBody>
          <a:bodyPr anchor="t"/>
          <a:lstStyle/>
          <a:p>
            <a:r>
              <a:rPr lang="el-GR" dirty="0">
                <a:solidFill>
                  <a:schemeClr val="bg1"/>
                </a:solidFill>
              </a:rPr>
              <a:t>Αποτελεί ερευνητική επέκταση του </a:t>
            </a:r>
            <a:r>
              <a:rPr lang="en-US" dirty="0">
                <a:solidFill>
                  <a:schemeClr val="bg1"/>
                </a:solidFill>
              </a:rPr>
              <a:t>ICN</a:t>
            </a:r>
          </a:p>
          <a:p>
            <a:r>
              <a:rPr lang="el-GR" dirty="0">
                <a:solidFill>
                  <a:schemeClr val="bg1"/>
                </a:solidFill>
              </a:rPr>
              <a:t>Διατηρεί την υπάρχουσα σχεδιαστική δομή διαστρωμάτωσης κλεψύδρας (</a:t>
            </a:r>
            <a:r>
              <a:rPr lang="en-US" dirty="0">
                <a:solidFill>
                  <a:schemeClr val="bg1"/>
                </a:solidFill>
              </a:rPr>
              <a:t>hourglass)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Οδήγησε στην ονοματοδοσία των πακέτων</a:t>
            </a:r>
          </a:p>
          <a:p>
            <a:r>
              <a:rPr lang="el-GR" dirty="0">
                <a:solidFill>
                  <a:schemeClr val="bg1"/>
                </a:solidFill>
              </a:rPr>
              <a:t>Επιτρέπει την αποθήκευση και ανάκτηση των πακέτων από την προσωρινή μνήμη</a:t>
            </a:r>
          </a:p>
          <a:p>
            <a:endParaRPr lang="el-GR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FE2AF-9479-45B7-92AB-0113841FD485}"/>
              </a:ext>
            </a:extLst>
          </p:cNvPr>
          <p:cNvSpPr txBox="1"/>
          <p:nvPr/>
        </p:nvSpPr>
        <p:spPr>
          <a:xfrm>
            <a:off x="684212" y="3949499"/>
            <a:ext cx="478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latin typeface="Calibri" panose="020F0502020204030204" pitchFamily="34" charset="0"/>
                <a:cs typeface="Calibri" panose="020F0502020204030204" pitchFamily="34" charset="0"/>
              </a:rPr>
              <a:t>Πηγή: </a:t>
            </a:r>
            <a:r>
              <a:rPr lang="en-US" sz="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Spyridon </a:t>
            </a:r>
            <a:r>
              <a:rPr lang="en-US" sz="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Mastorakis</a:t>
            </a:r>
            <a:r>
              <a:rPr lang="en-US" sz="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Alexander </a:t>
            </a:r>
            <a:r>
              <a:rPr lang="en-US" sz="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Afanasyev</a:t>
            </a:r>
            <a:r>
              <a:rPr lang="en-US" sz="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Ilya </a:t>
            </a:r>
            <a:r>
              <a:rPr lang="en-US" sz="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Moiseenko</a:t>
            </a:r>
            <a:r>
              <a:rPr lang="en-US" sz="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Lixia</a:t>
            </a:r>
            <a:r>
              <a:rPr lang="en-US" sz="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Zhang, </a:t>
            </a:r>
            <a:r>
              <a:rPr lang="en-US" sz="8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800" b="1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ndnSIM</a:t>
            </a:r>
            <a:r>
              <a:rPr lang="en-US" sz="8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NDN simulator for NS-3, Technical Report NDN-0028”</a:t>
            </a:r>
            <a:r>
              <a:rPr lang="en-US" sz="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,2015</a:t>
            </a:r>
          </a:p>
          <a:p>
            <a:endParaRPr lang="en-US" sz="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B831B72-D246-4819-B61B-BB2641C9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AD81E1-6C00-4DBB-B1D2-D3A45D01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Διαχωρισμός σε πακέτα Ενδιαφέροντος και Δεδομένων – </a:t>
            </a:r>
            <a:r>
              <a:rPr lang="en-US" dirty="0">
                <a:solidFill>
                  <a:schemeClr val="bg1"/>
                </a:solidFill>
              </a:rPr>
              <a:t>Interest and Data Packets – 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Η ονοματολογία ενός πακέτου αναπαρίσταται λόγου χάριν από το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duth</a:t>
            </a:r>
            <a:r>
              <a:rPr lang="en-US" dirty="0">
                <a:solidFill>
                  <a:schemeClr val="bg1"/>
                </a:solidFill>
              </a:rPr>
              <a:t>/videos/corona-outbreak.mpg</a:t>
            </a:r>
          </a:p>
          <a:p>
            <a:r>
              <a:rPr lang="el-GR" dirty="0">
                <a:solidFill>
                  <a:schemeClr val="bg1"/>
                </a:solidFill>
              </a:rPr>
              <a:t>Μοναδικό παγκόσμιο αναγνωριστικό </a:t>
            </a:r>
            <a:r>
              <a:rPr lang="en-US" dirty="0">
                <a:solidFill>
                  <a:schemeClr val="bg1"/>
                </a:solidFill>
              </a:rPr>
              <a:t>Nonce </a:t>
            </a:r>
            <a:r>
              <a:rPr lang="el-GR" dirty="0">
                <a:solidFill>
                  <a:schemeClr val="bg1"/>
                </a:solidFill>
              </a:rPr>
              <a:t>σε έκαστο πακέτο Ενδιαφέροντος</a:t>
            </a:r>
          </a:p>
          <a:p>
            <a:r>
              <a:rPr lang="el-GR" dirty="0">
                <a:solidFill>
                  <a:schemeClr val="bg1"/>
                </a:solidFill>
              </a:rPr>
              <a:t>Η ενσωμάτωση του </a:t>
            </a:r>
            <a:r>
              <a:rPr lang="en-US" dirty="0">
                <a:solidFill>
                  <a:schemeClr val="bg1"/>
                </a:solidFill>
              </a:rPr>
              <a:t>Content Store </a:t>
            </a:r>
            <a:r>
              <a:rPr lang="el-GR" dirty="0">
                <a:solidFill>
                  <a:schemeClr val="bg1"/>
                </a:solidFill>
              </a:rPr>
              <a:t>σε κάθε κόμβο, επιτρέπει τάχιστη ανάκτηση του πακέτου Δεδομένων, από τον πλησιέστερο χρήστη</a:t>
            </a:r>
          </a:p>
        </p:txBody>
      </p:sp>
      <p:sp>
        <p:nvSpPr>
          <p:cNvPr id="5" name="Τίτλος 4">
            <a:extLst>
              <a:ext uri="{FF2B5EF4-FFF2-40B4-BE49-F238E27FC236}">
                <a16:creationId xmlns:a16="http://schemas.microsoft.com/office/drawing/2014/main" id="{83F91B1E-795E-4CB9-A76A-C6BD135F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ΠΕΡΑΙΤΕΡΩ ΕΠΕΞΕΓΗΣΗ ΤΟΥ </a:t>
            </a:r>
            <a:r>
              <a:rPr lang="en-US" dirty="0"/>
              <a:t>NDN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9E936E0A-78CF-455A-8C8A-810BDEC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29A1B7-773B-459E-B70C-FC0239E6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l-GR" dirty="0" err="1"/>
              <a:t>Συνοπτικη</a:t>
            </a:r>
            <a:r>
              <a:rPr lang="el-GR" dirty="0"/>
              <a:t> </a:t>
            </a:r>
            <a:r>
              <a:rPr lang="el-GR" dirty="0" err="1"/>
              <a:t>παρουσιαση</a:t>
            </a:r>
            <a:r>
              <a:rPr lang="el-GR" dirty="0"/>
              <a:t> </a:t>
            </a:r>
            <a:r>
              <a:rPr lang="en-US" dirty="0" err="1"/>
              <a:t>ndnsim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A07914B-11E3-4D8A-93B4-AE220B6C1D2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b="3126"/>
          <a:stretch/>
        </p:blipFill>
        <p:spPr bwMode="auto">
          <a:xfrm>
            <a:off x="791239" y="1307952"/>
            <a:ext cx="5304759" cy="242727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E89BDD-2509-46DA-87FA-78F4C71E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504" y="1429789"/>
            <a:ext cx="5884216" cy="3057543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Αξιοποίηση του ερευνητικού εργαλείου </a:t>
            </a:r>
            <a:r>
              <a:rPr lang="en-US" dirty="0" err="1">
                <a:solidFill>
                  <a:schemeClr val="bg1"/>
                </a:solidFill>
              </a:rPr>
              <a:t>ndnSIM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για εκτέλεση των προσομοιώσεων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Αποτελεί επέκταση του ευρέως διαδεδομένου προσομοιωτή </a:t>
            </a:r>
            <a:r>
              <a:rPr lang="en-US" dirty="0">
                <a:solidFill>
                  <a:schemeClr val="bg1"/>
                </a:solidFill>
              </a:rPr>
              <a:t>ns-3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Επεξεργασία των εξαχθέντων δεδομένων στο προγραμματιστικό περιβάλλον της </a:t>
            </a:r>
            <a:r>
              <a:rPr lang="en-US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B09968F-BA24-418C-936D-FDFF2920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C9A7BB-BA1C-45C8-9D2B-9A7987CF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l-GR" dirty="0"/>
              <a:t>ΕΙΣΑΓΩΓΗ ΣΤΟ ΠΕΙΡΑΜΑΤΙΚΟ ΜΕΡΟΣ 1/2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BADFAB-90C4-43D7-B213-C85830ADCB1B}"/>
              </a:ext>
            </a:extLst>
          </p:cNvPr>
          <p:cNvPicPr/>
          <p:nvPr/>
        </p:nvPicPr>
        <p:blipFill rotWithShape="1">
          <a:blip r:embed="rId3"/>
          <a:srcRect t="1305"/>
          <a:stretch/>
        </p:blipFill>
        <p:spPr>
          <a:xfrm>
            <a:off x="791239" y="997527"/>
            <a:ext cx="5304761" cy="308896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59E222-ECDE-44BF-B09E-6B1F3480D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600" dirty="0" err="1">
                <a:solidFill>
                  <a:schemeClr val="bg1"/>
                </a:solidFill>
              </a:rPr>
              <a:t>Διερεύνυση</a:t>
            </a:r>
            <a:r>
              <a:rPr lang="el-GR" sz="1600" dirty="0">
                <a:solidFill>
                  <a:schemeClr val="bg1"/>
                </a:solidFill>
              </a:rPr>
              <a:t> της επίδρασης των μεγάλων πακέτων δεδομένων στη συνολική αποδοτικότητα της δικτυακής τοπολογίας</a:t>
            </a:r>
          </a:p>
          <a:p>
            <a:pPr>
              <a:lnSpc>
                <a:spcPct val="90000"/>
              </a:lnSpc>
            </a:pPr>
            <a:r>
              <a:rPr lang="el-GR" sz="1600" dirty="0">
                <a:solidFill>
                  <a:schemeClr val="bg1"/>
                </a:solidFill>
              </a:rPr>
              <a:t>Μεταβολή των τιμών διαθέσιμου εύρους ζώνης για τιμές οριακής, έντονης και μη συμφόρησης</a:t>
            </a:r>
          </a:p>
          <a:p>
            <a:pPr>
              <a:lnSpc>
                <a:spcPct val="90000"/>
              </a:lnSpc>
            </a:pPr>
            <a:r>
              <a:rPr lang="el-GR" sz="1600" dirty="0">
                <a:solidFill>
                  <a:schemeClr val="bg1"/>
                </a:solidFill>
              </a:rPr>
              <a:t>Μεταβολή των τιμών καθυστέρησης διάδοσης για σταθερό μέγεθος πακέτου</a:t>
            </a:r>
          </a:p>
          <a:p>
            <a:pPr>
              <a:lnSpc>
                <a:spcPct val="90000"/>
              </a:lnSpc>
            </a:pPr>
            <a:r>
              <a:rPr lang="el-GR" sz="1600" dirty="0">
                <a:solidFill>
                  <a:schemeClr val="bg1"/>
                </a:solidFill>
              </a:rPr>
              <a:t>Χρήση τεσσάρων διαφορετικών πολιτικών επεξεργασίας ουράς – </a:t>
            </a:r>
            <a:r>
              <a:rPr lang="en-US" sz="1600" dirty="0">
                <a:solidFill>
                  <a:schemeClr val="bg1"/>
                </a:solidFill>
              </a:rPr>
              <a:t>FIFO, LFU, LRU, RANDOM</a:t>
            </a:r>
          </a:p>
          <a:p>
            <a:pPr>
              <a:lnSpc>
                <a:spcPct val="90000"/>
              </a:lnSpc>
            </a:pPr>
            <a:r>
              <a:rPr lang="el-GR" sz="1600" dirty="0">
                <a:solidFill>
                  <a:schemeClr val="bg1"/>
                </a:solidFill>
              </a:rPr>
              <a:t>Χρήση </a:t>
            </a:r>
            <a:r>
              <a:rPr lang="en-US" sz="1600" dirty="0">
                <a:solidFill>
                  <a:schemeClr val="bg1"/>
                </a:solidFill>
              </a:rPr>
              <a:t>dumbbell </a:t>
            </a:r>
            <a:r>
              <a:rPr lang="el-GR" sz="1600" dirty="0">
                <a:solidFill>
                  <a:schemeClr val="bg1"/>
                </a:solidFill>
              </a:rPr>
              <a:t>τοπολογίας</a:t>
            </a:r>
          </a:p>
          <a:p>
            <a:pPr>
              <a:lnSpc>
                <a:spcPct val="90000"/>
              </a:lnSpc>
            </a:pPr>
            <a:endParaRPr lang="el-GR" sz="16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6B78270-06EC-4053-B389-86FB711F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23B38-2ABA-4C7E-9753-D5C1E11AC72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accent3"/>
            </a:gs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5809EB-A679-458F-8FC6-FDD0978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ΕΙΣΑΓΩΓΗ ΣΤΟ ΠΕΙΡΑΜΑΤΙΚΟ ΜΕΡΟΣ 2/2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2EDF8F-92C1-4919-A294-24F881AF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l-GR" dirty="0">
                <a:solidFill>
                  <a:schemeClr val="bg1"/>
                </a:solidFill>
              </a:rPr>
              <a:t>Αξιοποίηση δύο διαφορετικών εφαρμογών παραγωγής κίνησης –</a:t>
            </a:r>
            <a:r>
              <a:rPr lang="en-US" dirty="0">
                <a:solidFill>
                  <a:schemeClr val="bg1"/>
                </a:solidFill>
              </a:rPr>
              <a:t>ConsumerCbr </a:t>
            </a:r>
            <a:r>
              <a:rPr lang="el-GR" dirty="0">
                <a:solidFill>
                  <a:schemeClr val="bg1"/>
                </a:solidFill>
              </a:rPr>
              <a:t>και </a:t>
            </a:r>
            <a:r>
              <a:rPr lang="en-US" dirty="0">
                <a:solidFill>
                  <a:schemeClr val="bg1"/>
                </a:solidFill>
              </a:rPr>
              <a:t>ConsumerZipfMandelbrot-</a:t>
            </a:r>
          </a:p>
          <a:p>
            <a:r>
              <a:rPr lang="el-GR" dirty="0">
                <a:solidFill>
                  <a:schemeClr val="bg1"/>
                </a:solidFill>
              </a:rPr>
              <a:t>Η εφαρμογή </a:t>
            </a:r>
            <a:r>
              <a:rPr lang="en-US" dirty="0">
                <a:solidFill>
                  <a:schemeClr val="bg1"/>
                </a:solidFill>
              </a:rPr>
              <a:t>ConsumerCbr </a:t>
            </a:r>
            <a:r>
              <a:rPr lang="el-GR" dirty="0">
                <a:solidFill>
                  <a:schemeClr val="bg1"/>
                </a:solidFill>
              </a:rPr>
              <a:t>προβαίνει στην παραγωγή συνεχούς σταθερής κίνησης</a:t>
            </a:r>
          </a:p>
          <a:p>
            <a:r>
              <a:rPr lang="el-GR" dirty="0">
                <a:solidFill>
                  <a:schemeClr val="bg1"/>
                </a:solidFill>
              </a:rPr>
              <a:t>Η </a:t>
            </a:r>
            <a:r>
              <a:rPr lang="en-US" dirty="0">
                <a:solidFill>
                  <a:schemeClr val="bg1"/>
                </a:solidFill>
              </a:rPr>
              <a:t>ConsumerZipfMandelbrot </a:t>
            </a:r>
            <a:r>
              <a:rPr lang="el-GR" dirty="0">
                <a:solidFill>
                  <a:schemeClr val="bg1"/>
                </a:solidFill>
              </a:rPr>
              <a:t>προσομοιώνει τον πραγματικό τρόπο ζήτησης πακέτων, βάσει της κατανομής </a:t>
            </a:r>
            <a:r>
              <a:rPr lang="en-US" dirty="0">
                <a:solidFill>
                  <a:schemeClr val="bg1"/>
                </a:solidFill>
              </a:rPr>
              <a:t>Zipf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Εξαγωγή στατιστικών δεδομένων για το συνολικό </a:t>
            </a:r>
            <a:r>
              <a:rPr lang="en-US" dirty="0">
                <a:solidFill>
                  <a:schemeClr val="bg1"/>
                </a:solidFill>
              </a:rPr>
              <a:t>throughput, </a:t>
            </a:r>
            <a:r>
              <a:rPr lang="el-GR" dirty="0">
                <a:solidFill>
                  <a:schemeClr val="bg1"/>
                </a:solidFill>
              </a:rPr>
              <a:t>τη συνολική καθυστέρηση διάδοσης, τα ποσοστά επιτυχούς ανάκτησης πακέτων από την προσωρινή μνήμη και το μέσο χρόνο παραμονής του πακέτου στην προσωρινή μνήμη</a:t>
            </a:r>
            <a:endParaRPr lang="en-US" dirty="0">
              <a:solidFill>
                <a:schemeClr val="bg1"/>
              </a:solidFill>
            </a:endParaRPr>
          </a:p>
          <a:p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6BAA81A-82AA-4EB1-925E-B05A652F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B38-2ABA-4C7E-9753-D5C1E11A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Κομμάτι">
  <a:themeElements>
    <a:clrScheme name="Κομμάτ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Κομμάτ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Κομμάτ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D39CCB1FF6C4CABD383681927E2AD" ma:contentTypeVersion="4" ma:contentTypeDescription="Create a new document." ma:contentTypeScope="" ma:versionID="e601f77ef409d6631422126e215d517b">
  <xsd:schema xmlns:xsd="http://www.w3.org/2001/XMLSchema" xmlns:xs="http://www.w3.org/2001/XMLSchema" xmlns:p="http://schemas.microsoft.com/office/2006/metadata/properties" xmlns:ns3="784fb1c6-8ae3-41e3-b8bf-5f17fafde995" targetNamespace="http://schemas.microsoft.com/office/2006/metadata/properties" ma:root="true" ma:fieldsID="75ad297b2487db76a93809ff3e781ae3" ns3:_="">
    <xsd:import namespace="784fb1c6-8ae3-41e3-b8bf-5f17fafde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fb1c6-8ae3-41e3-b8bf-5f17fafde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F1280-8162-495E-8C50-457F1AD358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4fb1c6-8ae3-41e3-b8bf-5f17fafde9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348FE7-AE97-44EC-9870-04A615990FFC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784fb1c6-8ae3-41e3-b8bf-5f17fafde995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FA1EABB-5A65-4B1B-B230-497651B408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1245</Words>
  <Application>Microsoft Office PowerPoint</Application>
  <PresentationFormat>Ευρεία οθόνη</PresentationFormat>
  <Paragraphs>251</Paragraphs>
  <Slides>26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1" baseType="lpstr">
      <vt:lpstr>Abadi Extra Light</vt:lpstr>
      <vt:lpstr>Calibri</vt:lpstr>
      <vt:lpstr>Century Gothic</vt:lpstr>
      <vt:lpstr>Wingdings 3</vt:lpstr>
      <vt:lpstr>Κομμάτι</vt:lpstr>
      <vt:lpstr>Διαδικτυο κατ’ απαιτηση:γεωγραφικη επεκταση του </vt:lpstr>
      <vt:lpstr>το διαδικτυο σημερα </vt:lpstr>
      <vt:lpstr>ΕΚΤΙΜΗΣΗ ΑΥΞΗΤΙΚΗΣ ΠΟΡΕΙΑΣ ΔΙΑΣΥΝΔΕΔΕΜΕΝΩΝ ΣΥΣΚΕΥΩΝ</vt:lpstr>
      <vt:lpstr>Information centric networking </vt:lpstr>
      <vt:lpstr>NAMED DATA NETWORKING - NDn</vt:lpstr>
      <vt:lpstr>ΠΕΡΑΙΤΕΡΩ ΕΠΕΞΕΓΗΣΗ ΤΟΥ NDN</vt:lpstr>
      <vt:lpstr>Συνοπτικη παρουσιαση ndnsim</vt:lpstr>
      <vt:lpstr>ΕΙΣΑΓΩΓΗ ΣΤΟ ΠΕΙΡΑΜΑΤΙΚΟ ΜΕΡΟΣ 1/2</vt:lpstr>
      <vt:lpstr>ΕΙΣΑΓΩΓΗ ΣΤΟ ΠΕΙΡΑΜΑΤΙΚΟ ΜΕΡΟΣ 2/2</vt:lpstr>
      <vt:lpstr>1ο σεναριο</vt:lpstr>
      <vt:lpstr>Παρουσίαση του PowerPoint</vt:lpstr>
      <vt:lpstr>Παρουσίαση του PowerPoint</vt:lpstr>
      <vt:lpstr>Παρουσίαση του PowerPoint</vt:lpstr>
      <vt:lpstr>Μεταβολη της καθυστερησησ διαδοσησ για σταθερο μεγεθοσ πακετου δεδομενων</vt:lpstr>
      <vt:lpstr>Παρουσίαση του PowerPoint</vt:lpstr>
      <vt:lpstr>Παρουσίαση του PowerPoint</vt:lpstr>
      <vt:lpstr> 2ο σεναριο</vt:lpstr>
      <vt:lpstr>Παρουσίαση του PowerPoint</vt:lpstr>
      <vt:lpstr> 3ο σεναριο</vt:lpstr>
      <vt:lpstr>Παρουσίαση του PowerPoint</vt:lpstr>
      <vt:lpstr>Παρουσίαση του PowerPoint</vt:lpstr>
      <vt:lpstr>Παρουσίαση του PowerPoint</vt:lpstr>
      <vt:lpstr>Μεταβολη της καθυστερησησ διαδοσησ για σταθερο μεγεθοσ πακετου δεδομενων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Διαδικτυο κατ’ απαιτηση:γεωγραφικη επεκταση του </dc:title>
  <dc:creator>Loukas Melitzanis</dc:creator>
  <cp:lastModifiedBy>Loukas Melitzanis</cp:lastModifiedBy>
  <cp:revision>8</cp:revision>
  <dcterms:created xsi:type="dcterms:W3CDTF">2020-04-10T08:59:50Z</dcterms:created>
  <dcterms:modified xsi:type="dcterms:W3CDTF">2020-04-11T16:09:22Z</dcterms:modified>
</cp:coreProperties>
</file>