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361" r:id="rId2"/>
    <p:sldId id="372" r:id="rId3"/>
    <p:sldId id="374" r:id="rId4"/>
    <p:sldId id="375" r:id="rId5"/>
    <p:sldId id="376" r:id="rId6"/>
    <p:sldId id="377" r:id="rId7"/>
    <p:sldId id="380" r:id="rId8"/>
    <p:sldId id="378" r:id="rId9"/>
    <p:sldId id="381" r:id="rId10"/>
    <p:sldId id="382" r:id="rId11"/>
    <p:sldId id="383" r:id="rId12"/>
    <p:sldId id="373" r:id="rId13"/>
    <p:sldId id="379" r:id="rId14"/>
    <p:sldId id="384" r:id="rId15"/>
    <p:sldId id="385" r:id="rId16"/>
    <p:sldId id="387" r:id="rId17"/>
    <p:sldId id="386" r:id="rId18"/>
    <p:sldId id="388" r:id="rId19"/>
    <p:sldId id="390" r:id="rId20"/>
    <p:sldId id="389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68A8F7-94B4-424F-86E4-74ED314BC77A}">
          <p14:sldIdLst>
            <p14:sldId id="361"/>
            <p14:sldId id="372"/>
            <p14:sldId id="374"/>
            <p14:sldId id="375"/>
            <p14:sldId id="376"/>
            <p14:sldId id="377"/>
            <p14:sldId id="380"/>
            <p14:sldId id="378"/>
            <p14:sldId id="381"/>
            <p14:sldId id="382"/>
            <p14:sldId id="383"/>
            <p14:sldId id="373"/>
            <p14:sldId id="379"/>
            <p14:sldId id="384"/>
            <p14:sldId id="385"/>
            <p14:sldId id="387"/>
            <p14:sldId id="386"/>
            <p14:sldId id="388"/>
            <p14:sldId id="390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85458" autoAdjust="0"/>
  </p:normalViewPr>
  <p:slideViewPr>
    <p:cSldViewPr>
      <p:cViewPr varScale="1">
        <p:scale>
          <a:sx n="63" d="100"/>
          <a:sy n="63" d="100"/>
        </p:scale>
        <p:origin x="10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F6C3-88EE-4F3D-A4BE-111CDC4F311E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938B5-0A17-4033-84DB-0932E964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5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work solves these issues, providing a general, </a:t>
            </a:r>
            <a:br>
              <a:rPr lang="en-US" dirty="0" smtClean="0"/>
            </a:br>
            <a:r>
              <a:rPr lang="en-US" dirty="0" smtClean="0"/>
              <a:t>“production-ready” approach to cluster-robust hypothesis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82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8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3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9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3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0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73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4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A4D5-4817-4E0F-ABD6-ECCF131EAF95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5B3FF5A-434C-48FB-8AB6-918D6BE8074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581-70F3-4997-8F12-8ECCB2AF0770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08B-93ED-40DC-B09F-7BE1EF23D395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A4D5-4817-4E0F-ABD6-ECCF131EAF95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BA7-3BA6-4363-9B07-20976CCFB185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8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7E6E-5F8F-494A-B1C8-CF5164B30142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CC97-0382-4CFB-B59C-418215C21FF9}" type="datetime1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117C-4278-4924-ADB7-D39CB2CBC371}" type="datetime1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8A7B-6EAC-4139-9916-A28058953833}" type="datetime1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1F02-B5E8-48B3-BC35-E5431CCED26B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D5B-0BBC-41DD-8FEC-59C9FBB94DD0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F5700"/>
            </a:gs>
            <a:gs pos="14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A4D5-4817-4E0F-ABD6-ECCF131EAF95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FF5A-434C-48FB-8AB6-918D6BE80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usto@austin.utexa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jpe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jpe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pusto/clubSandwi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pusto@austin.utexas.edu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hyperlink" Target="http://arxiv.org/abs/1601.01981" TargetMode="External"/><Relationship Id="rId4" Type="http://schemas.openxmlformats.org/officeDocument/2006/relationships/hyperlink" Target="http://jepusto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0" Type="http://schemas.openxmlformats.org/officeDocument/2006/relationships/image" Target="../media/image8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305800" cy="2016348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When large samples act small: </a:t>
            </a:r>
            <a:br>
              <a:rPr lang="en-US" sz="4000" b="1" dirty="0" smtClean="0">
                <a:solidFill>
                  <a:schemeClr val="tx1"/>
                </a:solidFill>
                <a:latin typeface="+mn-lt"/>
              </a:rPr>
            </a:b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Cluster-robust variance estimation and hypothesis testing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with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few clusters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724400" cy="2666999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James E.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Pustejovsky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UT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Austin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Educational Psychology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Department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Quantitative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Methods Program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pusto@austin.utexas.edu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February 19, 2016</a:t>
            </a:r>
            <a:endParaRPr lang="en-US" sz="2400" dirty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 smtClean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84183" y="4252267"/>
            <a:ext cx="37211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57800" y="3886200"/>
            <a:ext cx="4724400" cy="2666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Elizabeth Tipton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Columbia University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Teachers’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College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Dept. of Human Development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tipton@tc.columbia.edu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 smtClean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3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/>
              <a:t>Unbalanced covariates</a:t>
            </a:r>
          </a:p>
          <a:p>
            <a:r>
              <a:rPr lang="en-US" dirty="0"/>
              <a:t>Skewed/leveraged covariates</a:t>
            </a:r>
          </a:p>
          <a:p>
            <a:r>
              <a:rPr lang="en-US" dirty="0"/>
              <a:t>Unequal cluster sizes</a:t>
            </a:r>
          </a:p>
        </p:txBody>
      </p:sp>
      <p:pic>
        <p:nvPicPr>
          <p:cNvPr id="10" name="Picture 107" descr="http://www.hippocampusmagazine.com/wp-content/uploads/2013/02/iStock_000010402961XSma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23334" r="14000" b="23333"/>
          <a:stretch/>
        </p:blipFill>
        <p:spPr bwMode="auto">
          <a:xfrm>
            <a:off x="6743366" y="-2240"/>
            <a:ext cx="2400634" cy="129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Performance of standard tests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" y="1459226"/>
            <a:ext cx="8229600" cy="5147652"/>
          </a:xfrm>
          <a:prstGeom prst="rect">
            <a:avLst/>
          </a:prstGeom>
        </p:spPr>
      </p:pic>
      <p:pic>
        <p:nvPicPr>
          <p:cNvPr id="144386" name="Picture 2" descr="http://media.salon.com/2015/06/donald_trump_golf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23" b="16202"/>
          <a:stretch/>
        </p:blipFill>
        <p:spPr bwMode="auto">
          <a:xfrm>
            <a:off x="4648200" y="4038600"/>
            <a:ext cx="3771900" cy="28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Bias-reduced linearization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25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6340476" y="3415077"/>
            <a:ext cx="2803524" cy="34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Bias-reduced linearization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McCaffrey, Bell, &amp; </a:t>
            </a:r>
            <a:r>
              <a:rPr lang="en-US" dirty="0" err="1" smtClean="0"/>
              <a:t>Botts</a:t>
            </a:r>
            <a:r>
              <a:rPr lang="en-US" dirty="0" smtClean="0"/>
              <a:t> (2001) proposed a correction to </a:t>
            </a:r>
            <a:r>
              <a:rPr lang="en-US" b="1" dirty="0" smtClean="0"/>
              <a:t>V</a:t>
            </a:r>
            <a:r>
              <a:rPr lang="en-US" i="1" baseline="30000" dirty="0" smtClean="0"/>
              <a:t>CR</a:t>
            </a:r>
            <a:r>
              <a:rPr lang="en-US" dirty="0" smtClean="0"/>
              <a:t> based on a </a:t>
            </a:r>
            <a:r>
              <a:rPr lang="en-US" b="1" i="1" dirty="0" smtClean="0"/>
              <a:t>working model </a:t>
            </a:r>
            <a:r>
              <a:rPr lang="en-US" dirty="0" smtClean="0"/>
              <a:t>for the error covariance structure.</a:t>
            </a:r>
          </a:p>
          <a:p>
            <a:r>
              <a:rPr lang="en-US" dirty="0" smtClean="0"/>
              <a:t>The corrected variance estimator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the adjustment matrices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b="1" dirty="0" smtClean="0"/>
              <a:t>A</a:t>
            </a:r>
            <a:r>
              <a:rPr lang="en-US" i="1" baseline="-25000" dirty="0" smtClean="0"/>
              <a:t>G</a:t>
            </a:r>
            <a:r>
              <a:rPr lang="en-US" dirty="0" smtClean="0"/>
              <a:t> are chosen so that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working model is correct.</a:t>
            </a:r>
            <a:endParaRPr lang="en-US" baseline="300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54746"/>
              </p:ext>
            </p:extLst>
          </p:nvPr>
        </p:nvGraphicFramePr>
        <p:xfrm>
          <a:off x="1219200" y="2851150"/>
          <a:ext cx="59340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4" name="Equation" r:id="rId5" imgW="2768400" imgH="482400" progId="Equation.DSMT4">
                  <p:embed/>
                </p:oleObj>
              </mc:Choice>
              <mc:Fallback>
                <p:oleObj name="Equation" r:id="rId5" imgW="276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2851150"/>
                        <a:ext cx="5934075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85287"/>
              </p:ext>
            </p:extLst>
          </p:nvPr>
        </p:nvGraphicFramePr>
        <p:xfrm>
          <a:off x="685800" y="4496433"/>
          <a:ext cx="25304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5" name="Equation" r:id="rId7" imgW="1180800" imgH="304560" progId="Equation.DSMT4">
                  <p:embed/>
                </p:oleObj>
              </mc:Choice>
              <mc:Fallback>
                <p:oleObj name="Equation" r:id="rId7" imgW="1180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496433"/>
                        <a:ext cx="2530475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1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25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7840978" y="0"/>
            <a:ext cx="1303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Working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“Working independence”, with </a:t>
            </a:r>
            <a:r>
              <a:rPr lang="el-GR" b="1" dirty="0"/>
              <a:t>Σ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i="1" baseline="-25000" dirty="0" err="1" smtClean="0"/>
              <a:t>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“Working random effect model” assumes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Doesn’t this contradict goal of being robust? </a:t>
            </a:r>
            <a:endParaRPr lang="en-US" dirty="0"/>
          </a:p>
          <a:p>
            <a:pPr lvl="1"/>
            <a:r>
              <a:rPr lang="en-US" dirty="0" smtClean="0"/>
              <a:t>Remarkably, the working model doesn’t </a:t>
            </a:r>
            <a:r>
              <a:rPr lang="en-US" dirty="0" smtClean="0"/>
              <a:t>matter </a:t>
            </a:r>
            <a:r>
              <a:rPr lang="en-US" dirty="0" smtClean="0"/>
              <a:t>much.</a:t>
            </a:r>
          </a:p>
          <a:p>
            <a:pPr lvl="1"/>
            <a:r>
              <a:rPr lang="en-US" dirty="0" smtClean="0"/>
              <a:t>BRL greatly reduces bias even if the working model is far from the truth.</a:t>
            </a:r>
          </a:p>
          <a:p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54769"/>
              </p:ext>
            </p:extLst>
          </p:nvPr>
        </p:nvGraphicFramePr>
        <p:xfrm>
          <a:off x="2478756" y="2057400"/>
          <a:ext cx="3541044" cy="75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" name="Equation" r:id="rId5" imgW="1841400" imgH="393480" progId="Equation.DSMT4">
                  <p:embed/>
                </p:oleObj>
              </mc:Choice>
              <mc:Fallback>
                <p:oleObj name="Equation" r:id="rId5" imgW="1841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756" y="2057400"/>
                        <a:ext cx="3541044" cy="753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27490"/>
              </p:ext>
            </p:extLst>
          </p:nvPr>
        </p:nvGraphicFramePr>
        <p:xfrm>
          <a:off x="2438400" y="3379311"/>
          <a:ext cx="2821940" cy="53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5" name="Equation" r:id="rId7" imgW="1333440" imgH="253800" progId="Equation.DSMT4">
                  <p:embed/>
                </p:oleObj>
              </mc:Choice>
              <mc:Fallback>
                <p:oleObj name="Equation" r:id="rId7" imgW="1333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3379311"/>
                        <a:ext cx="2821940" cy="534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3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Hypothesis tests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could use V</a:t>
            </a:r>
            <a:r>
              <a:rPr lang="en-US" baseline="30000" dirty="0" smtClean="0"/>
              <a:t>BRL</a:t>
            </a:r>
            <a:r>
              <a:rPr lang="en-US" dirty="0" smtClean="0"/>
              <a:t> in robust t and F statistics, </a:t>
            </a:r>
            <a:r>
              <a:rPr lang="en-US" dirty="0" smtClean="0"/>
              <a:t>but…</a:t>
            </a:r>
            <a:endParaRPr lang="en-US" dirty="0" smtClean="0"/>
          </a:p>
          <a:p>
            <a:pPr lvl="1"/>
            <a:r>
              <a:rPr lang="en-US" dirty="0" smtClean="0"/>
              <a:t>Bias of variance estimator is only part of the problem</a:t>
            </a:r>
          </a:p>
          <a:p>
            <a:pPr lvl="1"/>
            <a:r>
              <a:rPr lang="en-US" dirty="0" smtClean="0"/>
              <a:t>t(G-1), F(q, G – 1) often poor approximations for reference distributions</a:t>
            </a:r>
          </a:p>
          <a:p>
            <a:endParaRPr lang="en-US" dirty="0" smtClean="0"/>
          </a:p>
          <a:p>
            <a:r>
              <a:rPr lang="en-US" dirty="0" smtClean="0"/>
              <a:t>For t-tests, Bell and McCaffrey (2002) propose to use t(</a:t>
            </a:r>
            <a:r>
              <a:rPr lang="en-US" i="1" dirty="0" smtClean="0"/>
              <a:t>v</a:t>
            </a:r>
            <a:r>
              <a:rPr lang="en-US" dirty="0" smtClean="0"/>
              <a:t>) reference distribution, where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moments estimated based on the working model.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021980"/>
              </p:ext>
            </p:extLst>
          </p:nvPr>
        </p:nvGraphicFramePr>
        <p:xfrm>
          <a:off x="2130425" y="3886200"/>
          <a:ext cx="3683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3" name="Equation" r:id="rId4" imgW="1739880" imgH="330120" progId="Equation.DSMT4">
                  <p:embed/>
                </p:oleObj>
              </mc:Choice>
              <mc:Fallback>
                <p:oleObj name="Equation" r:id="rId4" imgW="1739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0425" y="3886200"/>
                        <a:ext cx="36830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7840978" y="0"/>
            <a:ext cx="1303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BRL + Satterthwaite t-tests work well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7840978" y="0"/>
            <a:ext cx="1303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3" y="1891246"/>
            <a:ext cx="8548973" cy="42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Outstanding problems with BRL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you do test multi-parameter hypotheses?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BRL adjustment matrices are sometimes undefined in models with lots of fixed effects.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models with fixed effects, BRL adjustments depends on how you calculate the coefficient estimates.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7840978" y="0"/>
            <a:ext cx="1303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17</a:t>
            </a:fld>
            <a:endParaRPr lang="en-US"/>
          </a:p>
        </p:txBody>
      </p:sp>
      <p:pic>
        <p:nvPicPr>
          <p:cNvPr id="138242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8752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Approximate </a:t>
            </a:r>
            <a:r>
              <a:rPr lang="en-US" sz="3600" dirty="0" err="1" smtClean="0"/>
              <a:t>Hotelling</a:t>
            </a:r>
            <a:r>
              <a:rPr lang="en-US" sz="3600" dirty="0" smtClean="0"/>
              <a:t> Test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propose a generalization of the Satterthwaite approximation to the multi-dimensional case.</a:t>
            </a:r>
          </a:p>
          <a:p>
            <a:r>
              <a:rPr lang="en-US" dirty="0" smtClean="0"/>
              <a:t>Approximate the distribution of V</a:t>
            </a:r>
            <a:r>
              <a:rPr lang="en-US" baseline="30000" dirty="0" smtClean="0"/>
              <a:t>BRL</a:t>
            </a:r>
            <a:r>
              <a:rPr lang="en-US" dirty="0" smtClean="0"/>
              <a:t> using a </a:t>
            </a:r>
            <a:r>
              <a:rPr lang="en-US" dirty="0" err="1" smtClean="0"/>
              <a:t>Wishart</a:t>
            </a:r>
            <a:r>
              <a:rPr lang="en-US" dirty="0" smtClean="0"/>
              <a:t> distribution with degrees of freedom </a:t>
            </a:r>
            <a:r>
              <a:rPr lang="el-GR" i="1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I</a:t>
            </a:r>
            <a:r>
              <a:rPr lang="en-US" i="1" baseline="-25000" dirty="0" err="1" smtClean="0"/>
              <a:t>q</a:t>
            </a:r>
            <a:r>
              <a:rPr lang="en-US" dirty="0" smtClean="0"/>
              <a:t> scale matrix.</a:t>
            </a:r>
          </a:p>
          <a:p>
            <a:r>
              <a:rPr lang="en-US" dirty="0" smtClean="0"/>
              <a:t>Estimate </a:t>
            </a:r>
            <a:r>
              <a:rPr lang="el-GR" i="1" dirty="0"/>
              <a:t>η</a:t>
            </a:r>
            <a:r>
              <a:rPr lang="en-US" dirty="0"/>
              <a:t> </a:t>
            </a:r>
            <a:r>
              <a:rPr lang="en-US" dirty="0" smtClean="0"/>
              <a:t>by matching mean and </a:t>
            </a:r>
            <a:r>
              <a:rPr lang="en-US" b="1" dirty="0" smtClean="0"/>
              <a:t>total variation</a:t>
            </a:r>
            <a:r>
              <a:rPr lang="en-US" dirty="0" smtClean="0"/>
              <a:t> of V</a:t>
            </a:r>
            <a:r>
              <a:rPr lang="en-US" baseline="30000" dirty="0" smtClean="0"/>
              <a:t>BRL</a:t>
            </a:r>
            <a:r>
              <a:rPr lang="en-US" dirty="0" smtClean="0"/>
              <a:t>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15559"/>
              </p:ext>
            </p:extLst>
          </p:nvPr>
        </p:nvGraphicFramePr>
        <p:xfrm>
          <a:off x="1752600" y="3887787"/>
          <a:ext cx="5635625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0" name="Equation" r:id="rId4" imgW="2425680" imgH="685800" progId="Equation.DSMT4">
                  <p:embed/>
                </p:oleObj>
              </mc:Choice>
              <mc:Fallback>
                <p:oleObj name="Equation" r:id="rId4" imgW="2425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3887787"/>
                        <a:ext cx="5635625" cy="159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86774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AHT maintains close-to-nominal </a:t>
            </a:r>
            <a:r>
              <a:rPr lang="el-GR" sz="3600" dirty="0" smtClean="0"/>
              <a:t>α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387"/>
            <a:ext cx="9144000" cy="57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Motivation: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regression with dependent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Analysis of multi-stage sample surveys</a:t>
            </a:r>
          </a:p>
          <a:p>
            <a:r>
              <a:rPr lang="en-US" dirty="0" smtClean="0"/>
              <a:t>Cluster-randomized trials</a:t>
            </a:r>
          </a:p>
          <a:p>
            <a:r>
              <a:rPr lang="en-US" dirty="0" smtClean="0"/>
              <a:t>Longitudinal panel data</a:t>
            </a:r>
          </a:p>
        </p:txBody>
      </p:sp>
    </p:spTree>
    <p:extLst>
      <p:ext uri="{BB962C8B-B14F-4D97-AF65-F5344CB8AC3E}">
        <p14:creationId xmlns:p14="http://schemas.microsoft.com/office/powerpoint/2010/main" val="39806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Degrees of freedom (</a:t>
            </a:r>
            <a:r>
              <a:rPr lang="el-GR" sz="3600" i="1" dirty="0" smtClean="0"/>
              <a:t>η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single-dimensional tests, </a:t>
            </a:r>
            <a:r>
              <a:rPr lang="el-GR" i="1" dirty="0" smtClean="0"/>
              <a:t>η</a:t>
            </a:r>
            <a:r>
              <a:rPr lang="en-US" dirty="0" smtClean="0"/>
              <a:t> = </a:t>
            </a:r>
            <a:r>
              <a:rPr lang="en-US" i="1" dirty="0" smtClean="0"/>
              <a:t>v </a:t>
            </a:r>
            <a:r>
              <a:rPr lang="en-US" dirty="0" smtClean="0"/>
              <a:t>(Satterthwaite </a:t>
            </a:r>
            <a:r>
              <a:rPr lang="en-US" dirty="0" err="1" smtClean="0"/>
              <a:t>df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Degrees of freedom are diagnostic.</a:t>
            </a:r>
          </a:p>
          <a:p>
            <a:pPr lvl="1"/>
            <a:r>
              <a:rPr lang="en-US" dirty="0" smtClean="0"/>
              <a:t>large </a:t>
            </a:r>
            <a:r>
              <a:rPr lang="el-GR" i="1" dirty="0" smtClean="0"/>
              <a:t>η</a:t>
            </a:r>
            <a:r>
              <a:rPr lang="en-US" dirty="0" smtClean="0"/>
              <a:t> indicates large effective sample size</a:t>
            </a:r>
          </a:p>
          <a:p>
            <a:pPr lvl="1"/>
            <a:r>
              <a:rPr lang="en-US" dirty="0" smtClean="0"/>
              <a:t>small </a:t>
            </a:r>
            <a:r>
              <a:rPr lang="el-GR" i="1" dirty="0"/>
              <a:t>η</a:t>
            </a:r>
            <a:r>
              <a:rPr lang="en-US" dirty="0" smtClean="0"/>
              <a:t> (i.e., much less than </a:t>
            </a:r>
            <a:r>
              <a:rPr lang="en-US" i="1" dirty="0" smtClean="0"/>
              <a:t>G</a:t>
            </a:r>
            <a:r>
              <a:rPr lang="en-US" dirty="0" smtClean="0"/>
              <a:t> – 1) indicates that you’ve got small-sample problems. </a:t>
            </a:r>
          </a:p>
          <a:p>
            <a:r>
              <a:rPr lang="en-US" dirty="0" smtClean="0"/>
              <a:t>Degrees of freedom capture the influence of covariates on the distribution of </a:t>
            </a:r>
            <a:r>
              <a:rPr lang="en-US" b="1" dirty="0" smtClean="0"/>
              <a:t>V</a:t>
            </a:r>
            <a:r>
              <a:rPr lang="en-US" baseline="30000" dirty="0" smtClean="0"/>
              <a:t>BRL</a:t>
            </a:r>
          </a:p>
          <a:p>
            <a:pPr lvl="1"/>
            <a:r>
              <a:rPr lang="en-US" dirty="0" smtClean="0"/>
              <a:t>Unbalanced covariates</a:t>
            </a:r>
          </a:p>
          <a:p>
            <a:pPr lvl="1"/>
            <a:r>
              <a:rPr lang="en-US" dirty="0" smtClean="0"/>
              <a:t>Skewed/leveraged covariates</a:t>
            </a:r>
          </a:p>
          <a:p>
            <a:pPr lvl="1"/>
            <a:r>
              <a:rPr lang="en-US" dirty="0" smtClean="0"/>
              <a:t>Unequal cluster sizes</a:t>
            </a:r>
          </a:p>
        </p:txBody>
      </p:sp>
      <p:pic>
        <p:nvPicPr>
          <p:cNvPr id="142340" name="Picture 4" descr="http://www.ixdaily.com/storage/styles/large/public/article/3338279-5ac87780.jpg?itok=ucPc-4Q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t="370" r="23333" b="-370"/>
          <a:stretch/>
        </p:blipFill>
        <p:spPr bwMode="auto">
          <a:xfrm>
            <a:off x="6476999" y="4552293"/>
            <a:ext cx="2666999" cy="230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1812" y="57051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got 99 degrees of freedom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Handling fixed effects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state-by-year panel data model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Common to treat </a:t>
            </a:r>
            <a:r>
              <a:rPr lang="el-GR" dirty="0" smtClean="0"/>
              <a:t>γ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l-GR" dirty="0" smtClean="0"/>
              <a:t>ζ</a:t>
            </a:r>
            <a:r>
              <a:rPr lang="en-US" i="1" baseline="-25000" dirty="0" smtClean="0"/>
              <a:t>t</a:t>
            </a:r>
            <a:r>
              <a:rPr lang="en-US" dirty="0" smtClean="0"/>
              <a:t> as fixed effects, estimate </a:t>
            </a:r>
            <a:r>
              <a:rPr lang="el-GR" b="1" dirty="0" smtClean="0"/>
              <a:t>β</a:t>
            </a:r>
            <a:r>
              <a:rPr lang="en-US" dirty="0" smtClean="0"/>
              <a:t> by OLS.</a:t>
            </a:r>
          </a:p>
          <a:p>
            <a:pPr lvl="1"/>
            <a:r>
              <a:rPr lang="en-US" dirty="0" smtClean="0"/>
              <a:t>Use CRVE to allow for further correlation among errors within each state.</a:t>
            </a:r>
          </a:p>
          <a:p>
            <a:endParaRPr lang="en-US" dirty="0"/>
          </a:p>
          <a:p>
            <a:r>
              <a:rPr lang="en-US" dirty="0" smtClean="0"/>
              <a:t>BRL breaks down in this model (Angrist &amp; </a:t>
            </a:r>
            <a:r>
              <a:rPr lang="en-US" dirty="0" err="1" smtClean="0"/>
              <a:t>Pischke</a:t>
            </a:r>
            <a:r>
              <a:rPr lang="en-US" dirty="0" smtClean="0"/>
              <a:t>, 2009).</a:t>
            </a:r>
          </a:p>
          <a:p>
            <a:pPr lvl="1"/>
            <a:r>
              <a:rPr lang="en-US" dirty="0" smtClean="0"/>
              <a:t>Adjustment matrices are not calculable because of rank-deficiency.</a:t>
            </a:r>
          </a:p>
          <a:p>
            <a:pPr lvl="1"/>
            <a:r>
              <a:rPr lang="en-US" dirty="0" smtClean="0"/>
              <a:t>We demonstrate that using the </a:t>
            </a:r>
            <a:r>
              <a:rPr lang="en-US" b="1" i="1" dirty="0" smtClean="0"/>
              <a:t>Moore-Penrose generalized inverse </a:t>
            </a:r>
            <a:r>
              <a:rPr lang="en-US" dirty="0" smtClean="0"/>
              <a:t>leads to adjustment matrices that are still unbiased under working model.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74144"/>
              </p:ext>
            </p:extLst>
          </p:nvPr>
        </p:nvGraphicFramePr>
        <p:xfrm>
          <a:off x="1752600" y="2105027"/>
          <a:ext cx="3130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8" name="Equation" r:id="rId4" imgW="1346040" imgH="228600" progId="Equation.DSMT4">
                  <p:embed/>
                </p:oleObj>
              </mc:Choice>
              <mc:Fallback>
                <p:oleObj name="Equation" r:id="rId4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2105027"/>
                        <a:ext cx="313055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Handling fixed effects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Two ways to calculate OLS estimates in fixed effects models:</a:t>
            </a:r>
          </a:p>
          <a:p>
            <a:pPr lvl="1"/>
            <a:r>
              <a:rPr lang="en-US" dirty="0" smtClean="0"/>
              <a:t>Use dummy variables, estimate the full regression.</a:t>
            </a:r>
          </a:p>
          <a:p>
            <a:pPr lvl="1"/>
            <a:r>
              <a:rPr lang="en-US" dirty="0" smtClean="0"/>
              <a:t>Absorb the fixed effects, estimate only the remaining </a:t>
            </a:r>
            <a:r>
              <a:rPr lang="en-US" dirty="0" err="1" smtClean="0"/>
              <a:t>coefficents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BRL gives different results depending on which design matrix you use to calculate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,..,</a:t>
            </a:r>
            <a:r>
              <a:rPr lang="en-US" b="1" dirty="0" smtClean="0"/>
              <a:t>A</a:t>
            </a:r>
            <a:r>
              <a:rPr lang="en-US" i="1" baseline="-25000" dirty="0" smtClean="0"/>
              <a:t>G</a:t>
            </a:r>
            <a:r>
              <a:rPr lang="en-US" i="1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identify conditions where it is okay to use the absorbed design matrix to calculate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/>
              <a:t>,..,</a:t>
            </a:r>
            <a:r>
              <a:rPr lang="en-US" b="1" dirty="0"/>
              <a:t>A</a:t>
            </a:r>
            <a:r>
              <a:rPr lang="en-US" i="1" baseline="-25000" dirty="0"/>
              <a:t>G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With OLS estimation, it’s okay if you are using a working identity model.</a:t>
            </a:r>
          </a:p>
          <a:p>
            <a:pPr lvl="1"/>
            <a:r>
              <a:rPr lang="en-US" dirty="0" smtClean="0"/>
              <a:t>Absorb the within-cluster fixed effects only. </a:t>
            </a:r>
          </a:p>
        </p:txBody>
      </p:sp>
      <p:pic>
        <p:nvPicPr>
          <p:cNvPr id="8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make your SEs smaller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Hierarchical linear modeling</a:t>
            </a:r>
          </a:p>
          <a:p>
            <a:r>
              <a:rPr lang="en-US" dirty="0" smtClean="0"/>
              <a:t>Develop “working” hierarchical models.</a:t>
            </a:r>
          </a:p>
          <a:p>
            <a:r>
              <a:rPr lang="en-US" dirty="0" smtClean="0"/>
              <a:t>Use estimated error structures for weighted least squares (WLS) estimation.</a:t>
            </a:r>
          </a:p>
          <a:p>
            <a:r>
              <a:rPr lang="en-US" dirty="0" smtClean="0"/>
              <a:t>Use BRL standard errors + AHT degrees of freedom</a:t>
            </a:r>
          </a:p>
          <a:p>
            <a:pPr lvl="1"/>
            <a:r>
              <a:rPr lang="en-US" dirty="0" smtClean="0"/>
              <a:t>Based on the same working model as for WLS.</a:t>
            </a:r>
          </a:p>
          <a:p>
            <a:pPr lvl="1"/>
            <a:r>
              <a:rPr lang="en-US" dirty="0" smtClean="0"/>
              <a:t>Adjustment matrices get a little more complicated, but it all works.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2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tests based on CRVE do not perform well with few or even a moderate number of clusters.</a:t>
            </a:r>
          </a:p>
          <a:p>
            <a:endParaRPr lang="en-US" dirty="0" smtClean="0"/>
          </a:p>
          <a:p>
            <a:r>
              <a:rPr lang="en-US" dirty="0" smtClean="0"/>
              <a:t>It can be difficult to tell whether you have enough clusters to trust standard methods because it depends on</a:t>
            </a:r>
          </a:p>
          <a:p>
            <a:pPr lvl="1"/>
            <a:r>
              <a:rPr lang="en-US" dirty="0" smtClean="0"/>
              <a:t>The hypothesis being tested.</a:t>
            </a:r>
          </a:p>
          <a:p>
            <a:pPr lvl="1"/>
            <a:r>
              <a:rPr lang="en-US" dirty="0" smtClean="0"/>
              <a:t>The structure of the covariates in the model. </a:t>
            </a:r>
          </a:p>
          <a:p>
            <a:endParaRPr lang="en-US" dirty="0" smtClean="0"/>
          </a:p>
          <a:p>
            <a:r>
              <a:rPr lang="en-US" dirty="0" smtClean="0"/>
              <a:t>Satterthwaite t-test/AHT F-test perform well across a broad range of applications. We recommend that they be </a:t>
            </a:r>
            <a:r>
              <a:rPr lang="en-US" b="1" i="1" dirty="0" smtClean="0"/>
              <a:t>used by default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39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Future </a:t>
            </a:r>
            <a:r>
              <a:rPr lang="en-US" sz="3600" dirty="0" smtClean="0"/>
              <a:t>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Compare BRL + AHT to other recent proposals</a:t>
            </a:r>
          </a:p>
          <a:p>
            <a:pPr lvl="1"/>
            <a:r>
              <a:rPr lang="en-US" dirty="0" smtClean="0"/>
              <a:t>Cluster-wild bootstrap (Webb &amp; MacKinnon, 2013)</a:t>
            </a:r>
          </a:p>
          <a:p>
            <a:pPr lvl="1"/>
            <a:r>
              <a:rPr lang="en-US" dirty="0" smtClean="0"/>
              <a:t>Containment t-test </a:t>
            </a:r>
            <a:r>
              <a:rPr lang="en-US" dirty="0"/>
              <a:t>(</a:t>
            </a:r>
            <a:r>
              <a:rPr lang="en-US" dirty="0" err="1" smtClean="0"/>
              <a:t>Imbragimov</a:t>
            </a:r>
            <a:r>
              <a:rPr lang="en-US" dirty="0" smtClean="0"/>
              <a:t> &amp; Muller, 2015)</a:t>
            </a:r>
          </a:p>
          <a:p>
            <a:endParaRPr lang="en-US" dirty="0" smtClean="0"/>
          </a:p>
          <a:p>
            <a:r>
              <a:rPr lang="en-US" dirty="0" smtClean="0"/>
              <a:t>Application to more complex models</a:t>
            </a:r>
          </a:p>
          <a:p>
            <a:pPr lvl="1"/>
            <a:r>
              <a:rPr lang="en-US" dirty="0" smtClean="0"/>
              <a:t>Instrumental variables</a:t>
            </a:r>
          </a:p>
          <a:p>
            <a:pPr lvl="1"/>
            <a:r>
              <a:rPr lang="en-US" dirty="0" smtClean="0"/>
              <a:t>Cross-classified/multiple-membership models</a:t>
            </a:r>
          </a:p>
          <a:p>
            <a:pPr lvl="1"/>
            <a:endParaRPr lang="en-US" dirty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err="1" smtClean="0"/>
              <a:t>clubSandwich</a:t>
            </a:r>
            <a:r>
              <a:rPr lang="en-US" dirty="0" smtClean="0"/>
              <a:t> R package </a:t>
            </a:r>
            <a:r>
              <a:rPr lang="en-US" dirty="0"/>
              <a:t>under development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github.com/jepusto/clubSandwich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implement in Stata</a:t>
            </a:r>
          </a:p>
        </p:txBody>
      </p:sp>
    </p:spTree>
    <p:extLst>
      <p:ext uri="{BB962C8B-B14F-4D97-AF65-F5344CB8AC3E}">
        <p14:creationId xmlns:p14="http://schemas.microsoft.com/office/powerpoint/2010/main" val="30238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pusto@austin.utexas.edu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jepusto.github.io/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/>
              <a:t>paper available at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arxiv.org/abs/1601.01981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45410" name="Picture 2" descr="http://media.philly.com/images/20130731_jimjohn_6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243262"/>
            <a:ext cx="451485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Cluster-robust variance estimation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way to estimate sampling variance of regression coefficients when error structure is unknown </a:t>
            </a:r>
          </a:p>
          <a:p>
            <a:pPr lvl="1"/>
            <a:r>
              <a:rPr lang="en-US" dirty="0" smtClean="0"/>
              <a:t>Assuming that the data includes </a:t>
            </a:r>
            <a:r>
              <a:rPr lang="en-US" i="1" dirty="0" smtClean="0"/>
              <a:t>G</a:t>
            </a:r>
            <a:r>
              <a:rPr lang="en-US" dirty="0" smtClean="0"/>
              <a:t> independent clusters of observations.</a:t>
            </a:r>
          </a:p>
          <a:p>
            <a:pPr lvl="1"/>
            <a:r>
              <a:rPr lang="en-US" dirty="0" smtClean="0"/>
              <a:t>White (1984); </a:t>
            </a:r>
            <a:r>
              <a:rPr lang="en-US" dirty="0"/>
              <a:t>Arellano (1987); </a:t>
            </a:r>
            <a:r>
              <a:rPr lang="en-US" dirty="0" smtClean="0"/>
              <a:t>Liang &amp; </a:t>
            </a:r>
            <a:r>
              <a:rPr lang="en-US" dirty="0" err="1" smtClean="0"/>
              <a:t>Zeger</a:t>
            </a:r>
            <a:r>
              <a:rPr lang="en-US" dirty="0" smtClean="0"/>
              <a:t> (1986)</a:t>
            </a:r>
          </a:p>
          <a:p>
            <a:endParaRPr lang="en-US" dirty="0" smtClean="0"/>
          </a:p>
          <a:p>
            <a:r>
              <a:rPr lang="en-US" dirty="0" smtClean="0"/>
              <a:t>Valid (asymptotically consistent) when the </a:t>
            </a:r>
            <a:r>
              <a:rPr lang="en-US" b="1" dirty="0" smtClean="0"/>
              <a:t>number of clusters</a:t>
            </a:r>
            <a:r>
              <a:rPr lang="en-US" dirty="0" smtClean="0"/>
              <a:t> (</a:t>
            </a:r>
            <a:r>
              <a:rPr lang="en-US" i="1" dirty="0" smtClean="0"/>
              <a:t>G</a:t>
            </a:r>
            <a:r>
              <a:rPr lang="en-US" dirty="0" smtClean="0"/>
              <a:t>) is large.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can misbehave with few clusters (Cameron &amp; Miller, 2015; </a:t>
            </a:r>
            <a:r>
              <a:rPr lang="en-US" dirty="0" err="1" smtClean="0"/>
              <a:t>Imbens</a:t>
            </a:r>
            <a:r>
              <a:rPr lang="en-US" dirty="0" smtClean="0"/>
              <a:t> &amp; </a:t>
            </a:r>
            <a:r>
              <a:rPr lang="en-US" dirty="0" err="1" smtClean="0"/>
              <a:t>Kolesar</a:t>
            </a:r>
            <a:r>
              <a:rPr lang="en-US" dirty="0" smtClean="0"/>
              <a:t>, 2015)</a:t>
            </a:r>
          </a:p>
          <a:p>
            <a:pPr lvl="1"/>
            <a:r>
              <a:rPr lang="en-US" dirty="0" smtClean="0"/>
              <a:t>Standard errors that are too small</a:t>
            </a:r>
          </a:p>
          <a:p>
            <a:pPr lvl="1"/>
            <a:r>
              <a:rPr lang="en-US" dirty="0" smtClean="0"/>
              <a:t>Hypothesis tests with inflated type-I error rates</a:t>
            </a:r>
          </a:p>
          <a:p>
            <a:pPr lvl="1"/>
            <a:r>
              <a:rPr lang="en-US" dirty="0" smtClean="0"/>
              <a:t>And it can be hard to tell if your </a:t>
            </a:r>
            <a:r>
              <a:rPr lang="en-US" i="1" dirty="0" smtClean="0"/>
              <a:t>G</a:t>
            </a:r>
            <a:r>
              <a:rPr lang="en-US" dirty="0" smtClean="0"/>
              <a:t> is big enough</a:t>
            </a:r>
          </a:p>
        </p:txBody>
      </p:sp>
    </p:spTree>
    <p:extLst>
      <p:ext uri="{BB962C8B-B14F-4D97-AF65-F5344CB8AC3E}">
        <p14:creationId xmlns:p14="http://schemas.microsoft.com/office/powerpoint/2010/main" val="23906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brief…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McCaffrey, Bell, &amp; </a:t>
            </a:r>
            <a:r>
              <a:rPr lang="en-US" dirty="0" err="1" smtClean="0"/>
              <a:t>Botts</a:t>
            </a:r>
            <a:r>
              <a:rPr lang="en-US" dirty="0" smtClean="0"/>
              <a:t> (2001) proposed “bias-reduced linearization” (BRL)</a:t>
            </a:r>
          </a:p>
          <a:p>
            <a:pPr lvl="1"/>
            <a:r>
              <a:rPr lang="en-US" dirty="0" smtClean="0"/>
              <a:t>Improves bias of standard errors for small </a:t>
            </a:r>
            <a:r>
              <a:rPr lang="en-US" i="1" dirty="0" smtClean="0"/>
              <a:t>G</a:t>
            </a:r>
          </a:p>
          <a:p>
            <a:pPr lvl="1"/>
            <a:r>
              <a:rPr lang="en-US" dirty="0" smtClean="0"/>
              <a:t>t-tests with Satterthwaite degrees of freedom</a:t>
            </a:r>
          </a:p>
          <a:p>
            <a:pPr lvl="1"/>
            <a:endParaRPr lang="en-US" dirty="0"/>
          </a:p>
          <a:p>
            <a:r>
              <a:rPr lang="en-US" dirty="0" smtClean="0"/>
              <a:t>Our work:</a:t>
            </a:r>
          </a:p>
          <a:p>
            <a:pPr lvl="1"/>
            <a:r>
              <a:rPr lang="en-US" dirty="0" smtClean="0"/>
              <a:t>Extends BRL so that it works in models with fixed effects</a:t>
            </a:r>
          </a:p>
          <a:p>
            <a:pPr lvl="1"/>
            <a:r>
              <a:rPr lang="en-US" dirty="0" smtClean="0"/>
              <a:t>Develops an F-test for multi-parameter hypothesis tests</a:t>
            </a:r>
          </a:p>
          <a:p>
            <a:pPr lvl="1"/>
            <a:r>
              <a:rPr lang="en-US" dirty="0" smtClean="0"/>
              <a:t>Demonstrates that BRL outperforms standard CRVE across a wide range of </a:t>
            </a:r>
            <a:r>
              <a:rPr lang="en-US" dirty="0" smtClean="0"/>
              <a:t>contexts</a:t>
            </a:r>
          </a:p>
          <a:p>
            <a:pPr lvl="1"/>
            <a:endParaRPr lang="en-US" dirty="0"/>
          </a:p>
          <a:p>
            <a:r>
              <a:rPr lang="en-US" dirty="0" smtClean="0"/>
              <a:t>With our extensions, BRL is a general</a:t>
            </a:r>
            <a:r>
              <a:rPr lang="en-US" dirty="0" smtClean="0"/>
              <a:t> and “</a:t>
            </a:r>
            <a:r>
              <a:rPr lang="en-US" dirty="0"/>
              <a:t>production-ready” approach to cluster-robust hypothesis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Today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5</a:t>
            </a:fld>
            <a:endParaRPr lang="en-US" dirty="0"/>
          </a:p>
        </p:txBody>
      </p:sp>
      <p:pic>
        <p:nvPicPr>
          <p:cNvPr id="129026" name="Picture 2" descr="http://popsci.typepad.com/photos/uncategorized/2007/07/27/frin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9" y="4487435"/>
            <a:ext cx="2893851" cy="23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5820" y="4953000"/>
            <a:ext cx="3638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Errrummmm</a:t>
            </a:r>
            <a:r>
              <a:rPr lang="en-US" i="1" dirty="0" smtClean="0"/>
              <a:t>….actually….Your standard errors are too small and your p-values are all </a:t>
            </a:r>
            <a:r>
              <a:rPr lang="en-US" i="1" dirty="0" smtClean="0"/>
              <a:t>WAY too </a:t>
            </a:r>
            <a:r>
              <a:rPr lang="en-US" i="1" dirty="0" smtClean="0"/>
              <a:t>significant.</a:t>
            </a:r>
            <a:endParaRPr lang="en-US" i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“standard” CRVE</a:t>
            </a:r>
          </a:p>
          <a:p>
            <a:r>
              <a:rPr lang="en-US" dirty="0" smtClean="0"/>
              <a:t>Bias-reduced linearization</a:t>
            </a:r>
          </a:p>
          <a:p>
            <a:pPr lvl="1"/>
            <a:r>
              <a:rPr lang="en-US" dirty="0" smtClean="0"/>
              <a:t>Satterthwaite t-tests</a:t>
            </a:r>
          </a:p>
          <a:p>
            <a:r>
              <a:rPr lang="en-US" dirty="0" smtClean="0"/>
              <a:t>Our extensions</a:t>
            </a:r>
          </a:p>
          <a:p>
            <a:pPr lvl="1"/>
            <a:r>
              <a:rPr lang="en-US" dirty="0"/>
              <a:t>F-tests</a:t>
            </a:r>
          </a:p>
          <a:p>
            <a:pPr lvl="1"/>
            <a:r>
              <a:rPr lang="en-US" dirty="0" smtClean="0"/>
              <a:t>Handling fixed effects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to make your SEs smaller</a:t>
            </a:r>
          </a:p>
          <a:p>
            <a:r>
              <a:rPr lang="en-US" dirty="0" smtClean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26693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model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</a:t>
            </a:r>
            <a:r>
              <a:rPr lang="en-US" dirty="0" smtClean="0"/>
              <a:t>a regression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</a:t>
            </a:r>
          </a:p>
          <a:p>
            <a:pPr lvl="1"/>
            <a:r>
              <a:rPr lang="en-US" i="1" dirty="0"/>
              <a:t>j = 1,…,G</a:t>
            </a:r>
            <a:r>
              <a:rPr lang="en-US" dirty="0"/>
              <a:t> clusters</a:t>
            </a:r>
          </a:p>
          <a:p>
            <a:pPr lvl="1"/>
            <a:r>
              <a:rPr lang="en-US" dirty="0" smtClean="0"/>
              <a:t>Errors have unknown variance 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b="1" dirty="0" err="1" smtClean="0"/>
              <a:t>e</a:t>
            </a:r>
            <a:r>
              <a:rPr lang="en-US" i="1" baseline="-25000" dirty="0" err="1" smtClean="0"/>
              <a:t>j</a:t>
            </a:r>
            <a:r>
              <a:rPr lang="en-US" dirty="0" smtClean="0"/>
              <a:t>)=</a:t>
            </a:r>
            <a:r>
              <a:rPr lang="el-GR" b="1" dirty="0" smtClean="0"/>
              <a:t>Σ</a:t>
            </a:r>
            <a:r>
              <a:rPr lang="en-US" i="1" baseline="-25000" dirty="0" smtClean="0"/>
              <a:t>j</a:t>
            </a:r>
            <a:r>
              <a:rPr lang="en-US" dirty="0" smtClean="0"/>
              <a:t> for </a:t>
            </a:r>
            <a:r>
              <a:rPr lang="en-US" i="1" dirty="0"/>
              <a:t>j = 1,…,G</a:t>
            </a:r>
            <a:r>
              <a:rPr lang="en-US" dirty="0"/>
              <a:t> </a:t>
            </a:r>
            <a:r>
              <a:rPr lang="en-US" dirty="0" smtClean="0"/>
              <a:t>clusters.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X</a:t>
            </a:r>
            <a:r>
              <a:rPr lang="en-US" dirty="0" smtClean="0"/>
              <a:t> might include</a:t>
            </a:r>
          </a:p>
          <a:p>
            <a:pPr lvl="1"/>
            <a:r>
              <a:rPr lang="en-US" dirty="0" smtClean="0"/>
              <a:t>Policy indicators</a:t>
            </a:r>
          </a:p>
          <a:p>
            <a:pPr lvl="1"/>
            <a:r>
              <a:rPr lang="en-US" dirty="0" smtClean="0"/>
              <a:t>Demographic controls</a:t>
            </a:r>
          </a:p>
          <a:p>
            <a:pPr lvl="1"/>
            <a:r>
              <a:rPr lang="en-US" dirty="0" smtClean="0"/>
              <a:t>Fixed effects (for clusters, time periods, etc.)</a:t>
            </a:r>
          </a:p>
          <a:p>
            <a:endParaRPr lang="en-US" dirty="0" smtClean="0"/>
          </a:p>
          <a:p>
            <a:r>
              <a:rPr lang="en-US" dirty="0" smtClean="0"/>
              <a:t>For today, I’ll assume that regression is estimated by ordinary least squares.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266135"/>
              </p:ext>
            </p:extLst>
          </p:nvPr>
        </p:nvGraphicFramePr>
        <p:xfrm>
          <a:off x="3200400" y="2133600"/>
          <a:ext cx="20081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7"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400" y="2133600"/>
                        <a:ext cx="2008187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6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Hypotheses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Our goal will be to test hypotheses about elements of </a:t>
            </a:r>
            <a:r>
              <a:rPr lang="el-GR" b="1" dirty="0" smtClean="0"/>
              <a:t>β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Does an intervention have non-zero effects on the outcome?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the intervention effects vary across contexts?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390870"/>
              </p:ext>
            </p:extLst>
          </p:nvPr>
        </p:nvGraphicFramePr>
        <p:xfrm>
          <a:off x="1143000" y="2971800"/>
          <a:ext cx="16827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9" name="Equation" r:id="rId4" imgW="723600" imgH="228600" progId="Equation.DSMT4">
                  <p:embed/>
                </p:oleObj>
              </mc:Choice>
              <mc:Fallback>
                <p:oleObj name="Equation" r:id="rId4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971800"/>
                        <a:ext cx="1682750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532781"/>
              </p:ext>
            </p:extLst>
          </p:nvPr>
        </p:nvGraphicFramePr>
        <p:xfrm>
          <a:off x="1143000" y="4222749"/>
          <a:ext cx="3070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10" name="Equation" r:id="rId6" imgW="1320480" imgH="241200" progId="Equation.DSMT4">
                  <p:embed/>
                </p:oleObj>
              </mc:Choice>
              <mc:Fallback>
                <p:oleObj name="Equation" r:id="rId6" imgW="1320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4222749"/>
                        <a:ext cx="30702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9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16527"/>
              </p:ext>
            </p:extLst>
          </p:nvPr>
        </p:nvGraphicFramePr>
        <p:xfrm>
          <a:off x="1016358" y="4321354"/>
          <a:ext cx="5526087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7" name="Equation" r:id="rId4" imgW="2374560" imgH="774360" progId="Equation.DSMT4">
                  <p:embed/>
                </p:oleObj>
              </mc:Choice>
              <mc:Fallback>
                <p:oleObj name="Equation" r:id="rId4" imgW="23745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6358" y="4321354"/>
                        <a:ext cx="5526087" cy="179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Standard cluster-robust variance estimation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OLS coefficient estimates have (unknown) sampling 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CRVE (sandwich estimator):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83023"/>
              </p:ext>
            </p:extLst>
          </p:nvPr>
        </p:nvGraphicFramePr>
        <p:xfrm>
          <a:off x="762000" y="2235200"/>
          <a:ext cx="57927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8" name="Equation" r:id="rId6" imgW="2489040" imgH="482400" progId="Equation.DSMT4">
                  <p:embed/>
                </p:oleObj>
              </mc:Choice>
              <mc:Fallback>
                <p:oleObj name="Equation" r:id="rId6" imgW="2489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235200"/>
                        <a:ext cx="5792787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632415"/>
              </p:ext>
            </p:extLst>
          </p:nvPr>
        </p:nvGraphicFramePr>
        <p:xfrm>
          <a:off x="1011237" y="4294191"/>
          <a:ext cx="712152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9" name="Equation" r:id="rId8" imgW="3060360" imgH="787320" progId="Equation.DSMT4">
                  <p:embed/>
                </p:oleObj>
              </mc:Choice>
              <mc:Fallback>
                <p:oleObj name="Equation" r:id="rId8" imgW="30603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1237" y="4294191"/>
                        <a:ext cx="7121525" cy="1824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7" descr="http://www.hippocampusmagazine.com/wp-content/uploads/2013/02/iStock_000010402961XSmall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23334" r="14000" b="23333"/>
          <a:stretch/>
        </p:blipFill>
        <p:spPr bwMode="auto">
          <a:xfrm>
            <a:off x="6324600" y="5334000"/>
            <a:ext cx="2819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7" descr="http://www.hippocampusmagazine.com/wp-content/uploads/2013/02/iStock_000010402961X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23334" r="14000" b="23333"/>
          <a:stretch/>
        </p:blipFill>
        <p:spPr bwMode="auto">
          <a:xfrm>
            <a:off x="6743366" y="-2240"/>
            <a:ext cx="2400634" cy="129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Standard robust hypothesis tests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Robust t-test (H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= 0)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Robust </a:t>
            </a:r>
            <a:r>
              <a:rPr lang="en-US" dirty="0" smtClean="0"/>
              <a:t>(Wald-type) F-test</a:t>
            </a:r>
            <a:r>
              <a:rPr lang="en-US" dirty="0"/>
              <a:t> (H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 smtClean="0"/>
              <a:t>C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 for </a:t>
            </a:r>
            <a:r>
              <a:rPr lang="en-US" dirty="0" err="1" smtClean="0"/>
              <a:t>q×p</a:t>
            </a:r>
            <a:r>
              <a:rPr lang="en-US" dirty="0" smtClean="0"/>
              <a:t> matrix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67505"/>
              </p:ext>
            </p:extLst>
          </p:nvPr>
        </p:nvGraphicFramePr>
        <p:xfrm>
          <a:off x="906463" y="2209800"/>
          <a:ext cx="44275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6" name="Equation" r:id="rId5" imgW="1904760" imgH="291960" progId="Equation.DSMT4">
                  <p:embed/>
                </p:oleObj>
              </mc:Choice>
              <mc:Fallback>
                <p:oleObj name="Equation" r:id="rId5" imgW="1904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463" y="2209800"/>
                        <a:ext cx="44275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43"/>
              </p:ext>
            </p:extLst>
          </p:nvPr>
        </p:nvGraphicFramePr>
        <p:xfrm>
          <a:off x="762000" y="4510087"/>
          <a:ext cx="75517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7" name="Equation" r:id="rId7" imgW="3251160" imgH="419040" progId="Equation.DSMT4">
                  <p:embed/>
                </p:oleObj>
              </mc:Choice>
              <mc:Fallback>
                <p:oleObj name="Equation" r:id="rId7" imgW="3251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510087"/>
                        <a:ext cx="7551738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5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9614</TotalTime>
  <Words>1074</Words>
  <Application>Microsoft Office PowerPoint</Application>
  <PresentationFormat>On-screen Show (4:3)</PresentationFormat>
  <Paragraphs>226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Office Theme</vt:lpstr>
      <vt:lpstr>Equation</vt:lpstr>
      <vt:lpstr>MathType 6.0 Equation</vt:lpstr>
      <vt:lpstr>When large samples act small:  Cluster-robust variance estimation and hypothesis testing with few clusters</vt:lpstr>
      <vt:lpstr>Motivation:</vt:lpstr>
      <vt:lpstr>Cluster-robust variance estimation</vt:lpstr>
      <vt:lpstr>In brief…</vt:lpstr>
      <vt:lpstr>Today</vt:lpstr>
      <vt:lpstr>The model</vt:lpstr>
      <vt:lpstr>Hypotheses</vt:lpstr>
      <vt:lpstr>Standard cluster-robust variance estimation</vt:lpstr>
      <vt:lpstr>Standard robust hypothesis tests</vt:lpstr>
      <vt:lpstr>Performance of standard tests</vt:lpstr>
      <vt:lpstr>Bias-reduced linearization</vt:lpstr>
      <vt:lpstr>Bias-reduced linearization</vt:lpstr>
      <vt:lpstr>Working models</vt:lpstr>
      <vt:lpstr>Hypothesis tests</vt:lpstr>
      <vt:lpstr>BRL + Satterthwaite t-tests work well</vt:lpstr>
      <vt:lpstr>Outstanding problems with BRL</vt:lpstr>
      <vt:lpstr>Our work</vt:lpstr>
      <vt:lpstr>Approximate Hotelling Test</vt:lpstr>
      <vt:lpstr>AHT maintains close-to-nominal α</vt:lpstr>
      <vt:lpstr>Degrees of freedom (η)</vt:lpstr>
      <vt:lpstr>Examples</vt:lpstr>
      <vt:lpstr>Handling fixed effects models</vt:lpstr>
      <vt:lpstr>Handling fixed effects models</vt:lpstr>
      <vt:lpstr>Examples</vt:lpstr>
      <vt:lpstr>How to make your SEs smaller</vt:lpstr>
      <vt:lpstr>Conclusions</vt:lpstr>
      <vt:lpstr>Future work</vt:lpstr>
      <vt:lpstr>Thank you</vt:lpstr>
    </vt:vector>
  </TitlesOfParts>
  <Company>Northwestern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Operationally comparable effect sizes and meta-analysis for single-case research</dc:title>
  <dc:creator>James Eric Pustejovsky</dc:creator>
  <cp:lastModifiedBy>Pustejovsky, James E</cp:lastModifiedBy>
  <cp:revision>1325</cp:revision>
  <dcterms:created xsi:type="dcterms:W3CDTF">2012-10-29T21:16:12Z</dcterms:created>
  <dcterms:modified xsi:type="dcterms:W3CDTF">2016-02-19T03:45:19Z</dcterms:modified>
</cp:coreProperties>
</file>