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361" r:id="rId2"/>
    <p:sldId id="372" r:id="rId3"/>
    <p:sldId id="374" r:id="rId4"/>
    <p:sldId id="375" r:id="rId5"/>
    <p:sldId id="376" r:id="rId6"/>
    <p:sldId id="377" r:id="rId7"/>
    <p:sldId id="380" r:id="rId8"/>
    <p:sldId id="378" r:id="rId9"/>
    <p:sldId id="381" r:id="rId10"/>
    <p:sldId id="382" r:id="rId11"/>
    <p:sldId id="383" r:id="rId12"/>
    <p:sldId id="373" r:id="rId13"/>
    <p:sldId id="379" r:id="rId14"/>
    <p:sldId id="384" r:id="rId15"/>
    <p:sldId id="385" r:id="rId16"/>
    <p:sldId id="387" r:id="rId17"/>
    <p:sldId id="386" r:id="rId18"/>
    <p:sldId id="388" r:id="rId19"/>
    <p:sldId id="390" r:id="rId20"/>
    <p:sldId id="389" r:id="rId21"/>
    <p:sldId id="392" r:id="rId22"/>
    <p:sldId id="393" r:id="rId23"/>
    <p:sldId id="399" r:id="rId24"/>
    <p:sldId id="394" r:id="rId25"/>
    <p:sldId id="400" r:id="rId26"/>
    <p:sldId id="395" r:id="rId27"/>
    <p:sldId id="396" r:id="rId28"/>
    <p:sldId id="397" r:id="rId29"/>
    <p:sldId id="39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68A8F7-94B4-424F-86E4-74ED314BC77A}">
          <p14:sldIdLst>
            <p14:sldId id="361"/>
            <p14:sldId id="372"/>
            <p14:sldId id="374"/>
            <p14:sldId id="375"/>
            <p14:sldId id="376"/>
            <p14:sldId id="377"/>
            <p14:sldId id="380"/>
            <p14:sldId id="378"/>
            <p14:sldId id="381"/>
            <p14:sldId id="382"/>
            <p14:sldId id="383"/>
            <p14:sldId id="373"/>
            <p14:sldId id="379"/>
            <p14:sldId id="384"/>
            <p14:sldId id="385"/>
            <p14:sldId id="387"/>
            <p14:sldId id="386"/>
            <p14:sldId id="388"/>
            <p14:sldId id="390"/>
            <p14:sldId id="389"/>
            <p14:sldId id="392"/>
            <p14:sldId id="393"/>
            <p14:sldId id="399"/>
            <p14:sldId id="394"/>
            <p14:sldId id="400"/>
            <p14:sldId id="395"/>
            <p14:sldId id="396"/>
            <p14:sldId id="397"/>
            <p14:sldId id="3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2" autoAdjust="0"/>
    <p:restoredTop sz="85458" autoAdjust="0"/>
  </p:normalViewPr>
  <p:slideViewPr>
    <p:cSldViewPr>
      <p:cViewPr varScale="1">
        <p:scale>
          <a:sx n="99" d="100"/>
          <a:sy n="99" d="100"/>
        </p:scale>
        <p:origin x="14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1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F6C3-88EE-4F3D-A4BE-111CDC4F311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938B5-0A17-4033-84DB-0932E964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09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35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64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02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Working</a:t>
            </a:r>
            <a:r>
              <a:rPr lang="en-US" baseline="0" dirty="0" smtClean="0"/>
              <a:t> random effects model assumes a compound symmetric covariance matrix within each cluster.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05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44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15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05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work solves these issues, providing a general, </a:t>
            </a:r>
            <a:br>
              <a:rPr lang="en-US" dirty="0" smtClean="0"/>
            </a:br>
            <a:r>
              <a:rPr lang="en-US" dirty="0" smtClean="0"/>
              <a:t>“production-ready” approach to cluster-robust hypothesis testing.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93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82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78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8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Sarah Blanchard, Chandra Muller. Educational Longitudinal Study of 2002.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03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3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43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58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Fatal Accident Reporting System from National Highway Traffic Safety Administration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1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Fatal Accident Reporting System from National Highway Traffic Safety Administration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39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804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734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248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60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45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11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07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80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50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62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38B5-0A17-4033-84DB-0932E96427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A4D5-4817-4E0F-ABD6-ECCF131EAF95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5B3FF5A-434C-48FB-8AB6-918D6BE80741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74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A581-70F3-4997-8F12-8ECCB2AF0770}" type="datetime1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Single-Case Research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1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608B-93ED-40DC-B09F-7BE1EF23D395}" type="datetime1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Single-Case Research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2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A4D5-4817-4E0F-ABD6-ECCF131EAF95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0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BA7-3BA6-4363-9B07-20976CCFB185}" type="datetime1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Single-Case Research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8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7E6E-5F8F-494A-B1C8-CF5164B30142}" type="datetime1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Single-Case Research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CC97-0382-4CFB-B59C-418215C21FF9}" type="datetime1">
              <a:rPr lang="en-US" smtClean="0"/>
              <a:t>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Single-Case Research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1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117C-4278-4924-ADB7-D39CB2CBC371}" type="datetime1">
              <a:rPr lang="en-US" smtClean="0"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Single-Case Research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8A7B-6EAC-4139-9916-A28058953833}" type="datetime1">
              <a:rPr lang="en-US" smtClean="0"/>
              <a:t>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Single-Case Research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1F02-B5E8-48B3-BC35-E5431CCED26B}" type="datetime1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Single-Case Research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2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AD5B-0BBC-41DD-8FEC-59C9FBB94DD0}" type="datetime1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Single-Case Research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0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F5700"/>
            </a:gs>
            <a:gs pos="14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A4D5-4817-4E0F-ABD6-ECCF131EAF95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FF5A-434C-48FB-8AB6-918D6BE80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7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usto@austin.utexa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jpe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jpe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jpeg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pusto/clubSandwich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pusto@austin.utexas.edu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hyperlink" Target="http://arxiv.org/abs/1601.01981" TargetMode="External"/><Relationship Id="rId4" Type="http://schemas.openxmlformats.org/officeDocument/2006/relationships/hyperlink" Target="http://jepusto.github.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10" Type="http://schemas.openxmlformats.org/officeDocument/2006/relationships/image" Target="../media/image8.jpeg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305800" cy="2016348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When large samples act small: </a:t>
            </a:r>
            <a:br>
              <a:rPr lang="en-US" sz="4000" b="1" dirty="0" smtClean="0">
                <a:solidFill>
                  <a:schemeClr val="tx1"/>
                </a:solidFill>
                <a:latin typeface="+mn-lt"/>
              </a:rPr>
            </a:b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Cluster-robust variance estimation and hypothesis testing with few clusters</a:t>
            </a: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4724400" cy="2666999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James E. Pustejovsky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UT Austin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Educational Psychology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Department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Quantitative Methods Program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pusto@austin.utexas.edu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February 19, 2016</a:t>
            </a:r>
            <a:endParaRPr lang="en-US" sz="2400" dirty="0">
              <a:solidFill>
                <a:schemeClr val="bg1">
                  <a:lumMod val="50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400" dirty="0" smtClean="0">
              <a:solidFill>
                <a:schemeClr val="bg1">
                  <a:lumMod val="50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684183" y="4252267"/>
            <a:ext cx="37211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257800" y="3886200"/>
            <a:ext cx="4724400" cy="2666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Elizabeth Tipton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Columbia University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Teachers’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College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Dept. of Human Development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tipton@tc.columbia.edu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400" dirty="0" smtClean="0">
              <a:solidFill>
                <a:schemeClr val="bg1">
                  <a:lumMod val="50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03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/>
              <a:t>Unbalanced covariates</a:t>
            </a:r>
          </a:p>
          <a:p>
            <a:r>
              <a:rPr lang="en-US" dirty="0"/>
              <a:t>Skewed/leveraged covariates</a:t>
            </a:r>
          </a:p>
          <a:p>
            <a:r>
              <a:rPr lang="en-US" dirty="0"/>
              <a:t>Unequal cluster sizes</a:t>
            </a:r>
          </a:p>
        </p:txBody>
      </p:sp>
      <p:pic>
        <p:nvPicPr>
          <p:cNvPr id="10" name="Picture 107" descr="http://www.hippocampusmagazine.com/wp-content/uploads/2013/02/iStock_000010402961XSmal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9" t="23334" r="14000" b="23333"/>
          <a:stretch/>
        </p:blipFill>
        <p:spPr bwMode="auto">
          <a:xfrm>
            <a:off x="6743366" y="-2240"/>
            <a:ext cx="2400634" cy="129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4" y="389732"/>
            <a:ext cx="828675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Performance of standard tests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6" y="1459226"/>
            <a:ext cx="8229600" cy="5147652"/>
          </a:xfrm>
          <a:prstGeom prst="rect">
            <a:avLst/>
          </a:prstGeom>
        </p:spPr>
      </p:pic>
      <p:pic>
        <p:nvPicPr>
          <p:cNvPr id="144386" name="Picture 2" descr="http://media.salon.com/2015/06/donald_trump_golf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23" b="16202"/>
          <a:stretch/>
        </p:blipFill>
        <p:spPr bwMode="auto">
          <a:xfrm>
            <a:off x="4648200" y="4038600"/>
            <a:ext cx="3771900" cy="281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11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Bias-reduced linearization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6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125" name="Picture 173" descr="http://cf.mysequinedlife.com/MSLblog/wp-content/uploads/2016/09/hummus-avocado-turkey-club-sandwich-3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9" t="14127" r="6212" b="16221"/>
          <a:stretch/>
        </p:blipFill>
        <p:spPr bwMode="auto">
          <a:xfrm>
            <a:off x="6340476" y="3415077"/>
            <a:ext cx="2803524" cy="344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Bias-reduced linearization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McCaffrey, Bell, &amp; </a:t>
            </a:r>
            <a:r>
              <a:rPr lang="en-US" dirty="0" err="1" smtClean="0"/>
              <a:t>Botts</a:t>
            </a:r>
            <a:r>
              <a:rPr lang="en-US" dirty="0" smtClean="0"/>
              <a:t> (2001) proposed a correction to </a:t>
            </a:r>
            <a:r>
              <a:rPr lang="en-US" b="1" dirty="0" smtClean="0"/>
              <a:t>V</a:t>
            </a:r>
            <a:r>
              <a:rPr lang="en-US" i="1" baseline="30000" dirty="0" smtClean="0"/>
              <a:t>CR</a:t>
            </a:r>
            <a:r>
              <a:rPr lang="en-US" dirty="0" smtClean="0"/>
              <a:t> based on a </a:t>
            </a:r>
            <a:r>
              <a:rPr lang="en-US" b="1" i="1" dirty="0" smtClean="0"/>
              <a:t>working model </a:t>
            </a:r>
            <a:r>
              <a:rPr lang="en-US" dirty="0" smtClean="0"/>
              <a:t>for the error covariance structure.</a:t>
            </a:r>
          </a:p>
          <a:p>
            <a:endParaRPr lang="en-US" dirty="0" smtClean="0"/>
          </a:p>
          <a:p>
            <a:r>
              <a:rPr lang="en-US" dirty="0" smtClean="0"/>
              <a:t>Given a working model, seek a variance estimator such that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corrected variance estimator is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smtClean="0"/>
              <a:t>adjustment matrices </a:t>
            </a:r>
            <a:r>
              <a:rPr lang="en-US" b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b="1" dirty="0" smtClean="0"/>
              <a:t>A</a:t>
            </a:r>
            <a:r>
              <a:rPr lang="en-US" i="1" baseline="-25000" dirty="0" smtClean="0"/>
              <a:t>G</a:t>
            </a:r>
            <a:r>
              <a:rPr lang="en-US" dirty="0" smtClean="0"/>
              <a:t> </a:t>
            </a:r>
            <a:r>
              <a:rPr lang="en-US" dirty="0" smtClean="0"/>
              <a:t>chosen to satisfy BRL criterion.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aseline="30000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122469"/>
              </p:ext>
            </p:extLst>
          </p:nvPr>
        </p:nvGraphicFramePr>
        <p:xfrm>
          <a:off x="914400" y="4664092"/>
          <a:ext cx="59340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20" name="Equation" r:id="rId5" imgW="2768400" imgH="482400" progId="Equation.DSMT4">
                  <p:embed/>
                </p:oleObj>
              </mc:Choice>
              <mc:Fallback>
                <p:oleObj name="Equation" r:id="rId5" imgW="27684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4664092"/>
                        <a:ext cx="5934075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703560"/>
              </p:ext>
            </p:extLst>
          </p:nvPr>
        </p:nvGraphicFramePr>
        <p:xfrm>
          <a:off x="2539999" y="3167532"/>
          <a:ext cx="253047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21" name="Equation" r:id="rId7" imgW="1180800" imgH="304560" progId="Equation.DSMT4">
                  <p:embed/>
                </p:oleObj>
              </mc:Choice>
              <mc:Fallback>
                <p:oleObj name="Equation" r:id="rId7" imgW="11808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39999" y="3167532"/>
                        <a:ext cx="2530475" cy="652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19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125" name="Picture 173" descr="http://cf.mysequinedlife.com/MSLblog/wp-content/uploads/2016/09/hummus-avocado-turkey-club-sandwich-3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9" t="14127" r="6212" b="16221"/>
          <a:stretch/>
        </p:blipFill>
        <p:spPr bwMode="auto">
          <a:xfrm>
            <a:off x="7840978" y="0"/>
            <a:ext cx="130302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Working models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“Working independence”, with </a:t>
            </a:r>
            <a:r>
              <a:rPr lang="el-GR" b="1" dirty="0" smtClean="0"/>
              <a:t>Φ</a:t>
            </a:r>
            <a:r>
              <a:rPr lang="en-US" i="1" baseline="-25000" dirty="0" smtClean="0"/>
              <a:t>j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I</a:t>
            </a:r>
            <a:r>
              <a:rPr lang="en-US" i="1" baseline="-25000" dirty="0" err="1" smtClean="0"/>
              <a:t>j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“Working random effect model” assumes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Doesn’t this contradict goal of being robust? </a:t>
            </a:r>
            <a:endParaRPr lang="en-US" dirty="0"/>
          </a:p>
          <a:p>
            <a:r>
              <a:rPr lang="en-US" dirty="0" smtClean="0"/>
              <a:t>Remarkably, the working model doesn’t matter much.</a:t>
            </a:r>
          </a:p>
          <a:p>
            <a:pPr lvl="1"/>
            <a:r>
              <a:rPr lang="en-US" dirty="0" smtClean="0"/>
              <a:t>BRL greatly reduces bias even if the working model is far from the truth.</a:t>
            </a:r>
          </a:p>
          <a:p>
            <a:endParaRPr lang="en-US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354769"/>
              </p:ext>
            </p:extLst>
          </p:nvPr>
        </p:nvGraphicFramePr>
        <p:xfrm>
          <a:off x="2478756" y="2057400"/>
          <a:ext cx="3541044" cy="753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80" name="Equation" r:id="rId5" imgW="1841400" imgH="393480" progId="Equation.DSMT4">
                  <p:embed/>
                </p:oleObj>
              </mc:Choice>
              <mc:Fallback>
                <p:oleObj name="Equation" r:id="rId5" imgW="1841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8756" y="2057400"/>
                        <a:ext cx="3541044" cy="753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580065"/>
              </p:ext>
            </p:extLst>
          </p:nvPr>
        </p:nvGraphicFramePr>
        <p:xfrm>
          <a:off x="2425700" y="3379788"/>
          <a:ext cx="28495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81" name="Equation" r:id="rId7" imgW="1346040" imgH="253800" progId="Equation.DSMT4">
                  <p:embed/>
                </p:oleObj>
              </mc:Choice>
              <mc:Fallback>
                <p:oleObj name="Equation" r:id="rId7" imgW="1346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25700" y="3379788"/>
                        <a:ext cx="284956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430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Hypothesis tests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We could use V</a:t>
            </a:r>
            <a:r>
              <a:rPr lang="en-US" baseline="30000" dirty="0" smtClean="0"/>
              <a:t>BRL</a:t>
            </a:r>
            <a:r>
              <a:rPr lang="en-US" dirty="0" smtClean="0"/>
              <a:t> in robust t and F statistics, but…</a:t>
            </a:r>
          </a:p>
          <a:p>
            <a:pPr lvl="1"/>
            <a:r>
              <a:rPr lang="en-US" dirty="0" smtClean="0"/>
              <a:t>Bias of variance estimator is only part of the problem</a:t>
            </a:r>
          </a:p>
          <a:p>
            <a:pPr lvl="1"/>
            <a:r>
              <a:rPr lang="en-US" dirty="0" smtClean="0"/>
              <a:t>t(G-1), F(q, G – 1) often poor approximations for reference distributions</a:t>
            </a:r>
          </a:p>
          <a:p>
            <a:endParaRPr lang="en-US" dirty="0" smtClean="0"/>
          </a:p>
          <a:p>
            <a:r>
              <a:rPr lang="en-US" dirty="0" smtClean="0"/>
              <a:t>For t-tests, Bell and McCaffrey (2002) propose to use t(</a:t>
            </a:r>
            <a:r>
              <a:rPr lang="en-US" i="1" dirty="0" smtClean="0"/>
              <a:t>v</a:t>
            </a:r>
            <a:r>
              <a:rPr lang="en-US" dirty="0" smtClean="0"/>
              <a:t>) reference distribution, </a:t>
            </a:r>
            <a:r>
              <a:rPr lang="en-US" dirty="0" smtClean="0"/>
              <a:t>with Satterthwaite degrees of freedom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moments estimated based on the working model.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021980"/>
              </p:ext>
            </p:extLst>
          </p:nvPr>
        </p:nvGraphicFramePr>
        <p:xfrm>
          <a:off x="2130425" y="3886200"/>
          <a:ext cx="36830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46" name="Equation" r:id="rId4" imgW="1739880" imgH="330120" progId="Equation.DSMT4">
                  <p:embed/>
                </p:oleObj>
              </mc:Choice>
              <mc:Fallback>
                <p:oleObj name="Equation" r:id="rId4" imgW="17398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0425" y="3886200"/>
                        <a:ext cx="36830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73" descr="http://cf.mysequinedlife.com/MSLblog/wp-content/uploads/2016/09/hummus-avocado-turkey-club-sandwich-3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9" t="14127" r="6212" b="16221"/>
          <a:stretch/>
        </p:blipFill>
        <p:spPr bwMode="auto">
          <a:xfrm>
            <a:off x="7840978" y="0"/>
            <a:ext cx="130302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0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4" y="389732"/>
            <a:ext cx="828675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BRL + Satterthwaite t-tests work well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173" descr="http://cf.mysequinedlife.com/MSLblog/wp-content/uploads/2016/09/hummus-avocado-turkey-club-sandwich-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9" t="14127" r="6212" b="16221"/>
          <a:stretch/>
        </p:blipFill>
        <p:spPr bwMode="auto">
          <a:xfrm>
            <a:off x="7840978" y="0"/>
            <a:ext cx="130302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13" y="1891246"/>
            <a:ext cx="8548973" cy="428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Outstanding problems with BRL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do you do test multi-parameter hypotheses?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BRL adjustment matrices are sometimes undefined in models with lots of fixed effects.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 models with fixed effects, BRL adjustments depends on how you calculate the coefficient estimates.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Picture 173" descr="http://cf.mysequinedlife.com/MSLblog/wp-content/uploads/2016/09/hummus-avocado-turkey-club-sandwich-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9" t="14127" r="6212" b="16221"/>
          <a:stretch/>
        </p:blipFill>
        <p:spPr bwMode="auto">
          <a:xfrm>
            <a:off x="7840978" y="0"/>
            <a:ext cx="130302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82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17</a:t>
            </a:fld>
            <a:endParaRPr lang="en-US"/>
          </a:p>
        </p:txBody>
      </p:sp>
      <p:pic>
        <p:nvPicPr>
          <p:cNvPr id="138242" name="Picture 2" descr="http://libroderecetas.com/files/recetas/club-sandwi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787527"/>
            <a:ext cx="5905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9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Approximate </a:t>
            </a:r>
            <a:r>
              <a:rPr lang="en-US" sz="3600" dirty="0" err="1" smtClean="0"/>
              <a:t>Hotelling</a:t>
            </a:r>
            <a:r>
              <a:rPr lang="en-US" sz="3600" dirty="0" smtClean="0"/>
              <a:t> Test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We propose a generalization of the Satterthwaite approximation to the multi-dimensional case.</a:t>
            </a:r>
          </a:p>
          <a:p>
            <a:r>
              <a:rPr lang="en-US" dirty="0" smtClean="0"/>
              <a:t>Approximate the distribution of V</a:t>
            </a:r>
            <a:r>
              <a:rPr lang="en-US" baseline="30000" dirty="0" smtClean="0"/>
              <a:t>BRL</a:t>
            </a:r>
            <a:r>
              <a:rPr lang="en-US" dirty="0" smtClean="0"/>
              <a:t> using a </a:t>
            </a:r>
            <a:r>
              <a:rPr lang="en-US" dirty="0" err="1" smtClean="0"/>
              <a:t>Wishart</a:t>
            </a:r>
            <a:r>
              <a:rPr lang="en-US" dirty="0" smtClean="0"/>
              <a:t> distribution with degrees of freedom </a:t>
            </a:r>
            <a:r>
              <a:rPr lang="el-GR" i="1" dirty="0" smtClean="0"/>
              <a:t>η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I</a:t>
            </a:r>
            <a:r>
              <a:rPr lang="en-US" i="1" baseline="-25000" dirty="0" err="1" smtClean="0"/>
              <a:t>q</a:t>
            </a:r>
            <a:r>
              <a:rPr lang="en-US" dirty="0" smtClean="0"/>
              <a:t> scale matrix.</a:t>
            </a:r>
          </a:p>
          <a:p>
            <a:r>
              <a:rPr lang="en-US" dirty="0" smtClean="0"/>
              <a:t>Estimate </a:t>
            </a:r>
            <a:r>
              <a:rPr lang="el-GR" i="1" dirty="0"/>
              <a:t>η</a:t>
            </a:r>
            <a:r>
              <a:rPr lang="en-US" dirty="0"/>
              <a:t> </a:t>
            </a:r>
            <a:r>
              <a:rPr lang="en-US" dirty="0" smtClean="0"/>
              <a:t>by matching mean and </a:t>
            </a:r>
            <a:r>
              <a:rPr lang="en-US" b="1" dirty="0" smtClean="0"/>
              <a:t>total variation</a:t>
            </a:r>
            <a:r>
              <a:rPr lang="en-US" dirty="0" smtClean="0"/>
              <a:t> of V</a:t>
            </a:r>
            <a:r>
              <a:rPr lang="en-US" baseline="30000" dirty="0" smtClean="0"/>
              <a:t>BRL</a:t>
            </a:r>
            <a:r>
              <a:rPr lang="en-US" dirty="0" smtClean="0"/>
              <a:t>.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215559"/>
              </p:ext>
            </p:extLst>
          </p:nvPr>
        </p:nvGraphicFramePr>
        <p:xfrm>
          <a:off x="1752600" y="3887787"/>
          <a:ext cx="5635625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33" name="Equation" r:id="rId4" imgW="2425680" imgH="685800" progId="Equation.DSMT4">
                  <p:embed/>
                </p:oleObj>
              </mc:Choice>
              <mc:Fallback>
                <p:oleObj name="Equation" r:id="rId4" imgW="24256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2600" y="3887787"/>
                        <a:ext cx="5635625" cy="159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http://libroderecetas.com/files/recetas/club-sandwich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-15240"/>
            <a:ext cx="23622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30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86774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AHT maintains close-to-nominal </a:t>
            </a:r>
            <a:r>
              <a:rPr lang="el-GR" sz="3600" dirty="0" smtClean="0"/>
              <a:t>α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8387"/>
            <a:ext cx="9144000" cy="5719613"/>
          </a:xfrm>
          <a:prstGeom prst="rect">
            <a:avLst/>
          </a:prstGeom>
        </p:spPr>
      </p:pic>
      <p:pic>
        <p:nvPicPr>
          <p:cNvPr id="5" name="Picture 2" descr="http://media.salon.com/2015/06/donald_trump_golf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23" b="16202"/>
          <a:stretch/>
        </p:blipFill>
        <p:spPr bwMode="auto">
          <a:xfrm>
            <a:off x="7010400" y="1524000"/>
            <a:ext cx="1734857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386" name="Picture 2" descr="http://mediad.publicbroadcasting.net/p/shared/npr/201404/30420283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644" y="5226518"/>
            <a:ext cx="1751806" cy="131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08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Regression with dependent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2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Analysis </a:t>
            </a:r>
            <a:r>
              <a:rPr lang="en-US" dirty="0" smtClean="0"/>
              <a:t>of multi-stage sample </a:t>
            </a:r>
            <a:r>
              <a:rPr lang="en-US" dirty="0" smtClean="0"/>
              <a:t>surveys</a:t>
            </a:r>
          </a:p>
          <a:p>
            <a:pPr lvl="1"/>
            <a:r>
              <a:rPr lang="en-US" dirty="0"/>
              <a:t>Blanchard &amp; Muller (2015</a:t>
            </a:r>
            <a:r>
              <a:rPr lang="en-US" dirty="0" smtClean="0"/>
              <a:t>) use ELS:2002 to study the influence of teachers’ perceptions of immigrant/language-minority students on student academic outcomes.</a:t>
            </a:r>
            <a:endParaRPr lang="en-US" dirty="0"/>
          </a:p>
          <a:p>
            <a:pPr lvl="1"/>
            <a:r>
              <a:rPr lang="en-US" dirty="0" smtClean="0"/>
              <a:t>Cavanagh, Schiller, &amp; Riegle-Crumb (2006) use Add Health to study the relationship between family structure and adolescents’ academic status.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Cluster-randomized trials</a:t>
            </a:r>
          </a:p>
          <a:p>
            <a:pPr lvl="1"/>
            <a:r>
              <a:rPr lang="en-US" dirty="0" err="1" smtClean="0"/>
              <a:t>Burde</a:t>
            </a:r>
            <a:r>
              <a:rPr lang="en-US" dirty="0" smtClean="0"/>
              <a:t> &amp; Linden (2012) studied </a:t>
            </a:r>
            <a:r>
              <a:rPr lang="en-US" dirty="0" smtClean="0"/>
              <a:t>effects of village-based schools in Afghanistan by </a:t>
            </a:r>
            <a:r>
              <a:rPr lang="en-US" dirty="0" smtClean="0"/>
              <a:t>randomizing 31 villages, surveying families.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Longitudinal </a:t>
            </a:r>
            <a:r>
              <a:rPr lang="en-US" dirty="0" smtClean="0"/>
              <a:t>panel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Abrevaya &amp; </a:t>
            </a:r>
            <a:r>
              <a:rPr lang="en-US" dirty="0" err="1" smtClean="0"/>
              <a:t>Puzzello</a:t>
            </a:r>
            <a:r>
              <a:rPr lang="en-US" dirty="0" smtClean="0"/>
              <a:t> (2012) examined effects of cigarette taxes on consumption, nicotine intake, and smoking intensity using NHANES III.</a:t>
            </a:r>
          </a:p>
          <a:p>
            <a:pPr lvl="1"/>
            <a:r>
              <a:rPr lang="en-US" dirty="0" smtClean="0"/>
              <a:t>Effects identified by state-level changes in tax rates over time. Data include 26 states.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066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Degrees of freedom (</a:t>
            </a:r>
            <a:r>
              <a:rPr lang="el-GR" sz="3600" i="1" dirty="0" smtClean="0"/>
              <a:t>η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For single-dimensional tests, </a:t>
            </a:r>
            <a:r>
              <a:rPr lang="el-GR" i="1" dirty="0" smtClean="0"/>
              <a:t>η</a:t>
            </a:r>
            <a:r>
              <a:rPr lang="en-US" dirty="0" smtClean="0"/>
              <a:t> = </a:t>
            </a:r>
            <a:r>
              <a:rPr lang="en-US" i="1" dirty="0" smtClean="0"/>
              <a:t>v </a:t>
            </a:r>
            <a:r>
              <a:rPr lang="en-US" dirty="0" smtClean="0"/>
              <a:t>(Satterthwaite </a:t>
            </a:r>
            <a:r>
              <a:rPr lang="en-US" dirty="0" err="1" smtClean="0"/>
              <a:t>df</a:t>
            </a:r>
            <a:r>
              <a:rPr lang="en-US" dirty="0" smtClean="0"/>
              <a:t>).</a:t>
            </a:r>
          </a:p>
          <a:p>
            <a:r>
              <a:rPr lang="en-US" dirty="0" smtClean="0"/>
              <a:t>Degrees of freedom are diagnostic.</a:t>
            </a:r>
          </a:p>
          <a:p>
            <a:pPr lvl="1"/>
            <a:r>
              <a:rPr lang="en-US" dirty="0" smtClean="0"/>
              <a:t>large </a:t>
            </a:r>
            <a:r>
              <a:rPr lang="el-GR" i="1" dirty="0" smtClean="0"/>
              <a:t>η</a:t>
            </a:r>
            <a:r>
              <a:rPr lang="en-US" dirty="0" smtClean="0"/>
              <a:t> indicates large effective sample size</a:t>
            </a:r>
          </a:p>
          <a:p>
            <a:pPr lvl="1"/>
            <a:r>
              <a:rPr lang="en-US" dirty="0" smtClean="0"/>
              <a:t>small </a:t>
            </a:r>
            <a:r>
              <a:rPr lang="el-GR" i="1" dirty="0"/>
              <a:t>η</a:t>
            </a:r>
            <a:r>
              <a:rPr lang="en-US" dirty="0" smtClean="0"/>
              <a:t> (i.e., much less than </a:t>
            </a:r>
            <a:r>
              <a:rPr lang="en-US" i="1" dirty="0" smtClean="0"/>
              <a:t>G</a:t>
            </a:r>
            <a:r>
              <a:rPr lang="en-US" dirty="0" smtClean="0"/>
              <a:t> – 1) indicates that you’ve got small-sample problems. </a:t>
            </a:r>
          </a:p>
          <a:p>
            <a:r>
              <a:rPr lang="en-US" dirty="0" smtClean="0"/>
              <a:t>Degrees of freedom capture the influence of covariates on the distribution of </a:t>
            </a:r>
            <a:r>
              <a:rPr lang="en-US" b="1" dirty="0" smtClean="0"/>
              <a:t>V</a:t>
            </a:r>
            <a:r>
              <a:rPr lang="en-US" baseline="30000" dirty="0" smtClean="0"/>
              <a:t>BRL</a:t>
            </a:r>
          </a:p>
          <a:p>
            <a:pPr lvl="1"/>
            <a:r>
              <a:rPr lang="en-US" dirty="0" smtClean="0"/>
              <a:t>Unbalanced covariates</a:t>
            </a:r>
          </a:p>
          <a:p>
            <a:pPr lvl="1"/>
            <a:r>
              <a:rPr lang="en-US" dirty="0" smtClean="0"/>
              <a:t>Skewed/leveraged covariates</a:t>
            </a:r>
          </a:p>
          <a:p>
            <a:pPr lvl="1"/>
            <a:r>
              <a:rPr lang="en-US" dirty="0" smtClean="0"/>
              <a:t>Unequal cluster sizes</a:t>
            </a:r>
          </a:p>
        </p:txBody>
      </p:sp>
      <p:pic>
        <p:nvPicPr>
          <p:cNvPr id="142340" name="Picture 4" descr="http://www.ixdaily.com/storage/styles/large/public/article/3338279-5ac87780.jpg?itok=ucPc-4Q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3" t="370" r="23333" b="-370"/>
          <a:stretch/>
        </p:blipFill>
        <p:spPr bwMode="auto">
          <a:xfrm>
            <a:off x="6476999" y="4552293"/>
            <a:ext cx="2666999" cy="230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81812" y="570514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 got 99 degrees of freedom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2" descr="http://libroderecetas.com/files/recetas/club-sandwich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-15240"/>
            <a:ext cx="23622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38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4" y="389732"/>
            <a:ext cx="828675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Handling fixed effects models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Consider state-by-year panel data model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Common to treat </a:t>
            </a:r>
            <a:r>
              <a:rPr lang="el-GR" dirty="0" smtClean="0"/>
              <a:t>γ</a:t>
            </a:r>
            <a:r>
              <a:rPr lang="en-US" i="1" baseline="-25000" dirty="0" smtClean="0"/>
              <a:t>i</a:t>
            </a:r>
            <a:r>
              <a:rPr lang="en-US" dirty="0" smtClean="0"/>
              <a:t>, </a:t>
            </a:r>
            <a:r>
              <a:rPr lang="el-GR" dirty="0" smtClean="0"/>
              <a:t>ζ</a:t>
            </a:r>
            <a:r>
              <a:rPr lang="en-US" i="1" baseline="-25000" dirty="0" smtClean="0"/>
              <a:t>t</a:t>
            </a:r>
            <a:r>
              <a:rPr lang="en-US" dirty="0" smtClean="0"/>
              <a:t> as fixed effects, estimate </a:t>
            </a:r>
            <a:r>
              <a:rPr lang="el-GR" b="1" dirty="0" smtClean="0"/>
              <a:t>β</a:t>
            </a:r>
            <a:r>
              <a:rPr lang="en-US" dirty="0" smtClean="0"/>
              <a:t> by OLS.</a:t>
            </a:r>
          </a:p>
          <a:p>
            <a:pPr lvl="1"/>
            <a:r>
              <a:rPr lang="en-US" dirty="0" smtClean="0"/>
              <a:t>Use CRVE to allow for further correlation among errors within each state.</a:t>
            </a:r>
          </a:p>
          <a:p>
            <a:endParaRPr lang="en-US" dirty="0"/>
          </a:p>
          <a:p>
            <a:r>
              <a:rPr lang="en-US" dirty="0" smtClean="0"/>
              <a:t>BRL breaks down in this model (Angrist &amp; </a:t>
            </a:r>
            <a:r>
              <a:rPr lang="en-US" dirty="0" err="1" smtClean="0"/>
              <a:t>Pischke</a:t>
            </a:r>
            <a:r>
              <a:rPr lang="en-US" dirty="0" smtClean="0"/>
              <a:t>, 2009).</a:t>
            </a:r>
          </a:p>
          <a:p>
            <a:pPr lvl="1"/>
            <a:r>
              <a:rPr lang="en-US" dirty="0" smtClean="0"/>
              <a:t>Adjustment matrices are not calculable because of rank-deficiency.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demonstrate that </a:t>
            </a:r>
            <a:r>
              <a:rPr lang="en-US" dirty="0" smtClean="0"/>
              <a:t>the </a:t>
            </a:r>
            <a:r>
              <a:rPr lang="en-US" b="1" i="1" dirty="0" smtClean="0"/>
              <a:t>Moore-Penrose generalized inverse </a:t>
            </a:r>
            <a:r>
              <a:rPr lang="en-US" dirty="0" smtClean="0"/>
              <a:t>can be used to construct </a:t>
            </a:r>
            <a:r>
              <a:rPr lang="en-US" dirty="0" smtClean="0"/>
              <a:t>adjustment matrices that are still unbiased </a:t>
            </a:r>
            <a:r>
              <a:rPr lang="en-US" dirty="0" smtClean="0"/>
              <a:t>under the working model.</a:t>
            </a:r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574144"/>
              </p:ext>
            </p:extLst>
          </p:nvPr>
        </p:nvGraphicFramePr>
        <p:xfrm>
          <a:off x="1752600" y="2105027"/>
          <a:ext cx="31305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1" name="Equation" r:id="rId4" imgW="1346040" imgH="228600" progId="Equation.DSMT4">
                  <p:embed/>
                </p:oleObj>
              </mc:Choice>
              <mc:Fallback>
                <p:oleObj name="Equation" r:id="rId4" imgW="1346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2600" y="2105027"/>
                        <a:ext cx="3130550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http://libroderecetas.com/files/recetas/club-sandwich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-15240"/>
            <a:ext cx="23622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8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4" y="389732"/>
            <a:ext cx="828675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Handling fixed effects models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Two ways to calculate OLS estimates in fixed effects models:</a:t>
            </a:r>
          </a:p>
          <a:p>
            <a:pPr lvl="1"/>
            <a:r>
              <a:rPr lang="en-US" dirty="0" smtClean="0"/>
              <a:t>Use dummy variables, estimate the full regression.</a:t>
            </a:r>
          </a:p>
          <a:p>
            <a:pPr lvl="1"/>
            <a:r>
              <a:rPr lang="en-US" dirty="0" smtClean="0"/>
              <a:t>Absorb the fixed effects, estimate only the remaining </a:t>
            </a:r>
            <a:r>
              <a:rPr lang="en-US" dirty="0" err="1" smtClean="0"/>
              <a:t>coefficents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BRL gives different results depending on which design matrix you use to calculate </a:t>
            </a:r>
            <a:r>
              <a:rPr lang="en-US" b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,..,</a:t>
            </a:r>
            <a:r>
              <a:rPr lang="en-US" b="1" dirty="0" smtClean="0"/>
              <a:t>A</a:t>
            </a:r>
            <a:r>
              <a:rPr lang="en-US" i="1" baseline="-25000" dirty="0" smtClean="0"/>
              <a:t>G</a:t>
            </a:r>
            <a:r>
              <a:rPr lang="en-US" i="1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identify conditions where it is okay to use the absorbed design matrix to calculate </a:t>
            </a:r>
            <a:r>
              <a:rPr lang="en-US" b="1" dirty="0" smtClean="0"/>
              <a:t>A</a:t>
            </a:r>
            <a:r>
              <a:rPr lang="en-US" baseline="-25000" dirty="0" smtClean="0"/>
              <a:t>1</a:t>
            </a:r>
            <a:r>
              <a:rPr lang="en-US" dirty="0"/>
              <a:t>,..,</a:t>
            </a:r>
            <a:r>
              <a:rPr lang="en-US" b="1" dirty="0"/>
              <a:t>A</a:t>
            </a:r>
            <a:r>
              <a:rPr lang="en-US" i="1" baseline="-25000" dirty="0"/>
              <a:t>G</a:t>
            </a:r>
            <a:r>
              <a:rPr lang="en-US" i="1" dirty="0" smtClean="0"/>
              <a:t>.</a:t>
            </a:r>
          </a:p>
          <a:p>
            <a:pPr lvl="1"/>
            <a:r>
              <a:rPr lang="en-US" dirty="0" smtClean="0"/>
              <a:t>With OLS estimation, it’s okay if you are using a working identity model.</a:t>
            </a:r>
          </a:p>
          <a:p>
            <a:pPr lvl="1"/>
            <a:r>
              <a:rPr lang="en-US" dirty="0" smtClean="0"/>
              <a:t>Absorb the within-cluster fixed effects only. </a:t>
            </a:r>
          </a:p>
        </p:txBody>
      </p:sp>
      <p:pic>
        <p:nvPicPr>
          <p:cNvPr id="8" name="Picture 2" descr="http://libroderecetas.com/files/recetas/club-sandwi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-15240"/>
            <a:ext cx="23622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38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does this matter in practice?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4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4" y="389732"/>
            <a:ext cx="828675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Carpenter &amp; </a:t>
            </a:r>
            <a:r>
              <a:rPr lang="en-US" sz="3600" dirty="0" err="1" smtClean="0"/>
              <a:t>Dobkin</a:t>
            </a:r>
            <a:r>
              <a:rPr lang="en-US" sz="3600" dirty="0" smtClean="0"/>
              <a:t> (2011)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2" descr="http://libroderecetas.com/files/recetas/club-sandwi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-15240"/>
            <a:ext cx="23622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Study effects of changing minimum legal drinking age on motor vehicle mortality</a:t>
            </a:r>
          </a:p>
          <a:p>
            <a:r>
              <a:rPr lang="en-US" dirty="0" smtClean="0"/>
              <a:t>State-by-year panel from FARS maintained by NHTSA.</a:t>
            </a:r>
          </a:p>
          <a:p>
            <a:r>
              <a:rPr lang="en-US" dirty="0" smtClean="0"/>
              <a:t>Difference-in-differences identification.</a:t>
            </a: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387020"/>
              </p:ext>
            </p:extLst>
          </p:nvPr>
        </p:nvGraphicFramePr>
        <p:xfrm>
          <a:off x="1609725" y="3733800"/>
          <a:ext cx="57721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053"/>
                <a:gridCol w="1371600"/>
                <a:gridCol w="838200"/>
                <a:gridCol w="817947"/>
                <a:gridCol w="895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Hypothesis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p-value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Policy effect (q = 1)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Standard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9.660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49.00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.003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Satterthwaite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9.116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24.74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.006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600" dirty="0" err="1" smtClean="0"/>
                        <a:t>Hausman</a:t>
                      </a:r>
                      <a:r>
                        <a:rPr lang="en-US" sz="1600" baseline="0" dirty="0" smtClean="0"/>
                        <a:t> test of endogeneity (q = 2)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Standard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2.930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49.00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.063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AHT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2.489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8.69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.140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92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4" y="389732"/>
            <a:ext cx="828675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Angrist &amp; </a:t>
            </a:r>
            <a:r>
              <a:rPr lang="en-US" sz="3600" dirty="0" err="1" smtClean="0"/>
              <a:t>Lavy</a:t>
            </a:r>
            <a:r>
              <a:rPr lang="en-US" sz="3600" dirty="0" smtClean="0"/>
              <a:t> (2009)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2" descr="http://libroderecetas.com/files/recetas/club-sandwi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-15240"/>
            <a:ext cx="23622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/>
              <a:t>Cluster-randomized trial in 40 high schools in Israel.</a:t>
            </a:r>
          </a:p>
          <a:p>
            <a:r>
              <a:rPr lang="en-US" dirty="0" smtClean="0"/>
              <a:t>Tested effects of monetary incentives on post-secondary matriculation exam (</a:t>
            </a:r>
            <a:r>
              <a:rPr lang="en-US" dirty="0" err="1" smtClean="0"/>
              <a:t>Bagrut</a:t>
            </a:r>
            <a:r>
              <a:rPr lang="en-US" dirty="0" smtClean="0"/>
              <a:t>) completion rates.</a:t>
            </a:r>
          </a:p>
          <a:p>
            <a:r>
              <a:rPr lang="en-US" dirty="0" smtClean="0"/>
              <a:t>Longitudinal data, diff-in-diff specification.</a:t>
            </a:r>
          </a:p>
          <a:p>
            <a:r>
              <a:rPr lang="en-US" dirty="0" smtClean="0"/>
              <a:t>Focus on effects for higher-achieving girls</a:t>
            </a: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367432"/>
              </p:ext>
            </p:extLst>
          </p:nvPr>
        </p:nvGraphicFramePr>
        <p:xfrm>
          <a:off x="1609725" y="4191000"/>
          <a:ext cx="57721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053"/>
                <a:gridCol w="1371600"/>
                <a:gridCol w="838200"/>
                <a:gridCol w="817947"/>
                <a:gridCol w="895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Hypothesis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p-value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treatment effect 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(q = 1)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Standard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5.746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34.00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.022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Satterthwaite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5.169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15.86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.037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Moderation by school sector (q = 2)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Standard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3.186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34.00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.054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AHT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0.091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3.19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.915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56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4" y="389732"/>
            <a:ext cx="828675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to make your SEs smaller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2" descr="http://libroderecetas.com/files/recetas/club-sandwi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-15240"/>
            <a:ext cx="23622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Hierarchical linear modeling</a:t>
            </a:r>
          </a:p>
          <a:p>
            <a:r>
              <a:rPr lang="en-US" dirty="0" smtClean="0"/>
              <a:t>Develop “working” hierarchical models.</a:t>
            </a:r>
          </a:p>
          <a:p>
            <a:r>
              <a:rPr lang="en-US" dirty="0" smtClean="0"/>
              <a:t>Use estimated error structures for weighted least squares (WLS) estimation.</a:t>
            </a:r>
          </a:p>
          <a:p>
            <a:r>
              <a:rPr lang="en-US" dirty="0" smtClean="0"/>
              <a:t>Use BRL standard errors + AHT degrees of freedom</a:t>
            </a:r>
          </a:p>
          <a:p>
            <a:pPr lvl="1"/>
            <a:r>
              <a:rPr lang="en-US" dirty="0" smtClean="0"/>
              <a:t>Based on the same working model as for WLS.</a:t>
            </a:r>
          </a:p>
          <a:p>
            <a:pPr lvl="1"/>
            <a:r>
              <a:rPr lang="en-US" dirty="0" smtClean="0"/>
              <a:t>Adjustment matrices get a little more complicated, but it all works.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624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4" y="389732"/>
            <a:ext cx="828675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Conclusions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27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Standard tests based on CRVE do not perform well with few or even a moderate number of clusters.</a:t>
            </a:r>
          </a:p>
          <a:p>
            <a:endParaRPr lang="en-US" dirty="0" smtClean="0"/>
          </a:p>
          <a:p>
            <a:r>
              <a:rPr lang="en-US" dirty="0" smtClean="0"/>
              <a:t>It can be difficult to tell whether you have enough clusters to trust standard methods because it depends on</a:t>
            </a:r>
          </a:p>
          <a:p>
            <a:pPr lvl="1"/>
            <a:r>
              <a:rPr lang="en-US" dirty="0" smtClean="0"/>
              <a:t>The hypothesis being tested.</a:t>
            </a:r>
          </a:p>
          <a:p>
            <a:pPr lvl="1"/>
            <a:r>
              <a:rPr lang="en-US" dirty="0" smtClean="0"/>
              <a:t>The structure of the covariates in the model. </a:t>
            </a:r>
          </a:p>
          <a:p>
            <a:endParaRPr lang="en-US" dirty="0" smtClean="0"/>
          </a:p>
          <a:p>
            <a:r>
              <a:rPr lang="en-US" dirty="0" smtClean="0"/>
              <a:t>Satterthwaite t-test/AHT F-test perform well across a broad range of applications. We recommend that they be </a:t>
            </a:r>
            <a:r>
              <a:rPr lang="en-US" b="1" i="1" dirty="0" smtClean="0"/>
              <a:t>used by default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39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4" y="389732"/>
            <a:ext cx="828675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Future work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28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Compare BRL + AHT to other recent proposals</a:t>
            </a:r>
          </a:p>
          <a:p>
            <a:pPr lvl="1"/>
            <a:r>
              <a:rPr lang="en-US" dirty="0" smtClean="0"/>
              <a:t>Cluster-wild bootstrap (Webb &amp; MacKinnon, 2013)</a:t>
            </a:r>
          </a:p>
          <a:p>
            <a:pPr lvl="1"/>
            <a:r>
              <a:rPr lang="en-US" dirty="0" smtClean="0"/>
              <a:t>Re-weighted, containment </a:t>
            </a:r>
            <a:r>
              <a:rPr lang="en-US" dirty="0" smtClean="0"/>
              <a:t>t-test </a:t>
            </a:r>
            <a:r>
              <a:rPr lang="en-US" dirty="0"/>
              <a:t>(</a:t>
            </a:r>
            <a:r>
              <a:rPr lang="en-US" dirty="0" err="1" smtClean="0"/>
              <a:t>Imbragimov</a:t>
            </a:r>
            <a:r>
              <a:rPr lang="en-US" dirty="0" smtClean="0"/>
              <a:t> &amp; Muller, 2015)</a:t>
            </a:r>
          </a:p>
          <a:p>
            <a:endParaRPr lang="en-US" dirty="0" smtClean="0"/>
          </a:p>
          <a:p>
            <a:r>
              <a:rPr lang="en-US" dirty="0" smtClean="0"/>
              <a:t>Application to more complex models</a:t>
            </a:r>
          </a:p>
          <a:p>
            <a:pPr lvl="1"/>
            <a:r>
              <a:rPr lang="en-US" dirty="0" smtClean="0"/>
              <a:t>Instrumental variables</a:t>
            </a:r>
          </a:p>
          <a:p>
            <a:pPr lvl="1"/>
            <a:r>
              <a:rPr lang="en-US" dirty="0" smtClean="0"/>
              <a:t>Cross-classified/multiple-membership models</a:t>
            </a:r>
          </a:p>
          <a:p>
            <a:pPr lvl="1"/>
            <a:endParaRPr lang="en-US" dirty="0"/>
          </a:p>
          <a:p>
            <a:r>
              <a:rPr lang="en-US" dirty="0" smtClean="0"/>
              <a:t>Software</a:t>
            </a:r>
            <a:endParaRPr lang="en-US" dirty="0" smtClean="0"/>
          </a:p>
          <a:p>
            <a:pPr lvl="1"/>
            <a:r>
              <a:rPr lang="en-US" dirty="0" err="1" smtClean="0"/>
              <a:t>clubSandwich</a:t>
            </a:r>
            <a:r>
              <a:rPr lang="en-US" dirty="0" smtClean="0"/>
              <a:t> R package </a:t>
            </a:r>
            <a:r>
              <a:rPr lang="en-US" dirty="0" smtClean="0"/>
              <a:t>under active </a:t>
            </a:r>
            <a:r>
              <a:rPr lang="en-US" dirty="0"/>
              <a:t>development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github.com/jepusto/clubSandwich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Need to implement in </a:t>
            </a:r>
            <a:r>
              <a:rPr lang="en-US" dirty="0"/>
              <a:t>Stata </a:t>
            </a:r>
            <a:r>
              <a:rPr lang="en-US" dirty="0" smtClean="0"/>
              <a:t>(</a:t>
            </a:r>
            <a:r>
              <a:rPr lang="en-US" dirty="0" err="1" smtClean="0"/>
              <a:t>Wanna</a:t>
            </a:r>
            <a:r>
              <a:rPr lang="en-US" dirty="0" smtClean="0"/>
              <a:t> </a:t>
            </a:r>
            <a:r>
              <a:rPr lang="en-US" dirty="0"/>
              <a:t>help</a:t>
            </a:r>
            <a:r>
              <a:rPr lang="en-US" dirty="0" smtClean="0"/>
              <a:t>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81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4" y="389732"/>
            <a:ext cx="828675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Thank you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29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pusto@austin.utexas.edu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jepusto.github.io/</a:t>
            </a:r>
            <a:endParaRPr lang="en-US" dirty="0" smtClean="0"/>
          </a:p>
          <a:p>
            <a:r>
              <a:rPr lang="en-US" dirty="0" smtClean="0"/>
              <a:t>Working </a:t>
            </a:r>
            <a:r>
              <a:rPr lang="en-US" dirty="0"/>
              <a:t>paper available at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arxiv.org/abs/1601.01981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45410" name="Picture 2" descr="http://media.philly.com/images/20130731_jimjohn_6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3243262"/>
            <a:ext cx="4514850" cy="338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4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Cluster-robust variance estimation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3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 way to estimate sampling variance of regression coefficients when error structure is unknown </a:t>
            </a:r>
          </a:p>
          <a:p>
            <a:pPr lvl="1"/>
            <a:r>
              <a:rPr lang="en-US" dirty="0" smtClean="0"/>
              <a:t>Assuming that the data includes </a:t>
            </a:r>
            <a:r>
              <a:rPr lang="en-US" i="1" dirty="0" smtClean="0"/>
              <a:t>G</a:t>
            </a:r>
            <a:r>
              <a:rPr lang="en-US" dirty="0" smtClean="0"/>
              <a:t> independent clusters of observations.</a:t>
            </a:r>
          </a:p>
          <a:p>
            <a:pPr lvl="1"/>
            <a:r>
              <a:rPr lang="en-US" dirty="0" smtClean="0"/>
              <a:t>White (1984); </a:t>
            </a:r>
            <a:r>
              <a:rPr lang="en-US" dirty="0"/>
              <a:t>Arellano (1987); </a:t>
            </a:r>
            <a:r>
              <a:rPr lang="en-US" dirty="0" smtClean="0"/>
              <a:t>Liang &amp; </a:t>
            </a:r>
            <a:r>
              <a:rPr lang="en-US" dirty="0" err="1" smtClean="0"/>
              <a:t>Zeger</a:t>
            </a:r>
            <a:r>
              <a:rPr lang="en-US" dirty="0" smtClean="0"/>
              <a:t> (1986)</a:t>
            </a:r>
          </a:p>
          <a:p>
            <a:endParaRPr lang="en-US" dirty="0" smtClean="0"/>
          </a:p>
          <a:p>
            <a:r>
              <a:rPr lang="en-US" dirty="0" smtClean="0"/>
              <a:t>Valid (asymptotically consistent) when the </a:t>
            </a:r>
            <a:r>
              <a:rPr lang="en-US" b="1" dirty="0" smtClean="0"/>
              <a:t>number of clusters</a:t>
            </a:r>
            <a:r>
              <a:rPr lang="en-US" dirty="0" smtClean="0"/>
              <a:t> (</a:t>
            </a:r>
            <a:r>
              <a:rPr lang="en-US" i="1" dirty="0" smtClean="0"/>
              <a:t>G</a:t>
            </a:r>
            <a:r>
              <a:rPr lang="en-US" dirty="0" smtClean="0"/>
              <a:t>) is large.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But can misbehave with few clusters (Cameron &amp; Miller, 2015; </a:t>
            </a:r>
            <a:r>
              <a:rPr lang="en-US" dirty="0" err="1" smtClean="0"/>
              <a:t>Imbens</a:t>
            </a:r>
            <a:r>
              <a:rPr lang="en-US" dirty="0" smtClean="0"/>
              <a:t> &amp; </a:t>
            </a:r>
            <a:r>
              <a:rPr lang="en-US" dirty="0" err="1" smtClean="0"/>
              <a:t>Kolesar</a:t>
            </a:r>
            <a:r>
              <a:rPr lang="en-US" dirty="0" smtClean="0"/>
              <a:t>, 2015)</a:t>
            </a:r>
          </a:p>
          <a:p>
            <a:pPr lvl="1"/>
            <a:r>
              <a:rPr lang="en-US" dirty="0" smtClean="0"/>
              <a:t>Standard errors that are too small</a:t>
            </a:r>
          </a:p>
          <a:p>
            <a:pPr lvl="1"/>
            <a:r>
              <a:rPr lang="en-US" dirty="0" smtClean="0"/>
              <a:t>Hypothesis tests with inflated type-I error rates</a:t>
            </a:r>
          </a:p>
          <a:p>
            <a:pPr lvl="1"/>
            <a:r>
              <a:rPr lang="en-US" dirty="0" smtClean="0"/>
              <a:t>And it can be hard to tell if your </a:t>
            </a:r>
            <a:r>
              <a:rPr lang="en-US" i="1" dirty="0" smtClean="0"/>
              <a:t>G</a:t>
            </a:r>
            <a:r>
              <a:rPr lang="en-US" dirty="0" smtClean="0"/>
              <a:t> is big enough</a:t>
            </a:r>
          </a:p>
        </p:txBody>
      </p:sp>
    </p:spTree>
    <p:extLst>
      <p:ext uri="{BB962C8B-B14F-4D97-AF65-F5344CB8AC3E}">
        <p14:creationId xmlns:p14="http://schemas.microsoft.com/office/powerpoint/2010/main" val="239060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 brief…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4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McCaffrey, Bell, &amp; </a:t>
            </a:r>
            <a:r>
              <a:rPr lang="en-US" dirty="0" err="1" smtClean="0"/>
              <a:t>Botts</a:t>
            </a:r>
            <a:r>
              <a:rPr lang="en-US" dirty="0" smtClean="0"/>
              <a:t> (2001) proposed “bias-reduced linearization” (BRL)</a:t>
            </a:r>
          </a:p>
          <a:p>
            <a:pPr lvl="1"/>
            <a:r>
              <a:rPr lang="en-US" dirty="0" smtClean="0"/>
              <a:t>Improves bias of standard errors for small </a:t>
            </a:r>
            <a:r>
              <a:rPr lang="en-US" i="1" dirty="0" smtClean="0"/>
              <a:t>G</a:t>
            </a:r>
          </a:p>
          <a:p>
            <a:pPr lvl="1"/>
            <a:r>
              <a:rPr lang="en-US" dirty="0" smtClean="0"/>
              <a:t>t-tests with Satterthwaite degrees of freedom</a:t>
            </a:r>
          </a:p>
          <a:p>
            <a:pPr lvl="1"/>
            <a:endParaRPr lang="en-US" dirty="0"/>
          </a:p>
          <a:p>
            <a:r>
              <a:rPr lang="en-US" dirty="0" smtClean="0"/>
              <a:t>Our work:</a:t>
            </a:r>
          </a:p>
          <a:p>
            <a:pPr lvl="1"/>
            <a:r>
              <a:rPr lang="en-US" dirty="0" smtClean="0"/>
              <a:t>Extends BRL so that it works in models with fixed effects</a:t>
            </a:r>
          </a:p>
          <a:p>
            <a:pPr lvl="1"/>
            <a:r>
              <a:rPr lang="en-US" dirty="0" smtClean="0"/>
              <a:t>Develops an F-test for multi-parameter hypothesis tests</a:t>
            </a:r>
          </a:p>
          <a:p>
            <a:pPr lvl="1"/>
            <a:r>
              <a:rPr lang="en-US" dirty="0" smtClean="0"/>
              <a:t>Demonstrates that BRL outperforms standard CRVE across a wide range of contexts</a:t>
            </a:r>
          </a:p>
          <a:p>
            <a:pPr lvl="1"/>
            <a:endParaRPr lang="en-US" dirty="0"/>
          </a:p>
          <a:p>
            <a:r>
              <a:rPr lang="en-US" dirty="0" smtClean="0"/>
              <a:t>With our extensions, BRL is a general and “</a:t>
            </a:r>
            <a:r>
              <a:rPr lang="en-US" dirty="0"/>
              <a:t>production-ready” approach to cluster-robust hypothesis testing.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6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Today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5</a:t>
            </a:fld>
            <a:endParaRPr lang="en-US" dirty="0"/>
          </a:p>
        </p:txBody>
      </p:sp>
      <p:pic>
        <p:nvPicPr>
          <p:cNvPr id="129026" name="Picture 2" descr="http://popsci.typepad.com/photos/uncategorized/2007/07/27/frink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49" y="4487435"/>
            <a:ext cx="2893851" cy="236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55820" y="4953000"/>
            <a:ext cx="3638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Errrummmm</a:t>
            </a:r>
            <a:r>
              <a:rPr lang="en-US" i="1" dirty="0" smtClean="0"/>
              <a:t>….actually….Your standard errors are too small and your p-values are all WAY too significant.</a:t>
            </a:r>
            <a:endParaRPr lang="en-US" i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“standard” CRVE</a:t>
            </a:r>
          </a:p>
          <a:p>
            <a:r>
              <a:rPr lang="en-US" dirty="0" smtClean="0"/>
              <a:t>Bias-reduced linearization</a:t>
            </a:r>
          </a:p>
          <a:p>
            <a:pPr lvl="1"/>
            <a:r>
              <a:rPr lang="en-US" dirty="0" smtClean="0"/>
              <a:t>Satterthwaite t-tests</a:t>
            </a:r>
          </a:p>
          <a:p>
            <a:r>
              <a:rPr lang="en-US" dirty="0" smtClean="0"/>
              <a:t>Our extensions</a:t>
            </a:r>
          </a:p>
          <a:p>
            <a:pPr lvl="1"/>
            <a:r>
              <a:rPr lang="en-US" dirty="0"/>
              <a:t>F-tests</a:t>
            </a:r>
          </a:p>
          <a:p>
            <a:pPr lvl="1"/>
            <a:r>
              <a:rPr lang="en-US" dirty="0" smtClean="0"/>
              <a:t>Handling fixed effects</a:t>
            </a:r>
          </a:p>
          <a:p>
            <a:r>
              <a:rPr lang="en-US" dirty="0" smtClean="0"/>
              <a:t>How to make your SEs smaller</a:t>
            </a:r>
          </a:p>
          <a:p>
            <a:r>
              <a:rPr lang="en-US" dirty="0" smtClean="0"/>
              <a:t>Further work</a:t>
            </a:r>
          </a:p>
        </p:txBody>
      </p:sp>
    </p:spTree>
    <p:extLst>
      <p:ext uri="{BB962C8B-B14F-4D97-AF65-F5344CB8AC3E}">
        <p14:creationId xmlns:p14="http://schemas.microsoft.com/office/powerpoint/2010/main" val="266931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model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a regression model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</a:t>
            </a:r>
          </a:p>
          <a:p>
            <a:pPr lvl="1"/>
            <a:r>
              <a:rPr lang="en-US" i="1" dirty="0"/>
              <a:t>j = 1,…,G</a:t>
            </a:r>
            <a:r>
              <a:rPr lang="en-US" dirty="0"/>
              <a:t> clusters</a:t>
            </a:r>
          </a:p>
          <a:p>
            <a:pPr lvl="1"/>
            <a:r>
              <a:rPr lang="en-US" dirty="0" smtClean="0"/>
              <a:t>Errors have unknown variance </a:t>
            </a:r>
            <a:r>
              <a:rPr lang="en-US" dirty="0" err="1" smtClean="0"/>
              <a:t>Var</a:t>
            </a:r>
            <a:r>
              <a:rPr lang="en-US" dirty="0" smtClean="0"/>
              <a:t>(</a:t>
            </a:r>
            <a:r>
              <a:rPr lang="en-US" b="1" dirty="0" err="1" smtClean="0"/>
              <a:t>e</a:t>
            </a:r>
            <a:r>
              <a:rPr lang="en-US" i="1" baseline="-25000" dirty="0" err="1" smtClean="0"/>
              <a:t>j</a:t>
            </a:r>
            <a:r>
              <a:rPr lang="en-US" dirty="0" smtClean="0"/>
              <a:t>)=</a:t>
            </a:r>
            <a:r>
              <a:rPr lang="el-GR" b="1" dirty="0" smtClean="0"/>
              <a:t>Φ</a:t>
            </a:r>
            <a:r>
              <a:rPr lang="en-US" i="1" baseline="-25000" dirty="0" smtClean="0"/>
              <a:t>j</a:t>
            </a:r>
            <a:r>
              <a:rPr lang="en-US" dirty="0" smtClean="0"/>
              <a:t> </a:t>
            </a:r>
            <a:r>
              <a:rPr lang="en-US" dirty="0" smtClean="0"/>
              <a:t>for </a:t>
            </a:r>
            <a:r>
              <a:rPr lang="en-US" i="1" dirty="0"/>
              <a:t>j = 1,…,G</a:t>
            </a:r>
            <a:r>
              <a:rPr lang="en-US" dirty="0"/>
              <a:t> </a:t>
            </a:r>
            <a:r>
              <a:rPr lang="en-US" dirty="0" smtClean="0"/>
              <a:t>clusters.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b="1" dirty="0" smtClean="0"/>
              <a:t>X</a:t>
            </a:r>
            <a:r>
              <a:rPr lang="en-US" dirty="0" smtClean="0"/>
              <a:t> might include</a:t>
            </a:r>
          </a:p>
          <a:p>
            <a:pPr lvl="1"/>
            <a:r>
              <a:rPr lang="en-US" dirty="0" smtClean="0"/>
              <a:t>Policy indicators</a:t>
            </a:r>
          </a:p>
          <a:p>
            <a:pPr lvl="1"/>
            <a:r>
              <a:rPr lang="en-US" dirty="0" smtClean="0"/>
              <a:t>Demographic controls</a:t>
            </a:r>
          </a:p>
          <a:p>
            <a:pPr lvl="1"/>
            <a:r>
              <a:rPr lang="en-US" dirty="0" smtClean="0"/>
              <a:t>Fixed effects (for clusters, time periods, etc.)</a:t>
            </a:r>
          </a:p>
          <a:p>
            <a:endParaRPr lang="en-US" dirty="0" smtClean="0"/>
          </a:p>
          <a:p>
            <a:r>
              <a:rPr lang="en-US" dirty="0" smtClean="0"/>
              <a:t>For today, I’ll assume that regression is estimated by ordinary least squares.</a:t>
            </a:r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266135"/>
              </p:ext>
            </p:extLst>
          </p:nvPr>
        </p:nvGraphicFramePr>
        <p:xfrm>
          <a:off x="3200400" y="2133600"/>
          <a:ext cx="200818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00" name="Equation" r:id="rId4" imgW="863280" imgH="241200" progId="Equation.DSMT4">
                  <p:embed/>
                </p:oleObj>
              </mc:Choice>
              <mc:Fallback>
                <p:oleObj name="Equation" r:id="rId4" imgW="863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0400" y="2133600"/>
                        <a:ext cx="2008187" cy="56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862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Hypotheses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Our goal will be to test hypotheses about elements of </a:t>
            </a:r>
            <a:r>
              <a:rPr lang="el-GR" b="1" dirty="0" smtClean="0"/>
              <a:t>β</a:t>
            </a:r>
            <a:endParaRPr lang="en-US" dirty="0"/>
          </a:p>
          <a:p>
            <a:endParaRPr lang="en-US" i="1" dirty="0" smtClean="0"/>
          </a:p>
          <a:p>
            <a:r>
              <a:rPr lang="en-US" dirty="0" smtClean="0"/>
              <a:t>Does an intervention have non-zero effects on the outcome?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the intervention effects vary across contexts?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390870"/>
              </p:ext>
            </p:extLst>
          </p:nvPr>
        </p:nvGraphicFramePr>
        <p:xfrm>
          <a:off x="1143000" y="2971800"/>
          <a:ext cx="16827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35" name="Equation" r:id="rId4" imgW="723600" imgH="228600" progId="Equation.DSMT4">
                  <p:embed/>
                </p:oleObj>
              </mc:Choice>
              <mc:Fallback>
                <p:oleObj name="Equation" r:id="rId4" imgW="723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2971800"/>
                        <a:ext cx="1682750" cy="53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532781"/>
              </p:ext>
            </p:extLst>
          </p:nvPr>
        </p:nvGraphicFramePr>
        <p:xfrm>
          <a:off x="1143000" y="4222749"/>
          <a:ext cx="30702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36" name="Equation" r:id="rId6" imgW="1320480" imgH="241200" progId="Equation.DSMT4">
                  <p:embed/>
                </p:oleObj>
              </mc:Choice>
              <mc:Fallback>
                <p:oleObj name="Equation" r:id="rId6" imgW="1320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4222749"/>
                        <a:ext cx="3070225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191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916527"/>
              </p:ext>
            </p:extLst>
          </p:nvPr>
        </p:nvGraphicFramePr>
        <p:xfrm>
          <a:off x="1016358" y="4321354"/>
          <a:ext cx="5526087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06" name="Equation" r:id="rId4" imgW="2374560" imgH="774360" progId="Equation.DSMT4">
                  <p:embed/>
                </p:oleObj>
              </mc:Choice>
              <mc:Fallback>
                <p:oleObj name="Equation" r:id="rId4" imgW="237456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6358" y="4321354"/>
                        <a:ext cx="5526087" cy="1795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4" y="389732"/>
            <a:ext cx="828675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Standard cluster-robust variance estimation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OLS coefficient estimates have (unknown) sampling variance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Standard CRVE (sandwich estimator):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01872"/>
              </p:ext>
            </p:extLst>
          </p:nvPr>
        </p:nvGraphicFramePr>
        <p:xfrm>
          <a:off x="733425" y="2235200"/>
          <a:ext cx="585311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07" name="Equation" r:id="rId6" imgW="2514600" imgH="482400" progId="Equation.DSMT4">
                  <p:embed/>
                </p:oleObj>
              </mc:Choice>
              <mc:Fallback>
                <p:oleObj name="Equation" r:id="rId6" imgW="2514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3425" y="2235200"/>
                        <a:ext cx="5853113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632415"/>
              </p:ext>
            </p:extLst>
          </p:nvPr>
        </p:nvGraphicFramePr>
        <p:xfrm>
          <a:off x="1011237" y="4294191"/>
          <a:ext cx="7121525" cy="182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08" name="Equation" r:id="rId8" imgW="3060360" imgH="787320" progId="Equation.DSMT4">
                  <p:embed/>
                </p:oleObj>
              </mc:Choice>
              <mc:Fallback>
                <p:oleObj name="Equation" r:id="rId8" imgW="306036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11237" y="4294191"/>
                        <a:ext cx="7121525" cy="18240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7" descr="http://www.hippocampusmagazine.com/wp-content/uploads/2013/02/iStock_000010402961XSmall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9" t="23334" r="14000" b="23333"/>
          <a:stretch/>
        </p:blipFill>
        <p:spPr bwMode="auto">
          <a:xfrm>
            <a:off x="6324600" y="5334000"/>
            <a:ext cx="28194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8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07" descr="http://www.hippocampusmagazine.com/wp-content/uploads/2013/02/iStock_000010402961XSmall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9" t="23334" r="14000" b="23333"/>
          <a:stretch/>
        </p:blipFill>
        <p:spPr bwMode="auto">
          <a:xfrm>
            <a:off x="6743366" y="-2240"/>
            <a:ext cx="2400634" cy="129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4" y="389732"/>
            <a:ext cx="828675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Standard robust hypothesis tests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5A-434C-48FB-8AB6-918D6BE80741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Robust t-test (H</a:t>
            </a:r>
            <a:r>
              <a:rPr lang="en-US" baseline="-25000" dirty="0" smtClean="0"/>
              <a:t>0</a:t>
            </a:r>
            <a:r>
              <a:rPr lang="en-US" dirty="0" smtClean="0"/>
              <a:t>: </a:t>
            </a:r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 = 0)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Robust (Wald-type) F-test</a:t>
            </a:r>
            <a:r>
              <a:rPr lang="en-US" dirty="0"/>
              <a:t> (H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n-US" b="1" dirty="0" smtClean="0"/>
              <a:t>C</a:t>
            </a:r>
            <a:r>
              <a:rPr lang="el-GR" dirty="0" smtClean="0"/>
              <a:t>β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 for </a:t>
            </a:r>
            <a:r>
              <a:rPr lang="en-US" i="1" dirty="0" smtClean="0"/>
              <a:t>q </a:t>
            </a:r>
            <a:r>
              <a:rPr lang="en-US" dirty="0" smtClean="0"/>
              <a:t>×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/>
              <a:t>matrix </a:t>
            </a:r>
            <a:r>
              <a:rPr lang="en-US" b="1" dirty="0" smtClean="0"/>
              <a:t>C</a:t>
            </a:r>
            <a:r>
              <a:rPr lang="en-US" dirty="0" smtClean="0"/>
              <a:t>)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067505"/>
              </p:ext>
            </p:extLst>
          </p:nvPr>
        </p:nvGraphicFramePr>
        <p:xfrm>
          <a:off x="906463" y="2209800"/>
          <a:ext cx="44275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2" name="Equation" r:id="rId5" imgW="1904760" imgH="291960" progId="Equation.DSMT4">
                  <p:embed/>
                </p:oleObj>
              </mc:Choice>
              <mc:Fallback>
                <p:oleObj name="Equation" r:id="rId5" imgW="19047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6463" y="2209800"/>
                        <a:ext cx="4427537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143"/>
              </p:ext>
            </p:extLst>
          </p:nvPr>
        </p:nvGraphicFramePr>
        <p:xfrm>
          <a:off x="762000" y="4510087"/>
          <a:ext cx="7551738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3" name="Equation" r:id="rId7" imgW="3251160" imgH="419040" progId="Equation.DSMT4">
                  <p:embed/>
                </p:oleObj>
              </mc:Choice>
              <mc:Fallback>
                <p:oleObj name="Equation" r:id="rId7" imgW="3251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4510087"/>
                        <a:ext cx="7551738" cy="97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756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9710</TotalTime>
  <Words>1407</Words>
  <Application>Microsoft Office PowerPoint</Application>
  <PresentationFormat>On-screen Show (4:3)</PresentationFormat>
  <Paragraphs>297</Paragraphs>
  <Slides>29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Tahoma</vt:lpstr>
      <vt:lpstr>Office Theme</vt:lpstr>
      <vt:lpstr>Equation</vt:lpstr>
      <vt:lpstr>MathType 6.0 Equation</vt:lpstr>
      <vt:lpstr>When large samples act small:  Cluster-robust variance estimation and hypothesis testing with few clusters</vt:lpstr>
      <vt:lpstr>Regression with dependent errors</vt:lpstr>
      <vt:lpstr>Cluster-robust variance estimation</vt:lpstr>
      <vt:lpstr>In brief…</vt:lpstr>
      <vt:lpstr>Today</vt:lpstr>
      <vt:lpstr>The model</vt:lpstr>
      <vt:lpstr>Hypotheses</vt:lpstr>
      <vt:lpstr>Standard cluster-robust variance estimation</vt:lpstr>
      <vt:lpstr>Standard robust hypothesis tests</vt:lpstr>
      <vt:lpstr>Performance of standard tests</vt:lpstr>
      <vt:lpstr>Bias-reduced linearization</vt:lpstr>
      <vt:lpstr>Bias-reduced linearization</vt:lpstr>
      <vt:lpstr>Working models</vt:lpstr>
      <vt:lpstr>Hypothesis tests</vt:lpstr>
      <vt:lpstr>BRL + Satterthwaite t-tests work well</vt:lpstr>
      <vt:lpstr>Outstanding problems with BRL</vt:lpstr>
      <vt:lpstr>Our work</vt:lpstr>
      <vt:lpstr>Approximate Hotelling Test</vt:lpstr>
      <vt:lpstr>AHT maintains close-to-nominal α</vt:lpstr>
      <vt:lpstr>Degrees of freedom (η)</vt:lpstr>
      <vt:lpstr>Handling fixed effects models</vt:lpstr>
      <vt:lpstr>Handling fixed effects models</vt:lpstr>
      <vt:lpstr>But does this matter in practice?</vt:lpstr>
      <vt:lpstr>Carpenter &amp; Dobkin (2011)</vt:lpstr>
      <vt:lpstr>Angrist &amp; Lavy (2009)</vt:lpstr>
      <vt:lpstr>How to make your SEs smaller</vt:lpstr>
      <vt:lpstr>Conclusions</vt:lpstr>
      <vt:lpstr>Future work</vt:lpstr>
      <vt:lpstr>Thank you</vt:lpstr>
    </vt:vector>
  </TitlesOfParts>
  <Company>Northwestern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Operationally comparable effect sizes and meta-analysis for single-case research</dc:title>
  <dc:creator>James Eric Pustejovsky</dc:creator>
  <cp:lastModifiedBy>Pustejovsky, James E</cp:lastModifiedBy>
  <cp:revision>1373</cp:revision>
  <dcterms:created xsi:type="dcterms:W3CDTF">2012-10-29T21:16:12Z</dcterms:created>
  <dcterms:modified xsi:type="dcterms:W3CDTF">2016-02-19T16:26:35Z</dcterms:modified>
</cp:coreProperties>
</file>