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361" r:id="rId2"/>
    <p:sldId id="363" r:id="rId3"/>
    <p:sldId id="372" r:id="rId4"/>
    <p:sldId id="374" r:id="rId5"/>
    <p:sldId id="375" r:id="rId6"/>
    <p:sldId id="376" r:id="rId7"/>
    <p:sldId id="377" r:id="rId8"/>
    <p:sldId id="380" r:id="rId9"/>
    <p:sldId id="378" r:id="rId10"/>
    <p:sldId id="381" r:id="rId11"/>
    <p:sldId id="382" r:id="rId12"/>
    <p:sldId id="383" r:id="rId13"/>
    <p:sldId id="373" r:id="rId14"/>
    <p:sldId id="379"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68A8F7-94B4-424F-86E4-74ED314BC77A}">
          <p14:sldIdLst>
            <p14:sldId id="361"/>
            <p14:sldId id="363"/>
            <p14:sldId id="372"/>
            <p14:sldId id="374"/>
            <p14:sldId id="375"/>
            <p14:sldId id="376"/>
            <p14:sldId id="377"/>
            <p14:sldId id="380"/>
            <p14:sldId id="378"/>
            <p14:sldId id="381"/>
            <p14:sldId id="382"/>
            <p14:sldId id="383"/>
            <p14:sldId id="373"/>
            <p14:sldId id="379"/>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2" autoAdjust="0"/>
    <p:restoredTop sz="84810" autoAdjust="0"/>
  </p:normalViewPr>
  <p:slideViewPr>
    <p:cSldViewPr>
      <p:cViewPr varScale="1">
        <p:scale>
          <a:sx n="99" d="100"/>
          <a:sy n="99" d="100"/>
        </p:scale>
        <p:origin x="7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1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F6C3-88EE-4F3D-A4BE-111CDC4F311E}" type="datetimeFigureOut">
              <a:rPr lang="en-US" smtClean="0"/>
              <a:t>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938B5-0A17-4033-84DB-0932E9642712}" type="slidenum">
              <a:rPr lang="en-US" smtClean="0"/>
              <a:t>‹#›</a:t>
            </a:fld>
            <a:endParaRPr lang="en-US"/>
          </a:p>
        </p:txBody>
      </p:sp>
    </p:spTree>
    <p:extLst>
      <p:ext uri="{BB962C8B-B14F-4D97-AF65-F5344CB8AC3E}">
        <p14:creationId xmlns:p14="http://schemas.microsoft.com/office/powerpoint/2010/main" val="3133709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Thank you. My name is James Pustejovsky, and I’m an assistant professor</a:t>
            </a:r>
            <a:r>
              <a:rPr lang="en-US" baseline="0" dirty="0" smtClean="0"/>
              <a:t> at UT Austin. This is joint work with my one-time office mate Beth Tipton. Before I begin, I would like to thank </a:t>
            </a:r>
            <a:r>
              <a:rPr lang="en-US" dirty="0" smtClean="0"/>
              <a:t>Emily Tanner-Smith for inviting</a:t>
            </a:r>
            <a:r>
              <a:rPr lang="en-US" baseline="0" dirty="0" smtClean="0"/>
              <a:t> me to present this work, and also Sandra-Jo Wilson and the Vanderbilt crew for sharing the example that I’ll show you shortly. </a:t>
            </a:r>
          </a:p>
          <a:p>
            <a:pPr marL="0" indent="0">
              <a:buFontTx/>
              <a:buNone/>
            </a:pPr>
            <a:endParaRPr lang="en-US" baseline="0" dirty="0" smtClean="0"/>
          </a:p>
          <a:p>
            <a:pPr marL="0" indent="0">
              <a:buFontTx/>
              <a:buNone/>
            </a:pPr>
            <a:r>
              <a:rPr lang="en-US" baseline="0" dirty="0" smtClean="0"/>
              <a:t>This work is about robust variance estimation, and specifically about making robust variance estimation safe and suitable for everyday use in meta-analysis. I’ll start by giving some background on robust variance estimation, then give a motivating example, then tell you about the small-sample corrections that we’ve developed.</a:t>
            </a:r>
            <a:endParaRPr lang="en-US" dirty="0"/>
          </a:p>
        </p:txBody>
      </p:sp>
      <p:sp>
        <p:nvSpPr>
          <p:cNvPr id="4" name="Slide Number Placeholder 3"/>
          <p:cNvSpPr>
            <a:spLocks noGrp="1"/>
          </p:cNvSpPr>
          <p:nvPr>
            <p:ph type="sldNum" sz="quarter" idx="10"/>
          </p:nvPr>
        </p:nvSpPr>
        <p:spPr/>
        <p:txBody>
          <a:bodyPr/>
          <a:lstStyle/>
          <a:p>
            <a:fld id="{B97938B5-0A17-4033-84DB-0932E9642712}" type="slidenum">
              <a:rPr lang="en-US" smtClean="0"/>
              <a:t>1</a:t>
            </a:fld>
            <a:endParaRPr lang="en-US"/>
          </a:p>
        </p:txBody>
      </p:sp>
    </p:spTree>
    <p:extLst>
      <p:ext uri="{BB962C8B-B14F-4D97-AF65-F5344CB8AC3E}">
        <p14:creationId xmlns:p14="http://schemas.microsoft.com/office/powerpoint/2010/main" val="213723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10</a:t>
            </a:fld>
            <a:endParaRPr lang="en-US"/>
          </a:p>
        </p:txBody>
      </p:sp>
    </p:spTree>
    <p:extLst>
      <p:ext uri="{BB962C8B-B14F-4D97-AF65-F5344CB8AC3E}">
        <p14:creationId xmlns:p14="http://schemas.microsoft.com/office/powerpoint/2010/main" val="38753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11</a:t>
            </a:fld>
            <a:endParaRPr lang="en-US"/>
          </a:p>
        </p:txBody>
      </p:sp>
    </p:spTree>
    <p:extLst>
      <p:ext uri="{BB962C8B-B14F-4D97-AF65-F5344CB8AC3E}">
        <p14:creationId xmlns:p14="http://schemas.microsoft.com/office/powerpoint/2010/main" val="391766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13</a:t>
            </a:fld>
            <a:endParaRPr lang="en-US"/>
          </a:p>
        </p:txBody>
      </p:sp>
    </p:spTree>
    <p:extLst>
      <p:ext uri="{BB962C8B-B14F-4D97-AF65-F5344CB8AC3E}">
        <p14:creationId xmlns:p14="http://schemas.microsoft.com/office/powerpoint/2010/main" val="171140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14</a:t>
            </a:fld>
            <a:endParaRPr lang="en-US"/>
          </a:p>
        </p:txBody>
      </p:sp>
    </p:spTree>
    <p:extLst>
      <p:ext uri="{BB962C8B-B14F-4D97-AF65-F5344CB8AC3E}">
        <p14:creationId xmlns:p14="http://schemas.microsoft.com/office/powerpoint/2010/main" val="102070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15</a:t>
            </a:fld>
            <a:endParaRPr lang="en-US"/>
          </a:p>
        </p:txBody>
      </p:sp>
    </p:spTree>
    <p:extLst>
      <p:ext uri="{BB962C8B-B14F-4D97-AF65-F5344CB8AC3E}">
        <p14:creationId xmlns:p14="http://schemas.microsoft.com/office/powerpoint/2010/main" val="126384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16</a:t>
            </a:fld>
            <a:endParaRPr lang="en-US"/>
          </a:p>
        </p:txBody>
      </p:sp>
    </p:spTree>
    <p:extLst>
      <p:ext uri="{BB962C8B-B14F-4D97-AF65-F5344CB8AC3E}">
        <p14:creationId xmlns:p14="http://schemas.microsoft.com/office/powerpoint/2010/main" val="195191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18</a:t>
            </a:fld>
            <a:endParaRPr lang="en-US"/>
          </a:p>
        </p:txBody>
      </p:sp>
    </p:spTree>
    <p:extLst>
      <p:ext uri="{BB962C8B-B14F-4D97-AF65-F5344CB8AC3E}">
        <p14:creationId xmlns:p14="http://schemas.microsoft.com/office/powerpoint/2010/main" val="113380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19</a:t>
            </a:fld>
            <a:endParaRPr lang="en-US"/>
          </a:p>
        </p:txBody>
      </p:sp>
    </p:spTree>
    <p:extLst>
      <p:ext uri="{BB962C8B-B14F-4D97-AF65-F5344CB8AC3E}">
        <p14:creationId xmlns:p14="http://schemas.microsoft.com/office/powerpoint/2010/main" val="4103182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20</a:t>
            </a:fld>
            <a:endParaRPr lang="en-US"/>
          </a:p>
        </p:txBody>
      </p:sp>
    </p:spTree>
    <p:extLst>
      <p:ext uri="{BB962C8B-B14F-4D97-AF65-F5344CB8AC3E}">
        <p14:creationId xmlns:p14="http://schemas.microsoft.com/office/powerpoint/2010/main" val="203298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21</a:t>
            </a:fld>
            <a:endParaRPr lang="en-US"/>
          </a:p>
        </p:txBody>
      </p:sp>
    </p:spTree>
    <p:extLst>
      <p:ext uri="{BB962C8B-B14F-4D97-AF65-F5344CB8AC3E}">
        <p14:creationId xmlns:p14="http://schemas.microsoft.com/office/powerpoint/2010/main" val="281107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Robust</a:t>
            </a:r>
            <a:r>
              <a:rPr lang="en-US" baseline="0" dirty="0" smtClean="0"/>
              <a:t> variance estimation is a technique for constructing standard errors, hypothesis tests, and confidence intervals in regression models--all sorts of regression models—when the variance or dependence structure of the model is potentially </a:t>
            </a:r>
            <a:r>
              <a:rPr lang="en-US" baseline="0" dirty="0" err="1" smtClean="0"/>
              <a:t>mis</a:t>
            </a:r>
            <a:r>
              <a:rPr lang="en-US" baseline="0" dirty="0" smtClean="0"/>
              <a:t>-specified or unknown.  RVE is used across a very wide variety of contexts, including in Biostatistics with generalized estimating equations, where it is called the sandwich estimator, in econometrics, where it is called cluster-robust variance estimation (or the Huber-White estimator), and in analysis of multi-stage sample surveys.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context of meta-analysis and meta-regression, RVE is </a:t>
            </a:r>
            <a:r>
              <a:rPr lang="en-US" baseline="0" dirty="0" smtClean="0"/>
              <a:t>a very attractive tool that has only recently begun to receive attention. </a:t>
            </a:r>
            <a:r>
              <a:rPr lang="en-US" baseline="0" dirty="0" err="1" smtClean="0"/>
              <a:t>Sidik</a:t>
            </a:r>
            <a:r>
              <a:rPr lang="en-US" baseline="0" dirty="0" smtClean="0"/>
              <a:t> and </a:t>
            </a:r>
            <a:r>
              <a:rPr lang="en-US" baseline="0" dirty="0" err="1" smtClean="0"/>
              <a:t>Jonkman</a:t>
            </a:r>
            <a:r>
              <a:rPr lang="en-US" baseline="0" dirty="0" smtClean="0"/>
              <a:t> proposed to use RVE in univariate random effects meta-analysis. This is a good idea if the sampling variances of the effect size estimates are inaccurate, as might be the case if the effect sizes come from single-case designs or n-of-1 trials and the analysis does not account for auto-correlation. Hedges, Tipton, and Johnson proposed robust variance estimation for meta-analysis and meta-regression of dependent effect sizes. For example, oftentimes a study will report effect sizes for multiple measures of an outcome construct, but not provide the information needed to determine the correlation between those effect sizes. Without those correlations, fully multi-variate meta-analysis isn’t an option, but RVE is a viable alternative. And there are a number of further compelling use-cases.</a:t>
            </a: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a:t>
            </a:fld>
            <a:endParaRPr lang="en-US"/>
          </a:p>
        </p:txBody>
      </p:sp>
    </p:spTree>
    <p:extLst>
      <p:ext uri="{BB962C8B-B14F-4D97-AF65-F5344CB8AC3E}">
        <p14:creationId xmlns:p14="http://schemas.microsoft.com/office/powerpoint/2010/main" val="712442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22</a:t>
            </a:fld>
            <a:endParaRPr lang="en-US"/>
          </a:p>
        </p:txBody>
      </p:sp>
    </p:spTree>
    <p:extLst>
      <p:ext uri="{BB962C8B-B14F-4D97-AF65-F5344CB8AC3E}">
        <p14:creationId xmlns:p14="http://schemas.microsoft.com/office/powerpoint/2010/main" val="2527879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23</a:t>
            </a:fld>
            <a:endParaRPr lang="en-US"/>
          </a:p>
        </p:txBody>
      </p:sp>
    </p:spTree>
    <p:extLst>
      <p:ext uri="{BB962C8B-B14F-4D97-AF65-F5344CB8AC3E}">
        <p14:creationId xmlns:p14="http://schemas.microsoft.com/office/powerpoint/2010/main" val="200242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24</a:t>
            </a:fld>
            <a:endParaRPr lang="en-US"/>
          </a:p>
        </p:txBody>
      </p:sp>
    </p:spTree>
    <p:extLst>
      <p:ext uri="{BB962C8B-B14F-4D97-AF65-F5344CB8AC3E}">
        <p14:creationId xmlns:p14="http://schemas.microsoft.com/office/powerpoint/2010/main" val="170624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25</a:t>
            </a:fld>
            <a:endParaRPr lang="en-US"/>
          </a:p>
        </p:txBody>
      </p:sp>
    </p:spTree>
    <p:extLst>
      <p:ext uri="{BB962C8B-B14F-4D97-AF65-F5344CB8AC3E}">
        <p14:creationId xmlns:p14="http://schemas.microsoft.com/office/powerpoint/2010/main" val="287831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26</a:t>
            </a:fld>
            <a:endParaRPr lang="en-US"/>
          </a:p>
        </p:txBody>
      </p:sp>
    </p:spTree>
    <p:extLst>
      <p:ext uri="{BB962C8B-B14F-4D97-AF65-F5344CB8AC3E}">
        <p14:creationId xmlns:p14="http://schemas.microsoft.com/office/powerpoint/2010/main" val="2294580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27</a:t>
            </a:fld>
            <a:endParaRPr lang="en-US"/>
          </a:p>
        </p:txBody>
      </p:sp>
    </p:spTree>
    <p:extLst>
      <p:ext uri="{BB962C8B-B14F-4D97-AF65-F5344CB8AC3E}">
        <p14:creationId xmlns:p14="http://schemas.microsoft.com/office/powerpoint/2010/main" val="181037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3</a:t>
            </a:fld>
            <a:endParaRPr lang="en-US"/>
          </a:p>
        </p:txBody>
      </p:sp>
    </p:spTree>
    <p:extLst>
      <p:ext uri="{BB962C8B-B14F-4D97-AF65-F5344CB8AC3E}">
        <p14:creationId xmlns:p14="http://schemas.microsoft.com/office/powerpoint/2010/main" val="212640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4</a:t>
            </a:fld>
            <a:endParaRPr lang="en-US"/>
          </a:p>
        </p:txBody>
      </p:sp>
    </p:spTree>
    <p:extLst>
      <p:ext uri="{BB962C8B-B14F-4D97-AF65-F5344CB8AC3E}">
        <p14:creationId xmlns:p14="http://schemas.microsoft.com/office/powerpoint/2010/main" val="133524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5</a:t>
            </a:fld>
            <a:endParaRPr lang="en-US"/>
          </a:p>
        </p:txBody>
      </p:sp>
    </p:spTree>
    <p:extLst>
      <p:ext uri="{BB962C8B-B14F-4D97-AF65-F5344CB8AC3E}">
        <p14:creationId xmlns:p14="http://schemas.microsoft.com/office/powerpoint/2010/main" val="3675511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6</a:t>
            </a:fld>
            <a:endParaRPr lang="en-US"/>
          </a:p>
        </p:txBody>
      </p:sp>
    </p:spTree>
    <p:extLst>
      <p:ext uri="{BB962C8B-B14F-4D97-AF65-F5344CB8AC3E}">
        <p14:creationId xmlns:p14="http://schemas.microsoft.com/office/powerpoint/2010/main" val="230960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7</a:t>
            </a:fld>
            <a:endParaRPr lang="en-US"/>
          </a:p>
        </p:txBody>
      </p:sp>
    </p:spTree>
    <p:extLst>
      <p:ext uri="{BB962C8B-B14F-4D97-AF65-F5344CB8AC3E}">
        <p14:creationId xmlns:p14="http://schemas.microsoft.com/office/powerpoint/2010/main" val="22100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8</a:t>
            </a:fld>
            <a:endParaRPr lang="en-US"/>
          </a:p>
        </p:txBody>
      </p:sp>
    </p:spTree>
    <p:extLst>
      <p:ext uri="{BB962C8B-B14F-4D97-AF65-F5344CB8AC3E}">
        <p14:creationId xmlns:p14="http://schemas.microsoft.com/office/powerpoint/2010/main" val="258395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97938B5-0A17-4033-84DB-0932E9642712}" type="slidenum">
              <a:rPr lang="en-US" smtClean="0"/>
              <a:t>9</a:t>
            </a:fld>
            <a:endParaRPr lang="en-US"/>
          </a:p>
        </p:txBody>
      </p:sp>
    </p:spTree>
    <p:extLst>
      <p:ext uri="{BB962C8B-B14F-4D97-AF65-F5344CB8AC3E}">
        <p14:creationId xmlns:p14="http://schemas.microsoft.com/office/powerpoint/2010/main" val="245546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3CA4D5-4817-4E0F-ABD6-ECCF131EAF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5B3FF5A-434C-48FB-8AB6-918D6BE80741}" type="slidenum">
              <a:rPr lang="en-US" smtClean="0"/>
              <a:pPr algn="r"/>
              <a:t>‹#›</a:t>
            </a:fld>
            <a:endParaRPr lang="en-US" dirty="0"/>
          </a:p>
        </p:txBody>
      </p:sp>
    </p:spTree>
    <p:extLst>
      <p:ext uri="{BB962C8B-B14F-4D97-AF65-F5344CB8AC3E}">
        <p14:creationId xmlns:p14="http://schemas.microsoft.com/office/powerpoint/2010/main" val="3058774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1A581-70F3-4997-8F12-8ECCB2AF0770}"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Single-Case Research</a:t>
            </a:r>
            <a:endParaRPr lang="en-US"/>
          </a:p>
        </p:txBody>
      </p:sp>
      <p:sp>
        <p:nvSpPr>
          <p:cNvPr id="6" name="Slide Number Placeholder 5"/>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331561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B608B-93ED-40DC-B09F-7BE1EF23D395}"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Single-Case Research</a:t>
            </a:r>
            <a:endParaRPr lang="en-US"/>
          </a:p>
        </p:txBody>
      </p:sp>
      <p:sp>
        <p:nvSpPr>
          <p:cNvPr id="6" name="Slide Number Placeholder 5"/>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197242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CA4D5-4817-4E0F-ABD6-ECCF131EAF95}"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98270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01BA7-3BA6-4363-9B07-20976CCFB185}" type="datetime1">
              <a:rPr lang="en-US" smtClean="0"/>
              <a:t>2/18/2016</a:t>
            </a:fld>
            <a:endParaRPr lang="en-US"/>
          </a:p>
        </p:txBody>
      </p:sp>
      <p:sp>
        <p:nvSpPr>
          <p:cNvPr id="5" name="Footer Placeholder 4"/>
          <p:cNvSpPr>
            <a:spLocks noGrp="1"/>
          </p:cNvSpPr>
          <p:nvPr>
            <p:ph type="ftr" sz="quarter" idx="11"/>
          </p:nvPr>
        </p:nvSpPr>
        <p:spPr/>
        <p:txBody>
          <a:bodyPr/>
          <a:lstStyle/>
          <a:p>
            <a:r>
              <a:rPr lang="en-US" smtClean="0"/>
              <a:t>Single-Case Research</a:t>
            </a:r>
            <a:endParaRPr lang="en-US"/>
          </a:p>
        </p:txBody>
      </p:sp>
      <p:sp>
        <p:nvSpPr>
          <p:cNvPr id="6" name="Slide Number Placeholder 5"/>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327858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0B7E6E-5F8F-494A-B1C8-CF5164B30142}"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Single-Case Research</a:t>
            </a:r>
            <a:endParaRPr lang="en-US"/>
          </a:p>
        </p:txBody>
      </p:sp>
      <p:sp>
        <p:nvSpPr>
          <p:cNvPr id="7" name="Slide Number Placeholder 6"/>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337283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ACC97-0382-4CFB-B59C-418215C21FF9}" type="datetime1">
              <a:rPr lang="en-US" smtClean="0"/>
              <a:t>2/18/2016</a:t>
            </a:fld>
            <a:endParaRPr lang="en-US"/>
          </a:p>
        </p:txBody>
      </p:sp>
      <p:sp>
        <p:nvSpPr>
          <p:cNvPr id="8" name="Footer Placeholder 7"/>
          <p:cNvSpPr>
            <a:spLocks noGrp="1"/>
          </p:cNvSpPr>
          <p:nvPr>
            <p:ph type="ftr" sz="quarter" idx="11"/>
          </p:nvPr>
        </p:nvSpPr>
        <p:spPr/>
        <p:txBody>
          <a:bodyPr/>
          <a:lstStyle/>
          <a:p>
            <a:r>
              <a:rPr lang="en-US" smtClean="0"/>
              <a:t>Single-Case Research</a:t>
            </a:r>
            <a:endParaRPr lang="en-US"/>
          </a:p>
        </p:txBody>
      </p:sp>
      <p:sp>
        <p:nvSpPr>
          <p:cNvPr id="9" name="Slide Number Placeholder 8"/>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176471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5117C-4278-4924-ADB7-D39CB2CBC371}" type="datetime1">
              <a:rPr lang="en-US" smtClean="0"/>
              <a:t>2/18/2016</a:t>
            </a:fld>
            <a:endParaRPr lang="en-US"/>
          </a:p>
        </p:txBody>
      </p:sp>
      <p:sp>
        <p:nvSpPr>
          <p:cNvPr id="4" name="Footer Placeholder 3"/>
          <p:cNvSpPr>
            <a:spLocks noGrp="1"/>
          </p:cNvSpPr>
          <p:nvPr>
            <p:ph type="ftr" sz="quarter" idx="11"/>
          </p:nvPr>
        </p:nvSpPr>
        <p:spPr/>
        <p:txBody>
          <a:bodyPr/>
          <a:lstStyle/>
          <a:p>
            <a:r>
              <a:rPr lang="en-US" smtClean="0"/>
              <a:t>Single-Case Research</a:t>
            </a:r>
            <a:endParaRPr lang="en-US"/>
          </a:p>
        </p:txBody>
      </p:sp>
      <p:sp>
        <p:nvSpPr>
          <p:cNvPr id="5" name="Slide Number Placeholder 4"/>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39867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8A7B-6EAC-4139-9916-A28058953833}" type="datetime1">
              <a:rPr lang="en-US" smtClean="0"/>
              <a:t>2/18/2016</a:t>
            </a:fld>
            <a:endParaRPr lang="en-US"/>
          </a:p>
        </p:txBody>
      </p:sp>
      <p:sp>
        <p:nvSpPr>
          <p:cNvPr id="3" name="Footer Placeholder 2"/>
          <p:cNvSpPr>
            <a:spLocks noGrp="1"/>
          </p:cNvSpPr>
          <p:nvPr>
            <p:ph type="ftr" sz="quarter" idx="11"/>
          </p:nvPr>
        </p:nvSpPr>
        <p:spPr/>
        <p:txBody>
          <a:bodyPr/>
          <a:lstStyle/>
          <a:p>
            <a:r>
              <a:rPr lang="en-US" smtClean="0"/>
              <a:t>Single-Case Research</a:t>
            </a:r>
            <a:endParaRPr lang="en-US"/>
          </a:p>
        </p:txBody>
      </p:sp>
      <p:sp>
        <p:nvSpPr>
          <p:cNvPr id="4" name="Slide Number Placeholder 3"/>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24319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91F02-B5E8-48B3-BC35-E5431CCED26B}"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Single-Case Research</a:t>
            </a:r>
            <a:endParaRPr lang="en-US"/>
          </a:p>
        </p:txBody>
      </p:sp>
      <p:sp>
        <p:nvSpPr>
          <p:cNvPr id="7" name="Slide Number Placeholder 6"/>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389832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CAD5B-0BBC-41DD-8FEC-59C9FBB94DD0}" type="datetime1">
              <a:rPr lang="en-US" smtClean="0"/>
              <a:t>2/18/2016</a:t>
            </a:fld>
            <a:endParaRPr lang="en-US"/>
          </a:p>
        </p:txBody>
      </p:sp>
      <p:sp>
        <p:nvSpPr>
          <p:cNvPr id="6" name="Footer Placeholder 5"/>
          <p:cNvSpPr>
            <a:spLocks noGrp="1"/>
          </p:cNvSpPr>
          <p:nvPr>
            <p:ph type="ftr" sz="quarter" idx="11"/>
          </p:nvPr>
        </p:nvSpPr>
        <p:spPr/>
        <p:txBody>
          <a:bodyPr/>
          <a:lstStyle/>
          <a:p>
            <a:r>
              <a:rPr lang="en-US" smtClean="0"/>
              <a:t>Single-Case Research</a:t>
            </a:r>
            <a:endParaRPr lang="en-US"/>
          </a:p>
        </p:txBody>
      </p:sp>
      <p:sp>
        <p:nvSpPr>
          <p:cNvPr id="7" name="Slide Number Placeholder 6"/>
          <p:cNvSpPr>
            <a:spLocks noGrp="1"/>
          </p:cNvSpPr>
          <p:nvPr>
            <p:ph type="sldNum" sz="quarter" idx="12"/>
          </p:nvPr>
        </p:nvSpPr>
        <p:spPr/>
        <p:txBody>
          <a:bodyPr/>
          <a:lstStyle/>
          <a:p>
            <a:fld id="{D5B3FF5A-434C-48FB-8AB6-918D6BE80741}" type="slidenum">
              <a:rPr lang="en-US" smtClean="0"/>
              <a:t>‹#›</a:t>
            </a:fld>
            <a:endParaRPr lang="en-US"/>
          </a:p>
        </p:txBody>
      </p:sp>
    </p:spTree>
    <p:extLst>
      <p:ext uri="{BB962C8B-B14F-4D97-AF65-F5344CB8AC3E}">
        <p14:creationId xmlns:p14="http://schemas.microsoft.com/office/powerpoint/2010/main" val="291650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BF5700"/>
            </a:gs>
            <a:gs pos="14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3CA4D5-4817-4E0F-ABD6-ECCF131EAF95}" type="datetimeFigureOut">
              <a:rPr lang="en-US" smtClean="0"/>
              <a:t>2/18/2016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B3FF5A-434C-48FB-8AB6-918D6BE80741}" type="slidenum">
              <a:rPr lang="en-US" smtClean="0"/>
              <a:pPr/>
              <a:t>‹#›</a:t>
            </a:fld>
            <a:endParaRPr lang="en-US"/>
          </a:p>
        </p:txBody>
      </p:sp>
    </p:spTree>
    <p:extLst>
      <p:ext uri="{BB962C8B-B14F-4D97-AF65-F5344CB8AC3E}">
        <p14:creationId xmlns:p14="http://schemas.microsoft.com/office/powerpoint/2010/main" val="10047753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4000" kern="1200">
          <a:solidFill>
            <a:schemeClr val="tx2"/>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usto@austin.utexa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2.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3.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jpeg"/><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jpeg"/><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hyperlink" Target="http://jepusto.github.io/working_pap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jpeg"/><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10" Type="http://schemas.openxmlformats.org/officeDocument/2006/relationships/image" Target="../media/image8.jpeg"/><Relationship Id="rId4" Type="http://schemas.openxmlformats.org/officeDocument/2006/relationships/oleObject" Target="../embeddings/oleObject4.bin"/><Relationship Id="rId9"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305800" cy="2016348"/>
          </a:xfrm>
        </p:spPr>
        <p:txBody>
          <a:bodyPr>
            <a:noAutofit/>
          </a:bodyPr>
          <a:lstStyle/>
          <a:p>
            <a:pPr algn="l"/>
            <a:r>
              <a:rPr lang="en-US" sz="4000" b="1" dirty="0" smtClean="0">
                <a:solidFill>
                  <a:schemeClr val="tx1"/>
                </a:solidFill>
                <a:latin typeface="+mn-lt"/>
              </a:rPr>
              <a:t>When large samples act small: </a:t>
            </a:r>
            <a:br>
              <a:rPr lang="en-US" sz="4000" b="1" dirty="0" smtClean="0">
                <a:solidFill>
                  <a:schemeClr val="tx1"/>
                </a:solidFill>
                <a:latin typeface="+mn-lt"/>
              </a:rPr>
            </a:br>
            <a:r>
              <a:rPr lang="en-US" sz="2400" dirty="0" smtClean="0">
                <a:solidFill>
                  <a:schemeClr val="tx1"/>
                </a:solidFill>
                <a:latin typeface="+mn-lt"/>
              </a:rPr>
              <a:t>Cluster-robust variance estimation and hypothesis testing </a:t>
            </a:r>
            <a:br>
              <a:rPr lang="en-US" sz="2400" dirty="0" smtClean="0">
                <a:solidFill>
                  <a:schemeClr val="tx1"/>
                </a:solidFill>
                <a:latin typeface="+mn-lt"/>
              </a:rPr>
            </a:br>
            <a:r>
              <a:rPr lang="en-US" sz="2400" dirty="0" smtClean="0">
                <a:solidFill>
                  <a:schemeClr val="tx1"/>
                </a:solidFill>
                <a:latin typeface="+mn-lt"/>
              </a:rPr>
              <a:t>with few clusters</a:t>
            </a:r>
            <a:endParaRPr lang="en-US" sz="2800" dirty="0">
              <a:solidFill>
                <a:schemeClr val="tx1"/>
              </a:solidFill>
              <a:latin typeface="+mn-lt"/>
            </a:endParaRPr>
          </a:p>
        </p:txBody>
      </p:sp>
      <p:sp>
        <p:nvSpPr>
          <p:cNvPr id="3" name="Subtitle 2"/>
          <p:cNvSpPr>
            <a:spLocks noGrp="1"/>
          </p:cNvSpPr>
          <p:nvPr>
            <p:ph type="subTitle" idx="1"/>
          </p:nvPr>
        </p:nvSpPr>
        <p:spPr>
          <a:xfrm>
            <a:off x="609600" y="3886200"/>
            <a:ext cx="8001000" cy="2666999"/>
          </a:xfrm>
        </p:spPr>
        <p:txBody>
          <a:bodyPr>
            <a:noAutofit/>
          </a:bodyPr>
          <a:lstStyle/>
          <a:p>
            <a:pPr algn="l"/>
            <a:r>
              <a:rPr lang="en-US" sz="2400" dirty="0" smtClean="0">
                <a:solidFill>
                  <a:schemeClr val="bg1">
                    <a:lumMod val="50000"/>
                  </a:schemeClr>
                </a:solidFill>
                <a:ea typeface="Tahoma" panose="020B0604030504040204" pitchFamily="34" charset="0"/>
                <a:cs typeface="Tahoma" panose="020B0604030504040204" pitchFamily="34" charset="0"/>
              </a:rPr>
              <a:t>James E. Pustejovsky</a:t>
            </a:r>
            <a:br>
              <a:rPr lang="en-US" sz="2400" dirty="0" smtClean="0">
                <a:solidFill>
                  <a:schemeClr val="bg1">
                    <a:lumMod val="50000"/>
                  </a:schemeClr>
                </a:solidFill>
                <a:ea typeface="Tahoma" panose="020B0604030504040204" pitchFamily="34" charset="0"/>
                <a:cs typeface="Tahoma" panose="020B0604030504040204" pitchFamily="34" charset="0"/>
              </a:rPr>
            </a:br>
            <a:r>
              <a:rPr lang="en-US" sz="2400" dirty="0" smtClean="0">
                <a:solidFill>
                  <a:schemeClr val="bg1">
                    <a:lumMod val="50000"/>
                  </a:schemeClr>
                </a:solidFill>
                <a:ea typeface="Tahoma" panose="020B0604030504040204" pitchFamily="34" charset="0"/>
                <a:cs typeface="Tahoma" panose="020B0604030504040204" pitchFamily="34" charset="0"/>
              </a:rPr>
              <a:t>UT Austin</a:t>
            </a:r>
            <a:br>
              <a:rPr lang="en-US" sz="2400" dirty="0" smtClean="0">
                <a:solidFill>
                  <a:schemeClr val="bg1">
                    <a:lumMod val="50000"/>
                  </a:schemeClr>
                </a:solidFill>
                <a:ea typeface="Tahoma" panose="020B0604030504040204" pitchFamily="34" charset="0"/>
                <a:cs typeface="Tahoma" panose="020B0604030504040204" pitchFamily="34" charset="0"/>
              </a:rPr>
            </a:br>
            <a:r>
              <a:rPr lang="en-US" sz="2400" dirty="0" smtClean="0">
                <a:solidFill>
                  <a:schemeClr val="bg1">
                    <a:lumMod val="50000"/>
                  </a:schemeClr>
                </a:solidFill>
                <a:ea typeface="Tahoma" panose="020B0604030504040204" pitchFamily="34" charset="0"/>
                <a:cs typeface="Tahoma" panose="020B0604030504040204" pitchFamily="34" charset="0"/>
              </a:rPr>
              <a:t>Quantitative Methods Program</a:t>
            </a:r>
            <a:br>
              <a:rPr lang="en-US" sz="2400" dirty="0" smtClean="0">
                <a:solidFill>
                  <a:schemeClr val="bg1">
                    <a:lumMod val="50000"/>
                  </a:schemeClr>
                </a:solidFill>
                <a:ea typeface="Tahoma" panose="020B0604030504040204" pitchFamily="34" charset="0"/>
                <a:cs typeface="Tahoma" panose="020B0604030504040204" pitchFamily="34" charset="0"/>
              </a:rPr>
            </a:br>
            <a:r>
              <a:rPr lang="en-US" sz="2400" dirty="0" smtClean="0">
                <a:solidFill>
                  <a:schemeClr val="bg1">
                    <a:lumMod val="50000"/>
                  </a:schemeClr>
                </a:solidFill>
                <a:ea typeface="Tahoma" panose="020B0604030504040204" pitchFamily="34" charset="0"/>
                <a:cs typeface="Tahoma" panose="020B0604030504040204" pitchFamily="34" charset="0"/>
              </a:rPr>
              <a:t>Educational Psychology Department</a:t>
            </a:r>
          </a:p>
          <a:p>
            <a:pPr algn="l"/>
            <a:r>
              <a:rPr lang="en-US" sz="2400" dirty="0" smtClean="0">
                <a:solidFill>
                  <a:schemeClr val="bg1">
                    <a:lumMod val="50000"/>
                  </a:schemeClr>
                </a:solidFill>
                <a:ea typeface="Tahoma" panose="020B0604030504040204" pitchFamily="34" charset="0"/>
                <a:cs typeface="Tahoma" panose="020B0604030504040204" pitchFamily="34" charset="0"/>
                <a:hlinkClick r:id="rId3"/>
              </a:rPr>
              <a:t>pusto@austin.utexas.edu</a:t>
            </a:r>
            <a:endParaRPr lang="en-US" sz="2400" dirty="0" smtClean="0">
              <a:solidFill>
                <a:schemeClr val="bg1">
                  <a:lumMod val="50000"/>
                </a:schemeClr>
              </a:solidFill>
              <a:ea typeface="Tahoma" panose="020B0604030504040204" pitchFamily="34" charset="0"/>
              <a:cs typeface="Tahoma" panose="020B0604030504040204" pitchFamily="34" charset="0"/>
            </a:endParaRPr>
          </a:p>
          <a:p>
            <a:pPr algn="l"/>
            <a:r>
              <a:rPr lang="en-US" sz="2400" dirty="0" smtClean="0">
                <a:solidFill>
                  <a:schemeClr val="bg1">
                    <a:lumMod val="50000"/>
                  </a:schemeClr>
                </a:solidFill>
                <a:ea typeface="Tahoma" panose="020B0604030504040204" pitchFamily="34" charset="0"/>
                <a:cs typeface="Tahoma" panose="020B0604030504040204" pitchFamily="34" charset="0"/>
              </a:rPr>
              <a:t/>
            </a:r>
            <a:br>
              <a:rPr lang="en-US" sz="2400" dirty="0" smtClean="0">
                <a:solidFill>
                  <a:schemeClr val="bg1">
                    <a:lumMod val="50000"/>
                  </a:schemeClr>
                </a:solidFill>
                <a:ea typeface="Tahoma" panose="020B0604030504040204" pitchFamily="34" charset="0"/>
                <a:cs typeface="Tahoma" panose="020B0604030504040204" pitchFamily="34" charset="0"/>
              </a:rPr>
            </a:br>
            <a:r>
              <a:rPr lang="en-US" sz="2400" dirty="0" smtClean="0">
                <a:solidFill>
                  <a:schemeClr val="bg1">
                    <a:lumMod val="50000"/>
                  </a:schemeClr>
                </a:solidFill>
                <a:ea typeface="Tahoma" panose="020B0604030504040204" pitchFamily="34" charset="0"/>
                <a:cs typeface="Tahoma" panose="020B0604030504040204" pitchFamily="34" charset="0"/>
              </a:rPr>
              <a:t>February 19, 2016</a:t>
            </a:r>
            <a:endParaRPr lang="en-US" sz="2400" dirty="0">
              <a:solidFill>
                <a:schemeClr val="bg1">
                  <a:lumMod val="50000"/>
                </a:schemeClr>
              </a:solidFill>
              <a:ea typeface="Tahoma" panose="020B0604030504040204" pitchFamily="34" charset="0"/>
              <a:cs typeface="Tahoma" panose="020B0604030504040204" pitchFamily="34" charset="0"/>
            </a:endParaRPr>
          </a:p>
          <a:p>
            <a:pPr algn="l"/>
            <a:endParaRPr lang="en-US" sz="2400" dirty="0" smtClean="0">
              <a:solidFill>
                <a:schemeClr val="bg1">
                  <a:lumMod val="50000"/>
                </a:schemeClr>
              </a:solidFill>
              <a:ea typeface="Tahoma" panose="020B0604030504040204" pitchFamily="34" charset="0"/>
              <a:cs typeface="Tahoma" panose="020B0604030504040204" pitchFamily="34" charset="0"/>
            </a:endParaRPr>
          </a:p>
        </p:txBody>
      </p:sp>
      <p:sp>
        <p:nvSpPr>
          <p:cNvPr id="5" name="Subtitle 2"/>
          <p:cNvSpPr txBox="1">
            <a:spLocks/>
          </p:cNvSpPr>
          <p:nvPr/>
        </p:nvSpPr>
        <p:spPr>
          <a:xfrm>
            <a:off x="4684183" y="4252267"/>
            <a:ext cx="3721100" cy="12192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j-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j-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endParaRPr lang="en-US" sz="1800" dirty="0" smtClean="0">
              <a:solidFill>
                <a:schemeClr val="tx1"/>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1038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7" descr="http://www.hippocampusmagazine.com/wp-content/uploads/2013/02/iStock_000010402961XSmall.jpg"/>
          <p:cNvPicPr>
            <a:picLocks noChangeAspect="1" noChangeArrowheads="1"/>
          </p:cNvPicPr>
          <p:nvPr/>
        </p:nvPicPr>
        <p:blipFill rotWithShape="1">
          <a:blip r:embed="rId4">
            <a:extLst>
              <a:ext uri="{28A0092B-C50C-407E-A947-70E740481C1C}">
                <a14:useLocalDpi xmlns:a14="http://schemas.microsoft.com/office/drawing/2010/main" val="0"/>
              </a:ext>
            </a:extLst>
          </a:blip>
          <a:srcRect l="11999" t="23334" r="14000" b="23333"/>
          <a:stretch/>
        </p:blipFill>
        <p:spPr bwMode="auto">
          <a:xfrm>
            <a:off x="6743366" y="-2240"/>
            <a:ext cx="2400634" cy="12976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8624" y="389732"/>
            <a:ext cx="8286750" cy="1325563"/>
          </a:xfrm>
        </p:spPr>
        <p:txBody>
          <a:bodyPr>
            <a:normAutofit/>
          </a:bodyPr>
          <a:lstStyle/>
          <a:p>
            <a:r>
              <a:rPr lang="en-US" sz="3600" dirty="0" smtClean="0"/>
              <a:t>Standard robust hypothesis tests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10</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Robust t-test (H</a:t>
            </a:r>
            <a:r>
              <a:rPr lang="en-US" baseline="-25000" dirty="0" smtClean="0"/>
              <a:t>0</a:t>
            </a:r>
            <a:r>
              <a:rPr lang="en-US" dirty="0" smtClean="0"/>
              <a:t>: </a:t>
            </a:r>
            <a:r>
              <a:rPr lang="el-GR" dirty="0" smtClean="0"/>
              <a:t>β</a:t>
            </a:r>
            <a:r>
              <a:rPr lang="en-US" baseline="-25000" dirty="0" smtClean="0"/>
              <a:t>1</a:t>
            </a:r>
            <a:r>
              <a:rPr lang="en-US" dirty="0" smtClean="0"/>
              <a:t> = 0)</a:t>
            </a:r>
          </a:p>
          <a:p>
            <a:endParaRPr lang="en-US" dirty="0"/>
          </a:p>
          <a:p>
            <a:endParaRPr lang="en-US" dirty="0" smtClean="0"/>
          </a:p>
          <a:p>
            <a:endParaRPr lang="en-US" dirty="0" smtClean="0"/>
          </a:p>
          <a:p>
            <a:r>
              <a:rPr lang="en-US" dirty="0" smtClean="0"/>
              <a:t>Robust (Wald-type) F-test</a:t>
            </a:r>
            <a:r>
              <a:rPr lang="en-US" dirty="0"/>
              <a:t> (H</a:t>
            </a:r>
            <a:r>
              <a:rPr lang="en-US" baseline="-25000" dirty="0"/>
              <a:t>0</a:t>
            </a:r>
            <a:r>
              <a:rPr lang="en-US" dirty="0"/>
              <a:t>: </a:t>
            </a:r>
            <a:r>
              <a:rPr lang="en-US" b="1" dirty="0" smtClean="0"/>
              <a:t>C</a:t>
            </a:r>
            <a:r>
              <a:rPr lang="el-GR" dirty="0" smtClean="0"/>
              <a:t>β</a:t>
            </a:r>
            <a:r>
              <a:rPr lang="en-US" dirty="0" smtClean="0"/>
              <a:t> </a:t>
            </a:r>
            <a:r>
              <a:rPr lang="en-US" dirty="0"/>
              <a:t>= </a:t>
            </a:r>
            <a:r>
              <a:rPr lang="en-US" dirty="0" smtClean="0"/>
              <a:t>0 for </a:t>
            </a:r>
            <a:r>
              <a:rPr lang="en-US" dirty="0" err="1" smtClean="0"/>
              <a:t>q×p</a:t>
            </a:r>
            <a:r>
              <a:rPr lang="en-US" dirty="0" smtClean="0"/>
              <a:t> matrix </a:t>
            </a:r>
            <a:r>
              <a:rPr lang="en-US" b="1" dirty="0" smtClean="0"/>
              <a:t>C</a:t>
            </a:r>
            <a:r>
              <a:rPr lang="en-US" dirty="0" smtClean="0"/>
              <a:t>)</a:t>
            </a:r>
          </a:p>
        </p:txBody>
      </p:sp>
      <p:graphicFrame>
        <p:nvGraphicFramePr>
          <p:cNvPr id="9" name="Object 8"/>
          <p:cNvGraphicFramePr>
            <a:graphicFrameLocks noChangeAspect="1"/>
          </p:cNvGraphicFramePr>
          <p:nvPr>
            <p:extLst>
              <p:ext uri="{D42A27DB-BD31-4B8C-83A1-F6EECF244321}">
                <p14:modId xmlns:p14="http://schemas.microsoft.com/office/powerpoint/2010/main" val="84537246"/>
              </p:ext>
            </p:extLst>
          </p:nvPr>
        </p:nvGraphicFramePr>
        <p:xfrm>
          <a:off x="906463" y="2209800"/>
          <a:ext cx="4427537" cy="679450"/>
        </p:xfrm>
        <a:graphic>
          <a:graphicData uri="http://schemas.openxmlformats.org/presentationml/2006/ole">
            <mc:AlternateContent xmlns:mc="http://schemas.openxmlformats.org/markup-compatibility/2006">
              <mc:Choice xmlns:v="urn:schemas-microsoft-com:vml" Requires="v">
                <p:oleObj spid="_x0000_s133256" name="Equation" r:id="rId5" imgW="1904760" imgH="291960" progId="Equation.DSMT4">
                  <p:embed/>
                </p:oleObj>
              </mc:Choice>
              <mc:Fallback>
                <p:oleObj name="Equation" r:id="rId5" imgW="1904760" imgH="291960" progId="Equation.DSMT4">
                  <p:embed/>
                  <p:pic>
                    <p:nvPicPr>
                      <p:cNvPr id="0" name=""/>
                      <p:cNvPicPr/>
                      <p:nvPr/>
                    </p:nvPicPr>
                    <p:blipFill>
                      <a:blip r:embed="rId6"/>
                      <a:stretch>
                        <a:fillRect/>
                      </a:stretch>
                    </p:blipFill>
                    <p:spPr>
                      <a:xfrm>
                        <a:off x="906463" y="2209800"/>
                        <a:ext cx="4427537" cy="6794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78344658"/>
              </p:ext>
            </p:extLst>
          </p:nvPr>
        </p:nvGraphicFramePr>
        <p:xfrm>
          <a:off x="754062" y="4270375"/>
          <a:ext cx="7551738" cy="976313"/>
        </p:xfrm>
        <a:graphic>
          <a:graphicData uri="http://schemas.openxmlformats.org/presentationml/2006/ole">
            <mc:AlternateContent xmlns:mc="http://schemas.openxmlformats.org/markup-compatibility/2006">
              <mc:Choice xmlns:v="urn:schemas-microsoft-com:vml" Requires="v">
                <p:oleObj spid="_x0000_s133257" name="Equation" r:id="rId7" imgW="3251160" imgH="419040" progId="Equation.DSMT4">
                  <p:embed/>
                </p:oleObj>
              </mc:Choice>
              <mc:Fallback>
                <p:oleObj name="Equation" r:id="rId7" imgW="3251160" imgH="419040" progId="Equation.DSMT4">
                  <p:embed/>
                  <p:pic>
                    <p:nvPicPr>
                      <p:cNvPr id="0" name=""/>
                      <p:cNvPicPr/>
                      <p:nvPr/>
                    </p:nvPicPr>
                    <p:blipFill>
                      <a:blip r:embed="rId8"/>
                      <a:stretch>
                        <a:fillRect/>
                      </a:stretch>
                    </p:blipFill>
                    <p:spPr>
                      <a:xfrm>
                        <a:off x="754062" y="4270375"/>
                        <a:ext cx="7551738" cy="976313"/>
                      </a:xfrm>
                      <a:prstGeom prst="rect">
                        <a:avLst/>
                      </a:prstGeom>
                    </p:spPr>
                  </p:pic>
                </p:oleObj>
              </mc:Fallback>
            </mc:AlternateContent>
          </a:graphicData>
        </a:graphic>
      </p:graphicFrame>
    </p:spTree>
    <p:extLst>
      <p:ext uri="{BB962C8B-B14F-4D97-AF65-F5344CB8AC3E}">
        <p14:creationId xmlns:p14="http://schemas.microsoft.com/office/powerpoint/2010/main" val="39375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04800" y="1600200"/>
            <a:ext cx="8382000" cy="5029200"/>
          </a:xfrm>
        </p:spPr>
        <p:txBody>
          <a:bodyPr>
            <a:normAutofit/>
          </a:bodyPr>
          <a:lstStyle/>
          <a:p>
            <a:r>
              <a:rPr lang="en-US" dirty="0"/>
              <a:t>Unbalanced covariates</a:t>
            </a:r>
          </a:p>
          <a:p>
            <a:r>
              <a:rPr lang="en-US" dirty="0"/>
              <a:t>Skewed/leveraged covariates</a:t>
            </a:r>
          </a:p>
          <a:p>
            <a:r>
              <a:rPr lang="en-US" dirty="0"/>
              <a:t>Unequal cluster sizes</a:t>
            </a:r>
            <a:endParaRPr lang="en-US" dirty="0"/>
          </a:p>
        </p:txBody>
      </p:sp>
      <p:pic>
        <p:nvPicPr>
          <p:cNvPr id="10" name="Picture 107" descr="http://www.hippocampusmagazine.com/wp-content/uploads/2013/02/iStock_000010402961XSmall.jpg"/>
          <p:cNvPicPr>
            <a:picLocks noChangeAspect="1" noChangeArrowheads="1"/>
          </p:cNvPicPr>
          <p:nvPr/>
        </p:nvPicPr>
        <p:blipFill rotWithShape="1">
          <a:blip r:embed="rId3">
            <a:extLst>
              <a:ext uri="{28A0092B-C50C-407E-A947-70E740481C1C}">
                <a14:useLocalDpi xmlns:a14="http://schemas.microsoft.com/office/drawing/2010/main" val="0"/>
              </a:ext>
            </a:extLst>
          </a:blip>
          <a:srcRect l="11999" t="23334" r="14000" b="23333"/>
          <a:stretch/>
        </p:blipFill>
        <p:spPr bwMode="auto">
          <a:xfrm>
            <a:off x="6743366" y="-2240"/>
            <a:ext cx="2400634" cy="12976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28624" y="389732"/>
            <a:ext cx="8286750" cy="1325563"/>
          </a:xfrm>
        </p:spPr>
        <p:txBody>
          <a:bodyPr>
            <a:normAutofit/>
          </a:bodyPr>
          <a:lstStyle/>
          <a:p>
            <a:r>
              <a:rPr lang="en-US" sz="3600" dirty="0" smtClean="0"/>
              <a:t>Performance of standard tests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11</a:t>
            </a:fld>
            <a:endParaRPr lang="en-US"/>
          </a:p>
        </p:txBody>
      </p:sp>
    </p:spTree>
    <p:extLst>
      <p:ext uri="{BB962C8B-B14F-4D97-AF65-F5344CB8AC3E}">
        <p14:creationId xmlns:p14="http://schemas.microsoft.com/office/powerpoint/2010/main" val="8251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Bias-reduced linearization</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Single-Case Research</a:t>
            </a:r>
            <a:endParaRPr lang="en-US"/>
          </a:p>
        </p:txBody>
      </p:sp>
      <p:sp>
        <p:nvSpPr>
          <p:cNvPr id="5" name="Slide Number Placeholder 4"/>
          <p:cNvSpPr>
            <a:spLocks noGrp="1"/>
          </p:cNvSpPr>
          <p:nvPr>
            <p:ph type="sldNum" sz="quarter" idx="12"/>
          </p:nvPr>
        </p:nvSpPr>
        <p:spPr/>
        <p:txBody>
          <a:bodyPr/>
          <a:lstStyle/>
          <a:p>
            <a:fld id="{D5B3FF5A-434C-48FB-8AB6-918D6BE80741}" type="slidenum">
              <a:rPr lang="en-US" smtClean="0"/>
              <a:t>12</a:t>
            </a:fld>
            <a:endParaRPr lang="en-US"/>
          </a:p>
        </p:txBody>
      </p:sp>
    </p:spTree>
    <p:extLst>
      <p:ext uri="{BB962C8B-B14F-4D97-AF65-F5344CB8AC3E}">
        <p14:creationId xmlns:p14="http://schemas.microsoft.com/office/powerpoint/2010/main" val="3490762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125" name="Picture 173" descr="http://cf.mysequinedlife.com/MSLblog/wp-content/uploads/2016/09/hummus-avocado-turkey-club-sandwich-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879" t="14127" r="6212" b="16221"/>
          <a:stretch/>
        </p:blipFill>
        <p:spPr bwMode="auto">
          <a:xfrm>
            <a:off x="6340476" y="3415077"/>
            <a:ext cx="2803524" cy="34429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600" dirty="0" smtClean="0"/>
              <a:t>Bias-reduced linearization</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13</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McCaffrey, Bell, &amp; </a:t>
            </a:r>
            <a:r>
              <a:rPr lang="en-US" dirty="0" err="1" smtClean="0"/>
              <a:t>Botts</a:t>
            </a:r>
            <a:r>
              <a:rPr lang="en-US" dirty="0" smtClean="0"/>
              <a:t> (2001) proposed a correction to </a:t>
            </a:r>
            <a:r>
              <a:rPr lang="en-US" b="1" dirty="0" smtClean="0"/>
              <a:t>V</a:t>
            </a:r>
            <a:r>
              <a:rPr lang="en-US" i="1" baseline="30000" dirty="0" smtClean="0"/>
              <a:t>CR</a:t>
            </a:r>
            <a:r>
              <a:rPr lang="en-US" dirty="0" smtClean="0"/>
              <a:t> </a:t>
            </a:r>
            <a:r>
              <a:rPr lang="en-US" dirty="0" smtClean="0"/>
              <a:t>based on a </a:t>
            </a:r>
            <a:r>
              <a:rPr lang="en-US" b="1" i="1" dirty="0" smtClean="0"/>
              <a:t>working model </a:t>
            </a:r>
            <a:r>
              <a:rPr lang="en-US" dirty="0" smtClean="0"/>
              <a:t>for the error covariance structure.</a:t>
            </a:r>
          </a:p>
          <a:p>
            <a:r>
              <a:rPr lang="en-US" dirty="0" smtClean="0"/>
              <a:t>The </a:t>
            </a:r>
            <a:r>
              <a:rPr lang="en-US" dirty="0" smtClean="0"/>
              <a:t>corrected </a:t>
            </a:r>
            <a:r>
              <a:rPr lang="en-US" dirty="0" smtClean="0"/>
              <a:t>variance estimator </a:t>
            </a:r>
            <a:r>
              <a:rPr lang="en-US" dirty="0" smtClean="0"/>
              <a:t>is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where </a:t>
            </a:r>
            <a:r>
              <a:rPr lang="en-US" dirty="0" smtClean="0"/>
              <a:t>the adjustment matrices </a:t>
            </a:r>
            <a:r>
              <a:rPr lang="en-US" b="1" dirty="0" smtClean="0"/>
              <a:t>A</a:t>
            </a:r>
            <a:r>
              <a:rPr lang="en-US" baseline="-25000" dirty="0" smtClean="0"/>
              <a:t>1</a:t>
            </a:r>
            <a:r>
              <a:rPr lang="en-US" dirty="0" smtClean="0"/>
              <a:t>,…,</a:t>
            </a:r>
            <a:r>
              <a:rPr lang="en-US" b="1" dirty="0" smtClean="0"/>
              <a:t>A</a:t>
            </a:r>
            <a:r>
              <a:rPr lang="en-US" i="1" baseline="-25000" dirty="0" smtClean="0"/>
              <a:t>G</a:t>
            </a:r>
            <a:r>
              <a:rPr lang="en-US" dirty="0" smtClean="0"/>
              <a:t> </a:t>
            </a:r>
            <a:r>
              <a:rPr lang="en-US" dirty="0" smtClean="0"/>
              <a:t>are chosen so that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when </a:t>
            </a:r>
            <a:r>
              <a:rPr lang="en-US" dirty="0" smtClean="0"/>
              <a:t>the working model is correct.</a:t>
            </a:r>
            <a:endParaRPr lang="en-US" baseline="30000"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609854746"/>
              </p:ext>
            </p:extLst>
          </p:nvPr>
        </p:nvGraphicFramePr>
        <p:xfrm>
          <a:off x="1219200" y="2851150"/>
          <a:ext cx="5934075" cy="1035050"/>
        </p:xfrm>
        <a:graphic>
          <a:graphicData uri="http://schemas.openxmlformats.org/presentationml/2006/ole">
            <mc:AlternateContent xmlns:mc="http://schemas.openxmlformats.org/markup-compatibility/2006">
              <mc:Choice xmlns:v="urn:schemas-microsoft-com:vml" Requires="v">
                <p:oleObj spid="_x0000_s126338" name="Equation" r:id="rId5" imgW="2768400" imgH="482400" progId="Equation.DSMT4">
                  <p:embed/>
                </p:oleObj>
              </mc:Choice>
              <mc:Fallback>
                <p:oleObj name="Equation" r:id="rId5" imgW="2768400" imgH="482400" progId="Equation.DSMT4">
                  <p:embed/>
                  <p:pic>
                    <p:nvPicPr>
                      <p:cNvPr id="0" name=""/>
                      <p:cNvPicPr/>
                      <p:nvPr/>
                    </p:nvPicPr>
                    <p:blipFill>
                      <a:blip r:embed="rId6"/>
                      <a:stretch>
                        <a:fillRect/>
                      </a:stretch>
                    </p:blipFill>
                    <p:spPr>
                      <a:xfrm>
                        <a:off x="1219200" y="2851150"/>
                        <a:ext cx="5934075" cy="10350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53085287"/>
              </p:ext>
            </p:extLst>
          </p:nvPr>
        </p:nvGraphicFramePr>
        <p:xfrm>
          <a:off x="685800" y="4496433"/>
          <a:ext cx="2530475" cy="652462"/>
        </p:xfrm>
        <a:graphic>
          <a:graphicData uri="http://schemas.openxmlformats.org/presentationml/2006/ole">
            <mc:AlternateContent xmlns:mc="http://schemas.openxmlformats.org/markup-compatibility/2006">
              <mc:Choice xmlns:v="urn:schemas-microsoft-com:vml" Requires="v">
                <p:oleObj spid="_x0000_s126339" name="Equation" r:id="rId7" imgW="1180800" imgH="304560" progId="Equation.DSMT4">
                  <p:embed/>
                </p:oleObj>
              </mc:Choice>
              <mc:Fallback>
                <p:oleObj name="Equation" r:id="rId7" imgW="1180800" imgH="304560" progId="Equation.DSMT4">
                  <p:embed/>
                  <p:pic>
                    <p:nvPicPr>
                      <p:cNvPr id="0" name=""/>
                      <p:cNvPicPr/>
                      <p:nvPr/>
                    </p:nvPicPr>
                    <p:blipFill>
                      <a:blip r:embed="rId8"/>
                      <a:stretch>
                        <a:fillRect/>
                      </a:stretch>
                    </p:blipFill>
                    <p:spPr>
                      <a:xfrm>
                        <a:off x="685800" y="4496433"/>
                        <a:ext cx="2530475" cy="652462"/>
                      </a:xfrm>
                      <a:prstGeom prst="rect">
                        <a:avLst/>
                      </a:prstGeom>
                    </p:spPr>
                  </p:pic>
                </p:oleObj>
              </mc:Fallback>
            </mc:AlternateContent>
          </a:graphicData>
        </a:graphic>
      </p:graphicFrame>
    </p:spTree>
    <p:extLst>
      <p:ext uri="{BB962C8B-B14F-4D97-AF65-F5344CB8AC3E}">
        <p14:creationId xmlns:p14="http://schemas.microsoft.com/office/powerpoint/2010/main" val="31281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125" name="Picture 173" descr="http://cf.mysequinedlife.com/MSLblog/wp-content/uploads/2016/09/hummus-avocado-turkey-club-sandwich-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879" t="14127" r="6212" b="16221"/>
          <a:stretch/>
        </p:blipFill>
        <p:spPr bwMode="auto">
          <a:xfrm>
            <a:off x="7840978" y="0"/>
            <a:ext cx="1303021"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600" dirty="0" smtClean="0"/>
              <a:t>Working models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14</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a:t>
            </a:r>
            <a:r>
              <a:rPr lang="en-US" dirty="0" smtClean="0"/>
              <a:t>Working independence”, with </a:t>
            </a:r>
            <a:r>
              <a:rPr lang="el-GR" b="1" dirty="0"/>
              <a:t>Σ</a:t>
            </a:r>
            <a:r>
              <a:rPr lang="en-US" i="1" baseline="-25000" dirty="0"/>
              <a:t>j</a:t>
            </a:r>
            <a:r>
              <a:rPr lang="en-US" dirty="0"/>
              <a:t> </a:t>
            </a:r>
            <a:r>
              <a:rPr lang="en-US" dirty="0" smtClean="0"/>
              <a:t>= </a:t>
            </a:r>
            <a:r>
              <a:rPr lang="en-US" dirty="0" err="1" smtClean="0"/>
              <a:t>I</a:t>
            </a:r>
            <a:r>
              <a:rPr lang="en-US" i="1" baseline="-25000" dirty="0" err="1" smtClean="0"/>
              <a:t>j</a:t>
            </a:r>
            <a:endParaRPr lang="en-US" dirty="0" smtClean="0"/>
          </a:p>
          <a:p>
            <a:endParaRPr lang="en-US" dirty="0" smtClean="0"/>
          </a:p>
          <a:p>
            <a:endParaRPr lang="en-US" dirty="0"/>
          </a:p>
          <a:p>
            <a:r>
              <a:rPr lang="en-US" dirty="0" smtClean="0"/>
              <a:t>“Working random effect model” assumes </a:t>
            </a:r>
          </a:p>
          <a:p>
            <a:endParaRPr lang="en-US" dirty="0"/>
          </a:p>
          <a:p>
            <a:endParaRPr lang="en-US" dirty="0" smtClean="0"/>
          </a:p>
          <a:p>
            <a:r>
              <a:rPr lang="en-US" dirty="0" smtClean="0"/>
              <a:t>Doesn’t this contradict goal of being robust? </a:t>
            </a:r>
            <a:endParaRPr lang="en-US" dirty="0"/>
          </a:p>
          <a:p>
            <a:pPr lvl="1"/>
            <a:r>
              <a:rPr lang="en-US" dirty="0" smtClean="0"/>
              <a:t>Remarkably, the working model doesn’t actually matter much.</a:t>
            </a:r>
          </a:p>
          <a:p>
            <a:pPr lvl="1"/>
            <a:r>
              <a:rPr lang="en-US" dirty="0" smtClean="0"/>
              <a:t>BRL greatly reduces bias even if the working model is far from the truth.</a:t>
            </a:r>
            <a:endParaRPr lang="en-US" dirty="0" smtClean="0"/>
          </a:p>
          <a:p>
            <a:endParaRPr lang="en-US"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672354769"/>
              </p:ext>
            </p:extLst>
          </p:nvPr>
        </p:nvGraphicFramePr>
        <p:xfrm>
          <a:off x="2478756" y="2057400"/>
          <a:ext cx="3541044" cy="753078"/>
        </p:xfrm>
        <a:graphic>
          <a:graphicData uri="http://schemas.openxmlformats.org/presentationml/2006/ole">
            <mc:AlternateContent xmlns:mc="http://schemas.openxmlformats.org/markup-compatibility/2006">
              <mc:Choice xmlns:v="urn:schemas-microsoft-com:vml" Requires="v">
                <p:oleObj spid="_x0000_s136294" name="Equation" r:id="rId5" imgW="1841400" imgH="393480" progId="Equation.DSMT4">
                  <p:embed/>
                </p:oleObj>
              </mc:Choice>
              <mc:Fallback>
                <p:oleObj name="Equation" r:id="rId5" imgW="1841400" imgH="393480" progId="Equation.DSMT4">
                  <p:embed/>
                  <p:pic>
                    <p:nvPicPr>
                      <p:cNvPr id="0" name=""/>
                      <p:cNvPicPr/>
                      <p:nvPr/>
                    </p:nvPicPr>
                    <p:blipFill>
                      <a:blip r:embed="rId6"/>
                      <a:stretch>
                        <a:fillRect/>
                      </a:stretch>
                    </p:blipFill>
                    <p:spPr>
                      <a:xfrm>
                        <a:off x="2478756" y="2057400"/>
                        <a:ext cx="3541044" cy="75307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70827490"/>
              </p:ext>
            </p:extLst>
          </p:nvPr>
        </p:nvGraphicFramePr>
        <p:xfrm>
          <a:off x="2438400" y="3379311"/>
          <a:ext cx="2821940" cy="534353"/>
        </p:xfrm>
        <a:graphic>
          <a:graphicData uri="http://schemas.openxmlformats.org/presentationml/2006/ole">
            <mc:AlternateContent xmlns:mc="http://schemas.openxmlformats.org/markup-compatibility/2006">
              <mc:Choice xmlns:v="urn:schemas-microsoft-com:vml" Requires="v">
                <p:oleObj spid="_x0000_s136295" name="Equation" r:id="rId7" imgW="1333440" imgH="253800" progId="Equation.DSMT4">
                  <p:embed/>
                </p:oleObj>
              </mc:Choice>
              <mc:Fallback>
                <p:oleObj name="Equation" r:id="rId7" imgW="1333440" imgH="253800" progId="Equation.DSMT4">
                  <p:embed/>
                  <p:pic>
                    <p:nvPicPr>
                      <p:cNvPr id="0" name=""/>
                      <p:cNvPicPr/>
                      <p:nvPr/>
                    </p:nvPicPr>
                    <p:blipFill>
                      <a:blip r:embed="rId8"/>
                      <a:stretch>
                        <a:fillRect/>
                      </a:stretch>
                    </p:blipFill>
                    <p:spPr>
                      <a:xfrm>
                        <a:off x="2438400" y="3379311"/>
                        <a:ext cx="2821940" cy="534353"/>
                      </a:xfrm>
                      <a:prstGeom prst="rect">
                        <a:avLst/>
                      </a:prstGeom>
                    </p:spPr>
                  </p:pic>
                </p:oleObj>
              </mc:Fallback>
            </mc:AlternateContent>
          </a:graphicData>
        </a:graphic>
      </p:graphicFrame>
    </p:spTree>
    <p:extLst>
      <p:ext uri="{BB962C8B-B14F-4D97-AF65-F5344CB8AC3E}">
        <p14:creationId xmlns:p14="http://schemas.microsoft.com/office/powerpoint/2010/main" val="155430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Hypothesis tests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15</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We could use V</a:t>
            </a:r>
            <a:r>
              <a:rPr lang="en-US" baseline="30000" dirty="0" smtClean="0"/>
              <a:t>BRL</a:t>
            </a:r>
            <a:r>
              <a:rPr lang="en-US" dirty="0" smtClean="0"/>
              <a:t> in robust t and F statistics, but</a:t>
            </a:r>
            <a:endParaRPr lang="en-US" dirty="0" smtClean="0"/>
          </a:p>
          <a:p>
            <a:pPr lvl="1"/>
            <a:r>
              <a:rPr lang="en-US" dirty="0" smtClean="0"/>
              <a:t>Bias of variance estimator is only part of the problem</a:t>
            </a:r>
          </a:p>
          <a:p>
            <a:pPr lvl="1"/>
            <a:r>
              <a:rPr lang="en-US" dirty="0" smtClean="0"/>
              <a:t>t(G-1), F(q, G – 1) often poor approximations for reference distributions</a:t>
            </a:r>
          </a:p>
          <a:p>
            <a:endParaRPr lang="en-US" dirty="0" smtClean="0"/>
          </a:p>
          <a:p>
            <a:r>
              <a:rPr lang="en-US" dirty="0" smtClean="0"/>
              <a:t>For t-tests, Bell and McCaffrey (2002) propose to use t(</a:t>
            </a:r>
            <a:r>
              <a:rPr lang="en-US" i="1" dirty="0" smtClean="0"/>
              <a:t>v</a:t>
            </a:r>
            <a:r>
              <a:rPr lang="en-US" dirty="0" smtClean="0"/>
              <a:t>) reference distribution, where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with moments estimated based on the working model.</a:t>
            </a:r>
            <a:endParaRPr lang="en-US"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1592021980"/>
              </p:ext>
            </p:extLst>
          </p:nvPr>
        </p:nvGraphicFramePr>
        <p:xfrm>
          <a:off x="2130425" y="3886200"/>
          <a:ext cx="3683000" cy="695325"/>
        </p:xfrm>
        <a:graphic>
          <a:graphicData uri="http://schemas.openxmlformats.org/presentationml/2006/ole">
            <mc:AlternateContent xmlns:mc="http://schemas.openxmlformats.org/markup-compatibility/2006">
              <mc:Choice xmlns:v="urn:schemas-microsoft-com:vml" Requires="v">
                <p:oleObj spid="_x0000_s137254" name="Equation" r:id="rId4" imgW="1739880" imgH="330120" progId="Equation.DSMT4">
                  <p:embed/>
                </p:oleObj>
              </mc:Choice>
              <mc:Fallback>
                <p:oleObj name="Equation" r:id="rId4" imgW="1739880" imgH="330120" progId="Equation.DSMT4">
                  <p:embed/>
                  <p:pic>
                    <p:nvPicPr>
                      <p:cNvPr id="0" name=""/>
                      <p:cNvPicPr/>
                      <p:nvPr/>
                    </p:nvPicPr>
                    <p:blipFill>
                      <a:blip r:embed="rId5"/>
                      <a:stretch>
                        <a:fillRect/>
                      </a:stretch>
                    </p:blipFill>
                    <p:spPr>
                      <a:xfrm>
                        <a:off x="2130425" y="3886200"/>
                        <a:ext cx="3683000" cy="695325"/>
                      </a:xfrm>
                      <a:prstGeom prst="rect">
                        <a:avLst/>
                      </a:prstGeom>
                    </p:spPr>
                  </p:pic>
                </p:oleObj>
              </mc:Fallback>
            </mc:AlternateContent>
          </a:graphicData>
        </a:graphic>
      </p:graphicFrame>
      <p:pic>
        <p:nvPicPr>
          <p:cNvPr id="11" name="Picture 173" descr="http://cf.mysequinedlife.com/MSLblog/wp-content/uploads/2016/09/hummus-avocado-turkey-club-sandwich-3.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879" t="14127" r="6212" b="16221"/>
          <a:stretch/>
        </p:blipFill>
        <p:spPr bwMode="auto">
          <a:xfrm>
            <a:off x="7840978" y="0"/>
            <a:ext cx="130302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02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BRL + Satterthwaite t-tests work well</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16</a:t>
            </a:fld>
            <a:endParaRPr lang="en-US"/>
          </a:p>
        </p:txBody>
      </p:sp>
      <p:pic>
        <p:nvPicPr>
          <p:cNvPr id="5" name="Picture 173" descr="http://cf.mysequinedlife.com/MSLblog/wp-content/uploads/2016/09/hummus-avocado-turkey-club-sandwich-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79" t="14127" r="6212" b="16221"/>
          <a:stretch/>
        </p:blipFill>
        <p:spPr bwMode="auto">
          <a:xfrm>
            <a:off x="7840978" y="0"/>
            <a:ext cx="130302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5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Single-Case Research</a:t>
            </a:r>
            <a:endParaRPr lang="en-US"/>
          </a:p>
        </p:txBody>
      </p:sp>
      <p:sp>
        <p:nvSpPr>
          <p:cNvPr id="5" name="Slide Number Placeholder 4"/>
          <p:cNvSpPr>
            <a:spLocks noGrp="1"/>
          </p:cNvSpPr>
          <p:nvPr>
            <p:ph type="sldNum" sz="quarter" idx="12"/>
          </p:nvPr>
        </p:nvSpPr>
        <p:spPr/>
        <p:txBody>
          <a:bodyPr/>
          <a:lstStyle/>
          <a:p>
            <a:fld id="{D5B3FF5A-434C-48FB-8AB6-918D6BE80741}" type="slidenum">
              <a:rPr lang="en-US" smtClean="0"/>
              <a:t>17</a:t>
            </a:fld>
            <a:endParaRPr lang="en-US"/>
          </a:p>
        </p:txBody>
      </p:sp>
      <p:pic>
        <p:nvPicPr>
          <p:cNvPr id="138242" name="Picture 2" descr="http://libroderecetas.com/files/recetas/club-sandwi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787527"/>
            <a:ext cx="5905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974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Outstanding problems with BRL</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18</a:t>
            </a:fld>
            <a:endParaRPr lang="en-US"/>
          </a:p>
        </p:txBody>
      </p:sp>
      <p:sp>
        <p:nvSpPr>
          <p:cNvPr id="6" name="Content Placeholder 2"/>
          <p:cNvSpPr>
            <a:spLocks noGrp="1"/>
          </p:cNvSpPr>
          <p:nvPr>
            <p:ph idx="1"/>
          </p:nvPr>
        </p:nvSpPr>
        <p:spPr>
          <a:xfrm>
            <a:off x="304800" y="1600200"/>
            <a:ext cx="8382000" cy="5029200"/>
          </a:xfrm>
        </p:spPr>
        <p:txBody>
          <a:bodyPr>
            <a:normAutofit/>
          </a:bodyPr>
          <a:lstStyle/>
          <a:p>
            <a:pPr marL="457200" indent="-457200">
              <a:buFont typeface="+mj-lt"/>
              <a:buAutoNum type="arabicPeriod"/>
            </a:pPr>
            <a:r>
              <a:rPr lang="en-US" dirty="0" smtClean="0"/>
              <a:t>How do you do test multi-parameter hypotheses?</a:t>
            </a:r>
          </a:p>
          <a:p>
            <a:pPr marL="457200" indent="-457200">
              <a:buFont typeface="+mj-lt"/>
              <a:buAutoNum type="arabicPeriod"/>
            </a:pPr>
            <a:r>
              <a:rPr lang="en-US" dirty="0" smtClean="0"/>
              <a:t>BRL adjustment matrices are sometimes undefined in models with lots of fixed effects.</a:t>
            </a:r>
          </a:p>
          <a:p>
            <a:pPr marL="457200" indent="-457200">
              <a:buFont typeface="+mj-lt"/>
              <a:buAutoNum type="arabicPeriod"/>
            </a:pPr>
            <a:r>
              <a:rPr lang="en-US" dirty="0" smtClean="0"/>
              <a:t>In models with fixed effects, BRL adjustments depends on how you calculate the coefficient estimates.</a:t>
            </a:r>
          </a:p>
          <a:p>
            <a:pPr marL="457200" indent="-457200">
              <a:buFont typeface="+mj-lt"/>
              <a:buAutoNum type="arabicPeriod"/>
            </a:pPr>
            <a:endParaRPr lang="en-US" dirty="0"/>
          </a:p>
          <a:p>
            <a:pPr marL="0" indent="0">
              <a:buNone/>
            </a:pPr>
            <a:r>
              <a:rPr lang="en-US" dirty="0" smtClean="0"/>
              <a:t>Our work solves these issues, providing a general, </a:t>
            </a:r>
            <a:br>
              <a:rPr lang="en-US" dirty="0" smtClean="0"/>
            </a:br>
            <a:r>
              <a:rPr lang="en-US" dirty="0" smtClean="0"/>
              <a:t>“production-ready” approach to cluster-robust hypothesis testing.</a:t>
            </a:r>
            <a:endParaRPr lang="en-US" dirty="0" smtClean="0"/>
          </a:p>
        </p:txBody>
      </p:sp>
      <p:pic>
        <p:nvPicPr>
          <p:cNvPr id="7"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22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Approximate </a:t>
            </a:r>
            <a:r>
              <a:rPr lang="en-US" sz="3600" dirty="0" err="1" smtClean="0"/>
              <a:t>Hotelling</a:t>
            </a:r>
            <a:r>
              <a:rPr lang="en-US" sz="3600" dirty="0" smtClean="0"/>
              <a:t> Test</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19</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We propose a generalization of the Satterthwaite approximation to the multi-dimensional case.</a:t>
            </a:r>
          </a:p>
          <a:p>
            <a:r>
              <a:rPr lang="en-US" dirty="0" smtClean="0"/>
              <a:t>Approximate the distribution of V</a:t>
            </a:r>
            <a:r>
              <a:rPr lang="en-US" baseline="30000" dirty="0" smtClean="0"/>
              <a:t>BRL</a:t>
            </a:r>
            <a:r>
              <a:rPr lang="en-US" dirty="0" smtClean="0"/>
              <a:t> using a </a:t>
            </a:r>
            <a:r>
              <a:rPr lang="en-US" dirty="0" err="1" smtClean="0"/>
              <a:t>Wishart</a:t>
            </a:r>
            <a:r>
              <a:rPr lang="en-US" dirty="0" smtClean="0"/>
              <a:t> distribution with degrees of freedom </a:t>
            </a:r>
            <a:r>
              <a:rPr lang="el-GR" i="1" dirty="0" smtClean="0"/>
              <a:t>η</a:t>
            </a:r>
            <a:r>
              <a:rPr lang="en-US" dirty="0"/>
              <a:t> </a:t>
            </a:r>
            <a:r>
              <a:rPr lang="en-US" dirty="0" smtClean="0"/>
              <a:t>and </a:t>
            </a:r>
            <a:r>
              <a:rPr lang="en-US" dirty="0" err="1" smtClean="0"/>
              <a:t>I</a:t>
            </a:r>
            <a:r>
              <a:rPr lang="en-US" i="1" baseline="-25000" dirty="0" err="1" smtClean="0"/>
              <a:t>q</a:t>
            </a:r>
            <a:r>
              <a:rPr lang="en-US" dirty="0" smtClean="0"/>
              <a:t> scale matrix.</a:t>
            </a:r>
          </a:p>
          <a:p>
            <a:r>
              <a:rPr lang="en-US" dirty="0" smtClean="0"/>
              <a:t>Estimate </a:t>
            </a:r>
            <a:r>
              <a:rPr lang="el-GR" i="1" dirty="0"/>
              <a:t>η</a:t>
            </a:r>
            <a:r>
              <a:rPr lang="en-US" dirty="0"/>
              <a:t> </a:t>
            </a:r>
            <a:r>
              <a:rPr lang="en-US" dirty="0" smtClean="0"/>
              <a:t>by matching mean and </a:t>
            </a:r>
            <a:r>
              <a:rPr lang="en-US" b="1" dirty="0" smtClean="0"/>
              <a:t>total variation</a:t>
            </a:r>
            <a:r>
              <a:rPr lang="en-US" dirty="0" smtClean="0"/>
              <a:t> of V</a:t>
            </a:r>
            <a:r>
              <a:rPr lang="en-US" baseline="30000" dirty="0" smtClean="0"/>
              <a:t>BRL</a:t>
            </a:r>
            <a:r>
              <a:rPr lang="en-US"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1211215559"/>
              </p:ext>
            </p:extLst>
          </p:nvPr>
        </p:nvGraphicFramePr>
        <p:xfrm>
          <a:off x="1752600" y="3887787"/>
          <a:ext cx="5635625" cy="1598613"/>
        </p:xfrm>
        <a:graphic>
          <a:graphicData uri="http://schemas.openxmlformats.org/presentationml/2006/ole">
            <mc:AlternateContent xmlns:mc="http://schemas.openxmlformats.org/markup-compatibility/2006">
              <mc:Choice xmlns:v="urn:schemas-microsoft-com:vml" Requires="v">
                <p:oleObj spid="_x0000_s141342" name="Equation" r:id="rId4" imgW="2425680" imgH="685800" progId="Equation.DSMT4">
                  <p:embed/>
                </p:oleObj>
              </mc:Choice>
              <mc:Fallback>
                <p:oleObj name="Equation" r:id="rId4" imgW="2425680" imgH="685800" progId="Equation.DSMT4">
                  <p:embed/>
                  <p:pic>
                    <p:nvPicPr>
                      <p:cNvPr id="0" name=""/>
                      <p:cNvPicPr/>
                      <p:nvPr/>
                    </p:nvPicPr>
                    <p:blipFill>
                      <a:blip r:embed="rId5"/>
                      <a:stretch>
                        <a:fillRect/>
                      </a:stretch>
                    </p:blipFill>
                    <p:spPr>
                      <a:xfrm>
                        <a:off x="1752600" y="3887787"/>
                        <a:ext cx="5635625" cy="1598613"/>
                      </a:xfrm>
                      <a:prstGeom prst="rect">
                        <a:avLst/>
                      </a:prstGeom>
                    </p:spPr>
                  </p:pic>
                </p:oleObj>
              </mc:Fallback>
            </mc:AlternateContent>
          </a:graphicData>
        </a:graphic>
      </p:graphicFrame>
      <p:pic>
        <p:nvPicPr>
          <p:cNvPr id="9" name="Picture 2" descr="http://libroderecetas.com/files/recetas/club-sandwich.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3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876800"/>
          </a:xfrm>
        </p:spPr>
        <p:txBody>
          <a:bodyPr>
            <a:normAutofit/>
          </a:bodyPr>
          <a:lstStyle/>
          <a:p>
            <a:r>
              <a:rPr lang="en-US" dirty="0" smtClean="0"/>
              <a:t>Joint work with Beth Tipton, Teachers College, Columbia University</a:t>
            </a:r>
          </a:p>
          <a:p>
            <a:r>
              <a:rPr lang="en-US" dirty="0" smtClean="0"/>
              <a:t>Small sample methods for cluster-robust variance estimation and hypothesis testing in fixed effects models</a:t>
            </a:r>
            <a:br>
              <a:rPr lang="en-US" dirty="0" smtClean="0"/>
            </a:br>
            <a:r>
              <a:rPr lang="en-US" sz="1600" dirty="0"/>
              <a:t>(Available at </a:t>
            </a:r>
            <a:r>
              <a:rPr lang="en-US" sz="1600" dirty="0">
                <a:hlinkClick r:id="rId3"/>
              </a:rPr>
              <a:t>http://jepusto.github.io/working_papers</a:t>
            </a:r>
            <a:r>
              <a:rPr lang="en-US" sz="1600" dirty="0" smtClean="0">
                <a:hlinkClick r:id="rId3"/>
              </a:rPr>
              <a:t>/</a:t>
            </a:r>
            <a:r>
              <a:rPr lang="en-US" sz="1600" dirty="0" smtClean="0"/>
              <a:t>)</a:t>
            </a:r>
            <a:endParaRPr lang="en-US" dirty="0" smtClean="0"/>
          </a:p>
        </p:txBody>
      </p:sp>
      <p:sp>
        <p:nvSpPr>
          <p:cNvPr id="4" name="Slide Number Placeholder 3"/>
          <p:cNvSpPr>
            <a:spLocks noGrp="1"/>
          </p:cNvSpPr>
          <p:nvPr>
            <p:ph type="sldNum" sz="quarter" idx="12"/>
          </p:nvPr>
        </p:nvSpPr>
        <p:spPr/>
        <p:txBody>
          <a:bodyPr/>
          <a:lstStyle/>
          <a:p>
            <a:fld id="{D5B3FF5A-434C-48FB-8AB6-918D6BE80741}" type="slidenum">
              <a:rPr lang="en-US" smtClean="0"/>
              <a:t>2</a:t>
            </a:fld>
            <a:endParaRPr lang="en-US"/>
          </a:p>
        </p:txBody>
      </p:sp>
    </p:spTree>
    <p:extLst>
      <p:ext uri="{BB962C8B-B14F-4D97-AF65-F5344CB8AC3E}">
        <p14:creationId xmlns:p14="http://schemas.microsoft.com/office/powerpoint/2010/main" val="42812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Degrees of freedom (</a:t>
            </a:r>
            <a:r>
              <a:rPr lang="el-GR" sz="3600" i="1" dirty="0" smtClean="0"/>
              <a:t>η</a:t>
            </a:r>
            <a:r>
              <a:rPr lang="en-US" sz="3600" dirty="0" smtClean="0"/>
              <a:t>)</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20</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For single-dimensional tests, </a:t>
            </a:r>
            <a:r>
              <a:rPr lang="el-GR" i="1" dirty="0" smtClean="0"/>
              <a:t>η</a:t>
            </a:r>
            <a:r>
              <a:rPr lang="en-US" dirty="0" smtClean="0"/>
              <a:t> = </a:t>
            </a:r>
            <a:r>
              <a:rPr lang="en-US" i="1" dirty="0" smtClean="0"/>
              <a:t>v </a:t>
            </a:r>
            <a:r>
              <a:rPr lang="en-US" dirty="0" smtClean="0"/>
              <a:t>(Satterthwaite </a:t>
            </a:r>
            <a:r>
              <a:rPr lang="en-US" dirty="0" err="1" smtClean="0"/>
              <a:t>df</a:t>
            </a:r>
            <a:r>
              <a:rPr lang="en-US" dirty="0" smtClean="0"/>
              <a:t>).</a:t>
            </a:r>
          </a:p>
          <a:p>
            <a:r>
              <a:rPr lang="en-US" dirty="0" smtClean="0"/>
              <a:t>Degrees of freedom are diagnostic.</a:t>
            </a:r>
          </a:p>
          <a:p>
            <a:pPr lvl="1"/>
            <a:r>
              <a:rPr lang="en-US" dirty="0" smtClean="0"/>
              <a:t>large </a:t>
            </a:r>
            <a:r>
              <a:rPr lang="el-GR" i="1" dirty="0" smtClean="0"/>
              <a:t>η</a:t>
            </a:r>
            <a:r>
              <a:rPr lang="en-US" dirty="0" smtClean="0"/>
              <a:t> indicates large effective sample size</a:t>
            </a:r>
          </a:p>
          <a:p>
            <a:pPr lvl="1"/>
            <a:r>
              <a:rPr lang="en-US" dirty="0" smtClean="0"/>
              <a:t>small </a:t>
            </a:r>
            <a:r>
              <a:rPr lang="el-GR" i="1" dirty="0"/>
              <a:t>η</a:t>
            </a:r>
            <a:r>
              <a:rPr lang="en-US" dirty="0" smtClean="0"/>
              <a:t> (i.e., much less than </a:t>
            </a:r>
            <a:r>
              <a:rPr lang="en-US" i="1" dirty="0" smtClean="0"/>
              <a:t>G</a:t>
            </a:r>
            <a:r>
              <a:rPr lang="en-US" dirty="0" smtClean="0"/>
              <a:t> – 1) indicates that you’ve got small-sample problems. </a:t>
            </a:r>
          </a:p>
          <a:p>
            <a:r>
              <a:rPr lang="en-US" dirty="0" smtClean="0"/>
              <a:t>Degrees of freedom capture the influence of covariates on the distribution of </a:t>
            </a:r>
            <a:r>
              <a:rPr lang="en-US" b="1" dirty="0" smtClean="0"/>
              <a:t>V</a:t>
            </a:r>
            <a:r>
              <a:rPr lang="en-US" baseline="30000" dirty="0" smtClean="0"/>
              <a:t>BRL</a:t>
            </a:r>
          </a:p>
          <a:p>
            <a:pPr lvl="1"/>
            <a:r>
              <a:rPr lang="en-US" dirty="0" smtClean="0"/>
              <a:t>Unbalanced covariates</a:t>
            </a:r>
          </a:p>
          <a:p>
            <a:pPr lvl="1"/>
            <a:r>
              <a:rPr lang="en-US" dirty="0" smtClean="0"/>
              <a:t>Skewed/leveraged covariates</a:t>
            </a:r>
          </a:p>
          <a:p>
            <a:pPr lvl="1"/>
            <a:r>
              <a:rPr lang="en-US" dirty="0" smtClean="0"/>
              <a:t>Unequal cluster sizes</a:t>
            </a:r>
          </a:p>
        </p:txBody>
      </p:sp>
      <p:pic>
        <p:nvPicPr>
          <p:cNvPr id="142340" name="Picture 4" descr="http://www.ixdaily.com/storage/styles/large/public/article/3338279-5ac87780.jpg?itok=ucPc-4QG"/>
          <p:cNvPicPr>
            <a:picLocks noChangeAspect="1" noChangeArrowheads="1"/>
          </p:cNvPicPr>
          <p:nvPr/>
        </p:nvPicPr>
        <p:blipFill rotWithShape="1">
          <a:blip r:embed="rId3">
            <a:extLst>
              <a:ext uri="{28A0092B-C50C-407E-A947-70E740481C1C}">
                <a14:useLocalDpi xmlns:a14="http://schemas.microsoft.com/office/drawing/2010/main" val="0"/>
              </a:ext>
            </a:extLst>
          </a:blip>
          <a:srcRect l="11603" t="370" r="23333" b="-370"/>
          <a:stretch/>
        </p:blipFill>
        <p:spPr bwMode="auto">
          <a:xfrm>
            <a:off x="6476999" y="4552293"/>
            <a:ext cx="2666999" cy="2305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81812" y="5705146"/>
            <a:ext cx="1828800" cy="646331"/>
          </a:xfrm>
          <a:prstGeom prst="rect">
            <a:avLst/>
          </a:prstGeom>
          <a:noFill/>
        </p:spPr>
        <p:txBody>
          <a:bodyPr wrap="square" rtlCol="0">
            <a:spAutoFit/>
          </a:bodyPr>
          <a:lstStyle/>
          <a:p>
            <a:r>
              <a:rPr lang="en-US" dirty="0" smtClean="0">
                <a:solidFill>
                  <a:schemeClr val="bg1"/>
                </a:solidFill>
              </a:rPr>
              <a:t>I got 99 degrees of freedom</a:t>
            </a:r>
            <a:endParaRPr lang="en-US" dirty="0">
              <a:solidFill>
                <a:schemeClr val="bg1"/>
              </a:solidFill>
            </a:endParaRPr>
          </a:p>
        </p:txBody>
      </p:sp>
      <p:pic>
        <p:nvPicPr>
          <p:cNvPr id="10" name="Picture 2" descr="http://libroderecetas.com/files/recetas/club-sandwi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38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9732"/>
            <a:ext cx="8486774" cy="1325563"/>
          </a:xfrm>
        </p:spPr>
        <p:txBody>
          <a:bodyPr>
            <a:normAutofit/>
          </a:bodyPr>
          <a:lstStyle/>
          <a:p>
            <a:r>
              <a:rPr lang="en-US" sz="3600" dirty="0" smtClean="0"/>
              <a:t>AHT maintains close-to-nominal </a:t>
            </a:r>
            <a:r>
              <a:rPr lang="el-GR" sz="3600" dirty="0" smtClean="0"/>
              <a:t>α</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21</a:t>
            </a:fld>
            <a:endParaRPr lang="en-US"/>
          </a:p>
        </p:txBody>
      </p:sp>
      <p:pic>
        <p:nvPicPr>
          <p:cNvPr id="6"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083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Examples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22</a:t>
            </a:fld>
            <a:endParaRPr lang="en-US"/>
          </a:p>
        </p:txBody>
      </p:sp>
      <p:pic>
        <p:nvPicPr>
          <p:cNvPr id="6"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13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Handling fixed effects models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23</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Consider state-by-year panel data model</a:t>
            </a:r>
          </a:p>
          <a:p>
            <a:endParaRPr lang="en-US" dirty="0"/>
          </a:p>
          <a:p>
            <a:endParaRPr lang="en-US" dirty="0" smtClean="0"/>
          </a:p>
          <a:p>
            <a:pPr lvl="1"/>
            <a:r>
              <a:rPr lang="en-US" dirty="0" smtClean="0"/>
              <a:t>Common to treat </a:t>
            </a:r>
            <a:r>
              <a:rPr lang="el-GR" dirty="0" smtClean="0"/>
              <a:t>γ</a:t>
            </a:r>
            <a:r>
              <a:rPr lang="en-US" i="1" baseline="-25000" dirty="0" smtClean="0"/>
              <a:t>i</a:t>
            </a:r>
            <a:r>
              <a:rPr lang="en-US" dirty="0" smtClean="0"/>
              <a:t>, </a:t>
            </a:r>
            <a:r>
              <a:rPr lang="el-GR" dirty="0" smtClean="0"/>
              <a:t>ζ</a:t>
            </a:r>
            <a:r>
              <a:rPr lang="en-US" i="1" baseline="-25000" dirty="0" smtClean="0"/>
              <a:t>t</a:t>
            </a:r>
            <a:r>
              <a:rPr lang="en-US" dirty="0" smtClean="0"/>
              <a:t> as fixed effects, estimate </a:t>
            </a:r>
            <a:r>
              <a:rPr lang="el-GR" b="1" dirty="0" smtClean="0"/>
              <a:t>β</a:t>
            </a:r>
            <a:r>
              <a:rPr lang="en-US" dirty="0" smtClean="0"/>
              <a:t> by OLS.</a:t>
            </a:r>
          </a:p>
          <a:p>
            <a:pPr lvl="1"/>
            <a:r>
              <a:rPr lang="en-US" dirty="0" smtClean="0"/>
              <a:t>Use CRVE to allow for further correlation among errors within each state.</a:t>
            </a:r>
          </a:p>
          <a:p>
            <a:endParaRPr lang="en-US" dirty="0"/>
          </a:p>
          <a:p>
            <a:r>
              <a:rPr lang="en-US" dirty="0" smtClean="0"/>
              <a:t>BRL breaks down in this model (Angrist &amp; </a:t>
            </a:r>
            <a:r>
              <a:rPr lang="en-US" dirty="0" err="1" smtClean="0"/>
              <a:t>Pischke</a:t>
            </a:r>
            <a:r>
              <a:rPr lang="en-US" dirty="0" smtClean="0"/>
              <a:t>, 2009).</a:t>
            </a:r>
          </a:p>
          <a:p>
            <a:pPr lvl="1"/>
            <a:r>
              <a:rPr lang="en-US" dirty="0" smtClean="0"/>
              <a:t>Adjustment matrices are not calculable because of rank-deficiency.</a:t>
            </a:r>
          </a:p>
          <a:p>
            <a:pPr lvl="1"/>
            <a:r>
              <a:rPr lang="en-US" dirty="0" smtClean="0"/>
              <a:t>We demonstrate that using the </a:t>
            </a:r>
            <a:r>
              <a:rPr lang="en-US" b="1" i="1" dirty="0" smtClean="0"/>
              <a:t>Moore-Penrose generalized inverse </a:t>
            </a:r>
            <a:r>
              <a:rPr lang="en-US" dirty="0" smtClean="0"/>
              <a:t>leads to adjustment matrices that are still unbiased under working model. </a:t>
            </a:r>
          </a:p>
        </p:txBody>
      </p:sp>
      <p:graphicFrame>
        <p:nvGraphicFramePr>
          <p:cNvPr id="7" name="Object 6"/>
          <p:cNvGraphicFramePr>
            <a:graphicFrameLocks noChangeAspect="1"/>
          </p:cNvGraphicFramePr>
          <p:nvPr>
            <p:extLst>
              <p:ext uri="{D42A27DB-BD31-4B8C-83A1-F6EECF244321}">
                <p14:modId xmlns:p14="http://schemas.microsoft.com/office/powerpoint/2010/main" val="2566574144"/>
              </p:ext>
            </p:extLst>
          </p:nvPr>
        </p:nvGraphicFramePr>
        <p:xfrm>
          <a:off x="1752600" y="2105027"/>
          <a:ext cx="3130550" cy="530225"/>
        </p:xfrm>
        <a:graphic>
          <a:graphicData uri="http://schemas.openxmlformats.org/presentationml/2006/ole">
            <mc:AlternateContent xmlns:mc="http://schemas.openxmlformats.org/markup-compatibility/2006">
              <mc:Choice xmlns:v="urn:schemas-microsoft-com:vml" Requires="v">
                <p:oleObj spid="_x0000_s143380" name="Equation" r:id="rId4" imgW="1346040" imgH="228600" progId="Equation.DSMT4">
                  <p:embed/>
                </p:oleObj>
              </mc:Choice>
              <mc:Fallback>
                <p:oleObj name="Equation" r:id="rId4" imgW="1346040" imgH="228600" progId="Equation.DSMT4">
                  <p:embed/>
                  <p:pic>
                    <p:nvPicPr>
                      <p:cNvPr id="0" name=""/>
                      <p:cNvPicPr/>
                      <p:nvPr/>
                    </p:nvPicPr>
                    <p:blipFill>
                      <a:blip r:embed="rId5"/>
                      <a:stretch>
                        <a:fillRect/>
                      </a:stretch>
                    </p:blipFill>
                    <p:spPr>
                      <a:xfrm>
                        <a:off x="1752600" y="2105027"/>
                        <a:ext cx="3130550" cy="530225"/>
                      </a:xfrm>
                      <a:prstGeom prst="rect">
                        <a:avLst/>
                      </a:prstGeom>
                    </p:spPr>
                  </p:pic>
                </p:oleObj>
              </mc:Fallback>
            </mc:AlternateContent>
          </a:graphicData>
        </a:graphic>
      </p:graphicFrame>
      <p:pic>
        <p:nvPicPr>
          <p:cNvPr id="9" name="Picture 2" descr="http://libroderecetas.com/files/recetas/club-sandwich.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88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Handling fixed effects models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24</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Two ways to calculate OLS estimates in fixed effects models:</a:t>
            </a:r>
          </a:p>
          <a:p>
            <a:pPr lvl="1"/>
            <a:r>
              <a:rPr lang="en-US" dirty="0" smtClean="0"/>
              <a:t>Use dummy variables, estimate the full regression.</a:t>
            </a:r>
          </a:p>
          <a:p>
            <a:pPr lvl="1"/>
            <a:r>
              <a:rPr lang="en-US" dirty="0" smtClean="0"/>
              <a:t>Absorb the fixed effects, estimate only the remaining </a:t>
            </a:r>
            <a:r>
              <a:rPr lang="en-US" dirty="0" err="1" smtClean="0"/>
              <a:t>coefficents</a:t>
            </a:r>
            <a:r>
              <a:rPr lang="en-US" dirty="0" smtClean="0"/>
              <a:t>. </a:t>
            </a:r>
            <a:endParaRPr lang="en-US" dirty="0"/>
          </a:p>
          <a:p>
            <a:endParaRPr lang="en-US" dirty="0" smtClean="0"/>
          </a:p>
          <a:p>
            <a:r>
              <a:rPr lang="en-US" dirty="0" smtClean="0"/>
              <a:t>BRL gives different results depending on which design matrix you use to calculate </a:t>
            </a:r>
            <a:r>
              <a:rPr lang="en-US" b="1" dirty="0" smtClean="0"/>
              <a:t>A</a:t>
            </a:r>
            <a:r>
              <a:rPr lang="en-US" baseline="-25000" dirty="0" smtClean="0"/>
              <a:t>1</a:t>
            </a:r>
            <a:r>
              <a:rPr lang="en-US" dirty="0" smtClean="0"/>
              <a:t>,..,</a:t>
            </a:r>
            <a:r>
              <a:rPr lang="en-US" b="1" dirty="0" smtClean="0"/>
              <a:t>A</a:t>
            </a:r>
            <a:r>
              <a:rPr lang="en-US" i="1" baseline="-25000" dirty="0" smtClean="0"/>
              <a:t>G</a:t>
            </a:r>
            <a:r>
              <a:rPr lang="en-US" i="1" dirty="0" smtClean="0"/>
              <a:t>.</a:t>
            </a:r>
          </a:p>
          <a:p>
            <a:pPr lvl="1"/>
            <a:endParaRPr lang="en-US" dirty="0" smtClean="0"/>
          </a:p>
          <a:p>
            <a:r>
              <a:rPr lang="en-US" dirty="0" smtClean="0"/>
              <a:t>We identify conditions where it is okay to use the absorbed design matrix to calculate </a:t>
            </a:r>
            <a:r>
              <a:rPr lang="en-US" b="1" dirty="0" smtClean="0"/>
              <a:t>A</a:t>
            </a:r>
            <a:r>
              <a:rPr lang="en-US" baseline="-25000" dirty="0" smtClean="0"/>
              <a:t>1</a:t>
            </a:r>
            <a:r>
              <a:rPr lang="en-US" dirty="0"/>
              <a:t>,..,</a:t>
            </a:r>
            <a:r>
              <a:rPr lang="en-US" b="1" dirty="0"/>
              <a:t>A</a:t>
            </a:r>
            <a:r>
              <a:rPr lang="en-US" i="1" baseline="-25000" dirty="0"/>
              <a:t>G</a:t>
            </a:r>
            <a:r>
              <a:rPr lang="en-US" i="1" dirty="0" smtClean="0"/>
              <a:t>.</a:t>
            </a:r>
          </a:p>
          <a:p>
            <a:pPr lvl="1"/>
            <a:r>
              <a:rPr lang="en-US" dirty="0" smtClean="0"/>
              <a:t>With OLS estimation, it’s okay if you are using a working identity model.</a:t>
            </a:r>
          </a:p>
          <a:p>
            <a:pPr lvl="1"/>
            <a:r>
              <a:rPr lang="en-US" dirty="0" smtClean="0"/>
              <a:t>Absorb the within-cluster fixed effects only. </a:t>
            </a:r>
          </a:p>
        </p:txBody>
      </p:sp>
      <p:pic>
        <p:nvPicPr>
          <p:cNvPr id="8"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86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Examples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25</a:t>
            </a:fld>
            <a:endParaRPr lang="en-US"/>
          </a:p>
        </p:txBody>
      </p:sp>
      <p:pic>
        <p:nvPicPr>
          <p:cNvPr id="6"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26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How to make your SEs smaller</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26</a:t>
            </a:fld>
            <a:endParaRPr lang="en-US"/>
          </a:p>
        </p:txBody>
      </p:sp>
      <p:pic>
        <p:nvPicPr>
          <p:cNvPr id="6"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248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389732"/>
            <a:ext cx="8286750" cy="1325563"/>
          </a:xfrm>
        </p:spPr>
        <p:txBody>
          <a:bodyPr>
            <a:normAutofit/>
          </a:bodyPr>
          <a:lstStyle/>
          <a:p>
            <a:r>
              <a:rPr lang="en-US" sz="3600" dirty="0" smtClean="0"/>
              <a:t>Conclusions and future work</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27</a:t>
            </a:fld>
            <a:endParaRPr lang="en-US"/>
          </a:p>
        </p:txBody>
      </p:sp>
      <p:pic>
        <p:nvPicPr>
          <p:cNvPr id="6" name="Picture 2" descr="http://libroderecetas.com/files/recetas/club-sandwi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5240"/>
            <a:ext cx="2362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91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Motivation:</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3</a:t>
            </a:fld>
            <a:endParaRPr lang="en-US"/>
          </a:p>
        </p:txBody>
      </p:sp>
      <p:sp>
        <p:nvSpPr>
          <p:cNvPr id="9" name="Content Placeholder 2"/>
          <p:cNvSpPr>
            <a:spLocks noGrp="1"/>
          </p:cNvSpPr>
          <p:nvPr>
            <p:ph idx="1"/>
          </p:nvPr>
        </p:nvSpPr>
        <p:spPr>
          <a:xfrm>
            <a:off x="304800" y="1600200"/>
            <a:ext cx="8382000" cy="4876800"/>
          </a:xfrm>
        </p:spPr>
        <p:txBody>
          <a:bodyPr>
            <a:normAutofit/>
          </a:bodyPr>
          <a:lstStyle/>
          <a:p>
            <a:pPr marL="0" indent="0">
              <a:buNone/>
            </a:pPr>
            <a:r>
              <a:rPr lang="en-US" dirty="0"/>
              <a:t>Linear regression with dependent </a:t>
            </a:r>
            <a:r>
              <a:rPr lang="en-US" dirty="0" smtClean="0"/>
              <a:t>errors</a:t>
            </a:r>
          </a:p>
          <a:p>
            <a:r>
              <a:rPr lang="en-US" dirty="0" smtClean="0"/>
              <a:t>Analysis </a:t>
            </a:r>
            <a:r>
              <a:rPr lang="en-US" dirty="0" smtClean="0"/>
              <a:t>of multi-stage sample surveys</a:t>
            </a:r>
          </a:p>
          <a:p>
            <a:r>
              <a:rPr lang="en-US" dirty="0" smtClean="0"/>
              <a:t>Cluster-randomized trials</a:t>
            </a:r>
          </a:p>
          <a:p>
            <a:r>
              <a:rPr lang="en-US" dirty="0" smtClean="0"/>
              <a:t>Longitudinal panel data</a:t>
            </a:r>
            <a:endParaRPr lang="en-US" dirty="0" smtClean="0"/>
          </a:p>
        </p:txBody>
      </p:sp>
    </p:spTree>
    <p:extLst>
      <p:ext uri="{BB962C8B-B14F-4D97-AF65-F5344CB8AC3E}">
        <p14:creationId xmlns:p14="http://schemas.microsoft.com/office/powerpoint/2010/main" val="398066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Cluster-robust variance estimation</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4</a:t>
            </a:fld>
            <a:endParaRPr lang="en-US"/>
          </a:p>
        </p:txBody>
      </p:sp>
      <p:sp>
        <p:nvSpPr>
          <p:cNvPr id="9" name="Content Placeholder 2"/>
          <p:cNvSpPr>
            <a:spLocks noGrp="1"/>
          </p:cNvSpPr>
          <p:nvPr>
            <p:ph idx="1"/>
          </p:nvPr>
        </p:nvSpPr>
        <p:spPr>
          <a:xfrm>
            <a:off x="304800" y="1600200"/>
            <a:ext cx="8382000" cy="4876800"/>
          </a:xfrm>
        </p:spPr>
        <p:txBody>
          <a:bodyPr>
            <a:normAutofit/>
          </a:bodyPr>
          <a:lstStyle/>
          <a:p>
            <a:r>
              <a:rPr lang="en-US" dirty="0" smtClean="0"/>
              <a:t>A way to estimate sampling variance of regression coefficients when error structure is unknown </a:t>
            </a:r>
          </a:p>
          <a:p>
            <a:pPr lvl="1"/>
            <a:r>
              <a:rPr lang="en-US" dirty="0" smtClean="0"/>
              <a:t>Assuming that the data includes </a:t>
            </a:r>
            <a:r>
              <a:rPr lang="en-US" i="1" dirty="0" smtClean="0"/>
              <a:t>G</a:t>
            </a:r>
            <a:r>
              <a:rPr lang="en-US" dirty="0" smtClean="0"/>
              <a:t> independent clusters of observations.</a:t>
            </a:r>
          </a:p>
          <a:p>
            <a:pPr lvl="1"/>
            <a:r>
              <a:rPr lang="en-US" dirty="0" smtClean="0"/>
              <a:t>White (1984); </a:t>
            </a:r>
            <a:r>
              <a:rPr lang="en-US" dirty="0"/>
              <a:t>Arellano (1987); </a:t>
            </a:r>
            <a:r>
              <a:rPr lang="en-US" dirty="0" smtClean="0"/>
              <a:t>Liang &amp; </a:t>
            </a:r>
            <a:r>
              <a:rPr lang="en-US" dirty="0" err="1" smtClean="0"/>
              <a:t>Zeger</a:t>
            </a:r>
            <a:r>
              <a:rPr lang="en-US" dirty="0" smtClean="0"/>
              <a:t> (1986)</a:t>
            </a:r>
          </a:p>
          <a:p>
            <a:endParaRPr lang="en-US" dirty="0" smtClean="0"/>
          </a:p>
          <a:p>
            <a:r>
              <a:rPr lang="en-US" dirty="0" smtClean="0"/>
              <a:t>Valid (asymptotically consistent) when the </a:t>
            </a:r>
            <a:r>
              <a:rPr lang="en-US" b="1" dirty="0" smtClean="0"/>
              <a:t>number of clusters</a:t>
            </a:r>
            <a:r>
              <a:rPr lang="en-US" dirty="0" smtClean="0"/>
              <a:t> (</a:t>
            </a:r>
            <a:r>
              <a:rPr lang="en-US" i="1" dirty="0" smtClean="0"/>
              <a:t>G</a:t>
            </a:r>
            <a:r>
              <a:rPr lang="en-US" dirty="0" smtClean="0"/>
              <a:t>) is large.</a:t>
            </a:r>
            <a:br>
              <a:rPr lang="en-US" dirty="0" smtClean="0"/>
            </a:br>
            <a:endParaRPr lang="en-US" dirty="0" smtClean="0"/>
          </a:p>
          <a:p>
            <a:r>
              <a:rPr lang="en-US" dirty="0" smtClean="0"/>
              <a:t>But can misbehave with few clusters (Cameron &amp; Miller, 2015; </a:t>
            </a:r>
            <a:r>
              <a:rPr lang="en-US" dirty="0" err="1" smtClean="0"/>
              <a:t>Imbens</a:t>
            </a:r>
            <a:r>
              <a:rPr lang="en-US" dirty="0" smtClean="0"/>
              <a:t> &amp; </a:t>
            </a:r>
            <a:r>
              <a:rPr lang="en-US" dirty="0" err="1" smtClean="0"/>
              <a:t>Kolesar</a:t>
            </a:r>
            <a:r>
              <a:rPr lang="en-US" dirty="0" smtClean="0"/>
              <a:t>, 2015)</a:t>
            </a:r>
          </a:p>
          <a:p>
            <a:pPr lvl="1"/>
            <a:r>
              <a:rPr lang="en-US" dirty="0" smtClean="0"/>
              <a:t>Standard errors that are too small</a:t>
            </a:r>
          </a:p>
          <a:p>
            <a:pPr lvl="1"/>
            <a:r>
              <a:rPr lang="en-US" dirty="0" smtClean="0"/>
              <a:t>Hypothesis tests with inflated type-I error rates</a:t>
            </a:r>
          </a:p>
          <a:p>
            <a:pPr lvl="1"/>
            <a:r>
              <a:rPr lang="en-US" dirty="0" smtClean="0"/>
              <a:t>And it can be hard to tell if your </a:t>
            </a:r>
            <a:r>
              <a:rPr lang="en-US" i="1" dirty="0" smtClean="0"/>
              <a:t>G</a:t>
            </a:r>
            <a:r>
              <a:rPr lang="en-US" dirty="0" smtClean="0"/>
              <a:t> is big enough</a:t>
            </a:r>
            <a:endParaRPr lang="en-US" dirty="0" smtClean="0"/>
          </a:p>
        </p:txBody>
      </p:sp>
    </p:spTree>
    <p:extLst>
      <p:ext uri="{BB962C8B-B14F-4D97-AF65-F5344CB8AC3E}">
        <p14:creationId xmlns:p14="http://schemas.microsoft.com/office/powerpoint/2010/main" val="239060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 brief…</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5</a:t>
            </a:fld>
            <a:endParaRPr lang="en-US"/>
          </a:p>
        </p:txBody>
      </p:sp>
      <p:sp>
        <p:nvSpPr>
          <p:cNvPr id="9" name="Content Placeholder 2"/>
          <p:cNvSpPr>
            <a:spLocks noGrp="1"/>
          </p:cNvSpPr>
          <p:nvPr>
            <p:ph idx="1"/>
          </p:nvPr>
        </p:nvSpPr>
        <p:spPr>
          <a:xfrm>
            <a:off x="304800" y="1600200"/>
            <a:ext cx="8382000" cy="4876800"/>
          </a:xfrm>
        </p:spPr>
        <p:txBody>
          <a:bodyPr>
            <a:normAutofit/>
          </a:bodyPr>
          <a:lstStyle/>
          <a:p>
            <a:r>
              <a:rPr lang="en-US" dirty="0" smtClean="0"/>
              <a:t>McCaffrey, Bell, &amp; </a:t>
            </a:r>
            <a:r>
              <a:rPr lang="en-US" dirty="0" err="1" smtClean="0"/>
              <a:t>Botts</a:t>
            </a:r>
            <a:r>
              <a:rPr lang="en-US" dirty="0" smtClean="0"/>
              <a:t> (2001) proposed “bias-reduced linearization” (BRL)</a:t>
            </a:r>
          </a:p>
          <a:p>
            <a:pPr lvl="1"/>
            <a:r>
              <a:rPr lang="en-US" dirty="0" smtClean="0"/>
              <a:t>Improves bias of standard errors for small </a:t>
            </a:r>
            <a:r>
              <a:rPr lang="en-US" i="1" dirty="0" smtClean="0"/>
              <a:t>G</a:t>
            </a:r>
          </a:p>
          <a:p>
            <a:pPr lvl="1"/>
            <a:r>
              <a:rPr lang="en-US" dirty="0" smtClean="0"/>
              <a:t>t-tests with Satterthwaite degrees of freedom</a:t>
            </a:r>
          </a:p>
          <a:p>
            <a:pPr lvl="1"/>
            <a:endParaRPr lang="en-US" dirty="0"/>
          </a:p>
          <a:p>
            <a:r>
              <a:rPr lang="en-US" dirty="0" smtClean="0"/>
              <a:t>Our work:</a:t>
            </a:r>
          </a:p>
          <a:p>
            <a:pPr lvl="1"/>
            <a:r>
              <a:rPr lang="en-US" dirty="0" smtClean="0"/>
              <a:t>Extends BRL so that it works in models with fixed effects</a:t>
            </a:r>
          </a:p>
          <a:p>
            <a:pPr lvl="1"/>
            <a:r>
              <a:rPr lang="en-US" dirty="0" smtClean="0"/>
              <a:t>Develops an F-test for multi-parameter hypothesis tests</a:t>
            </a:r>
          </a:p>
          <a:p>
            <a:pPr lvl="1"/>
            <a:r>
              <a:rPr lang="en-US" dirty="0" smtClean="0"/>
              <a:t>Demonstrates that BRL outperforms standard CRVE across a wide range of contexts</a:t>
            </a:r>
            <a:endParaRPr lang="en-US" dirty="0"/>
          </a:p>
        </p:txBody>
      </p:sp>
    </p:spTree>
    <p:extLst>
      <p:ext uri="{BB962C8B-B14F-4D97-AF65-F5344CB8AC3E}">
        <p14:creationId xmlns:p14="http://schemas.microsoft.com/office/powerpoint/2010/main" val="247276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Today</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6</a:t>
            </a:fld>
            <a:endParaRPr lang="en-US" dirty="0"/>
          </a:p>
        </p:txBody>
      </p:sp>
      <p:pic>
        <p:nvPicPr>
          <p:cNvPr id="129026" name="Picture 2" descr="http://popsci.typepad.com/photos/uncategorized/2007/07/27/fri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349" y="4487435"/>
            <a:ext cx="2893851" cy="2362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55820" y="4953000"/>
            <a:ext cx="3638550" cy="923330"/>
          </a:xfrm>
          <a:prstGeom prst="rect">
            <a:avLst/>
          </a:prstGeom>
          <a:noFill/>
        </p:spPr>
        <p:txBody>
          <a:bodyPr wrap="square" rtlCol="0">
            <a:spAutoFit/>
          </a:bodyPr>
          <a:lstStyle/>
          <a:p>
            <a:r>
              <a:rPr lang="en-US" i="1" dirty="0" err="1" smtClean="0"/>
              <a:t>Errrummmm</a:t>
            </a:r>
            <a:r>
              <a:rPr lang="en-US" i="1" dirty="0" smtClean="0"/>
              <a:t>….actually….Your standard errors are too small and your p-values are all too significant.</a:t>
            </a:r>
            <a:endParaRPr lang="en-US" i="1" dirty="0"/>
          </a:p>
        </p:txBody>
      </p:sp>
      <p:sp>
        <p:nvSpPr>
          <p:cNvPr id="9" name="Content Placeholder 2"/>
          <p:cNvSpPr>
            <a:spLocks noGrp="1"/>
          </p:cNvSpPr>
          <p:nvPr>
            <p:ph idx="1"/>
          </p:nvPr>
        </p:nvSpPr>
        <p:spPr>
          <a:xfrm>
            <a:off x="304800" y="1600200"/>
            <a:ext cx="8382000" cy="4876800"/>
          </a:xfrm>
        </p:spPr>
        <p:txBody>
          <a:bodyPr>
            <a:normAutofit/>
          </a:bodyPr>
          <a:lstStyle/>
          <a:p>
            <a:r>
              <a:rPr lang="en-US" dirty="0" smtClean="0"/>
              <a:t>“standard” CRVE</a:t>
            </a:r>
          </a:p>
          <a:p>
            <a:r>
              <a:rPr lang="en-US" dirty="0" smtClean="0"/>
              <a:t>Bias-reduced linearization</a:t>
            </a:r>
          </a:p>
          <a:p>
            <a:pPr lvl="1"/>
            <a:r>
              <a:rPr lang="en-US" dirty="0" smtClean="0"/>
              <a:t>Satterthwaite t-tests</a:t>
            </a:r>
            <a:endParaRPr lang="en-US" dirty="0" smtClean="0"/>
          </a:p>
          <a:p>
            <a:r>
              <a:rPr lang="en-US" dirty="0" smtClean="0"/>
              <a:t>Our extensions</a:t>
            </a:r>
            <a:endParaRPr lang="en-US" dirty="0" smtClean="0"/>
          </a:p>
          <a:p>
            <a:pPr lvl="1"/>
            <a:r>
              <a:rPr lang="en-US" dirty="0"/>
              <a:t>F-tests</a:t>
            </a:r>
          </a:p>
          <a:p>
            <a:pPr lvl="1"/>
            <a:r>
              <a:rPr lang="en-US" dirty="0" smtClean="0"/>
              <a:t>Handling fixed effects</a:t>
            </a:r>
          </a:p>
          <a:p>
            <a:r>
              <a:rPr lang="en-US" dirty="0" smtClean="0"/>
              <a:t>How to tell whether you have a small sample</a:t>
            </a:r>
          </a:p>
          <a:p>
            <a:r>
              <a:rPr lang="en-US" dirty="0" smtClean="0"/>
              <a:t>How to make your SEs smaller</a:t>
            </a:r>
          </a:p>
          <a:p>
            <a:r>
              <a:rPr lang="en-US" dirty="0" smtClean="0"/>
              <a:t>Further work</a:t>
            </a:r>
            <a:endParaRPr lang="en-US" dirty="0" smtClean="0"/>
          </a:p>
        </p:txBody>
      </p:sp>
    </p:spTree>
    <p:extLst>
      <p:ext uri="{BB962C8B-B14F-4D97-AF65-F5344CB8AC3E}">
        <p14:creationId xmlns:p14="http://schemas.microsoft.com/office/powerpoint/2010/main" val="26693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model</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7</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Let’s say you have a regression model</a:t>
            </a:r>
            <a:br>
              <a:rPr lang="en-US" dirty="0" smtClean="0"/>
            </a:br>
            <a:r>
              <a:rPr lang="en-US" dirty="0" smtClean="0"/>
              <a:t/>
            </a:r>
            <a:br>
              <a:rPr lang="en-US" dirty="0" smtClean="0"/>
            </a:br>
            <a:r>
              <a:rPr lang="en-US" dirty="0" smtClean="0"/>
              <a:t/>
            </a:r>
            <a:br>
              <a:rPr lang="en-US" dirty="0" smtClean="0"/>
            </a:br>
            <a:r>
              <a:rPr lang="en-US" dirty="0" smtClean="0"/>
              <a:t>where</a:t>
            </a:r>
          </a:p>
          <a:p>
            <a:pPr lvl="1"/>
            <a:r>
              <a:rPr lang="en-US" i="1" dirty="0"/>
              <a:t>j = 1,…,G</a:t>
            </a:r>
            <a:r>
              <a:rPr lang="en-US" dirty="0"/>
              <a:t> clusters</a:t>
            </a:r>
          </a:p>
          <a:p>
            <a:pPr lvl="1"/>
            <a:r>
              <a:rPr lang="en-US" dirty="0" smtClean="0"/>
              <a:t>Errors have unknown variance </a:t>
            </a:r>
            <a:r>
              <a:rPr lang="en-US" dirty="0" err="1" smtClean="0"/>
              <a:t>Var</a:t>
            </a:r>
            <a:r>
              <a:rPr lang="en-US" dirty="0" smtClean="0"/>
              <a:t>(</a:t>
            </a:r>
            <a:r>
              <a:rPr lang="en-US" b="1" dirty="0" err="1" smtClean="0"/>
              <a:t>e</a:t>
            </a:r>
            <a:r>
              <a:rPr lang="en-US" i="1" baseline="-25000" dirty="0" err="1" smtClean="0"/>
              <a:t>j</a:t>
            </a:r>
            <a:r>
              <a:rPr lang="en-US" dirty="0" smtClean="0"/>
              <a:t>)=</a:t>
            </a:r>
            <a:r>
              <a:rPr lang="el-GR" b="1" dirty="0" smtClean="0"/>
              <a:t>Σ</a:t>
            </a:r>
            <a:r>
              <a:rPr lang="en-US" i="1" baseline="-25000" dirty="0" smtClean="0"/>
              <a:t>j</a:t>
            </a:r>
            <a:r>
              <a:rPr lang="en-US" dirty="0" smtClean="0"/>
              <a:t> for </a:t>
            </a:r>
            <a:r>
              <a:rPr lang="en-US" i="1" dirty="0"/>
              <a:t>j = 1,…,G</a:t>
            </a:r>
            <a:r>
              <a:rPr lang="en-US" dirty="0"/>
              <a:t> </a:t>
            </a:r>
            <a:r>
              <a:rPr lang="en-US" dirty="0" smtClean="0"/>
              <a:t>clusters.</a:t>
            </a:r>
            <a:endParaRPr lang="en-US" dirty="0"/>
          </a:p>
          <a:p>
            <a:pPr lvl="1"/>
            <a:endParaRPr lang="en-US" dirty="0" smtClean="0"/>
          </a:p>
          <a:p>
            <a:r>
              <a:rPr lang="en-US" dirty="0" smtClean="0"/>
              <a:t>X might include</a:t>
            </a:r>
          </a:p>
          <a:p>
            <a:pPr lvl="1"/>
            <a:r>
              <a:rPr lang="en-US" dirty="0" smtClean="0"/>
              <a:t>Policy indicators</a:t>
            </a:r>
          </a:p>
          <a:p>
            <a:pPr lvl="1"/>
            <a:r>
              <a:rPr lang="en-US" dirty="0" smtClean="0"/>
              <a:t>Demographic controls</a:t>
            </a:r>
          </a:p>
          <a:p>
            <a:pPr lvl="1"/>
            <a:r>
              <a:rPr lang="en-US" dirty="0" smtClean="0"/>
              <a:t>Fixed effects (for clusters, time periods, etc.)</a:t>
            </a:r>
          </a:p>
          <a:p>
            <a:endParaRPr lang="en-US" dirty="0" smtClean="0"/>
          </a:p>
          <a:p>
            <a:r>
              <a:rPr lang="en-US" dirty="0" smtClean="0"/>
              <a:t>For today, I’ll assume that regression is estimated by ordinary least squares.</a:t>
            </a:r>
          </a:p>
          <a:p>
            <a:pPr lvl="1"/>
            <a:endParaRPr lang="en-US" i="1" dirty="0" smtClean="0"/>
          </a:p>
          <a:p>
            <a:pPr lvl="1"/>
            <a:endParaRPr lang="en-US" i="1" dirty="0" smtClean="0"/>
          </a:p>
        </p:txBody>
      </p:sp>
      <p:graphicFrame>
        <p:nvGraphicFramePr>
          <p:cNvPr id="11" name="Object 10"/>
          <p:cNvGraphicFramePr>
            <a:graphicFrameLocks noChangeAspect="1"/>
          </p:cNvGraphicFramePr>
          <p:nvPr>
            <p:extLst>
              <p:ext uri="{D42A27DB-BD31-4B8C-83A1-F6EECF244321}">
                <p14:modId xmlns:p14="http://schemas.microsoft.com/office/powerpoint/2010/main" val="4198266135"/>
              </p:ext>
            </p:extLst>
          </p:nvPr>
        </p:nvGraphicFramePr>
        <p:xfrm>
          <a:off x="3200400" y="2133600"/>
          <a:ext cx="2008187" cy="560388"/>
        </p:xfrm>
        <a:graphic>
          <a:graphicData uri="http://schemas.openxmlformats.org/presentationml/2006/ole">
            <mc:AlternateContent xmlns:mc="http://schemas.openxmlformats.org/markup-compatibility/2006">
              <mc:Choice xmlns:v="urn:schemas-microsoft-com:vml" Requires="v">
                <p:oleObj spid="_x0000_s127208" name="Equation" r:id="rId4" imgW="863280" imgH="241200" progId="Equation.DSMT4">
                  <p:embed/>
                </p:oleObj>
              </mc:Choice>
              <mc:Fallback>
                <p:oleObj name="Equation" r:id="rId4" imgW="863280" imgH="241200" progId="Equation.DSMT4">
                  <p:embed/>
                  <p:pic>
                    <p:nvPicPr>
                      <p:cNvPr id="0" name=""/>
                      <p:cNvPicPr/>
                      <p:nvPr/>
                    </p:nvPicPr>
                    <p:blipFill>
                      <a:blip r:embed="rId5"/>
                      <a:stretch>
                        <a:fillRect/>
                      </a:stretch>
                    </p:blipFill>
                    <p:spPr>
                      <a:xfrm>
                        <a:off x="3200400" y="2133600"/>
                        <a:ext cx="2008187" cy="560388"/>
                      </a:xfrm>
                      <a:prstGeom prst="rect">
                        <a:avLst/>
                      </a:prstGeom>
                    </p:spPr>
                  </p:pic>
                </p:oleObj>
              </mc:Fallback>
            </mc:AlternateContent>
          </a:graphicData>
        </a:graphic>
      </p:graphicFrame>
    </p:spTree>
    <p:extLst>
      <p:ext uri="{BB962C8B-B14F-4D97-AF65-F5344CB8AC3E}">
        <p14:creationId xmlns:p14="http://schemas.microsoft.com/office/powerpoint/2010/main" val="1268620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Hypotheses</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8</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Our goal will be to test hypotheses about elements of </a:t>
            </a:r>
            <a:r>
              <a:rPr lang="el-GR" b="1" dirty="0" smtClean="0"/>
              <a:t>β</a:t>
            </a:r>
            <a:endParaRPr lang="en-US" dirty="0"/>
          </a:p>
          <a:p>
            <a:endParaRPr lang="en-US" i="1" dirty="0" smtClean="0"/>
          </a:p>
          <a:p>
            <a:r>
              <a:rPr lang="en-US" dirty="0" smtClean="0"/>
              <a:t>Does an intervention have non-zero effects on the outcome?</a:t>
            </a:r>
          </a:p>
          <a:p>
            <a:endParaRPr lang="en-US" dirty="0"/>
          </a:p>
          <a:p>
            <a:endParaRPr lang="en-US" dirty="0" smtClean="0"/>
          </a:p>
          <a:p>
            <a:r>
              <a:rPr lang="en-US" dirty="0" smtClean="0"/>
              <a:t>Do the intervention effects vary across contexts?</a:t>
            </a:r>
          </a:p>
        </p:txBody>
      </p:sp>
      <p:graphicFrame>
        <p:nvGraphicFramePr>
          <p:cNvPr id="7" name="Object 6"/>
          <p:cNvGraphicFramePr>
            <a:graphicFrameLocks noChangeAspect="1"/>
          </p:cNvGraphicFramePr>
          <p:nvPr>
            <p:extLst>
              <p:ext uri="{D42A27DB-BD31-4B8C-83A1-F6EECF244321}">
                <p14:modId xmlns:p14="http://schemas.microsoft.com/office/powerpoint/2010/main" val="2208390870"/>
              </p:ext>
            </p:extLst>
          </p:nvPr>
        </p:nvGraphicFramePr>
        <p:xfrm>
          <a:off x="1143000" y="2971800"/>
          <a:ext cx="1682750" cy="531813"/>
        </p:xfrm>
        <a:graphic>
          <a:graphicData uri="http://schemas.openxmlformats.org/presentationml/2006/ole">
            <mc:AlternateContent xmlns:mc="http://schemas.openxmlformats.org/markup-compatibility/2006">
              <mc:Choice xmlns:v="urn:schemas-microsoft-com:vml" Requires="v">
                <p:oleObj spid="_x0000_s132253" name="Equation" r:id="rId4" imgW="723600" imgH="228600" progId="Equation.DSMT4">
                  <p:embed/>
                </p:oleObj>
              </mc:Choice>
              <mc:Fallback>
                <p:oleObj name="Equation" r:id="rId4" imgW="723600" imgH="228600" progId="Equation.DSMT4">
                  <p:embed/>
                  <p:pic>
                    <p:nvPicPr>
                      <p:cNvPr id="0" name=""/>
                      <p:cNvPicPr/>
                      <p:nvPr/>
                    </p:nvPicPr>
                    <p:blipFill>
                      <a:blip r:embed="rId5"/>
                      <a:stretch>
                        <a:fillRect/>
                      </a:stretch>
                    </p:blipFill>
                    <p:spPr>
                      <a:xfrm>
                        <a:off x="1143000" y="2971800"/>
                        <a:ext cx="1682750" cy="5318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85532781"/>
              </p:ext>
            </p:extLst>
          </p:nvPr>
        </p:nvGraphicFramePr>
        <p:xfrm>
          <a:off x="1143000" y="4222749"/>
          <a:ext cx="3070225" cy="561975"/>
        </p:xfrm>
        <a:graphic>
          <a:graphicData uri="http://schemas.openxmlformats.org/presentationml/2006/ole">
            <mc:AlternateContent xmlns:mc="http://schemas.openxmlformats.org/markup-compatibility/2006">
              <mc:Choice xmlns:v="urn:schemas-microsoft-com:vml" Requires="v">
                <p:oleObj spid="_x0000_s132254" name="Equation" r:id="rId6" imgW="1320480" imgH="241200" progId="Equation.DSMT4">
                  <p:embed/>
                </p:oleObj>
              </mc:Choice>
              <mc:Fallback>
                <p:oleObj name="Equation" r:id="rId6" imgW="1320480" imgH="241200" progId="Equation.DSMT4">
                  <p:embed/>
                  <p:pic>
                    <p:nvPicPr>
                      <p:cNvPr id="0" name=""/>
                      <p:cNvPicPr/>
                      <p:nvPr/>
                    </p:nvPicPr>
                    <p:blipFill>
                      <a:blip r:embed="rId7"/>
                      <a:stretch>
                        <a:fillRect/>
                      </a:stretch>
                    </p:blipFill>
                    <p:spPr>
                      <a:xfrm>
                        <a:off x="1143000" y="4222749"/>
                        <a:ext cx="3070225" cy="561975"/>
                      </a:xfrm>
                      <a:prstGeom prst="rect">
                        <a:avLst/>
                      </a:prstGeom>
                    </p:spPr>
                  </p:pic>
                </p:oleObj>
              </mc:Fallback>
            </mc:AlternateContent>
          </a:graphicData>
        </a:graphic>
      </p:graphicFrame>
    </p:spTree>
    <p:extLst>
      <p:ext uri="{BB962C8B-B14F-4D97-AF65-F5344CB8AC3E}">
        <p14:creationId xmlns:p14="http://schemas.microsoft.com/office/powerpoint/2010/main" val="384191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719916527"/>
              </p:ext>
            </p:extLst>
          </p:nvPr>
        </p:nvGraphicFramePr>
        <p:xfrm>
          <a:off x="1016358" y="4321354"/>
          <a:ext cx="5526087" cy="1795463"/>
        </p:xfrm>
        <a:graphic>
          <a:graphicData uri="http://schemas.openxmlformats.org/presentationml/2006/ole">
            <mc:AlternateContent xmlns:mc="http://schemas.openxmlformats.org/markup-compatibility/2006">
              <mc:Choice xmlns:v="urn:schemas-microsoft-com:vml" Requires="v">
                <p:oleObj spid="_x0000_s128433" name="Equation" r:id="rId4" imgW="2374560" imgH="774360" progId="Equation.DSMT4">
                  <p:embed/>
                </p:oleObj>
              </mc:Choice>
              <mc:Fallback>
                <p:oleObj name="Equation" r:id="rId4" imgW="2374560" imgH="774360" progId="Equation.DSMT4">
                  <p:embed/>
                  <p:pic>
                    <p:nvPicPr>
                      <p:cNvPr id="0" name=""/>
                      <p:cNvPicPr/>
                      <p:nvPr/>
                    </p:nvPicPr>
                    <p:blipFill>
                      <a:blip r:embed="rId5"/>
                      <a:stretch>
                        <a:fillRect/>
                      </a:stretch>
                    </p:blipFill>
                    <p:spPr>
                      <a:xfrm>
                        <a:off x="1016358" y="4321354"/>
                        <a:ext cx="5526087" cy="1795463"/>
                      </a:xfrm>
                      <a:prstGeom prst="rect">
                        <a:avLst/>
                      </a:prstGeom>
                      <a:noFill/>
                    </p:spPr>
                  </p:pic>
                </p:oleObj>
              </mc:Fallback>
            </mc:AlternateContent>
          </a:graphicData>
        </a:graphic>
      </p:graphicFrame>
      <p:sp>
        <p:nvSpPr>
          <p:cNvPr id="2" name="Title 1"/>
          <p:cNvSpPr>
            <a:spLocks noGrp="1"/>
          </p:cNvSpPr>
          <p:nvPr>
            <p:ph type="title"/>
          </p:nvPr>
        </p:nvSpPr>
        <p:spPr>
          <a:xfrm>
            <a:off x="428624" y="389732"/>
            <a:ext cx="8286750" cy="1325563"/>
          </a:xfrm>
        </p:spPr>
        <p:txBody>
          <a:bodyPr>
            <a:normAutofit/>
          </a:bodyPr>
          <a:lstStyle/>
          <a:p>
            <a:r>
              <a:rPr lang="en-US" sz="3600" dirty="0" smtClean="0"/>
              <a:t>Standard cluster-robust variance estimation</a:t>
            </a:r>
            <a:endParaRPr lang="en-US" sz="3600" dirty="0"/>
          </a:p>
        </p:txBody>
      </p:sp>
      <p:sp>
        <p:nvSpPr>
          <p:cNvPr id="4" name="Slide Number Placeholder 3"/>
          <p:cNvSpPr>
            <a:spLocks noGrp="1"/>
          </p:cNvSpPr>
          <p:nvPr>
            <p:ph type="sldNum" sz="quarter" idx="12"/>
          </p:nvPr>
        </p:nvSpPr>
        <p:spPr/>
        <p:txBody>
          <a:bodyPr/>
          <a:lstStyle/>
          <a:p>
            <a:fld id="{D5B3FF5A-434C-48FB-8AB6-918D6BE80741}" type="slidenum">
              <a:rPr lang="en-US" smtClean="0"/>
              <a:t>9</a:t>
            </a:fld>
            <a:endParaRPr lang="en-US"/>
          </a:p>
        </p:txBody>
      </p:sp>
      <p:sp>
        <p:nvSpPr>
          <p:cNvPr id="6" name="Content Placeholder 2"/>
          <p:cNvSpPr>
            <a:spLocks noGrp="1"/>
          </p:cNvSpPr>
          <p:nvPr>
            <p:ph idx="1"/>
          </p:nvPr>
        </p:nvSpPr>
        <p:spPr>
          <a:xfrm>
            <a:off x="304800" y="1600200"/>
            <a:ext cx="8382000" cy="5029200"/>
          </a:xfrm>
        </p:spPr>
        <p:txBody>
          <a:bodyPr>
            <a:normAutofit/>
          </a:bodyPr>
          <a:lstStyle/>
          <a:p>
            <a:r>
              <a:rPr lang="en-US" dirty="0" smtClean="0"/>
              <a:t>OLS coefficient estimates have (unknown) sampling variance</a:t>
            </a:r>
          </a:p>
          <a:p>
            <a:endParaRPr lang="en-US" dirty="0"/>
          </a:p>
          <a:p>
            <a:endParaRPr lang="en-US" dirty="0" smtClean="0"/>
          </a:p>
          <a:p>
            <a:endParaRPr lang="en-US" dirty="0" smtClean="0"/>
          </a:p>
          <a:p>
            <a:endParaRPr lang="en-US" dirty="0"/>
          </a:p>
          <a:p>
            <a:r>
              <a:rPr lang="en-US" dirty="0" smtClean="0"/>
              <a:t>Standard CRVE (sandwich estimator):</a:t>
            </a:r>
          </a:p>
        </p:txBody>
      </p:sp>
      <p:graphicFrame>
        <p:nvGraphicFramePr>
          <p:cNvPr id="8" name="Object 7"/>
          <p:cNvGraphicFramePr>
            <a:graphicFrameLocks noChangeAspect="1"/>
          </p:cNvGraphicFramePr>
          <p:nvPr>
            <p:extLst>
              <p:ext uri="{D42A27DB-BD31-4B8C-83A1-F6EECF244321}">
                <p14:modId xmlns:p14="http://schemas.microsoft.com/office/powerpoint/2010/main" val="500983023"/>
              </p:ext>
            </p:extLst>
          </p:nvPr>
        </p:nvGraphicFramePr>
        <p:xfrm>
          <a:off x="762000" y="2235200"/>
          <a:ext cx="5792787" cy="1117600"/>
        </p:xfrm>
        <a:graphic>
          <a:graphicData uri="http://schemas.openxmlformats.org/presentationml/2006/ole">
            <mc:AlternateContent xmlns:mc="http://schemas.openxmlformats.org/markup-compatibility/2006">
              <mc:Choice xmlns:v="urn:schemas-microsoft-com:vml" Requires="v">
                <p:oleObj spid="_x0000_s128434" name="Equation" r:id="rId6" imgW="2489040" imgH="482400" progId="Equation.DSMT4">
                  <p:embed/>
                </p:oleObj>
              </mc:Choice>
              <mc:Fallback>
                <p:oleObj name="Equation" r:id="rId6" imgW="2489040" imgH="482400" progId="Equation.DSMT4">
                  <p:embed/>
                  <p:pic>
                    <p:nvPicPr>
                      <p:cNvPr id="0" name=""/>
                      <p:cNvPicPr/>
                      <p:nvPr/>
                    </p:nvPicPr>
                    <p:blipFill>
                      <a:blip r:embed="rId7"/>
                      <a:stretch>
                        <a:fillRect/>
                      </a:stretch>
                    </p:blipFill>
                    <p:spPr>
                      <a:xfrm>
                        <a:off x="762000" y="2235200"/>
                        <a:ext cx="5792787" cy="11176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268632415"/>
              </p:ext>
            </p:extLst>
          </p:nvPr>
        </p:nvGraphicFramePr>
        <p:xfrm>
          <a:off x="1011237" y="4294191"/>
          <a:ext cx="7121525" cy="1824037"/>
        </p:xfrm>
        <a:graphic>
          <a:graphicData uri="http://schemas.openxmlformats.org/presentationml/2006/ole">
            <mc:AlternateContent xmlns:mc="http://schemas.openxmlformats.org/markup-compatibility/2006">
              <mc:Choice xmlns:v="urn:schemas-microsoft-com:vml" Requires="v">
                <p:oleObj spid="_x0000_s128435" name="Equation" r:id="rId8" imgW="3060360" imgH="787320" progId="Equation.DSMT4">
                  <p:embed/>
                </p:oleObj>
              </mc:Choice>
              <mc:Fallback>
                <p:oleObj name="Equation" r:id="rId8" imgW="3060360" imgH="787320" progId="Equation.DSMT4">
                  <p:embed/>
                  <p:pic>
                    <p:nvPicPr>
                      <p:cNvPr id="0" name=""/>
                      <p:cNvPicPr/>
                      <p:nvPr/>
                    </p:nvPicPr>
                    <p:blipFill>
                      <a:blip r:embed="rId9"/>
                      <a:stretch>
                        <a:fillRect/>
                      </a:stretch>
                    </p:blipFill>
                    <p:spPr>
                      <a:xfrm>
                        <a:off x="1011237" y="4294191"/>
                        <a:ext cx="7121525" cy="1824037"/>
                      </a:xfrm>
                      <a:prstGeom prst="rect">
                        <a:avLst/>
                      </a:prstGeom>
                      <a:solidFill>
                        <a:schemeClr val="bg1"/>
                      </a:solidFill>
                    </p:spPr>
                  </p:pic>
                </p:oleObj>
              </mc:Fallback>
            </mc:AlternateContent>
          </a:graphicData>
        </a:graphic>
      </p:graphicFrame>
      <p:pic>
        <p:nvPicPr>
          <p:cNvPr id="10" name="Picture 107" descr="http://www.hippocampusmagazine.com/wp-content/uploads/2013/02/iStock_000010402961XSmall.jpg"/>
          <p:cNvPicPr>
            <a:picLocks noChangeAspect="1" noChangeArrowheads="1"/>
          </p:cNvPicPr>
          <p:nvPr/>
        </p:nvPicPr>
        <p:blipFill rotWithShape="1">
          <a:blip r:embed="rId10">
            <a:extLst>
              <a:ext uri="{28A0092B-C50C-407E-A947-70E740481C1C}">
                <a14:useLocalDpi xmlns:a14="http://schemas.microsoft.com/office/drawing/2010/main" val="0"/>
              </a:ext>
            </a:extLst>
          </a:blip>
          <a:srcRect l="11999" t="23334" r="14000" b="23333"/>
          <a:stretch/>
        </p:blipFill>
        <p:spPr bwMode="auto">
          <a:xfrm>
            <a:off x="6324600" y="5334000"/>
            <a:ext cx="28194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3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9507</TotalTime>
  <Words>1263</Words>
  <Application>Microsoft Office PowerPoint</Application>
  <PresentationFormat>On-screen Show (4:3)</PresentationFormat>
  <Paragraphs>202</Paragraphs>
  <Slides>27</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Tahoma</vt:lpstr>
      <vt:lpstr>Office Theme</vt:lpstr>
      <vt:lpstr>MathType 6.0 Equation</vt:lpstr>
      <vt:lpstr>When large samples act small:  Cluster-robust variance estimation and hypothesis testing  with few clusters</vt:lpstr>
      <vt:lpstr>PowerPoint Presentation</vt:lpstr>
      <vt:lpstr>Motivation:</vt:lpstr>
      <vt:lpstr>Cluster-robust variance estimation</vt:lpstr>
      <vt:lpstr>In brief…</vt:lpstr>
      <vt:lpstr>Today</vt:lpstr>
      <vt:lpstr>The model</vt:lpstr>
      <vt:lpstr>Hypotheses</vt:lpstr>
      <vt:lpstr>Standard cluster-robust variance estimation</vt:lpstr>
      <vt:lpstr>Standard robust hypothesis tests</vt:lpstr>
      <vt:lpstr>Performance of standard tests</vt:lpstr>
      <vt:lpstr>Bias-reduced linearization</vt:lpstr>
      <vt:lpstr>Bias-reduced linearization</vt:lpstr>
      <vt:lpstr>Working models</vt:lpstr>
      <vt:lpstr>Hypothesis tests</vt:lpstr>
      <vt:lpstr>BRL + Satterthwaite t-tests work well</vt:lpstr>
      <vt:lpstr>Our work</vt:lpstr>
      <vt:lpstr>Outstanding problems with BRL</vt:lpstr>
      <vt:lpstr>Approximate Hotelling Test</vt:lpstr>
      <vt:lpstr>Degrees of freedom (η)</vt:lpstr>
      <vt:lpstr>AHT maintains close-to-nominal α</vt:lpstr>
      <vt:lpstr>Examples</vt:lpstr>
      <vt:lpstr>Handling fixed effects models</vt:lpstr>
      <vt:lpstr>Handling fixed effects models</vt:lpstr>
      <vt:lpstr>Examples</vt:lpstr>
      <vt:lpstr>How to make your SEs smaller</vt:lpstr>
      <vt:lpstr>Conclusions and future work</vt:lpstr>
    </vt:vector>
  </TitlesOfParts>
  <Company>Northwestern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Operationally comparable effect sizes and meta-analysis for single-case research</dc:title>
  <dc:creator>James Eric Pustejovsky</dc:creator>
  <cp:lastModifiedBy>Pustejovsky, James E</cp:lastModifiedBy>
  <cp:revision>1295</cp:revision>
  <dcterms:created xsi:type="dcterms:W3CDTF">2012-10-29T21:16:12Z</dcterms:created>
  <dcterms:modified xsi:type="dcterms:W3CDTF">2016-02-18T22:30:00Z</dcterms:modified>
</cp:coreProperties>
</file>