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3" r:id="rId5"/>
    <p:sldId id="267" r:id="rId6"/>
    <p:sldId id="278" r:id="rId7"/>
    <p:sldId id="271" r:id="rId8"/>
    <p:sldId id="282" r:id="rId9"/>
    <p:sldId id="281" r:id="rId10"/>
    <p:sldId id="268" r:id="rId11"/>
    <p:sldId id="270" r:id="rId12"/>
    <p:sldId id="283" r:id="rId13"/>
    <p:sldId id="285" r:id="rId14"/>
    <p:sldId id="284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81" d="100"/>
          <a:sy n="81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D3C54-34FD-4CAD-AD2E-4205D15002F2}" type="datetimeFigureOut">
              <a:rPr lang="zh-TW" altLang="en-US" smtClean="0"/>
              <a:pPr/>
              <a:t>3/28/14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2F0D7-6181-414F-BFC4-FC58BB7922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87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0AE4C9-CB07-4528-B912-DFC172CE9CF3}" type="slidenum">
              <a:rPr lang="en-US" altLang="zh-TW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22405C-274E-4B48-8C3A-28421B0DEDA6}" type="slidenum">
              <a:rPr lang="en-US" altLang="zh-TW"/>
              <a:pPr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E8CBC1-E800-4A53-A823-78AF3CF26D7C}" type="slidenum">
              <a:rPr lang="en-US" altLang="zh-TW"/>
              <a:pPr/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E8CBC1-E800-4A53-A823-78AF3CF26D7C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9E29C1-13D9-4267-8843-5429FBE71302}" type="slidenum">
              <a:rPr lang="en-US" altLang="zh-TW"/>
              <a:pPr/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9E29C1-13D9-4267-8843-5429FBE71302}" type="slidenum">
              <a:rPr lang="en-US" altLang="zh-TW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9E29C1-13D9-4267-8843-5429FBE71302}" type="slidenum">
              <a:rPr lang="en-US" altLang="zh-TW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4B028-9110-4DE0-A163-4EB14BBB7B4F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7BC3-C49E-4052-941A-B82EB46C6A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A29F4-FD64-4B42-AFD7-F3A5982BDA9E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ACB20-3A2A-4EDA-B685-E4E089E789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CBC0-2AF0-4568-897E-7FB5B4B26278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E38CE-4C07-4B50-9C87-D594BC1C35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0E3E-3668-4BC1-93FC-FF89D103FEE5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D6FE-CF6C-4882-9EE2-A25E413C574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D6048-E6C3-4CB0-8519-7234D1C66EA9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D73BF-BB16-4F64-9707-1950371A6F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0E5A6-14A0-463D-84E9-581918E00F48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398D5-6FD9-44AE-BAB7-B8CDA277BA8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2F8CD-4D2F-41C7-A7D9-F9BFFD2C0BBB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A98E4-FFE9-42D7-90ED-9992B8D4D0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30511-EF1B-4434-B3DD-D752C282A033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3881-3779-4430-8890-D52F0569F7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BC187-7508-47BD-890F-F5DF332CB4B3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CB56-E709-4280-8B87-8049F7B28CF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B6FAB-D45A-4C22-81C7-77CA90F7B345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73E50-6E20-4D4B-8669-2C4335437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2585F-76AB-4B38-A48D-FAAAF08B3DC3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39D72-C6C6-4A19-857B-4A04583332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TW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238A57-B34A-48BB-885A-7CBB417D7174}" type="datetimeFigureOut">
              <a:rPr lang="zh-TW" altLang="en-US"/>
              <a:pPr>
                <a:defRPr/>
              </a:pPr>
              <a:t>3/28/14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18868C-0763-41B0-ABC5-A816B314A2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tate.gov/video/?videoid=607615670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zh-TW" altLang="zh-TW">
              <a:solidFill>
                <a:srgbClr val="FFB31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520700" y="2354263"/>
            <a:ext cx="8064500" cy="94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zh-TW" sz="6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part I:</a:t>
            </a:r>
            <a:r>
              <a:rPr lang="en-US" altLang="zh-TW" sz="6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6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zh-TW" sz="6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ack ground</a:t>
            </a:r>
            <a:endParaRPr lang="en-US" altLang="zh-TW" sz="6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zh-TW" altLang="zh-TW">
              <a:solidFill>
                <a:srgbClr val="FFB31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520700" y="2476500"/>
            <a:ext cx="8064500" cy="178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zh-TW" sz="6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altLang="zh-TW" sz="6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II</a:t>
            </a:r>
            <a:r>
              <a:rPr lang="en-US" altLang="zh-TW" sz="6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TW" sz="6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6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6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zh-CN" altLang="en-US" sz="6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6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6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isualization</a:t>
            </a:r>
            <a:endParaRPr lang="en-US" altLang="zh-TW" sz="65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figure5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1654"/>
            <a:ext cx="7164288" cy="677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6583684" y="188640"/>
            <a:ext cx="2560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film-tag network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64704"/>
            <a:ext cx="6286500" cy="5689600"/>
          </a:xfrm>
          <a:prstGeom prst="rect">
            <a:avLst/>
          </a:prstGeom>
        </p:spPr>
      </p:pic>
      <p:sp>
        <p:nvSpPr>
          <p:cNvPr id="6" name="矩形 11"/>
          <p:cNvSpPr/>
          <p:nvPr/>
        </p:nvSpPr>
        <p:spPr>
          <a:xfrm>
            <a:off x="5148064" y="188640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Beijing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resident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mobility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8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zh-TW" altLang="zh-TW">
              <a:solidFill>
                <a:srgbClr val="FFB31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520700" y="2476500"/>
            <a:ext cx="8064500" cy="178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zh-TW" sz="6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altLang="zh-TW" sz="6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IV:</a:t>
            </a:r>
            <a:r>
              <a:rPr lang="zh-CN" altLang="en-US" sz="6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6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social</a:t>
            </a:r>
            <a:r>
              <a:rPr lang="zh-CN" altLang="en-US" sz="6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6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activity</a:t>
            </a:r>
            <a:endParaRPr lang="en-US" altLang="zh-TW" sz="65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58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104" y="616530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www.swarma.org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swarma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</p:txBody>
      </p:sp>
      <p:pic>
        <p:nvPicPr>
          <p:cNvPr id="6" name="Picture 5" descr="3f83d2227f3168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0648"/>
            <a:ext cx="1905000" cy="1993900"/>
          </a:xfrm>
          <a:prstGeom prst="rect">
            <a:avLst/>
          </a:prstGeom>
        </p:spPr>
      </p:pic>
      <p:sp>
        <p:nvSpPr>
          <p:cNvPr id="7" name="矩形 11"/>
          <p:cNvSpPr/>
          <p:nvPr/>
        </p:nvSpPr>
        <p:spPr>
          <a:xfrm>
            <a:off x="3203848" y="692696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集智俱乐部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Swarm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Agents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Club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(SAC)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矩形 11"/>
          <p:cNvSpPr/>
          <p:nvPr/>
        </p:nvSpPr>
        <p:spPr>
          <a:xfrm>
            <a:off x="611560" y="2492896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Science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2.0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science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since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2008</a:t>
            </a:r>
          </a:p>
          <a:p>
            <a:pPr marL="457200" indent="-457200">
              <a:buAutoNum type="arabicPeriod"/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members,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study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</a:t>
            </a:r>
          </a:p>
          <a:p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~500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scientist,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engineers,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analysts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‘Artificial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Intelligence’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</a:t>
            </a:r>
          </a:p>
          <a:p>
            <a:pPr marL="457200" indent="-457200">
              <a:buAutoNum type="arabicPeriod"/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lab: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weather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minute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level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8104" y="5733256"/>
            <a:ext cx="18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rain.swarma.net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3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75656" y="2898775"/>
            <a:ext cx="1438275" cy="1389063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4773" y="2898775"/>
            <a:ext cx="1439862" cy="1389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520700" y="1460500"/>
            <a:ext cx="8064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zh-TW" sz="6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Education &amp; Work</a:t>
            </a:r>
            <a:endParaRPr lang="en-US" altLang="zh-TW" sz="6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559793" y="3040063"/>
            <a:ext cx="13541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Political Science</a:t>
            </a:r>
            <a:r>
              <a:rPr lang="en-US" altLang="zh-TW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altLang="zh-TW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CUPL</a:t>
            </a:r>
            <a:endParaRPr lang="en-US" altLang="zh-TW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71093" y="2898775"/>
            <a:ext cx="1439863" cy="1389063"/>
          </a:xfrm>
          <a:prstGeom prst="rect">
            <a:avLst/>
          </a:prstGeom>
          <a:solidFill>
            <a:srgbClr val="4F5557"/>
          </a:solidFill>
          <a:ln>
            <a:solidFill>
              <a:srgbClr val="4F55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3155231" y="3040063"/>
            <a:ext cx="13557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Communication</a:t>
            </a:r>
          </a:p>
          <a:p>
            <a:r>
              <a:rPr lang="en-US" altLang="zh-TW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PKU</a:t>
            </a:r>
            <a:endParaRPr lang="en-US" altLang="zh-TW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755580" y="3040063"/>
            <a:ext cx="13541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Communication</a:t>
            </a:r>
          </a:p>
          <a:p>
            <a:endParaRPr lang="en-US" altLang="zh-TW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CityUHK</a:t>
            </a:r>
            <a:endParaRPr lang="en-US" altLang="zh-TW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-8700" y="5575301"/>
            <a:ext cx="9152700" cy="1384866"/>
            <a:chOff x="-2128310" y="7983847"/>
            <a:chExt cx="9144000" cy="6698267"/>
          </a:xfrm>
          <a:solidFill>
            <a:srgbClr val="FFB310"/>
          </a:solidFill>
        </p:grpSpPr>
        <p:sp>
          <p:nvSpPr>
            <p:cNvPr id="18" name="Rectangle 17">
              <a:hlinkClick r:id="rId3"/>
            </p:cNvPr>
            <p:cNvSpPr/>
            <p:nvPr/>
          </p:nvSpPr>
          <p:spPr>
            <a:xfrm>
              <a:off x="-2128310" y="7983847"/>
              <a:ext cx="9144000" cy="6698267"/>
            </a:xfrm>
            <a:prstGeom prst="rect">
              <a:avLst/>
            </a:prstGeom>
            <a:solidFill>
              <a:srgbClr val="4F555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794937" y="8644563"/>
              <a:ext cx="8509003" cy="2084098"/>
            </a:xfrm>
            <a:prstGeom prst="rect">
              <a:avLst/>
            </a:prstGeom>
            <a:solidFill>
              <a:srgbClr val="4F5557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dirty="0" smtClean="0">
                  <a:solidFill>
                    <a:schemeClr val="bg1"/>
                  </a:solidFill>
                  <a:latin typeface="Arial" pitchFamily="34" charset="0"/>
                  <a:ea typeface="+mn-ea"/>
                  <a:cs typeface="Arial" pitchFamily="34" charset="0"/>
                </a:rPr>
                <a:t>A social scientist with computational skills.</a:t>
              </a:r>
              <a:endParaRPr lang="en-US" sz="2200" b="1" i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0" name="Rectangle 7"/>
          <p:cNvSpPr/>
          <p:nvPr/>
        </p:nvSpPr>
        <p:spPr>
          <a:xfrm>
            <a:off x="6244580" y="2898775"/>
            <a:ext cx="1438275" cy="1389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6396980" y="3040063"/>
            <a:ext cx="13541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1" dirty="0" smtClean="0">
                <a:latin typeface="Arial" pitchFamily="34" charset="0"/>
                <a:cs typeface="Arial" pitchFamily="34" charset="0"/>
              </a:rPr>
              <a:t>Recommendation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ys.</a:t>
            </a:r>
            <a:endParaRPr lang="en-US" altLang="zh-TW" sz="16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TW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600" b="1" dirty="0" smtClean="0">
                <a:latin typeface="Arial" pitchFamily="34" charset="0"/>
                <a:cs typeface="Arial" pitchFamily="34" charset="0"/>
              </a:rPr>
              <a:t>Baidu Inc.</a:t>
            </a:r>
            <a:endParaRPr lang="en-US" altLang="zh-TW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副标题 2"/>
          <p:cNvSpPr txBox="1">
            <a:spLocks/>
          </p:cNvSpPr>
          <p:nvPr/>
        </p:nvSpPr>
        <p:spPr bwMode="auto">
          <a:xfrm>
            <a:off x="1979712" y="4437112"/>
            <a:ext cx="50405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b="1" dirty="0" smtClean="0">
                <a:latin typeface="Arial" pitchFamily="34" charset="0"/>
                <a:ea typeface="ＭＳ Ｐゴシック" pitchFamily="34" charset="-128"/>
              </a:rPr>
              <a:t>4</a:t>
            </a:r>
            <a:endParaRPr kumimoji="0" lang="en-US" altLang="zh-TW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3" name="副标题 2"/>
          <p:cNvSpPr txBox="1">
            <a:spLocks/>
          </p:cNvSpPr>
          <p:nvPr/>
        </p:nvSpPr>
        <p:spPr bwMode="auto">
          <a:xfrm>
            <a:off x="3563888" y="44371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b="1" dirty="0" smtClean="0">
                <a:latin typeface="Arial" pitchFamily="34" charset="0"/>
                <a:ea typeface="ＭＳ Ｐゴシック" pitchFamily="34" charset="-128"/>
              </a:rPr>
              <a:t>3</a:t>
            </a:r>
            <a:endParaRPr kumimoji="0" lang="en-US" altLang="zh-TW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4" name="副标题 2"/>
          <p:cNvSpPr txBox="1">
            <a:spLocks/>
          </p:cNvSpPr>
          <p:nvPr/>
        </p:nvSpPr>
        <p:spPr bwMode="auto">
          <a:xfrm>
            <a:off x="5076056" y="44371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b="1" dirty="0" smtClean="0">
                <a:latin typeface="Arial" pitchFamily="34" charset="0"/>
                <a:ea typeface="ＭＳ Ｐゴシック" pitchFamily="34" charset="-128"/>
              </a:rPr>
              <a:t>4</a:t>
            </a:r>
            <a:endParaRPr kumimoji="0" lang="en-US" altLang="zh-TW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副标题 2"/>
          <p:cNvSpPr txBox="1">
            <a:spLocks/>
          </p:cNvSpPr>
          <p:nvPr/>
        </p:nvSpPr>
        <p:spPr bwMode="auto">
          <a:xfrm>
            <a:off x="6732240" y="44371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b="1" dirty="0" smtClean="0">
                <a:latin typeface="Arial" pitchFamily="34" charset="0"/>
                <a:ea typeface="ＭＳ Ｐゴシック" pitchFamily="34" charset="-128"/>
              </a:rPr>
              <a:t>1</a:t>
            </a:r>
            <a:endParaRPr kumimoji="0" lang="en-US" altLang="zh-TW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" name="副标题 2"/>
          <p:cNvSpPr txBox="1">
            <a:spLocks/>
          </p:cNvSpPr>
          <p:nvPr/>
        </p:nvSpPr>
        <p:spPr bwMode="auto">
          <a:xfrm>
            <a:off x="8028384" y="4437112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b="1" dirty="0" smtClean="0">
                <a:latin typeface="Arial" pitchFamily="34" charset="0"/>
                <a:ea typeface="ＭＳ Ｐゴシック" pitchFamily="34" charset="-128"/>
              </a:rPr>
              <a:t>years</a:t>
            </a:r>
            <a:endParaRPr kumimoji="0" lang="en-US" altLang="zh-TW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zh-TW" altLang="zh-TW" b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TextBox 10"/>
          <p:cNvSpPr txBox="1">
            <a:spLocks noChangeArrowheads="1"/>
          </p:cNvSpPr>
          <p:nvPr/>
        </p:nvSpPr>
        <p:spPr bwMode="auto">
          <a:xfrm>
            <a:off x="2983458" y="1196752"/>
            <a:ext cx="34607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Mathematica</a:t>
            </a:r>
            <a:endParaRPr lang="en-US" altLang="zh-TW" sz="2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TextBox 11"/>
          <p:cNvSpPr txBox="1">
            <a:spLocks noChangeArrowheads="1"/>
          </p:cNvSpPr>
          <p:nvPr/>
        </p:nvSpPr>
        <p:spPr bwMode="auto">
          <a:xfrm>
            <a:off x="3059832" y="4581128"/>
            <a:ext cx="26797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Python </a:t>
            </a:r>
            <a:endParaRPr lang="en-US" altLang="zh-TW" sz="3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TextBox 12"/>
          <p:cNvSpPr txBox="1">
            <a:spLocks noChangeArrowheads="1"/>
          </p:cNvSpPr>
          <p:nvPr/>
        </p:nvSpPr>
        <p:spPr bwMode="auto">
          <a:xfrm>
            <a:off x="5250284" y="230188"/>
            <a:ext cx="285010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  <a:endParaRPr lang="en-US" altLang="zh-TW" sz="3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7" name="TextBox 17"/>
          <p:cNvSpPr txBox="1">
            <a:spLocks noChangeArrowheads="1"/>
          </p:cNvSpPr>
          <p:nvPr/>
        </p:nvSpPr>
        <p:spPr bwMode="auto">
          <a:xfrm>
            <a:off x="7351713" y="1014413"/>
            <a:ext cx="2679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SPSS</a:t>
            </a:r>
            <a:endParaRPr lang="en-US" altLang="zh-TW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TextBox 18"/>
          <p:cNvSpPr txBox="1">
            <a:spLocks noChangeArrowheads="1"/>
          </p:cNvSpPr>
          <p:nvPr/>
        </p:nvSpPr>
        <p:spPr bwMode="auto">
          <a:xfrm>
            <a:off x="1907704" y="5589240"/>
            <a:ext cx="4687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Linux</a:t>
            </a:r>
            <a:endParaRPr lang="en-US" altLang="zh-TW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9" name="TextBox 19"/>
          <p:cNvSpPr txBox="1">
            <a:spLocks noChangeArrowheads="1"/>
          </p:cNvSpPr>
          <p:nvPr/>
        </p:nvSpPr>
        <p:spPr bwMode="auto">
          <a:xfrm>
            <a:off x="1043608" y="1556792"/>
            <a:ext cx="3460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D3.js</a:t>
            </a:r>
            <a:endParaRPr lang="en-US" altLang="zh-TW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0" name="TextBox 20"/>
          <p:cNvSpPr txBox="1">
            <a:spLocks noChangeArrowheads="1"/>
          </p:cNvSpPr>
          <p:nvPr/>
        </p:nvSpPr>
        <p:spPr bwMode="auto">
          <a:xfrm>
            <a:off x="43532" y="3162300"/>
            <a:ext cx="20081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Processing</a:t>
            </a:r>
            <a:endParaRPr lang="en-US" altLang="zh-TW" sz="2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TextBox 21"/>
          <p:cNvSpPr txBox="1">
            <a:spLocks noChangeArrowheads="1"/>
          </p:cNvSpPr>
          <p:nvPr/>
        </p:nvSpPr>
        <p:spPr bwMode="auto">
          <a:xfrm>
            <a:off x="6464300" y="2070100"/>
            <a:ext cx="1971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NetLogo</a:t>
            </a:r>
            <a:endParaRPr lang="en-US" altLang="zh-TW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2" name="TextBox 22"/>
          <p:cNvSpPr txBox="1">
            <a:spLocks noChangeArrowheads="1"/>
          </p:cNvSpPr>
          <p:nvPr/>
        </p:nvSpPr>
        <p:spPr bwMode="auto">
          <a:xfrm>
            <a:off x="6464300" y="5805264"/>
            <a:ext cx="26797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5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en-US" altLang="zh-TW" sz="2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3" name="TextBox 14"/>
          <p:cNvSpPr txBox="1">
            <a:spLocks noChangeArrowheads="1"/>
          </p:cNvSpPr>
          <p:nvPr/>
        </p:nvSpPr>
        <p:spPr bwMode="auto">
          <a:xfrm>
            <a:off x="2505075" y="2833688"/>
            <a:ext cx="6638925" cy="1107996"/>
          </a:xfrm>
          <a:prstGeom prst="rect">
            <a:avLst/>
          </a:prstGeom>
          <a:solidFill>
            <a:srgbClr val="FFB31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6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TW" sz="6000" b="1" dirty="0" smtClean="0">
                <a:latin typeface="Arial" pitchFamily="34" charset="0"/>
                <a:cs typeface="Arial" pitchFamily="34" charset="0"/>
              </a:rPr>
              <a:t>Me</a:t>
            </a:r>
            <a:endParaRPr lang="en-US" altLang="zh-TW" sz="6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6084168" y="4469110"/>
            <a:ext cx="1971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Matlab</a:t>
            </a:r>
            <a:endParaRPr lang="en-US" altLang="zh-TW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zh-TW" altLang="zh-TW" b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TextBox 10"/>
          <p:cNvSpPr txBox="1">
            <a:spLocks noChangeArrowheads="1"/>
          </p:cNvSpPr>
          <p:nvPr/>
        </p:nvSpPr>
        <p:spPr bwMode="auto">
          <a:xfrm>
            <a:off x="2411760" y="1196752"/>
            <a:ext cx="34607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Renormalization</a:t>
            </a:r>
            <a:endParaRPr lang="en-US" altLang="zh-TW" sz="2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TextBox 11"/>
          <p:cNvSpPr txBox="1">
            <a:spLocks noChangeArrowheads="1"/>
          </p:cNvSpPr>
          <p:nvPr/>
        </p:nvSpPr>
        <p:spPr bwMode="auto">
          <a:xfrm>
            <a:off x="323528" y="508518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Flow Network Analysis</a:t>
            </a:r>
            <a:endParaRPr lang="en-US" altLang="zh-TW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TextBox 12"/>
          <p:cNvSpPr txBox="1">
            <a:spLocks noChangeArrowheads="1"/>
          </p:cNvSpPr>
          <p:nvPr/>
        </p:nvSpPr>
        <p:spPr bwMode="auto">
          <a:xfrm>
            <a:off x="4211960" y="230188"/>
            <a:ext cx="3024336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Scaling Laws</a:t>
            </a:r>
            <a:endParaRPr lang="en-US" altLang="zh-TW" sz="3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7" name="TextBox 17"/>
          <p:cNvSpPr txBox="1">
            <a:spLocks noChangeArrowheads="1"/>
          </p:cNvSpPr>
          <p:nvPr/>
        </p:nvSpPr>
        <p:spPr bwMode="auto">
          <a:xfrm>
            <a:off x="4716016" y="4653136"/>
            <a:ext cx="3384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visualization</a:t>
            </a:r>
            <a:endParaRPr lang="en-US" altLang="zh-TW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TextBox 18"/>
          <p:cNvSpPr txBox="1">
            <a:spLocks noChangeArrowheads="1"/>
          </p:cNvSpPr>
          <p:nvPr/>
        </p:nvSpPr>
        <p:spPr bwMode="auto">
          <a:xfrm>
            <a:off x="2339752" y="6093296"/>
            <a:ext cx="2815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Genetic Programming</a:t>
            </a:r>
            <a:endParaRPr lang="en-US" altLang="zh-TW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9" name="TextBox 19"/>
          <p:cNvSpPr txBox="1">
            <a:spLocks noChangeArrowheads="1"/>
          </p:cNvSpPr>
          <p:nvPr/>
        </p:nvSpPr>
        <p:spPr bwMode="auto">
          <a:xfrm>
            <a:off x="611560" y="2006674"/>
            <a:ext cx="3460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Self-organized criticality</a:t>
            </a:r>
            <a:endParaRPr lang="en-US" altLang="zh-TW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0" name="TextBox 20"/>
          <p:cNvSpPr txBox="1">
            <a:spLocks noChangeArrowheads="1"/>
          </p:cNvSpPr>
          <p:nvPr/>
        </p:nvSpPr>
        <p:spPr bwMode="auto">
          <a:xfrm>
            <a:off x="187548" y="3140968"/>
            <a:ext cx="20081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Statistical Analysis</a:t>
            </a:r>
            <a:endParaRPr lang="en-US" altLang="zh-TW" sz="2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TextBox 21"/>
          <p:cNvSpPr txBox="1">
            <a:spLocks noChangeArrowheads="1"/>
          </p:cNvSpPr>
          <p:nvPr/>
        </p:nvSpPr>
        <p:spPr bwMode="auto">
          <a:xfrm>
            <a:off x="6012160" y="5445224"/>
            <a:ext cx="2880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Agent based systems</a:t>
            </a:r>
            <a:endParaRPr lang="en-US" altLang="zh-TW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2" name="TextBox 22"/>
          <p:cNvSpPr txBox="1">
            <a:spLocks noChangeArrowheads="1"/>
          </p:cNvSpPr>
          <p:nvPr/>
        </p:nvSpPr>
        <p:spPr bwMode="auto">
          <a:xfrm>
            <a:off x="5220072" y="1700808"/>
            <a:ext cx="2915816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Markov chain</a:t>
            </a:r>
            <a:endParaRPr lang="en-US" altLang="zh-TW" sz="2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6156176" y="980728"/>
            <a:ext cx="280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Cellular Automata</a:t>
            </a:r>
            <a:endParaRPr lang="en-US" altLang="zh-TW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57661" y="2924945"/>
            <a:ext cx="6586339" cy="1362894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9792" y="306896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3600" b="1" dirty="0" smtClean="0">
                <a:latin typeface="Arial" pitchFamily="34" charset="0"/>
                <a:cs typeface="Arial" pitchFamily="34" charset="0"/>
              </a:rPr>
              <a:t>Growth dynamics of online communities</a:t>
            </a:r>
            <a:endParaRPr lang="zh-TW" altLang="en-US" sz="3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zh-TW" altLang="zh-TW">
              <a:solidFill>
                <a:srgbClr val="FFB31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520700" y="2476500"/>
            <a:ext cx="8064500" cy="95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zh-TW" sz="6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altLang="zh-TW" sz="65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II</a:t>
            </a:r>
            <a:r>
              <a:rPr lang="en-US" altLang="zh-TW" sz="65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6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zh-TW" sz="6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research</a:t>
            </a:r>
            <a:endParaRPr lang="en-US" altLang="zh-TW" sz="65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9 at 4.0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86" y="90364"/>
            <a:ext cx="2621446" cy="2546548"/>
          </a:xfrm>
          <a:prstGeom prst="rect">
            <a:avLst/>
          </a:prstGeom>
        </p:spPr>
      </p:pic>
      <p:pic>
        <p:nvPicPr>
          <p:cNvPr id="6" name="Picture 5" descr="Screen Shot 2014-02-08 at 3.12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3865529" cy="2667496"/>
          </a:xfrm>
          <a:prstGeom prst="rect">
            <a:avLst/>
          </a:prstGeom>
        </p:spPr>
      </p:pic>
      <p:pic>
        <p:nvPicPr>
          <p:cNvPr id="7" name="Picture 6" descr="Screen Shot 2014-02-08 at 3.17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56992"/>
            <a:ext cx="3395964" cy="2950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285293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Wu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J.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Zhang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2014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120" y="640281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BFBFBF"/>
                </a:solidFill>
              </a:rPr>
              <a:t>L</a:t>
            </a:r>
            <a:r>
              <a:rPr lang="en-US" altLang="zh-CN" sz="1600" dirty="0" smtClean="0">
                <a:solidFill>
                  <a:srgbClr val="BFBFBF"/>
                </a:solidFill>
              </a:rPr>
              <a:t>.</a:t>
            </a:r>
            <a:r>
              <a:rPr lang="zh-CN" altLang="en-US" sz="1600" dirty="0" smtClean="0">
                <a:solidFill>
                  <a:srgbClr val="BFBFBF"/>
                </a:solidFill>
              </a:rPr>
              <a:t> </a:t>
            </a:r>
            <a:r>
              <a:rPr lang="en-US" altLang="zh-CN" sz="1600" dirty="0" smtClean="0">
                <a:solidFill>
                  <a:srgbClr val="BFBFBF"/>
                </a:solidFill>
              </a:rPr>
              <a:t>Wu</a:t>
            </a:r>
            <a:r>
              <a:rPr lang="zh-CN" altLang="en-US" sz="1600" dirty="0" smtClean="0">
                <a:solidFill>
                  <a:srgbClr val="BFBFBF"/>
                </a:solidFill>
              </a:rPr>
              <a:t> </a:t>
            </a:r>
            <a:r>
              <a:rPr lang="en-US" altLang="zh-CN" sz="1600" dirty="0" smtClean="0">
                <a:solidFill>
                  <a:srgbClr val="BFBFBF"/>
                </a:solidFill>
              </a:rPr>
              <a:t>&amp;</a:t>
            </a:r>
            <a:r>
              <a:rPr lang="zh-CN" altLang="en-US" sz="1600" dirty="0" smtClean="0">
                <a:solidFill>
                  <a:srgbClr val="BFBFBF"/>
                </a:solidFill>
              </a:rPr>
              <a:t> </a:t>
            </a:r>
            <a:r>
              <a:rPr lang="en-US" altLang="zh-CN" sz="1600" dirty="0" smtClean="0">
                <a:solidFill>
                  <a:srgbClr val="BFBFBF"/>
                </a:solidFill>
              </a:rPr>
              <a:t>J.</a:t>
            </a:r>
            <a:r>
              <a:rPr lang="zh-CN" altLang="en-US" sz="1600" dirty="0" smtClean="0">
                <a:solidFill>
                  <a:srgbClr val="BFBFBF"/>
                </a:solidFill>
              </a:rPr>
              <a:t> </a:t>
            </a:r>
            <a:r>
              <a:rPr lang="en-US" altLang="zh-CN" sz="1600" dirty="0" smtClean="0">
                <a:solidFill>
                  <a:srgbClr val="BFBFBF"/>
                </a:solidFill>
              </a:rPr>
              <a:t>Zhang</a:t>
            </a:r>
            <a:r>
              <a:rPr lang="zh-CN" altLang="en-US" sz="1600" dirty="0" smtClean="0">
                <a:solidFill>
                  <a:srgbClr val="BFBFBF"/>
                </a:solidFill>
              </a:rPr>
              <a:t>, </a:t>
            </a:r>
            <a:r>
              <a:rPr lang="en-US" altLang="zh-CN" sz="1600" dirty="0" smtClean="0">
                <a:solidFill>
                  <a:srgbClr val="BFBFBF"/>
                </a:solidFill>
              </a:rPr>
              <a:t>2013</a:t>
            </a:r>
            <a:endParaRPr lang="en-US" sz="1600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472514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theoretical clickstream network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242088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Delicious tag network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630932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Top 1,000 sites network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476672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lickstream networks</a:t>
            </a:r>
            <a:r>
              <a:rPr lang="en-US" altLang="zh-CN" sz="2400" b="1" dirty="0" smtClean="0"/>
              <a:t>/</a:t>
            </a:r>
            <a:endParaRPr lang="en-US" sz="2400" b="1" dirty="0" smtClean="0"/>
          </a:p>
          <a:p>
            <a:r>
              <a:rPr lang="en-US" sz="2400" b="1" dirty="0" smtClean="0"/>
              <a:t>Attention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dynamics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40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107950" y="188913"/>
            <a:ext cx="64802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Scaling laws of living organisms, cities, and online communities</a:t>
            </a:r>
            <a:endParaRPr lang="zh-CN" altLang="en-US" sz="1600" b="1" dirty="0"/>
          </a:p>
        </p:txBody>
      </p:sp>
      <p:pic>
        <p:nvPicPr>
          <p:cNvPr id="15363" name="图片 5" descr="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908050"/>
            <a:ext cx="43926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图片 9" descr="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85800"/>
            <a:ext cx="280828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图片 10" descr="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743200"/>
            <a:ext cx="1323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图片 12" descr="1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077072"/>
            <a:ext cx="280828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图片 14" descr="london_1642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2286000"/>
            <a:ext cx="969963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图片 15" descr="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0" y="1905000"/>
            <a:ext cx="1089025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TextBox 16"/>
          <p:cNvSpPr txBox="1">
            <a:spLocks noChangeArrowheads="1"/>
          </p:cNvSpPr>
          <p:nvPr/>
        </p:nvSpPr>
        <p:spPr bwMode="auto">
          <a:xfrm>
            <a:off x="5791200" y="3124200"/>
            <a:ext cx="1617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/>
              <a:t>London in 1642</a:t>
            </a:r>
            <a:endParaRPr lang="zh-TW" altLang="en-US" sz="1200"/>
          </a:p>
        </p:txBody>
      </p:sp>
      <p:sp>
        <p:nvSpPr>
          <p:cNvPr id="15371" name="TextBox 17"/>
          <p:cNvSpPr txBox="1">
            <a:spLocks noChangeArrowheads="1"/>
          </p:cNvSpPr>
          <p:nvPr/>
        </p:nvSpPr>
        <p:spPr bwMode="auto">
          <a:xfrm>
            <a:off x="7467600" y="3124200"/>
            <a:ext cx="1603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/>
              <a:t>London in 2008</a:t>
            </a:r>
            <a:endParaRPr lang="zh-TW" altLang="en-US" sz="1200"/>
          </a:p>
        </p:txBody>
      </p:sp>
      <p:sp>
        <p:nvSpPr>
          <p:cNvPr id="15372" name="TextBox 18"/>
          <p:cNvSpPr txBox="1">
            <a:spLocks noChangeArrowheads="1"/>
          </p:cNvSpPr>
          <p:nvPr/>
        </p:nvSpPr>
        <p:spPr bwMode="auto">
          <a:xfrm>
            <a:off x="0" y="6396335"/>
            <a:ext cx="64442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Wu 2011; Wu 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Zhang 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2011, 2013 </a:t>
            </a:r>
            <a:endParaRPr lang="zh-TW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75" name="Rectangle 10"/>
          <p:cNvSpPr>
            <a:spLocks noChangeArrowheads="1"/>
          </p:cNvSpPr>
          <p:nvPr/>
        </p:nvSpPr>
        <p:spPr bwMode="auto">
          <a:xfrm>
            <a:off x="6858000" y="6536377"/>
            <a:ext cx="1964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Wu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Zhang &amp; Zhao, 2013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87616" y="4221088"/>
            <a:ext cx="3456384" cy="17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602409" y="3789040"/>
            <a:ext cx="16176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Kleiber’s law, 1930s </a:t>
            </a:r>
            <a:endParaRPr lang="zh-TW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6948265" y="3789040"/>
            <a:ext cx="20162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Bettencourt et al., 2006 </a:t>
            </a:r>
            <a:endParaRPr lang="zh-TW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3314377" y="4653136"/>
            <a:ext cx="28417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200" b="1" dirty="0" smtClean="0"/>
              <a:t>Scaling exponent: Efficiency of collaborative production</a:t>
            </a:r>
          </a:p>
          <a:p>
            <a:endParaRPr lang="en-US" altLang="zh-TW" sz="1200" b="1" dirty="0" smtClean="0"/>
          </a:p>
          <a:p>
            <a:r>
              <a:rPr lang="en-US" altLang="zh-TW" sz="1200" b="1" dirty="0" smtClean="0"/>
              <a:t>Input: social attention </a:t>
            </a:r>
          </a:p>
          <a:p>
            <a:endParaRPr lang="en-US" altLang="zh-TW" sz="1200" b="1" dirty="0" smtClean="0"/>
          </a:p>
          <a:p>
            <a:r>
              <a:rPr lang="en-US" altLang="zh-TW" sz="1200" b="1" dirty="0" smtClean="0"/>
              <a:t>Output: Information</a:t>
            </a:r>
            <a:endParaRPr lang="zh-TW" altLang="en-US" sz="1200" b="1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1520" y="620688"/>
            <a:ext cx="16176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 b="1" dirty="0" smtClean="0"/>
              <a:t>Allometric growth</a:t>
            </a:r>
            <a:endParaRPr lang="zh-TW" altLang="en-US" sz="1200" b="1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1520" y="3861048"/>
            <a:ext cx="20162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200" b="1" dirty="0" smtClean="0"/>
              <a:t>Accelerating growth</a:t>
            </a:r>
            <a:endParaRPr lang="zh-TW" altLang="en-US" sz="1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2-09 at 3.52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8012069" cy="2880320"/>
          </a:xfrm>
          <a:prstGeom prst="rect">
            <a:avLst/>
          </a:prstGeom>
        </p:spPr>
      </p:pic>
      <p:pic>
        <p:nvPicPr>
          <p:cNvPr id="5" name="Picture 4" descr="Screen Shot 2014-02-09 at 3.52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7071682" cy="3456384"/>
          </a:xfrm>
          <a:prstGeom prst="rect">
            <a:avLst/>
          </a:prstGeom>
        </p:spPr>
      </p:pic>
      <p:pic>
        <p:nvPicPr>
          <p:cNvPr id="6" name="Picture 5" descr="Screen Shot 2014-02-09 at 3.53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84" y="2921180"/>
            <a:ext cx="5724128" cy="31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02-09 at 3.4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24944"/>
            <a:ext cx="5092700" cy="3810000"/>
          </a:xfrm>
          <a:prstGeom prst="rect">
            <a:avLst/>
          </a:prstGeom>
        </p:spPr>
      </p:pic>
      <p:pic>
        <p:nvPicPr>
          <p:cNvPr id="12" name="Picture 11" descr="Screen Shot 2014-02-09 at 4.16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6253708" cy="2253507"/>
          </a:xfrm>
          <a:prstGeom prst="rect">
            <a:avLst/>
          </a:prstGeom>
        </p:spPr>
      </p:pic>
      <p:pic>
        <p:nvPicPr>
          <p:cNvPr id="9" name="Picture 8" descr="Screen Shot 2014-02-09 at 3.48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1" y="559762"/>
            <a:ext cx="4936849" cy="23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258</Words>
  <Application>Microsoft Macintosh PowerPoint</Application>
  <PresentationFormat>On-screen Show (4:3)</PresentationFormat>
  <Paragraphs>85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Attention Dynamics</dc:title>
  <dc:creator>Wu Lingfei</dc:creator>
  <cp:lastModifiedBy>CSID</cp:lastModifiedBy>
  <cp:revision>149</cp:revision>
  <dcterms:created xsi:type="dcterms:W3CDTF">2014-02-04T05:37:49Z</dcterms:created>
  <dcterms:modified xsi:type="dcterms:W3CDTF">2014-03-28T19:30:50Z</dcterms:modified>
</cp:coreProperties>
</file>