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Neue Light"/>
      </a:defRPr>
    </a:lvl1pPr>
    <a:lvl2pPr indent="228600" algn="ctr" defTabSz="584200">
      <a:defRPr sz="3600">
        <a:latin typeface="+mn-lt"/>
        <a:ea typeface="+mn-ea"/>
        <a:cs typeface="+mn-cs"/>
        <a:sym typeface="Helvetica Neue Light"/>
      </a:defRPr>
    </a:lvl2pPr>
    <a:lvl3pPr indent="457200" algn="ctr" defTabSz="584200">
      <a:defRPr sz="3600">
        <a:latin typeface="+mn-lt"/>
        <a:ea typeface="+mn-ea"/>
        <a:cs typeface="+mn-cs"/>
        <a:sym typeface="Helvetica Neue Light"/>
      </a:defRPr>
    </a:lvl3pPr>
    <a:lvl4pPr indent="685800" algn="ctr" defTabSz="584200">
      <a:defRPr sz="3600">
        <a:latin typeface="+mn-lt"/>
        <a:ea typeface="+mn-ea"/>
        <a:cs typeface="+mn-cs"/>
        <a:sym typeface="Helvetica Neue Light"/>
      </a:defRPr>
    </a:lvl4pPr>
    <a:lvl5pPr indent="914400" algn="ctr" defTabSz="584200">
      <a:defRPr sz="3600">
        <a:latin typeface="+mn-lt"/>
        <a:ea typeface="+mn-ea"/>
        <a:cs typeface="+mn-cs"/>
        <a:sym typeface="Helvetica Neue Light"/>
      </a:defRPr>
    </a:lvl5pPr>
    <a:lvl6pPr indent="1143000" algn="ctr" defTabSz="584200">
      <a:defRPr sz="3600">
        <a:latin typeface="+mn-lt"/>
        <a:ea typeface="+mn-ea"/>
        <a:cs typeface="+mn-cs"/>
        <a:sym typeface="Helvetica Neue Light"/>
      </a:defRPr>
    </a:lvl6pPr>
    <a:lvl7pPr indent="1371600" algn="ctr" defTabSz="584200">
      <a:defRPr sz="3600">
        <a:latin typeface="+mn-lt"/>
        <a:ea typeface="+mn-ea"/>
        <a:cs typeface="+mn-cs"/>
        <a:sym typeface="Helvetica Neue Light"/>
      </a:defRPr>
    </a:lvl7pPr>
    <a:lvl8pPr indent="1600200" algn="ctr" defTabSz="584200">
      <a:defRPr sz="3600">
        <a:latin typeface="+mn-lt"/>
        <a:ea typeface="+mn-ea"/>
        <a:cs typeface="+mn-cs"/>
        <a:sym typeface="Helvetica Neue Light"/>
      </a:defRPr>
    </a:lvl8pPr>
    <a:lvl9pPr indent="1828800" algn="ctr" defTabSz="584200">
      <a:defRPr sz="36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arxiv.org/pdf/1012.2599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arxiv.org/pdf/1012.2599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arxiv.org/pdf/1206.2944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github.com/avantcredit/loop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rants-on-machine-learning/smarter-parameter-sweeps-or-why-grid-search-is-plain-stupid-c17d97a0e881#.w29w8b89h" TargetMode="External"/><Relationship Id="rId3" Type="http://schemas.openxmlformats.org/officeDocument/2006/relationships/hyperlink" Target="https://arxiv.org/abs/1206.2944" TargetMode="External"/><Relationship Id="rId4" Type="http://schemas.openxmlformats.org/officeDocument/2006/relationships/hyperlink" Target="https://arxiv.org/pdf/1012.2599" TargetMode="External"/><Relationship Id="rId5" Type="http://schemas.openxmlformats.org/officeDocument/2006/relationships/hyperlink" Target="https://github.com/avantcredit/loop" TargetMode="External"/><Relationship Id="rId6" Type="http://schemas.openxmlformats.org/officeDocument/2006/relationships/hyperlink" Target="https://github.com/kirillseva/loopr" TargetMode="External"/><Relationship Id="rId7" Type="http://schemas.openxmlformats.org/officeDocument/2006/relationships/hyperlink" Target="https://goo.gl/gLgrwO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dv1989002_2917x1947.jpeg"/>
          <p:cNvPicPr/>
          <p:nvPr/>
        </p:nvPicPr>
        <p:blipFill>
          <a:blip r:embed="rId2">
            <a:extLst/>
          </a:blip>
          <a:srcRect l="0" t="328" r="0" b="1363"/>
          <a:stretch>
            <a:fillRect/>
          </a:stretch>
        </p:blipFill>
        <p:spPr>
          <a:xfrm>
            <a:off x="0" y="0"/>
            <a:ext cx="13004800" cy="75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title"/>
          </p:nvPr>
        </p:nvSpPr>
        <p:spPr>
          <a:xfrm>
            <a:off x="653361" y="7785099"/>
            <a:ext cx="6547540" cy="17018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Bayesian search made easy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What is bayesian search?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Grid search</a:t>
            </a:r>
          </a:p>
        </p:txBody>
      </p:sp>
      <p:pic>
        <p:nvPicPr>
          <p:cNvPr id="73" name="bad_params.jpg"/>
          <p:cNvPicPr/>
          <p:nvPr/>
        </p:nvPicPr>
        <p:blipFill>
          <a:blip r:embed="rId2">
            <a:extLst/>
          </a:blip>
          <a:srcRect l="0" t="5737" r="0" b="5737"/>
          <a:stretch>
            <a:fillRect/>
          </a:stretch>
        </p:blipFill>
        <p:spPr>
          <a:xfrm>
            <a:off x="423833" y="2468485"/>
            <a:ext cx="12157134" cy="702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Random search</a:t>
            </a:r>
          </a:p>
        </p:txBody>
      </p:sp>
      <p:pic>
        <p:nvPicPr>
          <p:cNvPr id="76" name="random_searc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68485"/>
            <a:ext cx="13004800" cy="702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Random search</a:t>
            </a:r>
          </a:p>
        </p:txBody>
      </p:sp>
      <p:sp>
        <p:nvSpPr>
          <p:cNvPr id="79" name="Shape 79"/>
          <p:cNvSpPr/>
          <p:nvPr>
            <p:ph type="body" idx="4294967295"/>
          </p:nvPr>
        </p:nvSpPr>
        <p:spPr>
          <a:xfrm>
            <a:off x="571500" y="2222500"/>
            <a:ext cx="5357385" cy="6667500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200"/>
              <a:t>Pros</a:t>
            </a:r>
            <a:endParaRPr sz="4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Very simple to implement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Still embarrassingly parallel</a:t>
            </a:r>
          </a:p>
        </p:txBody>
      </p:sp>
      <p:sp>
        <p:nvSpPr>
          <p:cNvPr id="80" name="Shape 80"/>
          <p:cNvSpPr/>
          <p:nvPr/>
        </p:nvSpPr>
        <p:spPr>
          <a:xfrm>
            <a:off x="7068198" y="2222500"/>
            <a:ext cx="5357385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buFont typeface="Helvetica Neue"/>
              <a:defRPr sz="1800"/>
            </a:pPr>
            <a:r>
              <a:rPr sz="4200"/>
              <a:t>Cons</a:t>
            </a:r>
            <a:endParaRPr sz="4200"/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Converges faster than grid search</a:t>
            </a:r>
            <a:endParaRPr sz="3600">
              <a:solidFill>
                <a:srgbClr val="747474"/>
              </a:solidFill>
            </a:endParaRPr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You may get unlucky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dv1989002_2917x1947.jpeg"/>
          <p:cNvPicPr/>
          <p:nvPr/>
        </p:nvPicPr>
        <p:blipFill>
          <a:blip r:embed="rId2">
            <a:extLst/>
          </a:blip>
          <a:srcRect l="11221" t="0" r="46534" b="130"/>
          <a:stretch>
            <a:fillRect/>
          </a:stretch>
        </p:blipFill>
        <p:spPr>
          <a:xfrm>
            <a:off x="6502400" y="0"/>
            <a:ext cx="6502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Global optimization</a:t>
            </a:r>
          </a:p>
        </p:txBody>
      </p:sp>
      <p:pic>
        <p:nvPicPr>
          <p:cNvPr id="84" name="Screen Shot 2017-03-02 at 12.25.13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485" y="5398306"/>
            <a:ext cx="5412506" cy="2197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Bayesian optimization using Gaussian processes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Let’s model f - function over the space of hyperparameters that returns metric value of the trained classifier!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Works under assumption that f is </a:t>
            </a:r>
            <a:r>
              <a:rPr i="1" sz="3600">
                <a:solidFill>
                  <a:srgbClr val="747474"/>
                </a:solidFill>
              </a:rPr>
              <a:t>Lipschitz-continous</a:t>
            </a:r>
          </a:p>
        </p:txBody>
      </p:sp>
      <p:pic>
        <p:nvPicPr>
          <p:cNvPr id="88" name="Screen Shot 2017-03-02 at 12.32.1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200" y="3864140"/>
            <a:ext cx="8788400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creen Shot 2017-03-02 at 12.36.36 AM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772908" y="0"/>
            <a:ext cx="7458984" cy="75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Demo 1D bayesian optimization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6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https://arxiv.org/pdf/1012.2599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tk213280rke_1478x2200.jpeg"/>
          <p:cNvPicPr/>
          <p:nvPr/>
        </p:nvPicPr>
        <p:blipFill>
          <a:blip r:embed="rId2">
            <a:extLst/>
          </a:blip>
          <a:srcRect l="381" t="1538" r="1908" b="0"/>
          <a:stretch>
            <a:fillRect/>
          </a:stretch>
        </p:blipFill>
        <p:spPr>
          <a:xfrm>
            <a:off x="6502400" y="0"/>
            <a:ext cx="6502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Acquisition functions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Probability of improvement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Expected improvement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Upper confidence bound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creen Shot 2017-03-02 at 12.51.05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379" y="0"/>
            <a:ext cx="10294042" cy="75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Acquisition functions on a demo 1D problem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6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https://arxiv.org/pdf/1012.2599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creen Shot 2017-03-02 at 12.53.48 AM.png"/>
          <p:cNvPicPr/>
          <p:nvPr/>
        </p:nvPicPr>
        <p:blipFill>
          <a:blip r:embed="rId2">
            <a:extLst/>
          </a:blip>
          <a:srcRect l="270" t="0" r="270" b="0"/>
          <a:stretch>
            <a:fillRect/>
          </a:stretch>
        </p:blipFill>
        <p:spPr>
          <a:xfrm>
            <a:off x="6502400" y="0"/>
            <a:ext cx="6502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Applications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You can use the same modeling approach for organizing any experiment!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Bayesian search</a:t>
            </a:r>
          </a:p>
        </p:txBody>
      </p:sp>
      <p:sp>
        <p:nvSpPr>
          <p:cNvPr id="107" name="Shape 107"/>
          <p:cNvSpPr/>
          <p:nvPr>
            <p:ph type="body" idx="4294967295"/>
          </p:nvPr>
        </p:nvSpPr>
        <p:spPr>
          <a:xfrm>
            <a:off x="571500" y="2222500"/>
            <a:ext cx="5357385" cy="6667500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200"/>
              <a:t>Pros</a:t>
            </a:r>
            <a:endParaRPr sz="4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Faster convergence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Unlike some other techniques like hyperopt can resume experiment at any time</a:t>
            </a:r>
          </a:p>
        </p:txBody>
      </p:sp>
      <p:sp>
        <p:nvSpPr>
          <p:cNvPr id="108" name="Shape 108"/>
          <p:cNvSpPr/>
          <p:nvPr/>
        </p:nvSpPr>
        <p:spPr>
          <a:xfrm>
            <a:off x="7068198" y="2222500"/>
            <a:ext cx="5357385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buFont typeface="Helvetica Neue"/>
              <a:defRPr sz="1800"/>
            </a:pPr>
            <a:r>
              <a:rPr sz="4200"/>
              <a:t>Cons</a:t>
            </a:r>
            <a:endParaRPr sz="4200"/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Works best when performed sequentially</a:t>
            </a:r>
            <a:endParaRPr sz="3600">
              <a:solidFill>
                <a:srgbClr val="747474"/>
              </a:solidFill>
            </a:endParaRPr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Someone needs to write it</a:t>
            </a:r>
            <a:endParaRPr sz="3600">
              <a:solidFill>
                <a:srgbClr val="747474"/>
              </a:solidFill>
            </a:endParaRPr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Someone needs to write it without bugs!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tk213280rke_1478x2200.jpeg"/>
          <p:cNvPicPr/>
          <p:nvPr/>
        </p:nvPicPr>
        <p:blipFill>
          <a:blip r:embed="rId2">
            <a:extLst/>
          </a:blip>
          <a:srcRect l="381" t="1538" r="1908" b="0"/>
          <a:stretch>
            <a:fillRect/>
          </a:stretch>
        </p:blipFill>
        <p:spPr>
          <a:xfrm>
            <a:off x="6502400" y="0"/>
            <a:ext cx="6502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Outline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What are hyperparameters in machine learning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Grid search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Bayesian optimization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Shameless plug of a tool I wrote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creen Shot 2017-03-02 at 1.06.23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498" y="0"/>
            <a:ext cx="11279804" cy="75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More complex acquisition functions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6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https://arxiv.org/pdf/1206.2944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How do we parallelize?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Fantasies!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For each pending evaluation, estimate what the metric value will be, and suggest a new sampling point based on this assumption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loo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85649"/>
            <a:ext cx="13004800" cy="6623302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Hyperparameter optimization as a service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2392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392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https://github.com/avantcredit/loop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Features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Language agnostic! Use with python, R, spark, C++, paper and pencil. As long as you can make HTTP requests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Easily extensible - contributions very welcome!</a:t>
            </a:r>
          </a:p>
        </p:txBody>
      </p:sp>
      <p:pic>
        <p:nvPicPr>
          <p:cNvPr id="123" name="Screen Shot 2017-03-02 at 1.21.24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599" y="5364209"/>
            <a:ext cx="11023601" cy="312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How does it work?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create a dense grid - you won’t have to explore the whole thing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repeat desired amount of times: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  request a set of hyperparameters to try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  train a model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  obtain the metric (CV or on holdout set)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  report the metric back to the mothership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choose the best model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Links &amp; Credits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2" invalidUrl="" action="" tgtFrame="" tooltip="" history="1" highlightClick="0" endSnd="0"/>
              </a:rPr>
              <a:t>https://medium.com/rants-on-machine-learning/smarter-parameter-sweeps-or-why-grid-search-is-plain-stupid-c17d97a0e881#.w29w8b89h</a:t>
            </a:r>
            <a:endParaRPr sz="3348">
              <a:solidFill>
                <a:srgbClr val="747474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https://arxiv.org/abs/1206.2944</a:t>
            </a:r>
            <a:endParaRPr sz="3348">
              <a:solidFill>
                <a:srgbClr val="747474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4" invalidUrl="" action="" tgtFrame="" tooltip="" history="1" highlightClick="0" endSnd="0"/>
              </a:rPr>
              <a:t>https://arxiv.org/pdf/1012.2599</a:t>
            </a:r>
            <a:endParaRPr sz="3348">
              <a:solidFill>
                <a:srgbClr val="747474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5" invalidUrl="" action="" tgtFrame="" tooltip="" history="1" highlightClick="0" endSnd="0"/>
              </a:rPr>
              <a:t>https://github.com/avantcredit/loop</a:t>
            </a:r>
            <a:endParaRPr sz="3348">
              <a:solidFill>
                <a:srgbClr val="747474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6" invalidUrl="" action="" tgtFrame="" tooltip="" history="1" highlightClick="0" endSnd="0"/>
              </a:rPr>
              <a:t>https://github.com/kirillseva/loopr</a:t>
            </a:r>
            <a:endParaRPr sz="3348">
              <a:solidFill>
                <a:srgbClr val="747474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7" invalidUrl="" action="" tgtFrame="" tooltip="" history="1" highlightClick="0" endSnd="0"/>
              </a:rPr>
              <a:t>https://goo.gl/gLgrwO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are hyperparameters?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are hyperparameters?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Wiki: In the context of machine learning, hyperparameter optimization or model selection is the problem of choosing a set of hyperparameters[?] for a learning algorithm, usually with the goal of optimizing a measure of the algorithm's performance on an independent data set.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are hyperparameters?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Wiki: In the context of machine learning, hyperparameter optimization or model selection is the problem of choosing a set of hyperparameters[?] for a learning algorithm, usually with the goal of optimizing a measure of the algorithm's performance on an independent data set.</a:t>
            </a:r>
          </a:p>
        </p:txBody>
      </p:sp>
      <p:pic>
        <p:nvPicPr>
          <p:cNvPr id="56" name="thin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0" y="6224122"/>
            <a:ext cx="2032001" cy="203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creen Shot 2017-03-01 at 11.34.44 PM.png"/>
          <p:cNvPicPr/>
          <p:nvPr/>
        </p:nvPicPr>
        <p:blipFill>
          <a:blip r:embed="rId2">
            <a:extLst/>
          </a:blip>
          <a:srcRect l="5257" t="0" r="5257" b="0"/>
          <a:stretch>
            <a:fillRect/>
          </a:stretch>
        </p:blipFill>
        <p:spPr>
          <a:xfrm>
            <a:off x="6502400" y="1425841"/>
            <a:ext cx="6502400" cy="690191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are hyperparameters?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Why 3000 trees?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Why depth 5?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The more complex your model is, the more knobs it has to tweak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Grid search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Define a set of hyperparameters that you want to optimize and their possible values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Train a model for each set of hyperparameters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Choose the one that scores better in validation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Grid search</a:t>
            </a:r>
          </a:p>
        </p:txBody>
      </p:sp>
      <p:sp>
        <p:nvSpPr>
          <p:cNvPr id="66" name="Shape 66"/>
          <p:cNvSpPr/>
          <p:nvPr>
            <p:ph type="body" idx="4294967295"/>
          </p:nvPr>
        </p:nvSpPr>
        <p:spPr>
          <a:xfrm>
            <a:off x="571500" y="2222500"/>
            <a:ext cx="5357385" cy="6667501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200"/>
              <a:t>Pros</a:t>
            </a:r>
            <a:endParaRPr sz="4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Very understandable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Better than picking a random set of values and calling it a day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Embarrassingly parallel</a:t>
            </a:r>
          </a:p>
        </p:txBody>
      </p:sp>
      <p:sp>
        <p:nvSpPr>
          <p:cNvPr id="67" name="Shape 67"/>
          <p:cNvSpPr/>
          <p:nvPr/>
        </p:nvSpPr>
        <p:spPr>
          <a:xfrm>
            <a:off x="7068197" y="2222499"/>
            <a:ext cx="5357386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buFont typeface="Helvetica Neue"/>
              <a:defRPr sz="1800"/>
            </a:pPr>
            <a:r>
              <a:rPr sz="4200"/>
              <a:t>Cons</a:t>
            </a:r>
            <a:endParaRPr sz="4200"/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Costly</a:t>
            </a:r>
            <a:endParaRPr sz="3600">
              <a:solidFill>
                <a:srgbClr val="747474"/>
              </a:solidFill>
            </a:endParaRPr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Easy to get stuck in local maxima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Grid search</a:t>
            </a:r>
          </a:p>
        </p:txBody>
      </p:sp>
      <p:pic>
        <p:nvPicPr>
          <p:cNvPr id="70" name="good_params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8235" y="2468485"/>
            <a:ext cx="7028330" cy="702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