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9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FEB11-42CC-4517-A38F-13CACF402876}" v="19" dt="2024-04-15T02:08:4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33FD-2FE0-EF05-844C-050E51AB5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D078-C878-B92E-CAAC-1483D464D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B2F1-2166-2345-8F70-AE4B4E5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5AD5-EB2B-82B9-B341-80E7A987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75F2-2D5D-18CE-EF8B-FEC71090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869-472A-291B-116D-CE901B1F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9298-E7A4-FCE9-274A-9A7FF48B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DD24-63BD-B4D3-D1E7-4A497106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E421-EBD1-86E9-6DF1-E409A876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CD34-D5B5-7B21-F1C2-CDAE1F9B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2C912-E8AE-A8D3-A482-043B17E9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8879-E982-B868-F675-F81664D4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E6BD-D1C5-A3F2-1170-3F2B7A11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CAFF-31C1-7B1A-DDA9-2504F86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8664-B058-BBB9-0E74-E8AB4CB9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C892-38D5-C2F5-737A-D5542F8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B343-EE59-62F4-8658-F5C2953CF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BF35-A408-81D2-6811-F4F2E30A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7E69-802E-E248-D756-11A49CC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123F-044F-EAC3-91E4-01EA44A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B5D2-CCF1-EC1D-6F31-5C7EBB06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28883-0D93-8361-10FB-5B908FFC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973E-81FD-7380-7227-395F7FF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B58-F483-5AD4-B190-C8068B7C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2A6B-4E0F-4725-4246-FF23004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E94D-A2F3-9A47-AFF9-E680723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1668-64E9-B91D-DD58-18C64EF04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D026-E70C-F575-AC69-7627D6DA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D8B7-9DAC-0EB5-7955-7C31F43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9A136-6361-ACDA-6B97-68113EE8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267E-7591-7487-B1F1-E76958FD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5A37-7B0F-23EA-F3E2-48227550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C82A-E5AE-F37A-2C31-409C25FC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D670-28E9-AFA3-4BB8-04E3322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5506C-09F7-4DA0-D0E4-D7EB4858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E49F1-551B-D1EB-1651-234D4953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E2E0A-989A-FCDE-9C80-90FAADB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6412-79F0-621D-B2D7-219DD454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99080-6B15-51D1-9282-9943FED4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828-AEB1-A430-8CE9-91CD1564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B41CF-BC76-FC66-DE2D-99185E56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B32CA-2DCE-F039-078D-59197235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E7D8-99AE-AF44-E47E-6C05B291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78A4F-5673-F68C-0313-82F62E2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9F0CB-5638-FFFF-3C58-8CE616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4AB6-9131-3904-85FB-0F3B4AA8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1ACA-43A2-72BF-C2DC-E9F3108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152D-E985-33E1-E27C-10428353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C8E7E-BCB7-F88D-6191-FD5038949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4D80-0CBD-B9D2-EE22-B70BAA04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5C2E-177B-3E47-DC3B-E512ED7D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0EE57-91DE-7517-BA59-CF560FFE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B38F-1AD6-8149-EDC6-445386F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E77C0-E007-366C-F609-376BF43C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7A108-DA00-6608-C896-590116C8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FD0C3-0864-FA05-C4BA-E1F7110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6898-2E43-0B2F-E5C8-4F5C6C1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2A1D0-52B4-FDF4-2CF0-A3318A7D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89F0C-4414-A1EE-C1B0-011582C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2B09-C185-C517-987B-A113D096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06A5-5BEB-47A0-136A-25AEC25D0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D0768-7028-4622-9686-CA5E0F62081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8524-C234-B6BC-A81C-8EDD7102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43B2-7428-E999-16BE-01C3F7F8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0C272-1A6D-40DC-9E1B-E143B52D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2:00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A diagram of a diagram">
            <a:extLst>
              <a:ext uri="{FF2B5EF4-FFF2-40B4-BE49-F238E27FC236}">
                <a16:creationId xmlns:a16="http://schemas.microsoft.com/office/drawing/2014/main" id="{12278F86-82C2-1BCA-9466-9D1F8C0EA2D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63" y="3711098"/>
            <a:ext cx="2808419" cy="1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Estimation and model assessment (CB-SEM &amp; </a:t>
            </a:r>
            <a:r>
              <a:rPr lang="en-PH" sz="1400">
                <a:solidFill>
                  <a:schemeClr val="bg1"/>
                </a:solidFill>
              </a:rPr>
              <a:t>PLS-SEM)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Interpretation &amp; reporting </a:t>
            </a:r>
            <a:r>
              <a:rPr lang="en-PH" sz="1400">
                <a:solidFill>
                  <a:schemeClr val="bg1"/>
                </a:solidFill>
              </a:rPr>
              <a:t>of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39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15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99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4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16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1811349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167849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05 June 2024 | 13:00 CME conference room, VSU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tx2"/>
                </a:solidFill>
              </a:rPr>
              <a:t>Prepared by: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</p:txBody>
      </p:sp>
      <p:pic>
        <p:nvPicPr>
          <p:cNvPr id="14" name="Picture 13" descr="A diagram of a diagram">
            <a:extLst>
              <a:ext uri="{FF2B5EF4-FFF2-40B4-BE49-F238E27FC236}">
                <a16:creationId xmlns:a16="http://schemas.microsoft.com/office/drawing/2014/main" id="{12278F86-82C2-1BCA-9466-9D1F8C0E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01" y="3429001"/>
            <a:ext cx="3234681" cy="22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57F9-21C0-6C72-FE8D-A5A7D2EA114D}"/>
              </a:ext>
            </a:extLst>
          </p:cNvPr>
          <p:cNvSpPr txBox="1"/>
          <p:nvPr/>
        </p:nvSpPr>
        <p:spPr>
          <a:xfrm>
            <a:off x="1680381" y="1551686"/>
            <a:ext cx="352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75000"/>
                  </a:schemeClr>
                </a:solidFill>
              </a:rPr>
              <a:t>Special lecture on: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9C2D-6673-F527-9E7B-52B6947B9981}"/>
              </a:ext>
            </a:extLst>
          </p:cNvPr>
          <p:cNvSpPr txBox="1"/>
          <p:nvPr/>
        </p:nvSpPr>
        <p:spPr>
          <a:xfrm>
            <a:off x="1680381" y="2154543"/>
            <a:ext cx="9132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modelling (SEM): Fundamentals and applications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3A56-B64B-1A8B-726F-1ACFE20E7F21}"/>
              </a:ext>
            </a:extLst>
          </p:cNvPr>
          <p:cNvSpPr txBox="1"/>
          <p:nvPr/>
        </p:nvSpPr>
        <p:spPr>
          <a:xfrm>
            <a:off x="1680381" y="3511043"/>
            <a:ext cx="62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tx2"/>
                </a:solidFill>
              </a:rPr>
              <a:t>20 April 2024 | 9:00 – 12:00, CME Boardroom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1E0D8-F47B-3649-D464-A24490E0DDE0}"/>
              </a:ext>
            </a:extLst>
          </p:cNvPr>
          <p:cNvSpPr txBox="1"/>
          <p:nvPr/>
        </p:nvSpPr>
        <p:spPr>
          <a:xfrm>
            <a:off x="1680381" y="4325469"/>
            <a:ext cx="66906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chemeClr val="tx2"/>
                </a:solidFill>
              </a:rPr>
              <a:t>Christopher Llones, PhD</a:t>
            </a:r>
          </a:p>
          <a:p>
            <a:r>
              <a:rPr lang="en-PH" sz="1600" dirty="0">
                <a:solidFill>
                  <a:schemeClr val="tx2"/>
                </a:solidFill>
              </a:rPr>
              <a:t>Post-doctoral fellow</a:t>
            </a:r>
          </a:p>
          <a:p>
            <a:r>
              <a:rPr lang="en-PH" sz="1600" dirty="0">
                <a:solidFill>
                  <a:schemeClr val="tx2"/>
                </a:solidFill>
              </a:rPr>
              <a:t>King Mongkut’s Institute of Technology Ladkrabang (KMITL)</a:t>
            </a:r>
          </a:p>
          <a:p>
            <a:r>
              <a:rPr lang="en-PH" sz="1600" dirty="0">
                <a:solidFill>
                  <a:schemeClr val="tx2"/>
                </a:solidFill>
              </a:rPr>
              <a:t>Bangkok, Thailand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6A60E-B70F-4074-9914-D3A0AF6D702E}"/>
              </a:ext>
            </a:extLst>
          </p:cNvPr>
          <p:cNvGrpSpPr/>
          <p:nvPr/>
        </p:nvGrpSpPr>
        <p:grpSpPr>
          <a:xfrm>
            <a:off x="7623569" y="663361"/>
            <a:ext cx="2756077" cy="686330"/>
            <a:chOff x="6812130" y="410501"/>
            <a:chExt cx="2756077" cy="686330"/>
          </a:xfrm>
        </p:grpSpPr>
        <p:pic>
          <p:nvPicPr>
            <p:cNvPr id="1026" name="Picture 2" descr="Visayas State University E-Learning Environment">
              <a:extLst>
                <a:ext uri="{FF2B5EF4-FFF2-40B4-BE49-F238E27FC236}">
                  <a16:creationId xmlns:a16="http://schemas.microsoft.com/office/drawing/2014/main" id="{08A93833-C376-FA01-A7D2-CE3A0DD015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3169" r="73516"/>
            <a:stretch/>
          </p:blipFill>
          <p:spPr bwMode="auto">
            <a:xfrm>
              <a:off x="9009053" y="447594"/>
              <a:ext cx="559154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ransparent Marcos Negros Png - Rock Band Drum Icon, Png Download - kindpng">
              <a:extLst>
                <a:ext uri="{FF2B5EF4-FFF2-40B4-BE49-F238E27FC236}">
                  <a16:creationId xmlns:a16="http://schemas.microsoft.com/office/drawing/2014/main" id="{4B23FC56-55A3-94C5-A579-D0CBEFE6F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22" b="90000" l="5000" r="95698">
                          <a14:foregroundMark x1="9535" y1="49222" x2="9535" y2="49222"/>
                          <a14:foregroundMark x1="5349" y1="41889" x2="5000" y2="45000"/>
                          <a14:foregroundMark x1="94186" y1="36333" x2="95698" y2="43556"/>
                          <a14:foregroundMark x1="58140" y1="6556" x2="48140" y2="5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396" y="447594"/>
              <a:ext cx="584939" cy="612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7B86FE-3F2D-A9B0-997C-CECB195B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211" b="93789" l="8642" r="93210">
                          <a14:foregroundMark x1="43827" y1="16149" x2="20988" y2="41615"/>
                          <a14:foregroundMark x1="20988" y1="41615" x2="50000" y2="73292"/>
                          <a14:foregroundMark x1="50000" y1="73292" x2="87654" y2="57143"/>
                          <a14:foregroundMark x1="87654" y1="57143" x2="59259" y2="27329"/>
                          <a14:foregroundMark x1="59259" y1="27329" x2="47531" y2="33540"/>
                          <a14:foregroundMark x1="57407" y1="16149" x2="25309" y2="21118"/>
                          <a14:foregroundMark x1="81481" y1="16770" x2="93827" y2="44099"/>
                          <a14:foregroundMark x1="93827" y1="44099" x2="82716" y2="72671"/>
                          <a14:foregroundMark x1="82716" y1="72671" x2="43827" y2="85714"/>
                          <a14:foregroundMark x1="43827" y1="85714" x2="19136" y2="47205"/>
                          <a14:foregroundMark x1="19136" y1="47205" x2="53086" y2="18012"/>
                          <a14:foregroundMark x1="53086" y1="18012" x2="73457" y2="13665"/>
                          <a14:foregroundMark x1="20988" y1="32298" x2="14815" y2="42857"/>
                          <a14:foregroundMark x1="23457" y1="75776" x2="13580" y2="60248"/>
                          <a14:foregroundMark x1="81481" y1="86335" x2="47531" y2="90683"/>
                          <a14:foregroundMark x1="47531" y1="90683" x2="47531" y2="90683"/>
                          <a14:foregroundMark x1="42593" y1="91925" x2="29630" y2="80124"/>
                          <a14:foregroundMark x1="57407" y1="93789" x2="53704" y2="93789"/>
                          <a14:foregroundMark x1="61111" y1="55901" x2="64198" y2="50932"/>
                          <a14:foregroundMark x1="53086" y1="6832" x2="48765" y2="6832"/>
                          <a14:foregroundMark x1="9877" y1="57764" x2="8642" y2="472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01012" y="436952"/>
              <a:ext cx="637363" cy="633428"/>
            </a:xfrm>
            <a:prstGeom prst="rect">
              <a:avLst/>
            </a:prstGeom>
          </p:spPr>
        </p:pic>
        <p:pic>
          <p:nvPicPr>
            <p:cNvPr id="1032" name="Picture 8" descr="About Us – ตราสัญลักษณ์ – School of Engineering">
              <a:extLst>
                <a:ext uri="{FF2B5EF4-FFF2-40B4-BE49-F238E27FC236}">
                  <a16:creationId xmlns:a16="http://schemas.microsoft.com/office/drawing/2014/main" id="{1373F50F-24EF-C34F-8A0D-35EDF9F2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130" y="410501"/>
              <a:ext cx="762589" cy="686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AA954B7-00FB-62D6-97A1-6144D861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73FDD-AFB5-1084-FFD6-8744B24BA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1774" y="4027476"/>
            <a:ext cx="1629368" cy="16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2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D860B-5224-C8CC-8993-EC6E4A328A24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Defining constructs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7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E681E3-C314-20ED-9FC5-859B04D88113}"/>
              </a:ext>
            </a:extLst>
          </p:cNvPr>
          <p:cNvGrpSpPr/>
          <p:nvPr/>
        </p:nvGrpSpPr>
        <p:grpSpPr>
          <a:xfrm>
            <a:off x="534416" y="729012"/>
            <a:ext cx="10751793" cy="4235055"/>
            <a:chOff x="534416" y="729012"/>
            <a:chExt cx="10751793" cy="4235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347A8-A60B-C575-F083-B83EB5C861EB}"/>
                </a:ext>
              </a:extLst>
            </p:cNvPr>
            <p:cNvSpPr/>
            <p:nvPr/>
          </p:nvSpPr>
          <p:spPr>
            <a:xfrm>
              <a:off x="555397" y="729012"/>
              <a:ext cx="1494606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Research goal</a:t>
              </a:r>
              <a:endParaRPr lang="en-US" sz="1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BC8F37-159D-B13A-FF20-E97CCE67F73E}"/>
                </a:ext>
              </a:extLst>
            </p:cNvPr>
            <p:cNvSpPr/>
            <p:nvPr/>
          </p:nvSpPr>
          <p:spPr>
            <a:xfrm>
              <a:off x="555397" y="1901884"/>
              <a:ext cx="1494607" cy="71643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bg1"/>
                  </a:solidFill>
                </a:rPr>
                <a:t>Defining constructs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D56CAC-FA77-51AE-08D0-521F9949670B}"/>
                </a:ext>
              </a:extLst>
            </p:cNvPr>
            <p:cNvSpPr/>
            <p:nvPr/>
          </p:nvSpPr>
          <p:spPr>
            <a:xfrm>
              <a:off x="534416" y="3074756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Hypotheses formulation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FB854-ECCB-10BF-B551-F83B044D6839}"/>
                </a:ext>
              </a:extLst>
            </p:cNvPr>
            <p:cNvSpPr/>
            <p:nvPr/>
          </p:nvSpPr>
          <p:spPr>
            <a:xfrm>
              <a:off x="534416" y="4247630"/>
              <a:ext cx="1536569" cy="7164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Data collection &amp; preprocessing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8B90C-63DD-414B-BA45-CF1A2349D6C0}"/>
                </a:ext>
              </a:extLst>
            </p:cNvPr>
            <p:cNvSpPr/>
            <p:nvPr/>
          </p:nvSpPr>
          <p:spPr>
            <a:xfrm>
              <a:off x="2753445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Exploratory factor analysis (</a:t>
              </a:r>
              <a:r>
                <a:rPr lang="en-PH" sz="1400"/>
                <a:t>EFA)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42A73B-D626-F83E-D98C-96820E872287}"/>
                </a:ext>
              </a:extLst>
            </p:cNvPr>
            <p:cNvSpPr/>
            <p:nvPr/>
          </p:nvSpPr>
          <p:spPr>
            <a:xfrm>
              <a:off x="5007620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Model specification (measurement &amp; structural)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FA616B-4D3D-1685-1025-3D30F6611AF9}"/>
                </a:ext>
              </a:extLst>
            </p:cNvPr>
            <p:cNvSpPr/>
            <p:nvPr/>
          </p:nvSpPr>
          <p:spPr>
            <a:xfrm>
              <a:off x="7232914" y="2389788"/>
              <a:ext cx="1830369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Estimation and model assessment (CB-SEM &amp; PLS-SEM)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40ECDC-BD6D-011F-745C-151798037200}"/>
                </a:ext>
              </a:extLst>
            </p:cNvPr>
            <p:cNvSpPr/>
            <p:nvPr/>
          </p:nvSpPr>
          <p:spPr>
            <a:xfrm>
              <a:off x="9438555" y="2389788"/>
              <a:ext cx="1847654" cy="8656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Interpretation &amp; reporting of results</a:t>
              </a:r>
              <a:endParaRPr lang="en-US" sz="14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455F4FCC-F496-2101-24F5-7411673EA1CE}"/>
                </a:ext>
              </a:extLst>
            </p:cNvPr>
            <p:cNvSpPr/>
            <p:nvPr/>
          </p:nvSpPr>
          <p:spPr>
            <a:xfrm>
              <a:off x="1228291" y="154443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74D1F3D9-1475-F7CC-F52C-EB785955B046}"/>
                </a:ext>
              </a:extLst>
            </p:cNvPr>
            <p:cNvSpPr/>
            <p:nvPr/>
          </p:nvSpPr>
          <p:spPr>
            <a:xfrm>
              <a:off x="1228291" y="2717309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ED2C0EB-B581-FF2B-357C-540F7594265B}"/>
                </a:ext>
              </a:extLst>
            </p:cNvPr>
            <p:cNvSpPr/>
            <p:nvPr/>
          </p:nvSpPr>
          <p:spPr>
            <a:xfrm>
              <a:off x="1228291" y="3890181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75A48A3-B3C0-1CB3-638C-46232E93F2BB}"/>
                </a:ext>
              </a:extLst>
            </p:cNvPr>
            <p:cNvSpPr/>
            <p:nvPr/>
          </p:nvSpPr>
          <p:spPr>
            <a:xfrm rot="16200000">
              <a:off x="4709111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3ABCB7E0-327E-1BC6-DC2F-FF7464D30924}"/>
                </a:ext>
              </a:extLst>
            </p:cNvPr>
            <p:cNvSpPr/>
            <p:nvPr/>
          </p:nvSpPr>
          <p:spPr>
            <a:xfrm>
              <a:off x="2330418" y="2745589"/>
              <a:ext cx="384903" cy="1920096"/>
            </a:xfrm>
            <a:prstGeom prst="bentArrow">
              <a:avLst>
                <a:gd name="adj1" fmla="val 20876"/>
                <a:gd name="adj2" fmla="val 25000"/>
                <a:gd name="adj3" fmla="val 2500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6F3B30-F709-8E5D-1E74-F2616CE6C6F6}"/>
                </a:ext>
              </a:extLst>
            </p:cNvPr>
            <p:cNvSpPr/>
            <p:nvPr/>
          </p:nvSpPr>
          <p:spPr>
            <a:xfrm rot="10800000">
              <a:off x="2120764" y="4586278"/>
              <a:ext cx="263951" cy="79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534BB9C-E15F-ADE2-20A6-8138780ED07E}"/>
                </a:ext>
              </a:extLst>
            </p:cNvPr>
            <p:cNvSpPr/>
            <p:nvPr/>
          </p:nvSpPr>
          <p:spPr>
            <a:xfrm rot="16200000">
              <a:off x="6956329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68F3E5C0-0B10-8B5E-D3F8-63F9DBB0AFAF}"/>
                </a:ext>
              </a:extLst>
            </p:cNvPr>
            <p:cNvSpPr/>
            <p:nvPr/>
          </p:nvSpPr>
          <p:spPr>
            <a:xfrm rot="16200000">
              <a:off x="9176510" y="2693407"/>
              <a:ext cx="148818" cy="25845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9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>
                <a:solidFill>
                  <a:schemeClr val="bg1"/>
                </a:solidFill>
              </a:rPr>
              <a:t>Hypotheses formulation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Data collection </a:t>
            </a:r>
            <a:r>
              <a:rPr lang="en-PH" sz="1400">
                <a:solidFill>
                  <a:schemeClr val="bg1"/>
                </a:solidFill>
              </a:rPr>
              <a:t>&amp; preprocessing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Exploratory factor analysis (</a:t>
            </a:r>
            <a:r>
              <a:rPr lang="en-PH" sz="1400">
                <a:solidFill>
                  <a:schemeClr val="bg1"/>
                </a:solidFill>
              </a:rPr>
              <a:t>EFA)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Model specification (measurement &amp; structural)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347A8-A60B-C575-F083-B83EB5C861EB}"/>
              </a:ext>
            </a:extLst>
          </p:cNvPr>
          <p:cNvSpPr/>
          <p:nvPr/>
        </p:nvSpPr>
        <p:spPr>
          <a:xfrm>
            <a:off x="555397" y="729012"/>
            <a:ext cx="1494606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Research goal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C8F37-159D-B13A-FF20-E97CCE67F73E}"/>
              </a:ext>
            </a:extLst>
          </p:cNvPr>
          <p:cNvSpPr/>
          <p:nvPr/>
        </p:nvSpPr>
        <p:spPr>
          <a:xfrm>
            <a:off x="555397" y="1901884"/>
            <a:ext cx="1494607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Defining constructs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D56CAC-FA77-51AE-08D0-521F9949670B}"/>
              </a:ext>
            </a:extLst>
          </p:cNvPr>
          <p:cNvSpPr/>
          <p:nvPr/>
        </p:nvSpPr>
        <p:spPr>
          <a:xfrm>
            <a:off x="534416" y="3074756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Hypotheses formulation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FB854-ECCB-10BF-B551-F83B044D6839}"/>
              </a:ext>
            </a:extLst>
          </p:cNvPr>
          <p:cNvSpPr/>
          <p:nvPr/>
        </p:nvSpPr>
        <p:spPr>
          <a:xfrm>
            <a:off x="534416" y="4247630"/>
            <a:ext cx="1536569" cy="7164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Data collection &amp; preprocessing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8B90C-63DD-414B-BA45-CF1A2349D6C0}"/>
              </a:ext>
            </a:extLst>
          </p:cNvPr>
          <p:cNvSpPr/>
          <p:nvPr/>
        </p:nvSpPr>
        <p:spPr>
          <a:xfrm>
            <a:off x="2753445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Exploratory factor analysis (</a:t>
            </a:r>
            <a:r>
              <a:rPr lang="en-PH" sz="1400"/>
              <a:t>EFA)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2A73B-D626-F83E-D98C-96820E872287}"/>
              </a:ext>
            </a:extLst>
          </p:cNvPr>
          <p:cNvSpPr/>
          <p:nvPr/>
        </p:nvSpPr>
        <p:spPr>
          <a:xfrm>
            <a:off x="5007620" y="2389788"/>
            <a:ext cx="1830369" cy="8656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Model specification (measurement &amp; </a:t>
            </a:r>
            <a:r>
              <a:rPr lang="en-PH" sz="1400">
                <a:solidFill>
                  <a:schemeClr val="bg1"/>
                </a:solidFill>
              </a:rPr>
              <a:t>structural)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A616B-4D3D-1685-1025-3D30F6611AF9}"/>
              </a:ext>
            </a:extLst>
          </p:cNvPr>
          <p:cNvSpPr/>
          <p:nvPr/>
        </p:nvSpPr>
        <p:spPr>
          <a:xfrm>
            <a:off x="7232914" y="2389788"/>
            <a:ext cx="1830369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Estimation and model assessment (CB-SEM &amp; PLS-SEM)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ECDC-BD6D-011F-745C-151798037200}"/>
              </a:ext>
            </a:extLst>
          </p:cNvPr>
          <p:cNvSpPr/>
          <p:nvPr/>
        </p:nvSpPr>
        <p:spPr>
          <a:xfrm>
            <a:off x="9438555" y="2389788"/>
            <a:ext cx="1847654" cy="8656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Interpretation &amp; reporting of results</a:t>
            </a:r>
            <a:endParaRPr lang="en-US" sz="14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55F4FCC-F496-2101-24F5-7411673EA1CE}"/>
              </a:ext>
            </a:extLst>
          </p:cNvPr>
          <p:cNvSpPr/>
          <p:nvPr/>
        </p:nvSpPr>
        <p:spPr>
          <a:xfrm>
            <a:off x="1228291" y="154443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D1F3D9-1475-F7CC-F52C-EB785955B046}"/>
              </a:ext>
            </a:extLst>
          </p:cNvPr>
          <p:cNvSpPr/>
          <p:nvPr/>
        </p:nvSpPr>
        <p:spPr>
          <a:xfrm>
            <a:off x="1228291" y="2717309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D2C0EB-B581-FF2B-357C-540F7594265B}"/>
              </a:ext>
            </a:extLst>
          </p:cNvPr>
          <p:cNvSpPr/>
          <p:nvPr/>
        </p:nvSpPr>
        <p:spPr>
          <a:xfrm>
            <a:off x="1228291" y="3890181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5A48A3-B3C0-1CB3-638C-46232E93F2BB}"/>
              </a:ext>
            </a:extLst>
          </p:cNvPr>
          <p:cNvSpPr/>
          <p:nvPr/>
        </p:nvSpPr>
        <p:spPr>
          <a:xfrm rot="16200000">
            <a:off x="4709111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3ABCB7E0-327E-1BC6-DC2F-FF7464D30924}"/>
              </a:ext>
            </a:extLst>
          </p:cNvPr>
          <p:cNvSpPr/>
          <p:nvPr/>
        </p:nvSpPr>
        <p:spPr>
          <a:xfrm>
            <a:off x="2330418" y="2745589"/>
            <a:ext cx="384903" cy="1920096"/>
          </a:xfrm>
          <a:prstGeom prst="bentArrow">
            <a:avLst>
              <a:gd name="adj1" fmla="val 20876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6F3B30-F709-8E5D-1E74-F2616CE6C6F6}"/>
              </a:ext>
            </a:extLst>
          </p:cNvPr>
          <p:cNvSpPr/>
          <p:nvPr/>
        </p:nvSpPr>
        <p:spPr>
          <a:xfrm rot="10800000">
            <a:off x="2120764" y="4586278"/>
            <a:ext cx="263951" cy="79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534BB9C-E15F-ADE2-20A6-8138780ED07E}"/>
              </a:ext>
            </a:extLst>
          </p:cNvPr>
          <p:cNvSpPr/>
          <p:nvPr/>
        </p:nvSpPr>
        <p:spPr>
          <a:xfrm rot="16200000">
            <a:off x="6956329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8F3E5C0-0B10-8B5E-D3F8-63F9DBB0AFAF}"/>
              </a:ext>
            </a:extLst>
          </p:cNvPr>
          <p:cNvSpPr/>
          <p:nvPr/>
        </p:nvSpPr>
        <p:spPr>
          <a:xfrm rot="16200000">
            <a:off x="9176510" y="2693407"/>
            <a:ext cx="148818" cy="2584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13ab05-4609-466e-ac4c-dad74cae40c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DE09BF11A9C4C87A51C7B55ABA8B7" ma:contentTypeVersion="18" ma:contentTypeDescription="Create a new document." ma:contentTypeScope="" ma:versionID="3125b315545950d770cd4c308f599580">
  <xsd:schema xmlns:xsd="http://www.w3.org/2001/XMLSchema" xmlns:xs="http://www.w3.org/2001/XMLSchema" xmlns:p="http://schemas.microsoft.com/office/2006/metadata/properties" xmlns:ns3="1713ab05-4609-466e-ac4c-dad74cae40c5" xmlns:ns4="bf2254fd-24b5-4950-ac92-103e8321750f" targetNamespace="http://schemas.microsoft.com/office/2006/metadata/properties" ma:root="true" ma:fieldsID="8464f8d2ea1833e5bddec3e1de8f14b9" ns3:_="" ns4:_="">
    <xsd:import namespace="1713ab05-4609-466e-ac4c-dad74cae40c5"/>
    <xsd:import namespace="bf2254fd-24b5-4950-ac92-103e832175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3ab05-4609-466e-ac4c-dad74cae40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254fd-24b5-4950-ac92-103e832175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BCD4D-E616-489B-BF8A-5268D7C530A7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f2254fd-24b5-4950-ac92-103e8321750f"/>
    <ds:schemaRef ds:uri="1713ab05-4609-466e-ac4c-dad74cae40c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356FA5-DFB6-48B8-8668-1244154478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3ab05-4609-466e-ac4c-dad74cae40c5"/>
    <ds:schemaRef ds:uri="bf2254fd-24b5-4950-ac92-103e83217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FCCE0-4218-4916-A597-696E4A4503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626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Llones</dc:creator>
  <cp:lastModifiedBy>Christopher Llones</cp:lastModifiedBy>
  <cp:revision>5</cp:revision>
  <dcterms:created xsi:type="dcterms:W3CDTF">2024-04-13T04:42:49Z</dcterms:created>
  <dcterms:modified xsi:type="dcterms:W3CDTF">2024-07-03T07:58:20Z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0x010100217DE09BF11A9C4C87A51C7B55ABA8B7</vt:lpwstr>
  </property>
</Properties>
</file>