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D9B2DA5-23F8-46E1-81DA-B868E37D4389}">
  <a:tblStyle styleId="{6D9B2DA5-23F8-46E1-81DA-B868E37D4389}"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verag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You do not need to complete all the thing we have discussed every time you plan a project.</a:t>
            </a:r>
          </a:p>
          <a:p>
            <a:pPr indent="-228600" lvl="0" marL="457200" rtl="0">
              <a:spcBef>
                <a:spcPts val="0"/>
              </a:spcBef>
              <a:buChar char="-"/>
            </a:pPr>
            <a:r>
              <a:rPr lang="en"/>
              <a:t>However, you do need to plan every time to ensure that you manage your project well.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For every project you will get a brief, similar to this one. </a:t>
            </a:r>
          </a:p>
          <a:p>
            <a:pPr indent="-228600" lvl="0" marL="457200" rtl="0">
              <a:spcBef>
                <a:spcPts val="0"/>
              </a:spcBef>
              <a:buChar char="-"/>
            </a:pPr>
            <a:r>
              <a:rPr lang="en"/>
              <a:t>This can be a bit vague and doesn’t help us when thinking about where to start.</a:t>
            </a:r>
          </a:p>
          <a:p>
            <a:pPr indent="-228600" lvl="0" marL="457200" rtl="0">
              <a:spcBef>
                <a:spcPts val="0"/>
              </a:spcBef>
              <a:buChar char="-"/>
            </a:pPr>
            <a:r>
              <a:rPr lang="en"/>
              <a:t>Being able to break down the requirements of any project will help you prioritise what you need to do.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Breaking down the brief into sentences and then searching through those sentences for the keywords can help.</a:t>
            </a:r>
          </a:p>
          <a:p>
            <a:pPr indent="-228600" lvl="0" marL="457200" rtl="0">
              <a:spcBef>
                <a:spcPts val="0"/>
              </a:spcBef>
              <a:buChar char="-"/>
            </a:pPr>
            <a:r>
              <a:rPr lang="en"/>
              <a:t>This should give you your MVP.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Breaking down your brief will give you your MVP or Minimal Viable Product.</a:t>
            </a:r>
          </a:p>
          <a:p>
            <a:pPr indent="-228600" lvl="0" marL="457200" rtl="0">
              <a:spcBef>
                <a:spcPts val="0"/>
              </a:spcBef>
              <a:buChar char="-"/>
            </a:pPr>
            <a:r>
              <a:rPr lang="en"/>
              <a:t>Your MVP is what you should aim to achieve by the end of the week.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It can help to break down your product requirements using MoSCoW.</a:t>
            </a:r>
          </a:p>
          <a:p>
            <a:pPr indent="-228600" lvl="0" marL="457200" rtl="0">
              <a:spcBef>
                <a:spcPts val="0"/>
              </a:spcBef>
              <a:buChar char="-"/>
            </a:pPr>
            <a:r>
              <a:rPr lang="en"/>
              <a:t>MoSCoW stands for Must, Should, Could, Would.</a:t>
            </a:r>
          </a:p>
          <a:p>
            <a:pPr indent="-228600" lvl="0" marL="457200" rtl="0">
              <a:spcBef>
                <a:spcPts val="0"/>
              </a:spcBef>
              <a:buChar char="-"/>
            </a:pPr>
            <a:r>
              <a:rPr lang="en"/>
              <a:t>Must covers your MVP, the stuff you cannot do without. You then prioritise what else you can do from there.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Trello is a good resource to use to help with this organisation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grpSp>
        <p:nvGrpSpPr>
          <p:cNvPr id="55" name="Shape 55"/>
          <p:cNvGrpSpPr/>
          <p:nvPr/>
        </p:nvGrpSpPr>
        <p:grpSpPr>
          <a:xfrm>
            <a:off x="4350278" y="2855377"/>
            <a:ext cx="443588" cy="105632"/>
            <a:chOff x="4137525" y="2915950"/>
            <a:chExt cx="869100" cy="207000"/>
          </a:xfrm>
        </p:grpSpPr>
        <p:sp>
          <p:nvSpPr>
            <p:cNvPr id="56" name="Shape 56"/>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59" name="Shape 59"/>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1" name="Shape 6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2" name="Shape 62"/>
        <p:cNvGrpSpPr/>
        <p:nvPr/>
      </p:nvGrpSpPr>
      <p:grpSpPr>
        <a:xfrm>
          <a:off x="0" y="0"/>
          <a:ext cx="0" cy="0"/>
          <a:chOff x="0" y="0"/>
          <a:chExt cx="0" cy="0"/>
        </a:xfrm>
      </p:grpSpPr>
      <p:sp>
        <p:nvSpPr>
          <p:cNvPr id="63" name="Shape 63"/>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4" name="Shape 6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3" name="Shape 7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7" name="Shape 77"/>
        <p:cNvGrpSpPr/>
        <p:nvPr/>
      </p:nvGrpSpPr>
      <p:grpSpPr>
        <a:xfrm>
          <a:off x="0" y="0"/>
          <a:ext cx="0" cy="0"/>
          <a:chOff x="0" y="0"/>
          <a:chExt cx="0" cy="0"/>
        </a:xfrm>
      </p:grpSpPr>
      <p:sp>
        <p:nvSpPr>
          <p:cNvPr id="78" name="Shape 78"/>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9" name="Shape 79"/>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83" name="Shape 8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4" name="Shape 84"/>
        <p:cNvGrpSpPr/>
        <p:nvPr/>
      </p:nvGrpSpPr>
      <p:grpSpPr>
        <a:xfrm>
          <a:off x="0" y="0"/>
          <a:ext cx="0" cy="0"/>
          <a:chOff x="0" y="0"/>
          <a:chExt cx="0" cy="0"/>
        </a:xfrm>
      </p:grpSpPr>
      <p:sp>
        <p:nvSpPr>
          <p:cNvPr id="85" name="Shape 85"/>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6" name="Shape 8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7" name="Shape 87"/>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8" name="Shape 88"/>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89" name="Shape 89"/>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0" name="Shape 9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93" name="Shape 9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4" name="Shape 94"/>
        <p:cNvGrpSpPr/>
        <p:nvPr/>
      </p:nvGrpSpPr>
      <p:grpSpPr>
        <a:xfrm>
          <a:off x="0" y="0"/>
          <a:ext cx="0" cy="0"/>
          <a:chOff x="0" y="0"/>
          <a:chExt cx="0" cy="0"/>
        </a:xfrm>
      </p:grpSpPr>
      <p:sp>
        <p:nvSpPr>
          <p:cNvPr id="95" name="Shape 95"/>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6" name="Shape 96"/>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7" name="Shape 9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53" name="Shape 53"/>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draw.io"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03" name="Shape 103"/>
        <p:cNvGrpSpPr/>
        <p:nvPr/>
      </p:nvGrpSpPr>
      <p:grpSpPr>
        <a:xfrm>
          <a:off x="0" y="0"/>
          <a:ext cx="0" cy="0"/>
          <a:chOff x="0" y="0"/>
          <a:chExt cx="0" cy="0"/>
        </a:xfrm>
      </p:grpSpPr>
      <p:sp>
        <p:nvSpPr>
          <p:cNvPr id="104" name="Shape 104"/>
          <p:cNvSpPr txBox="1"/>
          <p:nvPr>
            <p:ph idx="1" type="subTitle"/>
          </p:nvPr>
        </p:nvSpPr>
        <p:spPr>
          <a:xfrm>
            <a:off x="378250" y="3377600"/>
            <a:ext cx="8445300" cy="589800"/>
          </a:xfrm>
          <a:prstGeom prst="rect">
            <a:avLst/>
          </a:prstGeom>
        </p:spPr>
        <p:txBody>
          <a:bodyPr anchorCtr="0" anchor="t" bIns="91425" lIns="91425" rIns="91425" tIns="91425">
            <a:noAutofit/>
          </a:bodyPr>
          <a:lstStyle/>
          <a:p>
            <a:pPr lvl="0" rtl="0" algn="l">
              <a:spcBef>
                <a:spcPts val="0"/>
              </a:spcBef>
              <a:buNone/>
            </a:pPr>
            <a:r>
              <a:rPr b="1" lang="en">
                <a:solidFill>
                  <a:srgbClr val="FFFFFF"/>
                </a:solidFill>
                <a:latin typeface="Arial"/>
                <a:ea typeface="Arial"/>
                <a:cs typeface="Arial"/>
                <a:sym typeface="Arial"/>
              </a:rPr>
              <a:t>SQA Professional Development Award in Software Development</a:t>
            </a:r>
          </a:p>
        </p:txBody>
      </p:sp>
      <p:pic>
        <p:nvPicPr>
          <p:cNvPr id="105" name="Shape 105"/>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
        <p:nvSpPr>
          <p:cNvPr id="106" name="Shape 106"/>
          <p:cNvSpPr txBox="1"/>
          <p:nvPr/>
        </p:nvSpPr>
        <p:spPr>
          <a:xfrm>
            <a:off x="783607" y="826425"/>
            <a:ext cx="7801500" cy="1730100"/>
          </a:xfrm>
          <a:prstGeom prst="rect">
            <a:avLst/>
          </a:prstGeom>
          <a:noFill/>
          <a:ln>
            <a:noFill/>
          </a:ln>
        </p:spPr>
        <p:txBody>
          <a:bodyPr anchorCtr="0" anchor="b" bIns="91425" lIns="91425" rIns="91425" tIns="91425">
            <a:noAutofit/>
          </a:bodyPr>
          <a:lstStyle/>
          <a:p>
            <a:pPr lvl="0" rtl="0" algn="ctr">
              <a:spcBef>
                <a:spcPts val="0"/>
              </a:spcBef>
              <a:buNone/>
            </a:pPr>
            <a:r>
              <a:rPr lang="en" sz="4800">
                <a:solidFill>
                  <a:srgbClr val="FFFFFF"/>
                </a:solidFill>
                <a:latin typeface="Oswald"/>
                <a:ea typeface="Oswald"/>
                <a:cs typeface="Oswald"/>
                <a:sym typeface="Oswald"/>
              </a:rPr>
              <a:t>Planning a Software Development Project</a:t>
            </a:r>
          </a:p>
        </p:txBody>
      </p:sp>
      <p:pic>
        <p:nvPicPr>
          <p:cNvPr id="107" name="Shape 107"/>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Class Diagrams</a:t>
            </a:r>
          </a:p>
        </p:txBody>
      </p:sp>
      <p:sp>
        <p:nvSpPr>
          <p:cNvPr id="176" name="Shape 176"/>
          <p:cNvSpPr txBox="1"/>
          <p:nvPr>
            <p:ph idx="1" type="body"/>
          </p:nvPr>
        </p:nvSpPr>
        <p:spPr>
          <a:xfrm>
            <a:off x="311700" y="1017725"/>
            <a:ext cx="4591800" cy="3717000"/>
          </a:xfrm>
          <a:prstGeom prst="rect">
            <a:avLst/>
          </a:prstGeom>
        </p:spPr>
        <p:txBody>
          <a:bodyPr anchorCtr="0" anchor="t" bIns="91425" lIns="91425" rIns="91425" tIns="91425">
            <a:noAutofit/>
          </a:bodyPr>
          <a:lstStyle/>
          <a:p>
            <a:pPr indent="-69850" lvl="0" marL="0" rtl="0">
              <a:spcBef>
                <a:spcPts val="0"/>
              </a:spcBef>
              <a:spcAft>
                <a:spcPts val="0"/>
              </a:spcAft>
              <a:buClr>
                <a:srgbClr val="000000"/>
              </a:buClr>
              <a:buSzPct val="61111"/>
              <a:buFont typeface="Arial"/>
              <a:buNone/>
            </a:pPr>
            <a:r>
              <a:rPr lang="en">
                <a:solidFill>
                  <a:srgbClr val="FFFFFF"/>
                </a:solidFill>
                <a:latin typeface="Arial"/>
                <a:ea typeface="Arial"/>
                <a:cs typeface="Arial"/>
                <a:sym typeface="Arial"/>
              </a:rPr>
              <a:t>Class diagrams describe the structure of a system by showing the system's classes, their attributes, methods and the relationships.</a:t>
            </a:r>
          </a:p>
          <a:p>
            <a:pPr indent="0" lvl="0" marL="0" rtl="0">
              <a:spcBef>
                <a:spcPts val="0"/>
              </a:spcBef>
              <a:spcAft>
                <a:spcPts val="0"/>
              </a:spcAft>
              <a:buNone/>
            </a:pPr>
            <a:r>
              <a:t/>
            </a:r>
            <a:endParaRPr>
              <a:solidFill>
                <a:srgbClr val="FFFFFF"/>
              </a:solidFill>
              <a:latin typeface="Arial"/>
              <a:ea typeface="Arial"/>
              <a:cs typeface="Arial"/>
              <a:sym typeface="Arial"/>
            </a:endParaRPr>
          </a:p>
          <a:p>
            <a:pPr indent="0" lvl="0" marL="0" rtl="0">
              <a:spcBef>
                <a:spcPts val="0"/>
              </a:spcBef>
              <a:spcAft>
                <a:spcPts val="0"/>
              </a:spcAft>
              <a:buNone/>
            </a:pPr>
            <a:r>
              <a:rPr lang="en">
                <a:solidFill>
                  <a:srgbClr val="FFFFFF"/>
                </a:solidFill>
                <a:latin typeface="Arial"/>
                <a:ea typeface="Arial"/>
                <a:cs typeface="Arial"/>
                <a:sym typeface="Arial"/>
              </a:rPr>
              <a:t>Class diagrams should include:</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Name of each class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Attributes of each class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Type of each attribute</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Relationships between the classes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Any methods that class has</a:t>
            </a:r>
          </a:p>
          <a:p>
            <a:pPr lvl="0" rtl="0">
              <a:spcBef>
                <a:spcPts val="0"/>
              </a:spcBef>
              <a:spcAft>
                <a:spcPts val="0"/>
              </a:spcAft>
              <a:buNone/>
            </a:pPr>
            <a:r>
              <a:t/>
            </a:r>
            <a:endParaRPr>
              <a:solidFill>
                <a:srgbClr val="FFFFFF"/>
              </a:solidFill>
              <a:latin typeface="Arial"/>
              <a:ea typeface="Arial"/>
              <a:cs typeface="Arial"/>
              <a:sym typeface="Arial"/>
            </a:endParaRPr>
          </a:p>
        </p:txBody>
      </p:sp>
      <p:pic>
        <p:nvPicPr>
          <p:cNvPr id="177" name="Shape 177"/>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178" name="Shape 178"/>
          <p:cNvPicPr preferRelativeResize="0"/>
          <p:nvPr/>
        </p:nvPicPr>
        <p:blipFill>
          <a:blip r:embed="rId4">
            <a:alphaModFix/>
          </a:blip>
          <a:stretch>
            <a:fillRect/>
          </a:stretch>
        </p:blipFill>
        <p:spPr>
          <a:xfrm>
            <a:off x="4858600" y="1152475"/>
            <a:ext cx="4093324" cy="3533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Object Diagrams</a:t>
            </a:r>
          </a:p>
        </p:txBody>
      </p:sp>
      <p:sp>
        <p:nvSpPr>
          <p:cNvPr id="184" name="Shape 184"/>
          <p:cNvSpPr txBox="1"/>
          <p:nvPr>
            <p:ph idx="1" type="body"/>
          </p:nvPr>
        </p:nvSpPr>
        <p:spPr>
          <a:xfrm>
            <a:off x="311700" y="1200775"/>
            <a:ext cx="4481100" cy="35340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latin typeface="Arial"/>
                <a:ea typeface="Arial"/>
                <a:cs typeface="Arial"/>
                <a:sym typeface="Arial"/>
              </a:rPr>
              <a:t>Object diagrams provide examples or act as test cases for class diagrams.</a:t>
            </a:r>
          </a:p>
          <a:p>
            <a:pPr lvl="0" rtl="0">
              <a:spcBef>
                <a:spcPts val="0"/>
              </a:spcBef>
              <a:spcAft>
                <a:spcPts val="0"/>
              </a:spcAft>
              <a:buNone/>
            </a:pPr>
            <a:r>
              <a:t/>
            </a:r>
            <a:endParaRPr>
              <a:solidFill>
                <a:srgbClr val="FFFFFF"/>
              </a:solidFill>
              <a:latin typeface="Arial"/>
              <a:ea typeface="Arial"/>
              <a:cs typeface="Arial"/>
              <a:sym typeface="Arial"/>
            </a:endParaRPr>
          </a:p>
          <a:p>
            <a:pPr lvl="0" rtl="0">
              <a:spcBef>
                <a:spcPts val="0"/>
              </a:spcBef>
              <a:spcAft>
                <a:spcPts val="0"/>
              </a:spcAft>
              <a:buNone/>
            </a:pPr>
            <a:r>
              <a:rPr lang="en">
                <a:solidFill>
                  <a:srgbClr val="FFFFFF"/>
                </a:solidFill>
                <a:latin typeface="Arial"/>
                <a:ea typeface="Arial"/>
                <a:cs typeface="Arial"/>
                <a:sym typeface="Arial"/>
              </a:rPr>
              <a:t>Object diagrams should include:</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Name of the class with an instance of that class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Attributes of each class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Type of each attribute replaced with an example of that attribute</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Relationships between the classes</a:t>
            </a:r>
          </a:p>
          <a:p>
            <a:pPr lvl="0" rtl="0">
              <a:spcBef>
                <a:spcPts val="0"/>
              </a:spcBef>
              <a:spcAft>
                <a:spcPts val="0"/>
              </a:spcAft>
              <a:buNone/>
            </a:pPr>
            <a:r>
              <a:t/>
            </a:r>
            <a:endParaRPr>
              <a:solidFill>
                <a:srgbClr val="FFFFFF"/>
              </a:solidFill>
              <a:latin typeface="Arial"/>
              <a:ea typeface="Arial"/>
              <a:cs typeface="Arial"/>
              <a:sym typeface="Arial"/>
            </a:endParaRPr>
          </a:p>
        </p:txBody>
      </p:sp>
      <p:pic>
        <p:nvPicPr>
          <p:cNvPr id="185" name="Shape 185"/>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186" name="Shape 186"/>
          <p:cNvPicPr preferRelativeResize="0"/>
          <p:nvPr/>
        </p:nvPicPr>
        <p:blipFill>
          <a:blip r:embed="rId4">
            <a:alphaModFix/>
          </a:blip>
          <a:stretch>
            <a:fillRect/>
          </a:stretch>
        </p:blipFill>
        <p:spPr>
          <a:xfrm>
            <a:off x="4882349" y="1254549"/>
            <a:ext cx="3879150" cy="334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11700" y="272200"/>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Inheritance Diagrams</a:t>
            </a:r>
          </a:p>
        </p:txBody>
      </p:sp>
      <p:sp>
        <p:nvSpPr>
          <p:cNvPr id="192" name="Shape 192"/>
          <p:cNvSpPr txBox="1"/>
          <p:nvPr>
            <p:ph idx="1" type="body"/>
          </p:nvPr>
        </p:nvSpPr>
        <p:spPr>
          <a:xfrm>
            <a:off x="311700" y="1052650"/>
            <a:ext cx="4852500" cy="3416400"/>
          </a:xfrm>
          <a:prstGeom prst="rect">
            <a:avLst/>
          </a:prstGeom>
        </p:spPr>
        <p:txBody>
          <a:bodyPr anchorCtr="0" anchor="t" bIns="91425" lIns="91425" rIns="91425" tIns="91425">
            <a:noAutofit/>
          </a:bodyPr>
          <a:lstStyle/>
          <a:p>
            <a:pPr lvl="0" rtl="0">
              <a:spcBef>
                <a:spcPts val="0"/>
              </a:spcBef>
              <a:spcAft>
                <a:spcPts val="0"/>
              </a:spcAft>
              <a:buNone/>
            </a:pPr>
            <a:r>
              <a:rPr lang="en" sz="1600">
                <a:solidFill>
                  <a:srgbClr val="FFFFFF"/>
                </a:solidFill>
                <a:latin typeface="Arial"/>
                <a:ea typeface="Arial"/>
                <a:cs typeface="Arial"/>
                <a:sym typeface="Arial"/>
              </a:rPr>
              <a:t>An inheritance diagram demonstrates when a child object assumes characteristics of its parent object. </a:t>
            </a:r>
          </a:p>
          <a:p>
            <a:pPr lvl="0" rtl="0">
              <a:spcBef>
                <a:spcPts val="0"/>
              </a:spcBef>
              <a:spcAft>
                <a:spcPts val="0"/>
              </a:spcAft>
              <a:buNone/>
            </a:pPr>
            <a:r>
              <a:t/>
            </a:r>
            <a:endParaRPr sz="1600">
              <a:solidFill>
                <a:srgbClr val="FFFFFF"/>
              </a:solidFill>
              <a:latin typeface="Arial"/>
              <a:ea typeface="Arial"/>
              <a:cs typeface="Arial"/>
              <a:sym typeface="Arial"/>
            </a:endParaRPr>
          </a:p>
          <a:p>
            <a:pPr lvl="0" rtl="0">
              <a:spcBef>
                <a:spcPts val="0"/>
              </a:spcBef>
              <a:spcAft>
                <a:spcPts val="0"/>
              </a:spcAft>
              <a:buNone/>
            </a:pPr>
            <a:r>
              <a:rPr lang="en" sz="1600">
                <a:solidFill>
                  <a:srgbClr val="FFFFFF"/>
                </a:solidFill>
                <a:latin typeface="Arial"/>
                <a:ea typeface="Arial"/>
                <a:cs typeface="Arial"/>
                <a:sym typeface="Arial"/>
              </a:rPr>
              <a:t>Inheritance diagrams should include:</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Relationships between the classes demonstrated using arrows</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Focus of the relationships is on the flow of information between the classes</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Name of the class </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Attributes of each class</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Type of each attribute replaced with an example of that attribute</a:t>
            </a:r>
          </a:p>
        </p:txBody>
      </p:sp>
      <p:pic>
        <p:nvPicPr>
          <p:cNvPr id="193" name="Shape 193"/>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194" name="Shape 194"/>
          <p:cNvPicPr preferRelativeResize="0"/>
          <p:nvPr/>
        </p:nvPicPr>
        <p:blipFill>
          <a:blip r:embed="rId4">
            <a:alphaModFix/>
          </a:blip>
          <a:stretch>
            <a:fillRect/>
          </a:stretch>
        </p:blipFill>
        <p:spPr>
          <a:xfrm>
            <a:off x="5164175" y="1374174"/>
            <a:ext cx="3827425" cy="27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Activity Diagram</a:t>
            </a:r>
          </a:p>
        </p:txBody>
      </p:sp>
      <p:sp>
        <p:nvSpPr>
          <p:cNvPr id="200" name="Shape 200"/>
          <p:cNvSpPr txBox="1"/>
          <p:nvPr>
            <p:ph idx="1" type="body"/>
          </p:nvPr>
        </p:nvSpPr>
        <p:spPr>
          <a:xfrm>
            <a:off x="311700" y="1152475"/>
            <a:ext cx="42693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Arial"/>
                <a:ea typeface="Arial"/>
                <a:cs typeface="Arial"/>
                <a:sym typeface="Arial"/>
              </a:rPr>
              <a:t>An </a:t>
            </a:r>
            <a:r>
              <a:rPr b="1" lang="en">
                <a:solidFill>
                  <a:srgbClr val="FFFFFF"/>
                </a:solidFill>
                <a:latin typeface="Arial"/>
                <a:ea typeface="Arial"/>
                <a:cs typeface="Arial"/>
                <a:sym typeface="Arial"/>
              </a:rPr>
              <a:t>Activity Diagram</a:t>
            </a:r>
            <a:r>
              <a:rPr lang="en">
                <a:solidFill>
                  <a:srgbClr val="FFFFFF"/>
                </a:solidFill>
                <a:latin typeface="Arial"/>
                <a:ea typeface="Arial"/>
                <a:cs typeface="Arial"/>
                <a:sym typeface="Arial"/>
              </a:rPr>
              <a:t> is a flowchart to represent the flow of information from one activity to another activity. </a:t>
            </a:r>
          </a:p>
          <a:p>
            <a:pPr lvl="0" rtl="0">
              <a:spcBef>
                <a:spcPts val="0"/>
              </a:spcBef>
              <a:buNone/>
            </a:pPr>
            <a:r>
              <a:rPr lang="en">
                <a:solidFill>
                  <a:srgbClr val="FFFFFF"/>
                </a:solidFill>
                <a:latin typeface="Arial"/>
                <a:ea typeface="Arial"/>
                <a:cs typeface="Arial"/>
                <a:sym typeface="Arial"/>
              </a:rPr>
              <a:t>Before drawing an activity diagram, identify the following elements: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Activities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Association</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Conditions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Constraints</a:t>
            </a:r>
          </a:p>
        </p:txBody>
      </p:sp>
      <p:pic>
        <p:nvPicPr>
          <p:cNvPr id="201" name="Shape 201"/>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202" name="Shape 202"/>
          <p:cNvPicPr preferRelativeResize="0"/>
          <p:nvPr/>
        </p:nvPicPr>
        <p:blipFill>
          <a:blip r:embed="rId4">
            <a:alphaModFix/>
          </a:blip>
          <a:stretch>
            <a:fillRect/>
          </a:stretch>
        </p:blipFill>
        <p:spPr>
          <a:xfrm>
            <a:off x="4834625" y="407326"/>
            <a:ext cx="2304650" cy="436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Activity Diagram</a:t>
            </a:r>
          </a:p>
        </p:txBody>
      </p:sp>
      <p:sp>
        <p:nvSpPr>
          <p:cNvPr id="208" name="Shape 208"/>
          <p:cNvSpPr txBox="1"/>
          <p:nvPr>
            <p:ph idx="1" type="body"/>
          </p:nvPr>
        </p:nvSpPr>
        <p:spPr>
          <a:xfrm>
            <a:off x="486525" y="1152475"/>
            <a:ext cx="4867800" cy="3416400"/>
          </a:xfrm>
          <a:prstGeom prst="rect">
            <a:avLst/>
          </a:prstGeom>
        </p:spPr>
        <p:txBody>
          <a:bodyPr anchorCtr="0" anchor="t" bIns="91425" lIns="91425" rIns="91425" tIns="91425">
            <a:noAutofit/>
          </a:bodyPr>
          <a:lstStyle/>
          <a:p>
            <a:pPr lvl="0" rtl="0">
              <a:spcBef>
                <a:spcPts val="0"/>
              </a:spcBef>
              <a:spcAft>
                <a:spcPts val="0"/>
              </a:spcAft>
              <a:buNone/>
            </a:pPr>
            <a:r>
              <a:rPr lang="en" sz="1600">
                <a:solidFill>
                  <a:srgbClr val="FFFFFF"/>
                </a:solidFill>
                <a:latin typeface="Arial"/>
                <a:ea typeface="Arial"/>
                <a:cs typeface="Arial"/>
                <a:sym typeface="Arial"/>
              </a:rPr>
              <a:t>Activity diagrams should include:</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lines with arrows to represent the flow of actions</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rounded rectangles to represent actions</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diamonds to represent decisions</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bars to represent the start (split) or end (join) of concurrent activities</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a black circle represents the start (initial state) of the workflow</a:t>
            </a:r>
          </a:p>
          <a:p>
            <a:pPr indent="-330200" lvl="0" marL="457200" rtl="0">
              <a:spcBef>
                <a:spcPts val="0"/>
              </a:spcBef>
              <a:spcAft>
                <a:spcPts val="0"/>
              </a:spcAft>
              <a:buClr>
                <a:srgbClr val="FFFFFF"/>
              </a:buClr>
              <a:buSzPct val="100000"/>
              <a:buFont typeface="Arial"/>
            </a:pPr>
            <a:r>
              <a:rPr lang="en" sz="1600">
                <a:solidFill>
                  <a:srgbClr val="FFFFFF"/>
                </a:solidFill>
                <a:latin typeface="Arial"/>
                <a:ea typeface="Arial"/>
                <a:cs typeface="Arial"/>
                <a:sym typeface="Arial"/>
              </a:rPr>
              <a:t>an encircled black circle represents the end (final state).</a:t>
            </a:r>
          </a:p>
          <a:p>
            <a:pPr lvl="0" rtl="0">
              <a:spcBef>
                <a:spcPts val="0"/>
              </a:spcBef>
              <a:spcAft>
                <a:spcPts val="0"/>
              </a:spcAft>
              <a:buNone/>
            </a:pPr>
            <a:r>
              <a:t/>
            </a:r>
            <a:endParaRPr sz="1600">
              <a:solidFill>
                <a:srgbClr val="FFFFFF"/>
              </a:solidFill>
              <a:latin typeface="Arial"/>
              <a:ea typeface="Arial"/>
              <a:cs typeface="Arial"/>
              <a:sym typeface="Arial"/>
            </a:endParaRPr>
          </a:p>
        </p:txBody>
      </p:sp>
      <p:pic>
        <p:nvPicPr>
          <p:cNvPr id="209" name="Shape 209"/>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210" name="Shape 210"/>
          <p:cNvPicPr preferRelativeResize="0"/>
          <p:nvPr/>
        </p:nvPicPr>
        <p:blipFill>
          <a:blip r:embed="rId4">
            <a:alphaModFix/>
          </a:blip>
          <a:stretch>
            <a:fillRect/>
          </a:stretch>
        </p:blipFill>
        <p:spPr>
          <a:xfrm>
            <a:off x="5531662" y="445025"/>
            <a:ext cx="2332274" cy="441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Diagrams:</a:t>
            </a:r>
            <a:r>
              <a:rPr b="1" lang="en" u="sng">
                <a:solidFill>
                  <a:srgbClr val="FFFFFF"/>
                </a:solidFill>
                <a:latin typeface="Arial"/>
                <a:ea typeface="Arial"/>
                <a:cs typeface="Arial"/>
                <a:sym typeface="Arial"/>
                <a:hlinkClick r:id="rId3"/>
              </a:rPr>
              <a:t> draw.io</a:t>
            </a:r>
          </a:p>
        </p:txBody>
      </p:sp>
      <p:sp>
        <p:nvSpPr>
          <p:cNvPr id="216" name="Shape 216"/>
          <p:cNvSpPr txBox="1"/>
          <p:nvPr>
            <p:ph idx="1" type="body"/>
          </p:nvPr>
        </p:nvSpPr>
        <p:spPr>
          <a:xfrm>
            <a:off x="311700" y="1152475"/>
            <a:ext cx="4678500" cy="3416400"/>
          </a:xfrm>
          <a:prstGeom prst="rect">
            <a:avLst/>
          </a:prstGeom>
        </p:spPr>
        <p:txBody>
          <a:bodyPr anchorCtr="0" anchor="t" bIns="91425" lIns="91425" rIns="91425" tIns="91425">
            <a:noAutofit/>
          </a:bodyPr>
          <a:lstStyle/>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Online tool that can help you build class or object diagrams.</a:t>
            </a:r>
          </a:p>
          <a:p>
            <a:pPr lvl="0" rtl="0">
              <a:spcBef>
                <a:spcPts val="0"/>
              </a:spcBef>
              <a:spcAft>
                <a:spcPts val="0"/>
              </a:spcAft>
              <a:buNone/>
            </a:pPr>
            <a:r>
              <a:t/>
            </a:r>
            <a:endParaRPr sz="2200">
              <a:solidFill>
                <a:srgbClr val="FFFFFF"/>
              </a:solidFill>
              <a:latin typeface="Arial"/>
              <a:ea typeface="Arial"/>
              <a:cs typeface="Arial"/>
              <a:sym typeface="Arial"/>
            </a:endParaRPr>
          </a:p>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Free</a:t>
            </a:r>
          </a:p>
          <a:p>
            <a:pPr lvl="0" rtl="0">
              <a:spcBef>
                <a:spcPts val="0"/>
              </a:spcBef>
              <a:spcAft>
                <a:spcPts val="0"/>
              </a:spcAft>
              <a:buNone/>
            </a:pPr>
            <a:r>
              <a:t/>
            </a:r>
            <a:endParaRPr sz="2200">
              <a:solidFill>
                <a:srgbClr val="FFFFFF"/>
              </a:solidFill>
              <a:latin typeface="Arial"/>
              <a:ea typeface="Arial"/>
              <a:cs typeface="Arial"/>
              <a:sym typeface="Arial"/>
            </a:endParaRPr>
          </a:p>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Has a lot of built in functionality.</a:t>
            </a:r>
          </a:p>
          <a:p>
            <a:pPr lvl="0" rtl="0">
              <a:spcBef>
                <a:spcPts val="0"/>
              </a:spcBef>
              <a:spcAft>
                <a:spcPts val="0"/>
              </a:spcAft>
              <a:buNone/>
            </a:pPr>
            <a:r>
              <a:t/>
            </a:r>
            <a:endParaRPr sz="2200">
              <a:solidFill>
                <a:srgbClr val="FFFFFF"/>
              </a:solidFill>
              <a:latin typeface="Arial"/>
              <a:ea typeface="Arial"/>
              <a:cs typeface="Arial"/>
              <a:sym typeface="Arial"/>
            </a:endParaRPr>
          </a:p>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https://www.draw.io/</a:t>
            </a:r>
          </a:p>
        </p:txBody>
      </p:sp>
      <p:pic>
        <p:nvPicPr>
          <p:cNvPr id="217" name="Shape 217"/>
          <p:cNvPicPr preferRelativeResize="0"/>
          <p:nvPr/>
        </p:nvPicPr>
        <p:blipFill rotWithShape="1">
          <a:blip r:embed="rId4">
            <a:alphaModFix/>
          </a:blip>
          <a:srcRect b="0" l="0" r="0" t="0"/>
          <a:stretch/>
        </p:blipFill>
        <p:spPr>
          <a:xfrm>
            <a:off x="8004900" y="272200"/>
            <a:ext cx="756600" cy="733900"/>
          </a:xfrm>
          <a:prstGeom prst="rect">
            <a:avLst/>
          </a:prstGeom>
          <a:noFill/>
          <a:ln>
            <a:noFill/>
          </a:ln>
        </p:spPr>
      </p:pic>
      <p:pic>
        <p:nvPicPr>
          <p:cNvPr id="218" name="Shape 218"/>
          <p:cNvPicPr preferRelativeResize="0"/>
          <p:nvPr/>
        </p:nvPicPr>
        <p:blipFill>
          <a:blip r:embed="rId5">
            <a:alphaModFix/>
          </a:blip>
          <a:stretch>
            <a:fillRect/>
          </a:stretch>
        </p:blipFill>
        <p:spPr>
          <a:xfrm>
            <a:off x="5118300" y="1199275"/>
            <a:ext cx="3643200" cy="336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22" name="Shape 222"/>
        <p:cNvGrpSpPr/>
        <p:nvPr/>
      </p:nvGrpSpPr>
      <p:grpSpPr>
        <a:xfrm>
          <a:off x="0" y="0"/>
          <a:ext cx="0" cy="0"/>
          <a:chOff x="0" y="0"/>
          <a:chExt cx="0" cy="0"/>
        </a:xfrm>
      </p:grpSpPr>
      <p:sp>
        <p:nvSpPr>
          <p:cNvPr id="223" name="Shape 223"/>
          <p:cNvSpPr txBox="1"/>
          <p:nvPr>
            <p:ph type="title"/>
          </p:nvPr>
        </p:nvSpPr>
        <p:spPr>
          <a:xfrm>
            <a:off x="311700" y="272200"/>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Implementation Constraints Plan</a:t>
            </a:r>
          </a:p>
        </p:txBody>
      </p:sp>
      <p:sp>
        <p:nvSpPr>
          <p:cNvPr id="224" name="Shape 224"/>
          <p:cNvSpPr txBox="1"/>
          <p:nvPr>
            <p:ph idx="1" type="body"/>
          </p:nvPr>
        </p:nvSpPr>
        <p:spPr>
          <a:xfrm>
            <a:off x="434450" y="1029475"/>
            <a:ext cx="3826500"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latin typeface="Arial"/>
                <a:ea typeface="Arial"/>
                <a:cs typeface="Arial"/>
                <a:sym typeface="Arial"/>
              </a:rPr>
              <a:t>Implementation constraints are things that might affect the project you are working on, in a broader context.</a:t>
            </a:r>
          </a:p>
          <a:p>
            <a:pPr lvl="0" rtl="0">
              <a:spcBef>
                <a:spcPts val="0"/>
              </a:spcBef>
              <a:spcAft>
                <a:spcPts val="0"/>
              </a:spcAft>
              <a:buNone/>
            </a:pPr>
            <a:r>
              <a:t/>
            </a:r>
            <a:endParaRPr>
              <a:solidFill>
                <a:srgbClr val="FFFFFF"/>
              </a:solidFill>
              <a:latin typeface="Arial"/>
              <a:ea typeface="Arial"/>
              <a:cs typeface="Arial"/>
              <a:sym typeface="Arial"/>
            </a:endParaRPr>
          </a:p>
          <a:p>
            <a:pPr lvl="0" rtl="0">
              <a:spcBef>
                <a:spcPts val="0"/>
              </a:spcBef>
              <a:spcAft>
                <a:spcPts val="0"/>
              </a:spcAft>
              <a:buNone/>
            </a:pPr>
            <a:r>
              <a:rPr lang="en">
                <a:solidFill>
                  <a:srgbClr val="FFFFFF"/>
                </a:solidFill>
                <a:latin typeface="Arial"/>
                <a:ea typeface="Arial"/>
                <a:cs typeface="Arial"/>
                <a:sym typeface="Arial"/>
              </a:rPr>
              <a:t>An implementation constraints plan looks at how these constraints may affect the project and consider how they can be dealt with or counteracted.</a:t>
            </a:r>
          </a:p>
          <a:p>
            <a:pPr lvl="0" rtl="0">
              <a:spcBef>
                <a:spcPts val="0"/>
              </a:spcBef>
              <a:spcAft>
                <a:spcPts val="0"/>
              </a:spcAft>
              <a:buNone/>
            </a:pPr>
            <a:r>
              <a:t/>
            </a:r>
            <a:endParaRPr>
              <a:solidFill>
                <a:srgbClr val="FFFFFF"/>
              </a:solidFill>
              <a:latin typeface="Arial"/>
              <a:ea typeface="Arial"/>
              <a:cs typeface="Arial"/>
              <a:sym typeface="Arial"/>
            </a:endParaRPr>
          </a:p>
        </p:txBody>
      </p:sp>
      <p:pic>
        <p:nvPicPr>
          <p:cNvPr id="225" name="Shape 225"/>
          <p:cNvPicPr preferRelativeResize="0"/>
          <p:nvPr/>
        </p:nvPicPr>
        <p:blipFill rotWithShape="1">
          <a:blip r:embed="rId3">
            <a:alphaModFix/>
          </a:blip>
          <a:srcRect b="0" l="0" r="0" t="0"/>
          <a:stretch/>
        </p:blipFill>
        <p:spPr>
          <a:xfrm>
            <a:off x="8253400" y="272199"/>
            <a:ext cx="508100" cy="492849"/>
          </a:xfrm>
          <a:prstGeom prst="rect">
            <a:avLst/>
          </a:prstGeom>
          <a:noFill/>
          <a:ln>
            <a:noFill/>
          </a:ln>
        </p:spPr>
      </p:pic>
      <p:sp>
        <p:nvSpPr>
          <p:cNvPr id="226" name="Shape 226"/>
          <p:cNvSpPr txBox="1"/>
          <p:nvPr>
            <p:ph idx="1" type="body"/>
          </p:nvPr>
        </p:nvSpPr>
        <p:spPr>
          <a:xfrm>
            <a:off x="4613400" y="984825"/>
            <a:ext cx="4218900"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latin typeface="Arial"/>
                <a:ea typeface="Arial"/>
                <a:cs typeface="Arial"/>
                <a:sym typeface="Arial"/>
              </a:rPr>
              <a:t>The plan usually considers the following constraints: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Hardware and software platforms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Performance requirements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Persistent storage and transactions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Usability</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Budgets </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Time limitations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311700" y="272200"/>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Implementation Constraints Plan</a:t>
            </a:r>
          </a:p>
        </p:txBody>
      </p:sp>
      <p:pic>
        <p:nvPicPr>
          <p:cNvPr id="232" name="Shape 232"/>
          <p:cNvPicPr preferRelativeResize="0"/>
          <p:nvPr/>
        </p:nvPicPr>
        <p:blipFill rotWithShape="1">
          <a:blip r:embed="rId3">
            <a:alphaModFix/>
          </a:blip>
          <a:srcRect b="0" l="0" r="0" t="0"/>
          <a:stretch/>
        </p:blipFill>
        <p:spPr>
          <a:xfrm>
            <a:off x="8253400" y="272199"/>
            <a:ext cx="508100" cy="492849"/>
          </a:xfrm>
          <a:prstGeom prst="rect">
            <a:avLst/>
          </a:prstGeom>
          <a:noFill/>
          <a:ln>
            <a:noFill/>
          </a:ln>
        </p:spPr>
      </p:pic>
      <p:graphicFrame>
        <p:nvGraphicFramePr>
          <p:cNvPr id="233" name="Shape 233"/>
          <p:cNvGraphicFramePr/>
          <p:nvPr/>
        </p:nvGraphicFramePr>
        <p:xfrm>
          <a:off x="447875" y="999175"/>
          <a:ext cx="3000000" cy="3000000"/>
        </p:xfrm>
        <a:graphic>
          <a:graphicData uri="http://schemas.openxmlformats.org/drawingml/2006/table">
            <a:tbl>
              <a:tblPr>
                <a:noFill/>
                <a:tableStyleId>{6D9B2DA5-23F8-46E1-81DA-B868E37D4389}</a:tableStyleId>
              </a:tblPr>
              <a:tblGrid>
                <a:gridCol w="1981075"/>
                <a:gridCol w="3619975"/>
                <a:gridCol w="2800575"/>
              </a:tblGrid>
              <a:tr h="444275">
                <a:tc>
                  <a:txBody>
                    <a:bodyPr>
                      <a:noAutofit/>
                    </a:bodyPr>
                    <a:lstStyle/>
                    <a:p>
                      <a:pPr lvl="0" rtl="0">
                        <a:lnSpc>
                          <a:spcPct val="115000"/>
                        </a:lnSpc>
                        <a:spcBef>
                          <a:spcPts val="0"/>
                        </a:spcBef>
                        <a:buNone/>
                      </a:pPr>
                      <a:r>
                        <a:rPr b="1" lang="en"/>
                        <a:t>Constraint</a:t>
                      </a:r>
                    </a:p>
                  </a:txBody>
                  <a:tcPr marT="38100" marB="38100" marR="38100" marL="38100">
                    <a:lnL cap="flat" cmpd="sng" w="9525">
                      <a:solidFill>
                        <a:srgbClr val="FFFFFF"/>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76D6FF"/>
                    </a:solidFill>
                  </a:tcPr>
                </a:tc>
                <a:tc>
                  <a:txBody>
                    <a:bodyPr>
                      <a:noAutofit/>
                    </a:bodyPr>
                    <a:lstStyle/>
                    <a:p>
                      <a:pPr lvl="0" rtl="0">
                        <a:lnSpc>
                          <a:spcPct val="115000"/>
                        </a:lnSpc>
                        <a:spcBef>
                          <a:spcPts val="0"/>
                        </a:spcBef>
                        <a:buNone/>
                      </a:pPr>
                      <a:r>
                        <a:rPr b="1" lang="en"/>
                        <a:t>Possible Effect of Constraint on Product</a:t>
                      </a:r>
                    </a:p>
                  </a:txBody>
                  <a:tcPr marT="38100" marB="38100" marR="38100" marL="38100">
                    <a:lnL cap="flat" cmpd="sng" w="9525">
                      <a:solidFill>
                        <a:srgbClr val="C4C6C6"/>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76D6FF"/>
                    </a:solidFill>
                  </a:tcPr>
                </a:tc>
                <a:tc>
                  <a:txBody>
                    <a:bodyPr>
                      <a:noAutofit/>
                    </a:bodyPr>
                    <a:lstStyle/>
                    <a:p>
                      <a:pPr lvl="0" rtl="0">
                        <a:lnSpc>
                          <a:spcPct val="115000"/>
                        </a:lnSpc>
                        <a:spcBef>
                          <a:spcPts val="0"/>
                        </a:spcBef>
                        <a:buNone/>
                      </a:pPr>
                      <a:r>
                        <a:rPr b="1" lang="en"/>
                        <a:t>Solution</a:t>
                      </a:r>
                    </a:p>
                  </a:txBody>
                  <a:tcPr marT="38100" marB="38100" marR="38100" marL="38100">
                    <a:lnL cap="flat" cmpd="sng" w="9525">
                      <a:solidFill>
                        <a:srgbClr val="C4C6C6"/>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76D6FF"/>
                    </a:solidFill>
                  </a:tcPr>
                </a:tc>
              </a:tr>
              <a:tr h="667550">
                <a:tc>
                  <a:txBody>
                    <a:bodyPr>
                      <a:noAutofit/>
                    </a:bodyPr>
                    <a:lstStyle/>
                    <a:p>
                      <a:pPr lvl="0" rtl="0">
                        <a:lnSpc>
                          <a:spcPct val="115000"/>
                        </a:lnSpc>
                        <a:spcBef>
                          <a:spcPts val="0"/>
                        </a:spcBef>
                        <a:buNone/>
                      </a:pPr>
                      <a:r>
                        <a:rPr b="1" lang="en">
                          <a:solidFill>
                            <a:srgbClr val="FFFFFF"/>
                          </a:solidFill>
                        </a:rPr>
                        <a:t>Hardware and software platforms</a:t>
                      </a:r>
                    </a:p>
                  </a:txBody>
                  <a:tcPr marT="38100" marB="38100" marR="38100" marL="38100">
                    <a:lnL cap="flat" cmpd="sng" w="9525">
                      <a:solidFill>
                        <a:srgbClr val="FFFFFF"/>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C4C6C6"/>
                      </a:solidFill>
                      <a:prstDash val="solid"/>
                      <a:round/>
                      <a:headEnd len="med" w="med" type="none"/>
                      <a:tailEnd len="med" w="med" type="none"/>
                    </a:lnB>
                  </a:tcPr>
                </a:tc>
              </a:tr>
              <a:tr h="667550">
                <a:tc>
                  <a:txBody>
                    <a:bodyPr>
                      <a:noAutofit/>
                    </a:bodyPr>
                    <a:lstStyle/>
                    <a:p>
                      <a:pPr lvl="0" rtl="0">
                        <a:lnSpc>
                          <a:spcPct val="115000"/>
                        </a:lnSpc>
                        <a:spcBef>
                          <a:spcPts val="0"/>
                        </a:spcBef>
                        <a:buNone/>
                      </a:pPr>
                      <a:r>
                        <a:rPr b="1" lang="en">
                          <a:solidFill>
                            <a:srgbClr val="FFFFFF"/>
                          </a:solidFill>
                        </a:rPr>
                        <a:t>Performance requirements</a:t>
                      </a:r>
                    </a:p>
                  </a:txBody>
                  <a:tcPr marT="38100" marB="38100" marR="38100" marL="38100">
                    <a:lnL cap="flat" cmpd="sng" w="9525">
                      <a:solidFill>
                        <a:srgbClr val="FFFFFF"/>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r>
              <a:tr h="667550">
                <a:tc>
                  <a:txBody>
                    <a:bodyPr>
                      <a:noAutofit/>
                    </a:bodyPr>
                    <a:lstStyle/>
                    <a:p>
                      <a:pPr lvl="0" rtl="0">
                        <a:lnSpc>
                          <a:spcPct val="115000"/>
                        </a:lnSpc>
                        <a:spcBef>
                          <a:spcPts val="0"/>
                        </a:spcBef>
                        <a:buNone/>
                      </a:pPr>
                      <a:r>
                        <a:rPr b="1" lang="en">
                          <a:solidFill>
                            <a:srgbClr val="FFFFFF"/>
                          </a:solidFill>
                        </a:rPr>
                        <a:t>Persistant storage and transactions</a:t>
                      </a:r>
                    </a:p>
                  </a:txBody>
                  <a:tcPr marT="38100" marB="38100" marR="38100" marL="38100">
                    <a:lnL cap="flat" cmpd="sng" w="9525">
                      <a:solidFill>
                        <a:srgbClr val="FFFFFF"/>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r>
              <a:tr h="417250">
                <a:tc>
                  <a:txBody>
                    <a:bodyPr>
                      <a:noAutofit/>
                    </a:bodyPr>
                    <a:lstStyle/>
                    <a:p>
                      <a:pPr lvl="0" rtl="0">
                        <a:lnSpc>
                          <a:spcPct val="115000"/>
                        </a:lnSpc>
                        <a:spcBef>
                          <a:spcPts val="0"/>
                        </a:spcBef>
                        <a:buNone/>
                      </a:pPr>
                      <a:r>
                        <a:rPr b="1" lang="en">
                          <a:solidFill>
                            <a:srgbClr val="FFFFFF"/>
                          </a:solidFill>
                        </a:rPr>
                        <a:t>Usability</a:t>
                      </a:r>
                    </a:p>
                  </a:txBody>
                  <a:tcPr marT="38100" marB="38100" marR="38100" marL="38100">
                    <a:lnL cap="flat" cmpd="sng" w="9525">
                      <a:solidFill>
                        <a:srgbClr val="FFFFFF"/>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r>
              <a:tr h="417250">
                <a:tc>
                  <a:txBody>
                    <a:bodyPr>
                      <a:noAutofit/>
                    </a:bodyPr>
                    <a:lstStyle/>
                    <a:p>
                      <a:pPr lvl="0" rtl="0">
                        <a:lnSpc>
                          <a:spcPct val="115000"/>
                        </a:lnSpc>
                        <a:spcBef>
                          <a:spcPts val="0"/>
                        </a:spcBef>
                        <a:buNone/>
                      </a:pPr>
                      <a:r>
                        <a:rPr b="1" lang="en">
                          <a:solidFill>
                            <a:srgbClr val="FFFFFF"/>
                          </a:solidFill>
                        </a:rPr>
                        <a:t>Budgets</a:t>
                      </a:r>
                    </a:p>
                  </a:txBody>
                  <a:tcPr marT="38100" marB="38100" marR="38100" marL="38100">
                    <a:lnL cap="flat" cmpd="sng" w="9525">
                      <a:solidFill>
                        <a:srgbClr val="FFFFFF"/>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19050">
                      <a:solidFill>
                        <a:srgbClr val="C4C6C6"/>
                      </a:solidFill>
                      <a:prstDash val="solid"/>
                      <a:round/>
                      <a:headEnd len="med" w="med" type="none"/>
                      <a:tailEnd len="med" w="med" type="none"/>
                    </a:lnB>
                  </a:tcPr>
                </a:tc>
              </a:tr>
              <a:tr h="375500">
                <a:tc>
                  <a:txBody>
                    <a:bodyPr>
                      <a:noAutofit/>
                    </a:bodyPr>
                    <a:lstStyle/>
                    <a:p>
                      <a:pPr lvl="0" rtl="0">
                        <a:lnSpc>
                          <a:spcPct val="115000"/>
                        </a:lnSpc>
                        <a:spcBef>
                          <a:spcPts val="0"/>
                        </a:spcBef>
                        <a:buNone/>
                      </a:pPr>
                      <a:r>
                        <a:rPr b="1" lang="en">
                          <a:solidFill>
                            <a:srgbClr val="FFFFFF"/>
                          </a:solidFill>
                        </a:rPr>
                        <a:t>Time limitations</a:t>
                      </a:r>
                    </a:p>
                  </a:txBody>
                  <a:tcPr marT="38100" marB="38100" marR="38100" marL="38100">
                    <a:lnL cap="flat" cmpd="sng" w="9525">
                      <a:solidFill>
                        <a:srgbClr val="FFFFFF"/>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C4C6C6"/>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t/>
                      </a:r>
                      <a:endParaRPr/>
                    </a:p>
                  </a:txBody>
                  <a:tcPr marT="38100" marB="38100" marR="38100" marL="38100">
                    <a:lnL cap="flat" cmpd="sng" w="9525">
                      <a:solidFill>
                        <a:srgbClr val="C4C6C6"/>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19050">
                      <a:solidFill>
                        <a:srgbClr val="C4C6C6"/>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Wireframes</a:t>
            </a:r>
          </a:p>
        </p:txBody>
      </p:sp>
      <p:sp>
        <p:nvSpPr>
          <p:cNvPr id="239" name="Shape 239"/>
          <p:cNvSpPr txBox="1"/>
          <p:nvPr>
            <p:ph idx="1" type="body"/>
          </p:nvPr>
        </p:nvSpPr>
        <p:spPr>
          <a:xfrm>
            <a:off x="311700" y="1152475"/>
            <a:ext cx="3870000" cy="3416400"/>
          </a:xfrm>
          <a:prstGeom prst="rect">
            <a:avLst/>
          </a:prstGeom>
        </p:spPr>
        <p:txBody>
          <a:bodyPr anchorCtr="0" anchor="t" bIns="91425" lIns="91425" rIns="91425" tIns="91425">
            <a:noAutofit/>
          </a:bodyPr>
          <a:lstStyle/>
          <a:p>
            <a:pPr lvl="0" rtl="0">
              <a:spcBef>
                <a:spcPts val="0"/>
              </a:spcBef>
              <a:spcAft>
                <a:spcPts val="0"/>
              </a:spcAft>
              <a:buNone/>
            </a:pPr>
            <a:r>
              <a:rPr lang="en" sz="2200">
                <a:solidFill>
                  <a:srgbClr val="FFFFFF"/>
                </a:solidFill>
                <a:latin typeface="Arial"/>
                <a:ea typeface="Arial"/>
                <a:cs typeface="Arial"/>
                <a:sym typeface="Arial"/>
              </a:rPr>
              <a:t>Balsamiq and NinjaMock are software apps that allow you to build wireframes easily.</a:t>
            </a:r>
          </a:p>
          <a:p>
            <a:pPr lvl="0" rtl="0">
              <a:spcBef>
                <a:spcPts val="0"/>
              </a:spcBef>
              <a:spcAft>
                <a:spcPts val="0"/>
              </a:spcAft>
              <a:buNone/>
            </a:pPr>
            <a:r>
              <a:t/>
            </a:r>
            <a:endParaRPr sz="2200">
              <a:solidFill>
                <a:srgbClr val="FFFFFF"/>
              </a:solidFill>
              <a:latin typeface="Arial"/>
              <a:ea typeface="Arial"/>
              <a:cs typeface="Arial"/>
              <a:sym typeface="Arial"/>
            </a:endParaRPr>
          </a:p>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Balsamic - 30 day free trial</a:t>
            </a:r>
          </a:p>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NinjaMock - free</a:t>
            </a:r>
          </a:p>
        </p:txBody>
      </p:sp>
      <p:pic>
        <p:nvPicPr>
          <p:cNvPr id="240" name="Shape 240"/>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241" name="Shape 241"/>
          <p:cNvPicPr preferRelativeResize="0"/>
          <p:nvPr/>
        </p:nvPicPr>
        <p:blipFill>
          <a:blip r:embed="rId4">
            <a:alphaModFix/>
          </a:blip>
          <a:stretch>
            <a:fillRect/>
          </a:stretch>
        </p:blipFill>
        <p:spPr>
          <a:xfrm>
            <a:off x="4376674" y="1189335"/>
            <a:ext cx="4384825" cy="3342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Time Management</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Consider about division of labour and time management</a:t>
            </a:r>
          </a:p>
          <a:p>
            <a:pPr lvl="0" rtl="0">
              <a:spcBef>
                <a:spcPts val="0"/>
              </a:spcBef>
              <a:spcAft>
                <a:spcPts val="0"/>
              </a:spcAft>
              <a:buNone/>
            </a:pPr>
            <a:r>
              <a:t/>
            </a:r>
            <a:endParaRPr sz="2200">
              <a:solidFill>
                <a:srgbClr val="FFFFFF"/>
              </a:solidFill>
              <a:latin typeface="Arial"/>
              <a:ea typeface="Arial"/>
              <a:cs typeface="Arial"/>
              <a:sym typeface="Arial"/>
            </a:endParaRPr>
          </a:p>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Once you have made a plan, that is not the end!Good project management means monitoring progress at all stages of the project</a:t>
            </a:r>
          </a:p>
          <a:p>
            <a:pPr lvl="0" rtl="0">
              <a:spcBef>
                <a:spcPts val="0"/>
              </a:spcBef>
              <a:spcAft>
                <a:spcPts val="0"/>
              </a:spcAft>
              <a:buNone/>
            </a:pPr>
            <a:r>
              <a:t/>
            </a:r>
            <a:endParaRPr sz="2200">
              <a:solidFill>
                <a:srgbClr val="FFFFFF"/>
              </a:solidFill>
              <a:latin typeface="Arial"/>
              <a:ea typeface="Arial"/>
              <a:cs typeface="Arial"/>
              <a:sym typeface="Arial"/>
            </a:endParaRPr>
          </a:p>
          <a:p>
            <a:pPr indent="-298450" lvl="0" marL="457200" rtl="0">
              <a:spcBef>
                <a:spcPts val="0"/>
              </a:spcBef>
              <a:spcAft>
                <a:spcPts val="0"/>
              </a:spcAft>
              <a:buClr>
                <a:srgbClr val="FFFFFF"/>
              </a:buClr>
              <a:buSzPct val="50000"/>
              <a:buFont typeface="Arial"/>
            </a:pPr>
            <a:r>
              <a:rPr lang="en" sz="2200">
                <a:solidFill>
                  <a:srgbClr val="FFFFFF"/>
                </a:solidFill>
                <a:latin typeface="Arial"/>
                <a:ea typeface="Arial"/>
                <a:cs typeface="Arial"/>
                <a:sym typeface="Arial"/>
              </a:rPr>
              <a:t>Use AGILE development</a:t>
            </a:r>
          </a:p>
          <a:p>
            <a:pPr indent="457200" lvl="0" marL="457200" rtl="0">
              <a:spcBef>
                <a:spcPts val="0"/>
              </a:spcBef>
              <a:spcAft>
                <a:spcPts val="0"/>
              </a:spcAft>
              <a:buNone/>
            </a:pPr>
            <a:r>
              <a:rPr lang="en" sz="2200">
                <a:solidFill>
                  <a:srgbClr val="FFFFFF"/>
                </a:solidFill>
                <a:latin typeface="Arial"/>
                <a:ea typeface="Arial"/>
                <a:cs typeface="Arial"/>
                <a:sym typeface="Arial"/>
              </a:rPr>
              <a:t>- Morning scrums</a:t>
            </a:r>
          </a:p>
          <a:p>
            <a:pPr indent="457200" lvl="0" marL="457200" rtl="0">
              <a:spcBef>
                <a:spcPts val="0"/>
              </a:spcBef>
              <a:buNone/>
            </a:pPr>
            <a:r>
              <a:rPr lang="en" sz="2200">
                <a:solidFill>
                  <a:srgbClr val="FFFFFF"/>
                </a:solidFill>
                <a:latin typeface="Arial"/>
                <a:ea typeface="Arial"/>
                <a:cs typeface="Arial"/>
                <a:sym typeface="Arial"/>
              </a:rPr>
              <a:t>- End of day re-evaluations</a:t>
            </a:r>
          </a:p>
          <a:p>
            <a:pPr lvl="0" rtl="0">
              <a:spcBef>
                <a:spcPts val="0"/>
              </a:spcBef>
              <a:buNone/>
            </a:pPr>
            <a:r>
              <a:t/>
            </a:r>
            <a:endParaRPr sz="2200">
              <a:solidFill>
                <a:srgbClr val="FFFFFF"/>
              </a:solidFill>
              <a:latin typeface="Arial"/>
              <a:ea typeface="Arial"/>
              <a:cs typeface="Arial"/>
              <a:sym typeface="Arial"/>
            </a:endParaRPr>
          </a:p>
        </p:txBody>
      </p:sp>
      <p:pic>
        <p:nvPicPr>
          <p:cNvPr id="248" name="Shape 248"/>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Lesson Objectives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lnSpc>
                <a:spcPct val="100000"/>
              </a:lnSpc>
              <a:spcBef>
                <a:spcPts val="0"/>
              </a:spcBef>
              <a:buNone/>
            </a:pPr>
            <a:r>
              <a:rPr b="1" lang="en" sz="2200">
                <a:solidFill>
                  <a:srgbClr val="FFFFFF"/>
                </a:solidFill>
                <a:latin typeface="Arial"/>
                <a:ea typeface="Arial"/>
                <a:cs typeface="Arial"/>
                <a:sym typeface="Arial"/>
              </a:rPr>
              <a:t>Aim:</a:t>
            </a:r>
            <a:r>
              <a:rPr lang="en" sz="2200">
                <a:solidFill>
                  <a:srgbClr val="FFFFFF"/>
                </a:solidFill>
                <a:latin typeface="Arial"/>
                <a:ea typeface="Arial"/>
                <a:cs typeface="Arial"/>
                <a:sym typeface="Arial"/>
              </a:rPr>
              <a:t> To help in the preparation and planning of a software development project.</a:t>
            </a:r>
          </a:p>
          <a:p>
            <a:pPr indent="-368300" lvl="0" marL="457200" rtl="0">
              <a:lnSpc>
                <a:spcPct val="150000"/>
              </a:lnSpc>
              <a:spcBef>
                <a:spcPts val="0"/>
              </a:spcBef>
              <a:buClr>
                <a:srgbClr val="FFFFFF"/>
              </a:buClr>
              <a:buSzPct val="100000"/>
              <a:buFont typeface="Arial"/>
              <a:buChar char="-"/>
            </a:pPr>
            <a:r>
              <a:rPr lang="en" sz="2200">
                <a:solidFill>
                  <a:srgbClr val="FFFFFF"/>
                </a:solidFill>
                <a:latin typeface="Arial"/>
                <a:ea typeface="Arial"/>
                <a:cs typeface="Arial"/>
                <a:sym typeface="Arial"/>
              </a:rPr>
              <a:t>Know a range of techniques that help plan a project.</a:t>
            </a:r>
          </a:p>
          <a:p>
            <a:pPr indent="-368300" lvl="0" marL="457200" rtl="0">
              <a:lnSpc>
                <a:spcPct val="150000"/>
              </a:lnSpc>
              <a:spcBef>
                <a:spcPts val="0"/>
              </a:spcBef>
              <a:buClr>
                <a:srgbClr val="FFFFFF"/>
              </a:buClr>
              <a:buSzPct val="100000"/>
              <a:buFont typeface="Arial"/>
              <a:buChar char="-"/>
            </a:pPr>
            <a:r>
              <a:rPr lang="en" sz="2200">
                <a:solidFill>
                  <a:srgbClr val="FFFFFF"/>
                </a:solidFill>
                <a:latin typeface="Arial"/>
                <a:ea typeface="Arial"/>
                <a:cs typeface="Arial"/>
                <a:sym typeface="Arial"/>
              </a:rPr>
              <a:t>Understand the importance of good planning.</a:t>
            </a:r>
          </a:p>
          <a:p>
            <a:pPr indent="-368300" lvl="0" marL="457200" rtl="0">
              <a:lnSpc>
                <a:spcPct val="100000"/>
              </a:lnSpc>
              <a:spcBef>
                <a:spcPts val="0"/>
              </a:spcBef>
              <a:buClr>
                <a:srgbClr val="FFFFFF"/>
              </a:buClr>
              <a:buSzPct val="100000"/>
              <a:buFont typeface="Arial"/>
              <a:buChar char="-"/>
            </a:pPr>
            <a:r>
              <a:rPr lang="en" sz="2200">
                <a:solidFill>
                  <a:srgbClr val="FFFFFF"/>
                </a:solidFill>
                <a:latin typeface="Arial"/>
                <a:ea typeface="Arial"/>
                <a:cs typeface="Arial"/>
                <a:sym typeface="Arial"/>
              </a:rPr>
              <a:t>Be able to produce an effective plan to assist in the development of a software development product.</a:t>
            </a:r>
          </a:p>
        </p:txBody>
      </p:sp>
      <p:pic>
        <p:nvPicPr>
          <p:cNvPr id="114" name="Shape 114"/>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Plan a project</a:t>
            </a:r>
          </a:p>
        </p:txBody>
      </p:sp>
      <p:sp>
        <p:nvSpPr>
          <p:cNvPr id="254" name="Shape 254"/>
          <p:cNvSpPr txBox="1"/>
          <p:nvPr>
            <p:ph idx="1" type="body"/>
          </p:nvPr>
        </p:nvSpPr>
        <p:spPr>
          <a:xfrm>
            <a:off x="311700" y="1152475"/>
            <a:ext cx="4139400" cy="3416400"/>
          </a:xfrm>
          <a:prstGeom prst="rect">
            <a:avLst/>
          </a:prstGeom>
        </p:spPr>
        <p:txBody>
          <a:bodyPr anchorCtr="0" anchor="t" bIns="91425" lIns="91425" rIns="91425" tIns="91425">
            <a:noAutofit/>
          </a:bodyPr>
          <a:lstStyle/>
          <a:p>
            <a:pPr lvl="0" rtl="0">
              <a:spcBef>
                <a:spcPts val="0"/>
              </a:spcBef>
              <a:buNone/>
            </a:pPr>
            <a:r>
              <a:rPr lang="en" sz="2000">
                <a:solidFill>
                  <a:srgbClr val="FFFFFF"/>
                </a:solidFill>
                <a:latin typeface="Arial"/>
                <a:ea typeface="Arial"/>
                <a:cs typeface="Arial"/>
                <a:sym typeface="Arial"/>
              </a:rPr>
              <a:t>For the project brief, complete the following:</a:t>
            </a: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Breakdown the brief and create an MVP.</a:t>
            </a: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Create a Use Case Diagram using your MVP.</a:t>
            </a: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Create a Class Diagram using your Use Case Diagram.</a:t>
            </a:r>
          </a:p>
          <a:p>
            <a:pPr lvl="0" rtl="0">
              <a:spcBef>
                <a:spcPts val="0"/>
              </a:spcBef>
              <a:buNone/>
            </a:pPr>
            <a:r>
              <a:t/>
            </a:r>
            <a:endParaRPr sz="2000">
              <a:solidFill>
                <a:srgbClr val="FFFFFF"/>
              </a:solidFill>
              <a:latin typeface="Arial"/>
              <a:ea typeface="Arial"/>
              <a:cs typeface="Arial"/>
              <a:sym typeface="Arial"/>
            </a:endParaRPr>
          </a:p>
        </p:txBody>
      </p:sp>
      <p:pic>
        <p:nvPicPr>
          <p:cNvPr id="255" name="Shape 255"/>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
        <p:nvSpPr>
          <p:cNvPr id="256" name="Shape 256"/>
          <p:cNvSpPr txBox="1"/>
          <p:nvPr/>
        </p:nvSpPr>
        <p:spPr>
          <a:xfrm>
            <a:off x="4751700" y="1152475"/>
            <a:ext cx="4009800" cy="3532800"/>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FFFFFF"/>
                </a:solidFill>
              </a:rPr>
              <a:t>Build a hub for modern interpretations of classics, e.g. noughts and crosses, tic tac toe. Your app will allow users to register an account to track their interactions. Allow them to start new games which they can play against a friend or the computer. They will be able to see a list of the previous games they have played, and a running score of wins/losses. Maybe even a leaderboard of all players across the site, or the facility to start knockout tournaments.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Planning Your Project</a:t>
            </a:r>
          </a:p>
        </p:txBody>
      </p:sp>
      <p:sp>
        <p:nvSpPr>
          <p:cNvPr id="262" name="Shape 262"/>
          <p:cNvSpPr txBox="1"/>
          <p:nvPr>
            <p:ph idx="1" type="body"/>
          </p:nvPr>
        </p:nvSpPr>
        <p:spPr>
          <a:xfrm>
            <a:off x="311700" y="1152475"/>
            <a:ext cx="4029600" cy="3416400"/>
          </a:xfrm>
          <a:prstGeom prst="rect">
            <a:avLst/>
          </a:prstGeom>
        </p:spPr>
        <p:txBody>
          <a:bodyPr anchorCtr="0" anchor="t" bIns="91425" lIns="91425" rIns="91425" tIns="91425">
            <a:noAutofit/>
          </a:bodyPr>
          <a:lstStyle/>
          <a:p>
            <a:pPr lvl="0" rtl="0">
              <a:spcBef>
                <a:spcPts val="0"/>
              </a:spcBef>
              <a:buNone/>
            </a:pPr>
            <a:r>
              <a:rPr lang="en" sz="2200">
                <a:solidFill>
                  <a:schemeClr val="dk1"/>
                </a:solidFill>
                <a:latin typeface="Arial"/>
                <a:ea typeface="Arial"/>
                <a:cs typeface="Arial"/>
                <a:sym typeface="Arial"/>
              </a:rPr>
              <a:t>Things you should do to help you plan your project: </a:t>
            </a:r>
          </a:p>
          <a:p>
            <a:pPr indent="-368300" lvl="0" marL="457200" rtl="0">
              <a:spcBef>
                <a:spcPts val="0"/>
              </a:spcBef>
              <a:spcAft>
                <a:spcPts val="0"/>
              </a:spcAft>
              <a:buClr>
                <a:srgbClr val="FFFFFF"/>
              </a:buClr>
              <a:buSzPct val="100000"/>
              <a:buFont typeface="Arial"/>
            </a:pPr>
            <a:r>
              <a:rPr lang="en" sz="2200">
                <a:solidFill>
                  <a:srgbClr val="FFFFFF"/>
                </a:solidFill>
                <a:latin typeface="Arial"/>
                <a:ea typeface="Arial"/>
                <a:cs typeface="Arial"/>
                <a:sym typeface="Arial"/>
              </a:rPr>
              <a:t>Project requirements</a:t>
            </a:r>
          </a:p>
          <a:p>
            <a:pPr indent="-368300" lvl="0" marL="457200" rtl="0">
              <a:spcBef>
                <a:spcPts val="0"/>
              </a:spcBef>
              <a:spcAft>
                <a:spcPts val="0"/>
              </a:spcAft>
              <a:buClr>
                <a:srgbClr val="FFFFFF"/>
              </a:buClr>
              <a:buSzPct val="100000"/>
              <a:buFont typeface="Arial"/>
            </a:pPr>
            <a:r>
              <a:rPr lang="en" sz="2200">
                <a:solidFill>
                  <a:srgbClr val="FFFFFF"/>
                </a:solidFill>
                <a:latin typeface="Arial"/>
                <a:ea typeface="Arial"/>
                <a:cs typeface="Arial"/>
                <a:sym typeface="Arial"/>
              </a:rPr>
              <a:t>Trello and MoSCoW</a:t>
            </a:r>
          </a:p>
          <a:p>
            <a:pPr indent="-368300" lvl="0" marL="457200" rtl="0">
              <a:spcBef>
                <a:spcPts val="0"/>
              </a:spcBef>
              <a:spcAft>
                <a:spcPts val="0"/>
              </a:spcAft>
              <a:buClr>
                <a:srgbClr val="FFFFFF"/>
              </a:buClr>
              <a:buSzPct val="100000"/>
              <a:buFont typeface="Arial"/>
            </a:pPr>
            <a:r>
              <a:rPr lang="en" sz="2200">
                <a:solidFill>
                  <a:srgbClr val="FFFFFF"/>
                </a:solidFill>
                <a:latin typeface="Arial"/>
                <a:ea typeface="Arial"/>
                <a:cs typeface="Arial"/>
                <a:sym typeface="Arial"/>
              </a:rPr>
              <a:t>Wireframes</a:t>
            </a:r>
          </a:p>
          <a:p>
            <a:pPr indent="-368300" lvl="0" marL="457200" rtl="0">
              <a:spcBef>
                <a:spcPts val="0"/>
              </a:spcBef>
              <a:spcAft>
                <a:spcPts val="0"/>
              </a:spcAft>
              <a:buClr>
                <a:srgbClr val="FFFFFF"/>
              </a:buClr>
              <a:buSzPct val="100000"/>
              <a:buFont typeface="Arial"/>
            </a:pPr>
            <a:r>
              <a:rPr lang="en" sz="2200">
                <a:solidFill>
                  <a:srgbClr val="FFFFFF"/>
                </a:solidFill>
                <a:latin typeface="Arial"/>
                <a:ea typeface="Arial"/>
                <a:cs typeface="Arial"/>
                <a:sym typeface="Arial"/>
              </a:rPr>
              <a:t>Time Management</a:t>
            </a:r>
          </a:p>
          <a:p>
            <a:pPr lvl="0" rtl="0">
              <a:spcBef>
                <a:spcPts val="0"/>
              </a:spcBef>
              <a:buNone/>
            </a:pPr>
            <a:r>
              <a:t/>
            </a:r>
            <a:endParaRPr sz="2000">
              <a:solidFill>
                <a:srgbClr val="FFFFFF"/>
              </a:solidFill>
              <a:latin typeface="Arial"/>
              <a:ea typeface="Arial"/>
              <a:cs typeface="Arial"/>
              <a:sym typeface="Arial"/>
            </a:endParaRPr>
          </a:p>
        </p:txBody>
      </p:sp>
      <p:pic>
        <p:nvPicPr>
          <p:cNvPr id="263" name="Shape 263"/>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
        <p:nvSpPr>
          <p:cNvPr id="264" name="Shape 264"/>
          <p:cNvSpPr txBox="1"/>
          <p:nvPr>
            <p:ph idx="1" type="body"/>
          </p:nvPr>
        </p:nvSpPr>
        <p:spPr>
          <a:xfrm>
            <a:off x="4663950" y="1152475"/>
            <a:ext cx="4029600" cy="3416400"/>
          </a:xfrm>
          <a:prstGeom prst="rect">
            <a:avLst/>
          </a:prstGeom>
        </p:spPr>
        <p:txBody>
          <a:bodyPr anchorCtr="0" anchor="t" bIns="91425" lIns="91425" rIns="91425" tIns="91425">
            <a:noAutofit/>
          </a:bodyPr>
          <a:lstStyle/>
          <a:p>
            <a:pPr lvl="0">
              <a:spcBef>
                <a:spcPts val="0"/>
              </a:spcBef>
              <a:buNone/>
            </a:pPr>
            <a:r>
              <a:rPr lang="en" sz="2200">
                <a:solidFill>
                  <a:srgbClr val="FFFFFF"/>
                </a:solidFill>
                <a:latin typeface="Arial"/>
                <a:ea typeface="Arial"/>
                <a:cs typeface="Arial"/>
                <a:sym typeface="Arial"/>
              </a:rPr>
              <a:t>Things you have to do for the PDA: </a:t>
            </a:r>
          </a:p>
          <a:p>
            <a:pPr indent="-368300" lvl="0" marL="457200" rtl="0">
              <a:spcBef>
                <a:spcPts val="0"/>
              </a:spcBef>
              <a:spcAft>
                <a:spcPts val="0"/>
              </a:spcAft>
              <a:buClr>
                <a:schemeClr val="dk1"/>
              </a:buClr>
              <a:buSzPct val="100000"/>
              <a:buFont typeface="Arial"/>
            </a:pPr>
            <a:r>
              <a:rPr lang="en" sz="2200">
                <a:solidFill>
                  <a:schemeClr val="dk1"/>
                </a:solidFill>
                <a:latin typeface="Arial"/>
                <a:ea typeface="Arial"/>
                <a:cs typeface="Arial"/>
                <a:sym typeface="Arial"/>
              </a:rPr>
              <a:t>Use Case Diagrams</a:t>
            </a:r>
          </a:p>
          <a:p>
            <a:pPr indent="-368300" lvl="0" marL="457200" rtl="0">
              <a:spcBef>
                <a:spcPts val="0"/>
              </a:spcBef>
              <a:spcAft>
                <a:spcPts val="0"/>
              </a:spcAft>
              <a:buClr>
                <a:schemeClr val="dk1"/>
              </a:buClr>
              <a:buSzPct val="100000"/>
              <a:buFont typeface="Arial"/>
            </a:pPr>
            <a:r>
              <a:rPr lang="en" sz="2200">
                <a:solidFill>
                  <a:schemeClr val="dk1"/>
                </a:solidFill>
                <a:latin typeface="Arial"/>
                <a:ea typeface="Arial"/>
                <a:cs typeface="Arial"/>
                <a:sym typeface="Arial"/>
              </a:rPr>
              <a:t>Object Diagrams</a:t>
            </a:r>
          </a:p>
          <a:p>
            <a:pPr indent="-368300" lvl="0" marL="457200" rtl="0">
              <a:spcBef>
                <a:spcPts val="0"/>
              </a:spcBef>
              <a:spcAft>
                <a:spcPts val="0"/>
              </a:spcAft>
              <a:buClr>
                <a:schemeClr val="dk1"/>
              </a:buClr>
              <a:buSzPct val="100000"/>
              <a:buFont typeface="Arial"/>
            </a:pPr>
            <a:r>
              <a:rPr lang="en" sz="2200">
                <a:solidFill>
                  <a:schemeClr val="dk1"/>
                </a:solidFill>
                <a:latin typeface="Arial"/>
                <a:ea typeface="Arial"/>
                <a:cs typeface="Arial"/>
                <a:sym typeface="Arial"/>
              </a:rPr>
              <a:t>Class Diagrams</a:t>
            </a:r>
          </a:p>
          <a:p>
            <a:pPr indent="-368300" lvl="0" marL="457200" rtl="0">
              <a:spcBef>
                <a:spcPts val="0"/>
              </a:spcBef>
              <a:spcAft>
                <a:spcPts val="0"/>
              </a:spcAft>
              <a:buClr>
                <a:schemeClr val="dk1"/>
              </a:buClr>
              <a:buSzPct val="100000"/>
              <a:buFont typeface="Arial"/>
            </a:pPr>
            <a:r>
              <a:rPr lang="en" sz="2200">
                <a:solidFill>
                  <a:schemeClr val="dk1"/>
                </a:solidFill>
                <a:latin typeface="Arial"/>
                <a:ea typeface="Arial"/>
                <a:cs typeface="Arial"/>
                <a:sym typeface="Arial"/>
              </a:rPr>
              <a:t>Inheritance Diagrams</a:t>
            </a:r>
          </a:p>
          <a:p>
            <a:pPr indent="-368300" lvl="0" marL="457200" rtl="0">
              <a:spcBef>
                <a:spcPts val="0"/>
              </a:spcBef>
              <a:spcAft>
                <a:spcPts val="0"/>
              </a:spcAft>
              <a:buClr>
                <a:schemeClr val="dk1"/>
              </a:buClr>
              <a:buSzPct val="100000"/>
              <a:buFont typeface="Arial"/>
            </a:pPr>
            <a:r>
              <a:rPr lang="en" sz="2200">
                <a:solidFill>
                  <a:schemeClr val="dk1"/>
                </a:solidFill>
                <a:latin typeface="Arial"/>
                <a:ea typeface="Arial"/>
                <a:cs typeface="Arial"/>
                <a:sym typeface="Arial"/>
              </a:rPr>
              <a:t>Implementation Constraints Plan</a:t>
            </a:r>
          </a:p>
          <a:p>
            <a:pPr lvl="0" rtl="0">
              <a:spcBef>
                <a:spcPts val="0"/>
              </a:spcBef>
              <a:buNone/>
            </a:pPr>
            <a:r>
              <a:t/>
            </a:r>
            <a:endParaRPr sz="22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Where To Start:</a:t>
            </a:r>
            <a:r>
              <a:rPr lang="en" u="sng">
                <a:solidFill>
                  <a:srgbClr val="FFFFFF"/>
                </a:solidFill>
                <a:latin typeface="Arial"/>
                <a:ea typeface="Arial"/>
                <a:cs typeface="Arial"/>
                <a:sym typeface="Arial"/>
              </a:rPr>
              <a:t> Project Brief</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200">
                <a:solidFill>
                  <a:srgbClr val="FFFFFF"/>
                </a:solidFill>
                <a:latin typeface="Arial"/>
                <a:ea typeface="Arial"/>
                <a:cs typeface="Arial"/>
                <a:sym typeface="Arial"/>
              </a:rPr>
              <a:t>Build a hub for modern interpretations of classics, e.g. noughts and crosses, tic tac toe. Your app will allow users to register an account to track their interactions. Allow them to start new games which they can play against a friend or the computer. They will be able to see a list of the previous games they have played, and a running score of wins/losses. Maybe even a leaderboard of all players across the site, or the facility to start knockout tournaments.</a:t>
            </a:r>
          </a:p>
        </p:txBody>
      </p:sp>
      <p:pic>
        <p:nvPicPr>
          <p:cNvPr id="121" name="Shape 121"/>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311700" y="352800"/>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Where To Start:</a:t>
            </a:r>
            <a:r>
              <a:rPr lang="en" u="sng">
                <a:solidFill>
                  <a:srgbClr val="FFFFFF"/>
                </a:solidFill>
                <a:latin typeface="Arial"/>
                <a:ea typeface="Arial"/>
                <a:cs typeface="Arial"/>
                <a:sym typeface="Arial"/>
              </a:rPr>
              <a:t> “gather and prioritise”</a:t>
            </a:r>
          </a:p>
        </p:txBody>
      </p:sp>
      <p:sp>
        <p:nvSpPr>
          <p:cNvPr id="127" name="Shape 127"/>
          <p:cNvSpPr txBox="1"/>
          <p:nvPr>
            <p:ph idx="1" type="body"/>
          </p:nvPr>
        </p:nvSpPr>
        <p:spPr>
          <a:xfrm>
            <a:off x="311700" y="1061350"/>
            <a:ext cx="4867800" cy="3717300"/>
          </a:xfrm>
          <a:prstGeom prst="rect">
            <a:avLst/>
          </a:prstGeom>
        </p:spPr>
        <p:txBody>
          <a:bodyPr anchorCtr="0" anchor="t" bIns="91425" lIns="91425" rIns="91425" tIns="91425">
            <a:noAutofit/>
          </a:bodyPr>
          <a:lstStyle/>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Build a hub for modern interpretations of classics, e.g. noughts and crosses, tic tac toe. </a:t>
            </a:r>
          </a:p>
          <a:p>
            <a:pPr lvl="0" rtl="0">
              <a:spcBef>
                <a:spcPts val="0"/>
              </a:spcBef>
              <a:spcAft>
                <a:spcPts val="0"/>
              </a:spcAft>
              <a:buNone/>
            </a:pPr>
            <a:r>
              <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Your app will allow users to register an account to track their interactions. </a:t>
            </a:r>
          </a:p>
          <a:p>
            <a:pPr lvl="0" rtl="0">
              <a:spcBef>
                <a:spcPts val="0"/>
              </a:spcBef>
              <a:spcAft>
                <a:spcPts val="0"/>
              </a:spcAft>
              <a:buNone/>
            </a:pPr>
            <a:r>
              <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Allow them to start new games which they can play against a friend or the computer. </a:t>
            </a:r>
          </a:p>
          <a:p>
            <a:pPr lvl="0" rtl="0">
              <a:spcBef>
                <a:spcPts val="0"/>
              </a:spcBef>
              <a:spcAft>
                <a:spcPts val="0"/>
              </a:spcAft>
              <a:buNone/>
            </a:pPr>
            <a:r>
              <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They will be able to see a list of the previous games they have played, and a running score of wins/losses. </a:t>
            </a:r>
          </a:p>
          <a:p>
            <a:pPr lvl="0" rtl="0">
              <a:spcBef>
                <a:spcPts val="0"/>
              </a:spcBef>
              <a:spcAft>
                <a:spcPts val="0"/>
              </a:spcAft>
              <a:buNone/>
            </a:pPr>
            <a:r>
              <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Maybe even a leaderboard of all players across the site, or the facility to start knockout tournaments.</a:t>
            </a:r>
          </a:p>
          <a:p>
            <a:pPr lvl="0" rtl="0">
              <a:spcBef>
                <a:spcPts val="0"/>
              </a:spcBef>
              <a:buNone/>
            </a:pPr>
            <a:r>
              <a:t/>
            </a:r>
            <a:endParaRPr sz="1400">
              <a:solidFill>
                <a:srgbClr val="FFFFFF"/>
              </a:solidFill>
              <a:latin typeface="Arial"/>
              <a:ea typeface="Arial"/>
              <a:cs typeface="Arial"/>
              <a:sym typeface="Arial"/>
            </a:endParaRPr>
          </a:p>
        </p:txBody>
      </p:sp>
      <p:pic>
        <p:nvPicPr>
          <p:cNvPr id="128" name="Shape 128"/>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
        <p:nvSpPr>
          <p:cNvPr id="129" name="Shape 129"/>
          <p:cNvSpPr txBox="1"/>
          <p:nvPr>
            <p:ph idx="1" type="body"/>
          </p:nvPr>
        </p:nvSpPr>
        <p:spPr>
          <a:xfrm>
            <a:off x="5087400" y="1061350"/>
            <a:ext cx="3674100" cy="3416400"/>
          </a:xfrm>
          <a:prstGeom prst="rect">
            <a:avLst/>
          </a:prstGeom>
        </p:spPr>
        <p:txBody>
          <a:bodyPr anchorCtr="0" anchor="t" bIns="91425" lIns="91425" rIns="91425" tIns="91425">
            <a:noAutofit/>
          </a:bodyPr>
          <a:lstStyle/>
          <a:p>
            <a:pPr indent="-317500" lvl="0" marL="457200" rtl="0">
              <a:spcBef>
                <a:spcPts val="0"/>
              </a:spcBef>
              <a:spcAft>
                <a:spcPts val="0"/>
              </a:spcAft>
              <a:buClr>
                <a:srgbClr val="FFFFFF"/>
              </a:buClr>
              <a:buSzPct val="100000"/>
              <a:buFont typeface="Arial"/>
            </a:pPr>
            <a:r>
              <a:rPr b="1" lang="en" sz="1400">
                <a:solidFill>
                  <a:srgbClr val="FFFFFF"/>
                </a:solidFill>
                <a:latin typeface="Arial"/>
                <a:ea typeface="Arial"/>
                <a:cs typeface="Arial"/>
                <a:sym typeface="Arial"/>
              </a:rPr>
              <a:t>Users </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register account</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track interactions</a:t>
            </a:r>
          </a:p>
          <a:p>
            <a:pPr lvl="0" rtl="0">
              <a:spcBef>
                <a:spcPts val="0"/>
              </a:spcBef>
              <a:spcAft>
                <a:spcPts val="0"/>
              </a:spcAft>
              <a:buNone/>
            </a:pPr>
            <a:r>
              <a:t/>
            </a:r>
            <a:endParaRPr b="1"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b="1" lang="en" sz="1400">
                <a:solidFill>
                  <a:srgbClr val="FFFFFF"/>
                </a:solidFill>
                <a:latin typeface="Arial"/>
                <a:ea typeface="Arial"/>
                <a:cs typeface="Arial"/>
                <a:sym typeface="Arial"/>
              </a:rPr>
              <a:t>Game</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start new game</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list of previous games</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running score of losses/wins</a:t>
            </a:r>
          </a:p>
          <a:p>
            <a:pPr lvl="0" rtl="0">
              <a:spcBef>
                <a:spcPts val="0"/>
              </a:spcBef>
              <a:spcAft>
                <a:spcPts val="0"/>
              </a:spcAft>
              <a:buNone/>
            </a:pPr>
            <a:r>
              <a:t/>
            </a:r>
            <a:endParaRPr b="1"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b="1" lang="en" sz="1400">
                <a:solidFill>
                  <a:srgbClr val="FFFFFF"/>
                </a:solidFill>
                <a:latin typeface="Arial"/>
                <a:ea typeface="Arial"/>
                <a:cs typeface="Arial"/>
                <a:sym typeface="Arial"/>
              </a:rPr>
              <a:t>Extra functionality</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Leaderboard - all players</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Knockout tournaments</a:t>
            </a:r>
          </a:p>
          <a:p>
            <a:pPr lvl="0" rtl="0">
              <a:spcBef>
                <a:spcPts val="0"/>
              </a:spcBef>
              <a:buNone/>
            </a:pPr>
            <a:r>
              <a:t/>
            </a:r>
            <a:endParaRPr b="1" sz="1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Where To Start: </a:t>
            </a:r>
            <a:r>
              <a:rPr lang="en" u="sng">
                <a:solidFill>
                  <a:srgbClr val="FFFFFF"/>
                </a:solidFill>
                <a:latin typeface="Arial"/>
                <a:ea typeface="Arial"/>
                <a:cs typeface="Arial"/>
                <a:sym typeface="Arial"/>
              </a:rPr>
              <a:t>MVP</a:t>
            </a:r>
          </a:p>
        </p:txBody>
      </p:sp>
      <p:sp>
        <p:nvSpPr>
          <p:cNvPr id="135" name="Shape 135"/>
          <p:cNvSpPr txBox="1"/>
          <p:nvPr>
            <p:ph idx="1" type="body"/>
          </p:nvPr>
        </p:nvSpPr>
        <p:spPr>
          <a:xfrm>
            <a:off x="311700" y="1152475"/>
            <a:ext cx="4675200"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latin typeface="Arial"/>
                <a:ea typeface="Arial"/>
                <a:cs typeface="Arial"/>
                <a:sym typeface="Arial"/>
              </a:rPr>
              <a:t>What is an </a:t>
            </a:r>
            <a:r>
              <a:rPr b="1" lang="en">
                <a:solidFill>
                  <a:srgbClr val="FFFFFF"/>
                </a:solidFill>
                <a:latin typeface="Arial"/>
                <a:ea typeface="Arial"/>
                <a:cs typeface="Arial"/>
                <a:sym typeface="Arial"/>
              </a:rPr>
              <a:t>MVP</a:t>
            </a:r>
            <a:r>
              <a:rPr lang="en">
                <a:solidFill>
                  <a:srgbClr val="FFFFFF"/>
                </a:solidFill>
                <a:latin typeface="Arial"/>
                <a:ea typeface="Arial"/>
                <a:cs typeface="Arial"/>
                <a:sym typeface="Arial"/>
              </a:rPr>
              <a:t>?</a:t>
            </a:r>
          </a:p>
          <a:p>
            <a:pPr lvl="0" rtl="0" algn="ctr">
              <a:spcBef>
                <a:spcPts val="0"/>
              </a:spcBef>
              <a:spcAft>
                <a:spcPts val="0"/>
              </a:spcAft>
              <a:buNone/>
            </a:pPr>
            <a:r>
              <a:rPr b="1" lang="en">
                <a:solidFill>
                  <a:srgbClr val="FFFFFF"/>
                </a:solidFill>
                <a:latin typeface="Arial"/>
                <a:ea typeface="Arial"/>
                <a:cs typeface="Arial"/>
                <a:sym typeface="Arial"/>
              </a:rPr>
              <a:t>M</a:t>
            </a:r>
            <a:r>
              <a:rPr lang="en">
                <a:solidFill>
                  <a:srgbClr val="FFFFFF"/>
                </a:solidFill>
                <a:latin typeface="Arial"/>
                <a:ea typeface="Arial"/>
                <a:cs typeface="Arial"/>
                <a:sym typeface="Arial"/>
              </a:rPr>
              <a:t>inimal </a:t>
            </a:r>
            <a:r>
              <a:rPr b="1" lang="en">
                <a:solidFill>
                  <a:srgbClr val="FFFFFF"/>
                </a:solidFill>
                <a:latin typeface="Arial"/>
                <a:ea typeface="Arial"/>
                <a:cs typeface="Arial"/>
                <a:sym typeface="Arial"/>
              </a:rPr>
              <a:t>V</a:t>
            </a:r>
            <a:r>
              <a:rPr lang="en">
                <a:solidFill>
                  <a:srgbClr val="FFFFFF"/>
                </a:solidFill>
                <a:latin typeface="Arial"/>
                <a:ea typeface="Arial"/>
                <a:cs typeface="Arial"/>
                <a:sym typeface="Arial"/>
              </a:rPr>
              <a:t>iable </a:t>
            </a:r>
            <a:r>
              <a:rPr b="1" lang="en">
                <a:solidFill>
                  <a:srgbClr val="FFFFFF"/>
                </a:solidFill>
                <a:latin typeface="Arial"/>
                <a:ea typeface="Arial"/>
                <a:cs typeface="Arial"/>
                <a:sym typeface="Arial"/>
              </a:rPr>
              <a:t>P</a:t>
            </a:r>
            <a:r>
              <a:rPr lang="en">
                <a:solidFill>
                  <a:srgbClr val="FFFFFF"/>
                </a:solidFill>
                <a:latin typeface="Arial"/>
                <a:ea typeface="Arial"/>
                <a:cs typeface="Arial"/>
                <a:sym typeface="Arial"/>
              </a:rPr>
              <a:t>roduct</a:t>
            </a:r>
          </a:p>
          <a:p>
            <a:pPr lvl="0" rtl="0" algn="ctr">
              <a:spcBef>
                <a:spcPts val="0"/>
              </a:spcBef>
              <a:spcAft>
                <a:spcPts val="0"/>
              </a:spcAft>
              <a:buNone/>
            </a:pPr>
            <a:r>
              <a:t/>
            </a:r>
            <a:endParaRPr>
              <a:solidFill>
                <a:srgbClr val="FFFFFF"/>
              </a:solidFill>
              <a:latin typeface="Arial"/>
              <a:ea typeface="Arial"/>
              <a:cs typeface="Arial"/>
              <a:sym typeface="Arial"/>
            </a:endParaRPr>
          </a:p>
          <a:p>
            <a:pPr lvl="0" rtl="0">
              <a:spcBef>
                <a:spcPts val="0"/>
              </a:spcBef>
              <a:spcAft>
                <a:spcPts val="0"/>
              </a:spcAft>
              <a:buNone/>
            </a:pPr>
            <a:r>
              <a:rPr lang="en">
                <a:solidFill>
                  <a:srgbClr val="FFFFFF"/>
                </a:solidFill>
                <a:latin typeface="Arial"/>
                <a:ea typeface="Arial"/>
                <a:cs typeface="Arial"/>
                <a:sym typeface="Arial"/>
              </a:rPr>
              <a:t>This is the absolute </a:t>
            </a:r>
            <a:r>
              <a:rPr b="1" lang="en">
                <a:solidFill>
                  <a:srgbClr val="FFFFFF"/>
                </a:solidFill>
                <a:latin typeface="Arial"/>
                <a:ea typeface="Arial"/>
                <a:cs typeface="Arial"/>
                <a:sym typeface="Arial"/>
              </a:rPr>
              <a:t>minimum functionality</a:t>
            </a:r>
            <a:r>
              <a:rPr lang="en">
                <a:solidFill>
                  <a:srgbClr val="FFFFFF"/>
                </a:solidFill>
                <a:latin typeface="Arial"/>
                <a:ea typeface="Arial"/>
                <a:cs typeface="Arial"/>
                <a:sym typeface="Arial"/>
              </a:rPr>
              <a:t> that you must achieve to consider your product viable for production.</a:t>
            </a:r>
          </a:p>
          <a:p>
            <a:pPr lvl="0" rtl="0">
              <a:spcBef>
                <a:spcPts val="0"/>
              </a:spcBef>
              <a:spcAft>
                <a:spcPts val="0"/>
              </a:spcAft>
              <a:buNone/>
            </a:pPr>
            <a:r>
              <a:t/>
            </a:r>
            <a:endParaRPr>
              <a:solidFill>
                <a:srgbClr val="FFFFFF"/>
              </a:solidFill>
              <a:latin typeface="Arial"/>
              <a:ea typeface="Arial"/>
              <a:cs typeface="Arial"/>
              <a:sym typeface="Arial"/>
            </a:endParaRPr>
          </a:p>
          <a:p>
            <a:pPr lvl="0" rtl="0">
              <a:spcBef>
                <a:spcPts val="0"/>
              </a:spcBef>
              <a:spcAft>
                <a:spcPts val="0"/>
              </a:spcAft>
              <a:buNone/>
            </a:pPr>
            <a:r>
              <a:rPr lang="en">
                <a:solidFill>
                  <a:srgbClr val="FFFFFF"/>
                </a:solidFill>
                <a:latin typeface="Arial"/>
                <a:ea typeface="Arial"/>
                <a:cs typeface="Arial"/>
                <a:sym typeface="Arial"/>
              </a:rPr>
              <a:t>From this point, you can build in extra functionality and make it a little more interesting.</a:t>
            </a:r>
          </a:p>
          <a:p>
            <a:pPr lvl="0" rtl="0">
              <a:spcBef>
                <a:spcPts val="0"/>
              </a:spcBef>
              <a:buNone/>
            </a:pPr>
            <a:r>
              <a:t/>
            </a:r>
            <a:endParaRPr>
              <a:solidFill>
                <a:srgbClr val="FFFFFF"/>
              </a:solidFill>
              <a:latin typeface="Arial"/>
              <a:ea typeface="Arial"/>
              <a:cs typeface="Arial"/>
              <a:sym typeface="Arial"/>
            </a:endParaRPr>
          </a:p>
        </p:txBody>
      </p:sp>
      <p:pic>
        <p:nvPicPr>
          <p:cNvPr id="136" name="Shape 136"/>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sp>
        <p:nvSpPr>
          <p:cNvPr id="137" name="Shape 137"/>
          <p:cNvSpPr txBox="1"/>
          <p:nvPr>
            <p:ph idx="1" type="body"/>
          </p:nvPr>
        </p:nvSpPr>
        <p:spPr>
          <a:xfrm>
            <a:off x="5158200" y="1152475"/>
            <a:ext cx="3674100" cy="3416400"/>
          </a:xfrm>
          <a:prstGeom prst="rect">
            <a:avLst/>
          </a:prstGeom>
        </p:spPr>
        <p:txBody>
          <a:bodyPr anchorCtr="0" anchor="t" bIns="91425" lIns="91425" rIns="91425" tIns="91425">
            <a:noAutofit/>
          </a:bodyPr>
          <a:lstStyle/>
          <a:p>
            <a:pPr indent="-317500" lvl="0" marL="457200" rtl="0">
              <a:spcBef>
                <a:spcPts val="0"/>
              </a:spcBef>
              <a:spcAft>
                <a:spcPts val="0"/>
              </a:spcAft>
              <a:buClr>
                <a:srgbClr val="FFFFFF"/>
              </a:buClr>
              <a:buSzPct val="100000"/>
              <a:buFont typeface="Arial"/>
            </a:pPr>
            <a:r>
              <a:rPr b="1" lang="en" sz="1400">
                <a:solidFill>
                  <a:srgbClr val="FFFFFF"/>
                </a:solidFill>
                <a:latin typeface="Arial"/>
                <a:ea typeface="Arial"/>
                <a:cs typeface="Arial"/>
                <a:sym typeface="Arial"/>
              </a:rPr>
              <a:t>Users </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register account</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track interactions</a:t>
            </a:r>
          </a:p>
          <a:p>
            <a:pPr lvl="0" rtl="0">
              <a:spcBef>
                <a:spcPts val="0"/>
              </a:spcBef>
              <a:spcAft>
                <a:spcPts val="0"/>
              </a:spcAft>
              <a:buNone/>
            </a:pPr>
            <a:r>
              <a:t/>
            </a:r>
            <a:endParaRPr b="1"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b="1" lang="en" sz="1400">
                <a:solidFill>
                  <a:srgbClr val="FFFFFF"/>
                </a:solidFill>
                <a:latin typeface="Arial"/>
                <a:ea typeface="Arial"/>
                <a:cs typeface="Arial"/>
                <a:sym typeface="Arial"/>
              </a:rPr>
              <a:t>Game</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start new game</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list of previous games</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running score of losses/wins</a:t>
            </a:r>
          </a:p>
          <a:p>
            <a:pPr lvl="0" rtl="0">
              <a:spcBef>
                <a:spcPts val="0"/>
              </a:spcBef>
              <a:spcAft>
                <a:spcPts val="0"/>
              </a:spcAft>
              <a:buNone/>
            </a:pPr>
            <a:r>
              <a:t/>
            </a:r>
            <a:endParaRPr b="1" sz="14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b="1" lang="en" sz="1400">
                <a:solidFill>
                  <a:srgbClr val="FFFFFF"/>
                </a:solidFill>
                <a:latin typeface="Arial"/>
                <a:ea typeface="Arial"/>
                <a:cs typeface="Arial"/>
                <a:sym typeface="Arial"/>
              </a:rPr>
              <a:t>Extra functionality</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Leaderboard - all players</a:t>
            </a:r>
          </a:p>
          <a:p>
            <a:pPr indent="-317500" lvl="0" marL="914400" rtl="0">
              <a:spcBef>
                <a:spcPts val="0"/>
              </a:spcBef>
              <a:spcAft>
                <a:spcPts val="0"/>
              </a:spcAft>
              <a:buClr>
                <a:srgbClr val="FFFFFF"/>
              </a:buClr>
              <a:buSzPct val="100000"/>
              <a:buFont typeface="Arial"/>
              <a:buChar char="-"/>
            </a:pPr>
            <a:r>
              <a:rPr b="1" lang="en" sz="1400">
                <a:solidFill>
                  <a:srgbClr val="FFFFFF"/>
                </a:solidFill>
                <a:latin typeface="Arial"/>
                <a:ea typeface="Arial"/>
                <a:cs typeface="Arial"/>
                <a:sym typeface="Arial"/>
              </a:rPr>
              <a:t>Knockout tournaments</a:t>
            </a:r>
          </a:p>
          <a:p>
            <a:pPr lvl="0" rtl="0">
              <a:spcBef>
                <a:spcPts val="0"/>
              </a:spcBef>
              <a:buNone/>
            </a:pPr>
            <a:r>
              <a:t/>
            </a:r>
            <a:endParaRPr b="1" sz="14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Where To Start:</a:t>
            </a:r>
            <a:r>
              <a:rPr lang="en" u="sng">
                <a:solidFill>
                  <a:srgbClr val="FFFFFF"/>
                </a:solidFill>
                <a:latin typeface="Arial"/>
                <a:ea typeface="Arial"/>
                <a:cs typeface="Arial"/>
                <a:sym typeface="Arial"/>
              </a:rPr>
              <a:t> MoSCoW</a:t>
            </a:r>
          </a:p>
        </p:txBody>
      </p:sp>
      <p:sp>
        <p:nvSpPr>
          <p:cNvPr id="143" name="Shape 143"/>
          <p:cNvSpPr txBox="1"/>
          <p:nvPr>
            <p:ph idx="1" type="body"/>
          </p:nvPr>
        </p:nvSpPr>
        <p:spPr>
          <a:xfrm>
            <a:off x="311700" y="1088950"/>
            <a:ext cx="4738800" cy="3480000"/>
          </a:xfrm>
          <a:prstGeom prst="rect">
            <a:avLst/>
          </a:prstGeom>
        </p:spPr>
        <p:txBody>
          <a:bodyPr anchorCtr="0" anchor="t" bIns="91425" lIns="91425" rIns="91425" tIns="91425">
            <a:noAutofit/>
          </a:bodyPr>
          <a:lstStyle/>
          <a:p>
            <a:pPr lvl="0" rtl="0">
              <a:spcBef>
                <a:spcPts val="0"/>
              </a:spcBef>
              <a:spcAft>
                <a:spcPts val="0"/>
              </a:spcAft>
              <a:buNone/>
            </a:pPr>
            <a:r>
              <a:rPr lang="en" sz="2000">
                <a:solidFill>
                  <a:srgbClr val="FFFFFF"/>
                </a:solidFill>
                <a:latin typeface="Arial"/>
                <a:ea typeface="Arial"/>
                <a:cs typeface="Arial"/>
                <a:sym typeface="Arial"/>
              </a:rPr>
              <a:t>MoSCoW = </a:t>
            </a:r>
            <a:r>
              <a:rPr b="1" lang="en" sz="2000">
                <a:solidFill>
                  <a:srgbClr val="FFFFFF"/>
                </a:solidFill>
                <a:latin typeface="Arial"/>
                <a:ea typeface="Arial"/>
                <a:cs typeface="Arial"/>
                <a:sym typeface="Arial"/>
              </a:rPr>
              <a:t>M</a:t>
            </a:r>
            <a:r>
              <a:rPr lang="en" sz="2000">
                <a:solidFill>
                  <a:srgbClr val="FFFFFF"/>
                </a:solidFill>
                <a:latin typeface="Arial"/>
                <a:ea typeface="Arial"/>
                <a:cs typeface="Arial"/>
                <a:sym typeface="Arial"/>
              </a:rPr>
              <a:t>ust </a:t>
            </a:r>
            <a:r>
              <a:rPr b="1" lang="en" sz="2000">
                <a:solidFill>
                  <a:srgbClr val="FFFFFF"/>
                </a:solidFill>
                <a:latin typeface="Arial"/>
                <a:ea typeface="Arial"/>
                <a:cs typeface="Arial"/>
                <a:sym typeface="Arial"/>
              </a:rPr>
              <a:t>S</a:t>
            </a:r>
            <a:r>
              <a:rPr lang="en" sz="2000">
                <a:solidFill>
                  <a:srgbClr val="FFFFFF"/>
                </a:solidFill>
                <a:latin typeface="Arial"/>
                <a:ea typeface="Arial"/>
                <a:cs typeface="Arial"/>
                <a:sym typeface="Arial"/>
              </a:rPr>
              <a:t>hould </a:t>
            </a:r>
            <a:r>
              <a:rPr b="1" lang="en" sz="2000">
                <a:solidFill>
                  <a:srgbClr val="FFFFFF"/>
                </a:solidFill>
                <a:latin typeface="Arial"/>
                <a:ea typeface="Arial"/>
                <a:cs typeface="Arial"/>
                <a:sym typeface="Arial"/>
              </a:rPr>
              <a:t>C</a:t>
            </a:r>
            <a:r>
              <a:rPr lang="en" sz="2000">
                <a:solidFill>
                  <a:srgbClr val="FFFFFF"/>
                </a:solidFill>
                <a:latin typeface="Arial"/>
                <a:ea typeface="Arial"/>
                <a:cs typeface="Arial"/>
                <a:sym typeface="Arial"/>
              </a:rPr>
              <a:t>ould </a:t>
            </a:r>
            <a:r>
              <a:rPr b="1" lang="en" sz="2000">
                <a:solidFill>
                  <a:srgbClr val="FFFFFF"/>
                </a:solidFill>
                <a:latin typeface="Arial"/>
                <a:ea typeface="Arial"/>
                <a:cs typeface="Arial"/>
                <a:sym typeface="Arial"/>
              </a:rPr>
              <a:t>W</a:t>
            </a:r>
            <a:r>
              <a:rPr lang="en" sz="2000">
                <a:solidFill>
                  <a:srgbClr val="FFFFFF"/>
                </a:solidFill>
                <a:latin typeface="Arial"/>
                <a:ea typeface="Arial"/>
                <a:cs typeface="Arial"/>
                <a:sym typeface="Arial"/>
              </a:rPr>
              <a:t>ould</a:t>
            </a:r>
          </a:p>
          <a:p>
            <a:pPr lvl="0" rtl="0">
              <a:spcBef>
                <a:spcPts val="0"/>
              </a:spcBef>
              <a:spcAft>
                <a:spcPts val="0"/>
              </a:spcAft>
              <a:buNone/>
            </a:pPr>
            <a:r>
              <a:t/>
            </a:r>
            <a:endParaRPr sz="2000">
              <a:solidFill>
                <a:srgbClr val="FFFFFF"/>
              </a:solidFill>
              <a:latin typeface="Arial"/>
              <a:ea typeface="Arial"/>
              <a:cs typeface="Arial"/>
              <a:sym typeface="Arial"/>
            </a:endParaRP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MUST be included </a:t>
            </a:r>
          </a:p>
          <a:p>
            <a:pPr lvl="0" rtl="0">
              <a:spcBef>
                <a:spcPts val="0"/>
              </a:spcBef>
              <a:spcAft>
                <a:spcPts val="0"/>
              </a:spcAft>
              <a:buNone/>
            </a:pPr>
            <a:r>
              <a:t/>
            </a:r>
            <a:endParaRPr sz="2000">
              <a:solidFill>
                <a:srgbClr val="FFFFFF"/>
              </a:solidFill>
              <a:latin typeface="Arial"/>
              <a:ea typeface="Arial"/>
              <a:cs typeface="Arial"/>
              <a:sym typeface="Arial"/>
            </a:endParaRP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SHOULD be </a:t>
            </a:r>
            <a:r>
              <a:rPr lang="en" sz="2000">
                <a:solidFill>
                  <a:schemeClr val="dk1"/>
                </a:solidFill>
                <a:latin typeface="Arial"/>
                <a:ea typeface="Arial"/>
                <a:cs typeface="Arial"/>
                <a:sym typeface="Arial"/>
              </a:rPr>
              <a:t>included</a:t>
            </a:r>
          </a:p>
          <a:p>
            <a:pPr lvl="0" rtl="0">
              <a:spcBef>
                <a:spcPts val="0"/>
              </a:spcBef>
              <a:spcAft>
                <a:spcPts val="0"/>
              </a:spcAft>
              <a:buNone/>
            </a:pPr>
            <a:r>
              <a:t/>
            </a:r>
            <a:endParaRPr sz="2000">
              <a:solidFill>
                <a:schemeClr val="dk1"/>
              </a:solidFill>
              <a:latin typeface="Arial"/>
              <a:ea typeface="Arial"/>
              <a:cs typeface="Arial"/>
              <a:sym typeface="Arial"/>
            </a:endParaRP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COULD </a:t>
            </a:r>
            <a:r>
              <a:rPr lang="en" sz="2000">
                <a:solidFill>
                  <a:schemeClr val="dk1"/>
                </a:solidFill>
                <a:latin typeface="Arial"/>
                <a:ea typeface="Arial"/>
                <a:cs typeface="Arial"/>
                <a:sym typeface="Arial"/>
              </a:rPr>
              <a:t>be included</a:t>
            </a:r>
          </a:p>
          <a:p>
            <a:pPr lvl="0" rtl="0">
              <a:spcBef>
                <a:spcPts val="0"/>
              </a:spcBef>
              <a:spcAft>
                <a:spcPts val="0"/>
              </a:spcAft>
              <a:buNone/>
            </a:pPr>
            <a:r>
              <a:t/>
            </a:r>
            <a:endParaRPr sz="2000">
              <a:solidFill>
                <a:schemeClr val="dk1"/>
              </a:solidFill>
              <a:latin typeface="Arial"/>
              <a:ea typeface="Arial"/>
              <a:cs typeface="Arial"/>
              <a:sym typeface="Arial"/>
            </a:endParaRP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WOULD </a:t>
            </a:r>
            <a:r>
              <a:rPr lang="en" sz="2000">
                <a:solidFill>
                  <a:schemeClr val="dk1"/>
                </a:solidFill>
                <a:latin typeface="Arial"/>
                <a:ea typeface="Arial"/>
                <a:cs typeface="Arial"/>
                <a:sym typeface="Arial"/>
              </a:rPr>
              <a:t>be included</a:t>
            </a:r>
          </a:p>
        </p:txBody>
      </p:sp>
      <p:pic>
        <p:nvPicPr>
          <p:cNvPr id="144" name="Shape 144"/>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145" name="Shape 145"/>
          <p:cNvPicPr preferRelativeResize="0"/>
          <p:nvPr/>
        </p:nvPicPr>
        <p:blipFill>
          <a:blip r:embed="rId4">
            <a:alphaModFix/>
          </a:blip>
          <a:stretch>
            <a:fillRect/>
          </a:stretch>
        </p:blipFill>
        <p:spPr>
          <a:xfrm>
            <a:off x="5360199" y="1280349"/>
            <a:ext cx="3401299" cy="360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Where To Start:</a:t>
            </a:r>
            <a:r>
              <a:rPr lang="en" u="sng">
                <a:solidFill>
                  <a:srgbClr val="FFFFFF"/>
                </a:solidFill>
                <a:latin typeface="Arial"/>
                <a:ea typeface="Arial"/>
                <a:cs typeface="Arial"/>
                <a:sym typeface="Arial"/>
              </a:rPr>
              <a:t> Trello</a:t>
            </a:r>
          </a:p>
        </p:txBody>
      </p:sp>
      <p:sp>
        <p:nvSpPr>
          <p:cNvPr id="151" name="Shape 151"/>
          <p:cNvSpPr txBox="1"/>
          <p:nvPr>
            <p:ph idx="1" type="body"/>
          </p:nvPr>
        </p:nvSpPr>
        <p:spPr>
          <a:xfrm>
            <a:off x="311700" y="1088950"/>
            <a:ext cx="4738800" cy="3480000"/>
          </a:xfrm>
          <a:prstGeom prst="rect">
            <a:avLst/>
          </a:prstGeom>
        </p:spPr>
        <p:txBody>
          <a:bodyPr anchorCtr="0" anchor="t" bIns="91425" lIns="91425" rIns="91425" tIns="91425">
            <a:noAutofit/>
          </a:bodyPr>
          <a:lstStyle/>
          <a:p>
            <a:pPr lvl="0" rtl="0">
              <a:spcBef>
                <a:spcPts val="0"/>
              </a:spcBef>
              <a:spcAft>
                <a:spcPts val="0"/>
              </a:spcAft>
              <a:buNone/>
            </a:pPr>
            <a:r>
              <a:rPr lang="en" sz="2000">
                <a:solidFill>
                  <a:srgbClr val="FFFFFF"/>
                </a:solidFill>
                <a:latin typeface="Arial"/>
                <a:ea typeface="Arial"/>
                <a:cs typeface="Arial"/>
                <a:sym typeface="Arial"/>
              </a:rPr>
              <a:t>We can use Trello to record all the information we need for our software development plan.</a:t>
            </a:r>
          </a:p>
          <a:p>
            <a:pPr lvl="0" rtl="0">
              <a:spcBef>
                <a:spcPts val="0"/>
              </a:spcBef>
              <a:spcAft>
                <a:spcPts val="0"/>
              </a:spcAft>
              <a:buNone/>
            </a:pPr>
            <a:r>
              <a:t/>
            </a:r>
            <a:endParaRPr sz="2000">
              <a:solidFill>
                <a:srgbClr val="FFFFFF"/>
              </a:solidFill>
              <a:latin typeface="Arial"/>
              <a:ea typeface="Arial"/>
              <a:cs typeface="Arial"/>
              <a:sym typeface="Arial"/>
            </a:endParaRP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Labels, checklists, record diagrams by uploading images, multi-user access, etc.</a:t>
            </a:r>
          </a:p>
          <a:p>
            <a:pPr lvl="0" rtl="0">
              <a:spcBef>
                <a:spcPts val="0"/>
              </a:spcBef>
              <a:spcAft>
                <a:spcPts val="0"/>
              </a:spcAft>
              <a:buNone/>
            </a:pPr>
            <a:r>
              <a:t/>
            </a:r>
            <a:endParaRPr sz="2000">
              <a:solidFill>
                <a:srgbClr val="FFFFFF"/>
              </a:solidFill>
              <a:latin typeface="Arial"/>
              <a:ea typeface="Arial"/>
              <a:cs typeface="Arial"/>
              <a:sym typeface="Arial"/>
            </a:endParaRPr>
          </a:p>
          <a:p>
            <a:pPr indent="-355600" lvl="0" marL="457200" rtl="0">
              <a:spcBef>
                <a:spcPts val="0"/>
              </a:spcBef>
              <a:spcAft>
                <a:spcPts val="0"/>
              </a:spcAft>
              <a:buClr>
                <a:srgbClr val="FFFFFF"/>
              </a:buClr>
              <a:buSzPct val="100000"/>
              <a:buFont typeface="Arial"/>
            </a:pPr>
            <a:r>
              <a:rPr lang="en" sz="2000">
                <a:solidFill>
                  <a:srgbClr val="FFFFFF"/>
                </a:solidFill>
                <a:latin typeface="Arial"/>
                <a:ea typeface="Arial"/>
                <a:cs typeface="Arial"/>
                <a:sym typeface="Arial"/>
              </a:rPr>
              <a:t>https://trello.com/</a:t>
            </a:r>
          </a:p>
        </p:txBody>
      </p:sp>
      <p:pic>
        <p:nvPicPr>
          <p:cNvPr id="152" name="Shape 152"/>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153" name="Shape 153"/>
          <p:cNvPicPr preferRelativeResize="0"/>
          <p:nvPr/>
        </p:nvPicPr>
        <p:blipFill>
          <a:blip r:embed="rId4">
            <a:alphaModFix/>
          </a:blip>
          <a:stretch>
            <a:fillRect/>
          </a:stretch>
        </p:blipFill>
        <p:spPr>
          <a:xfrm>
            <a:off x="5349824" y="1269349"/>
            <a:ext cx="3411675" cy="36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Use Case Diagrams</a:t>
            </a:r>
          </a:p>
        </p:txBody>
      </p:sp>
      <p:sp>
        <p:nvSpPr>
          <p:cNvPr id="159" name="Shape 159"/>
          <p:cNvSpPr txBox="1"/>
          <p:nvPr>
            <p:ph idx="1" type="body"/>
          </p:nvPr>
        </p:nvSpPr>
        <p:spPr>
          <a:xfrm>
            <a:off x="311700" y="1194675"/>
            <a:ext cx="4453800" cy="3374100"/>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Arial"/>
                <a:ea typeface="Arial"/>
                <a:cs typeface="Arial"/>
                <a:sym typeface="Arial"/>
              </a:rPr>
              <a:t>Use case diagrams give an overview of the usage requirements for a system. </a:t>
            </a:r>
          </a:p>
          <a:p>
            <a:pPr lvl="0" rtl="0">
              <a:spcBef>
                <a:spcPts val="0"/>
              </a:spcBef>
              <a:spcAft>
                <a:spcPts val="0"/>
              </a:spcAft>
              <a:buNone/>
            </a:pPr>
            <a:r>
              <a:rPr lang="en">
                <a:solidFill>
                  <a:srgbClr val="FFFFFF"/>
                </a:solidFill>
                <a:latin typeface="Arial"/>
                <a:ea typeface="Arial"/>
                <a:cs typeface="Arial"/>
                <a:sym typeface="Arial"/>
              </a:rPr>
              <a:t>Class diagrams should include:</a:t>
            </a:r>
          </a:p>
          <a:p>
            <a:pPr indent="-228600" lvl="0" marL="457200" rtl="0">
              <a:spcBef>
                <a:spcPts val="0"/>
              </a:spcBef>
              <a:buClr>
                <a:srgbClr val="FFFFFF"/>
              </a:buClr>
              <a:buFont typeface="Arial"/>
            </a:pPr>
            <a:r>
              <a:rPr lang="en">
                <a:solidFill>
                  <a:srgbClr val="FFFFFF"/>
                </a:solidFill>
                <a:latin typeface="Arial"/>
                <a:ea typeface="Arial"/>
                <a:cs typeface="Arial"/>
                <a:sym typeface="Arial"/>
              </a:rPr>
              <a:t>Use cases - actions that users can perform</a:t>
            </a:r>
          </a:p>
          <a:p>
            <a:pPr indent="-228600" lvl="0" marL="457200" rtl="0">
              <a:spcBef>
                <a:spcPts val="0"/>
              </a:spcBef>
              <a:buClr>
                <a:srgbClr val="FFFFFF"/>
              </a:buClr>
              <a:buFont typeface="Arial"/>
            </a:pPr>
            <a:r>
              <a:rPr lang="en">
                <a:solidFill>
                  <a:srgbClr val="FFFFFF"/>
                </a:solidFill>
                <a:latin typeface="Arial"/>
                <a:ea typeface="Arial"/>
                <a:cs typeface="Arial"/>
                <a:sym typeface="Arial"/>
              </a:rPr>
              <a:t>Actors - users of the system</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Associations - connections between users and the actions</a:t>
            </a:r>
          </a:p>
          <a:p>
            <a:pPr indent="-342900" lvl="0" marL="457200" rtl="0">
              <a:spcBef>
                <a:spcPts val="0"/>
              </a:spcBef>
              <a:spcAft>
                <a:spcPts val="0"/>
              </a:spcAft>
              <a:buClr>
                <a:srgbClr val="FFFFFF"/>
              </a:buClr>
              <a:buSzPct val="100000"/>
              <a:buFont typeface="Arial"/>
            </a:pPr>
            <a:r>
              <a:rPr lang="en">
                <a:solidFill>
                  <a:srgbClr val="FFFFFF"/>
                </a:solidFill>
                <a:latin typeface="Arial"/>
                <a:ea typeface="Arial"/>
                <a:cs typeface="Arial"/>
                <a:sym typeface="Arial"/>
              </a:rPr>
              <a:t>System boundary boxes (optional)</a:t>
            </a:r>
          </a:p>
        </p:txBody>
      </p:sp>
      <p:pic>
        <p:nvPicPr>
          <p:cNvPr id="160" name="Shape 160"/>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161" name="Shape 161"/>
          <p:cNvPicPr preferRelativeResize="0"/>
          <p:nvPr/>
        </p:nvPicPr>
        <p:blipFill>
          <a:blip r:embed="rId4">
            <a:alphaModFix/>
          </a:blip>
          <a:stretch>
            <a:fillRect/>
          </a:stretch>
        </p:blipFill>
        <p:spPr>
          <a:xfrm>
            <a:off x="4898312" y="1194675"/>
            <a:ext cx="3863187" cy="327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311700" y="352800"/>
            <a:ext cx="8520600" cy="5727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latin typeface="Arial"/>
                <a:ea typeface="Arial"/>
                <a:cs typeface="Arial"/>
                <a:sym typeface="Arial"/>
              </a:rPr>
              <a:t>Use Case Diagrams</a:t>
            </a:r>
          </a:p>
        </p:txBody>
      </p:sp>
      <p:sp>
        <p:nvSpPr>
          <p:cNvPr id="167" name="Shape 167"/>
          <p:cNvSpPr txBox="1"/>
          <p:nvPr>
            <p:ph idx="1" type="body"/>
          </p:nvPr>
        </p:nvSpPr>
        <p:spPr>
          <a:xfrm>
            <a:off x="311700" y="1052150"/>
            <a:ext cx="8575800" cy="864900"/>
          </a:xfrm>
          <a:prstGeom prst="rect">
            <a:avLst/>
          </a:prstGeom>
        </p:spPr>
        <p:txBody>
          <a:bodyPr anchorCtr="0" anchor="t" bIns="91425" lIns="91425" rIns="91425" tIns="91425">
            <a:noAutofit/>
          </a:bodyPr>
          <a:lstStyle/>
          <a:p>
            <a:pPr indent="0" lvl="0" marL="0" rtl="0">
              <a:spcBef>
                <a:spcPts val="0"/>
              </a:spcBef>
              <a:spcAft>
                <a:spcPts val="0"/>
              </a:spcAft>
              <a:buNone/>
            </a:pPr>
            <a:r>
              <a:rPr lang="en">
                <a:solidFill>
                  <a:srgbClr val="FFFFFF"/>
                </a:solidFill>
                <a:latin typeface="Arial"/>
                <a:ea typeface="Arial"/>
                <a:cs typeface="Arial"/>
                <a:sym typeface="Arial"/>
              </a:rPr>
              <a:t>Create a Use Case Diagram that illustrates </a:t>
            </a:r>
            <a:r>
              <a:rPr lang="en">
                <a:solidFill>
                  <a:schemeClr val="dk1"/>
                </a:solidFill>
                <a:latin typeface="Arial"/>
                <a:ea typeface="Arial"/>
                <a:cs typeface="Arial"/>
                <a:sym typeface="Arial"/>
              </a:rPr>
              <a:t>a games hub for modern interpretations of classics, e.g. noughts and crosses, tic tac toe</a:t>
            </a:r>
            <a:r>
              <a:rPr lang="en">
                <a:solidFill>
                  <a:srgbClr val="FFFFFF"/>
                </a:solidFill>
                <a:latin typeface="Arial"/>
                <a:ea typeface="Arial"/>
                <a:cs typeface="Arial"/>
                <a:sym typeface="Arial"/>
              </a:rPr>
              <a:t>.</a:t>
            </a:r>
          </a:p>
        </p:txBody>
      </p:sp>
      <p:pic>
        <p:nvPicPr>
          <p:cNvPr id="168" name="Shape 168"/>
          <p:cNvPicPr preferRelativeResize="0"/>
          <p:nvPr/>
        </p:nvPicPr>
        <p:blipFill rotWithShape="1">
          <a:blip r:embed="rId3">
            <a:alphaModFix/>
          </a:blip>
          <a:srcRect b="0" l="0" r="0" t="0"/>
          <a:stretch/>
        </p:blipFill>
        <p:spPr>
          <a:xfrm>
            <a:off x="8004900" y="272200"/>
            <a:ext cx="756600" cy="733900"/>
          </a:xfrm>
          <a:prstGeom prst="rect">
            <a:avLst/>
          </a:prstGeom>
          <a:noFill/>
          <a:ln>
            <a:noFill/>
          </a:ln>
        </p:spPr>
      </p:pic>
      <p:pic>
        <p:nvPicPr>
          <p:cNvPr id="169" name="Shape 169"/>
          <p:cNvPicPr preferRelativeResize="0"/>
          <p:nvPr/>
        </p:nvPicPr>
        <p:blipFill>
          <a:blip r:embed="rId4">
            <a:alphaModFix/>
          </a:blip>
          <a:stretch>
            <a:fillRect/>
          </a:stretch>
        </p:blipFill>
        <p:spPr>
          <a:xfrm>
            <a:off x="4673275" y="1890475"/>
            <a:ext cx="3425675" cy="2906449"/>
          </a:xfrm>
          <a:prstGeom prst="rect">
            <a:avLst/>
          </a:prstGeom>
          <a:noFill/>
          <a:ln>
            <a:noFill/>
          </a:ln>
        </p:spPr>
      </p:pic>
      <p:sp>
        <p:nvSpPr>
          <p:cNvPr id="170" name="Shape 170"/>
          <p:cNvSpPr txBox="1"/>
          <p:nvPr>
            <p:ph idx="1" type="body"/>
          </p:nvPr>
        </p:nvSpPr>
        <p:spPr>
          <a:xfrm>
            <a:off x="612775" y="1917050"/>
            <a:ext cx="4060500" cy="2853300"/>
          </a:xfrm>
          <a:prstGeom prst="rect">
            <a:avLst/>
          </a:prstGeom>
        </p:spPr>
        <p:txBody>
          <a:bodyPr anchorCtr="0" anchor="t" bIns="91425" lIns="91425" rIns="91425" tIns="91425">
            <a:noAutofit/>
          </a:bodyPr>
          <a:lstStyle/>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Users </a:t>
            </a:r>
          </a:p>
          <a:p>
            <a:pPr indent="-317500" lvl="0" marL="914400" rtl="0">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register account</a:t>
            </a:r>
          </a:p>
          <a:p>
            <a:pPr indent="-317500" lvl="0" marL="914400" rtl="0">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track interactions</a:t>
            </a:r>
          </a:p>
          <a:p>
            <a:pPr lvl="0" rtl="0">
              <a:spcBef>
                <a:spcPts val="0"/>
              </a:spcBef>
              <a:spcAft>
                <a:spcPts val="0"/>
              </a:spcAft>
              <a:buNone/>
            </a:pPr>
            <a:r>
              <a:t/>
            </a:r>
            <a:endParaRPr sz="6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Game</a:t>
            </a:r>
          </a:p>
          <a:p>
            <a:pPr indent="-317500" lvl="0" marL="914400" rtl="0">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start new game</a:t>
            </a:r>
          </a:p>
          <a:p>
            <a:pPr indent="-317500" lvl="0" marL="914400" rtl="0">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list of previous games</a:t>
            </a:r>
          </a:p>
          <a:p>
            <a:pPr indent="-317500" lvl="0" marL="914400" rtl="0">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running score of losses/wins</a:t>
            </a:r>
          </a:p>
          <a:p>
            <a:pPr lvl="0" rtl="0">
              <a:spcBef>
                <a:spcPts val="0"/>
              </a:spcBef>
              <a:spcAft>
                <a:spcPts val="0"/>
              </a:spcAft>
              <a:buNone/>
            </a:pPr>
            <a:r>
              <a:t/>
            </a:r>
            <a:endParaRPr sz="600">
              <a:solidFill>
                <a:srgbClr val="FFFFFF"/>
              </a:solidFill>
              <a:latin typeface="Arial"/>
              <a:ea typeface="Arial"/>
              <a:cs typeface="Arial"/>
              <a:sym typeface="Arial"/>
            </a:endParaRPr>
          </a:p>
          <a:p>
            <a:pPr indent="-317500" lvl="0" marL="457200" rtl="0">
              <a:spcBef>
                <a:spcPts val="0"/>
              </a:spcBef>
              <a:spcAft>
                <a:spcPts val="0"/>
              </a:spcAft>
              <a:buClr>
                <a:srgbClr val="FFFFFF"/>
              </a:buClr>
              <a:buSzPct val="100000"/>
              <a:buFont typeface="Arial"/>
            </a:pPr>
            <a:r>
              <a:rPr lang="en" sz="1400">
                <a:solidFill>
                  <a:srgbClr val="FFFFFF"/>
                </a:solidFill>
                <a:latin typeface="Arial"/>
                <a:ea typeface="Arial"/>
                <a:cs typeface="Arial"/>
                <a:sym typeface="Arial"/>
              </a:rPr>
              <a:t>Extra functionality</a:t>
            </a:r>
          </a:p>
          <a:p>
            <a:pPr indent="-317500" lvl="0" marL="914400" rtl="0">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Leaderboard - all players</a:t>
            </a:r>
          </a:p>
          <a:p>
            <a:pPr indent="-317500" lvl="0" marL="914400" rtl="0">
              <a:spcBef>
                <a:spcPts val="0"/>
              </a:spcBef>
              <a:spcAft>
                <a:spcPts val="0"/>
              </a:spcAft>
              <a:buClr>
                <a:srgbClr val="FFFFFF"/>
              </a:buClr>
              <a:buSzPct val="100000"/>
              <a:buFont typeface="Arial"/>
              <a:buChar char="-"/>
            </a:pPr>
            <a:r>
              <a:rPr lang="en" sz="1400">
                <a:solidFill>
                  <a:srgbClr val="FFFFFF"/>
                </a:solidFill>
                <a:latin typeface="Arial"/>
                <a:ea typeface="Arial"/>
                <a:cs typeface="Arial"/>
                <a:sym typeface="Arial"/>
              </a:rPr>
              <a:t>Knockout tournaments</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