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46"/>
  </p:notesMasterIdLst>
  <p:sldIdLst>
    <p:sldId id="367" r:id="rId2"/>
    <p:sldId id="301" r:id="rId3"/>
    <p:sldId id="302" r:id="rId4"/>
    <p:sldId id="343" r:id="rId5"/>
    <p:sldId id="396" r:id="rId6"/>
    <p:sldId id="370" r:id="rId7"/>
    <p:sldId id="341" r:id="rId8"/>
    <p:sldId id="346" r:id="rId9"/>
    <p:sldId id="266" r:id="rId10"/>
    <p:sldId id="347" r:id="rId11"/>
    <p:sldId id="392" r:id="rId12"/>
    <p:sldId id="393" r:id="rId13"/>
    <p:sldId id="371" r:id="rId14"/>
    <p:sldId id="372" r:id="rId15"/>
    <p:sldId id="373" r:id="rId16"/>
    <p:sldId id="374" r:id="rId17"/>
    <p:sldId id="394" r:id="rId18"/>
    <p:sldId id="375" r:id="rId19"/>
    <p:sldId id="368" r:id="rId20"/>
    <p:sldId id="369" r:id="rId21"/>
    <p:sldId id="345" r:id="rId22"/>
    <p:sldId id="354" r:id="rId23"/>
    <p:sldId id="395" r:id="rId24"/>
    <p:sldId id="397" r:id="rId25"/>
    <p:sldId id="387" r:id="rId26"/>
    <p:sldId id="355" r:id="rId27"/>
    <p:sldId id="376" r:id="rId28"/>
    <p:sldId id="356" r:id="rId29"/>
    <p:sldId id="388" r:id="rId30"/>
    <p:sldId id="377" r:id="rId31"/>
    <p:sldId id="359" r:id="rId32"/>
    <p:sldId id="378" r:id="rId33"/>
    <p:sldId id="384" r:id="rId34"/>
    <p:sldId id="279" r:id="rId35"/>
    <p:sldId id="382" r:id="rId36"/>
    <p:sldId id="390" r:id="rId37"/>
    <p:sldId id="282" r:id="rId38"/>
    <p:sldId id="389" r:id="rId39"/>
    <p:sldId id="379" r:id="rId40"/>
    <p:sldId id="380" r:id="rId41"/>
    <p:sldId id="385" r:id="rId42"/>
    <p:sldId id="281" r:id="rId43"/>
    <p:sldId id="361" r:id="rId44"/>
    <p:sldId id="383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  <a:srgbClr val="FFCC00"/>
    <a:srgbClr val="2683C6"/>
    <a:srgbClr val="FFCC99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422" autoAdjust="0"/>
    <p:restoredTop sz="90813" autoAdjust="0"/>
  </p:normalViewPr>
  <p:slideViewPr>
    <p:cSldViewPr snapToGrid="0" showGuides="1">
      <p:cViewPr varScale="1">
        <p:scale>
          <a:sx n="95" d="100"/>
          <a:sy n="95" d="100"/>
        </p:scale>
        <p:origin x="200" y="2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54534-0E73-4FE3-B07B-24F4E3E4E511}" type="datetimeFigureOut">
              <a:rPr lang="es-CL" smtClean="0"/>
              <a:t>20-10-20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77DF9-CF23-43EF-B590-36783FE9A4C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553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0294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3360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82958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err="1"/>
              <a:t>Exploración</a:t>
            </a:r>
            <a:r>
              <a:rPr lang="en-US" sz="4400" dirty="0"/>
              <a:t> </a:t>
            </a:r>
            <a:r>
              <a:rPr lang="en-US" sz="4400" dirty="0" err="1"/>
              <a:t>en</a:t>
            </a:r>
            <a:r>
              <a:rPr lang="en-US" sz="4400" dirty="0"/>
              <a:t> </a:t>
            </a:r>
            <a:r>
              <a:rPr lang="en-US" sz="4400" dirty="0" err="1"/>
              <a:t>profundidad, o DFS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2570D7B2-05AC-5E46-A5A9-DC14CA5FB5D3}" type="slidenum">
              <a:rPr lang="en-US"/>
              <a:pPr/>
              <a:t>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8753" y="1600200"/>
            <a:ext cx="8647295" cy="457497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ES_tradnl" sz="2400" dirty="0"/>
              <a:t>Es una forma de recorrer sistemáticamente un grafo:</a:t>
            </a:r>
          </a:p>
          <a:p>
            <a:pPr lvl="1">
              <a:lnSpc>
                <a:spcPct val="100000"/>
              </a:lnSpc>
            </a:pPr>
            <a:r>
              <a:rPr lang="es-ES_tradnl" sz="2000" dirty="0"/>
              <a:t>visitar todos sus nodos</a:t>
            </a:r>
          </a:p>
          <a:p>
            <a:pPr lvl="1">
              <a:lnSpc>
                <a:spcPct val="100000"/>
              </a:lnSpc>
            </a:pPr>
            <a:r>
              <a:rPr lang="es-ES_tradnl" sz="2000" dirty="0"/>
              <a:t>transitar todas sus aristas</a:t>
            </a:r>
          </a:p>
          <a:p>
            <a:pPr>
              <a:lnSpc>
                <a:spcPct val="100000"/>
              </a:lnSpc>
            </a:pPr>
            <a:r>
              <a:rPr lang="es-ES_tradnl" sz="2400" dirty="0"/>
              <a:t>Es una forma de obtener información sobre algunas propiedades del grafo —p.ej., determinar si el grafo tiene ciclos:</a:t>
            </a:r>
          </a:p>
          <a:p>
            <a:pPr lvl="1">
              <a:lnSpc>
                <a:spcPct val="100000"/>
              </a:lnSpc>
            </a:pPr>
            <a:r>
              <a:rPr lang="es-ES_tradnl" sz="2000" dirty="0"/>
              <a:t>todos los vértices son inicialmente </a:t>
            </a:r>
            <a:r>
              <a:rPr lang="es-ES_tradnl" sz="2000" i="1" dirty="0"/>
              <a:t>blancos</a:t>
            </a:r>
          </a:p>
          <a:p>
            <a:pPr lvl="1">
              <a:lnSpc>
                <a:spcPct val="100000"/>
              </a:lnSpc>
            </a:pPr>
            <a:r>
              <a:rPr lang="es-ES_tradnl" sz="2000" dirty="0"/>
              <a:t>un vértice se pinta de </a:t>
            </a:r>
            <a:r>
              <a:rPr lang="es-ES_tradnl" sz="2000" i="1" dirty="0"/>
              <a:t>gris</a:t>
            </a:r>
            <a:r>
              <a:rPr lang="es-ES_tradnl" sz="2000" dirty="0"/>
              <a:t> cuando es descubierto</a:t>
            </a:r>
          </a:p>
          <a:p>
            <a:pPr lvl="1">
              <a:lnSpc>
                <a:spcPct val="100000"/>
              </a:lnSpc>
            </a:pPr>
            <a:r>
              <a:rPr lang="es-ES_tradnl" sz="2000" dirty="0"/>
              <a:t>un vértice se pinta de </a:t>
            </a:r>
            <a:r>
              <a:rPr lang="es-ES_tradnl" sz="2000" i="1" dirty="0"/>
              <a:t>negro</a:t>
            </a:r>
            <a:r>
              <a:rPr lang="es-ES_tradnl" sz="2000" dirty="0"/>
              <a:t> cuando su lista de adyacencias ha sido examinada exhaustivamente</a:t>
            </a:r>
          </a:p>
        </p:txBody>
      </p:sp>
    </p:spTree>
    <p:extLst>
      <p:ext uri="{BB962C8B-B14F-4D97-AF65-F5344CB8AC3E}">
        <p14:creationId xmlns:p14="http://schemas.microsoft.com/office/powerpoint/2010/main" val="2151447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D673-BCDB-4070-999C-71C494C2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i="1" dirty="0" err="1"/>
              <a:t>dfsVisit</a:t>
            </a:r>
            <a:r>
              <a:rPr lang="es-CL" sz="4000" dirty="0"/>
              <a:t> de </a:t>
            </a:r>
            <a:r>
              <a:rPr lang="es-CL" sz="4000" i="1" dirty="0"/>
              <a:t>G</a:t>
            </a:r>
            <a:r>
              <a:rPr lang="es-CL" sz="4000" dirty="0"/>
              <a:t>: del vértice 4</a:t>
            </a:r>
            <a:br>
              <a:rPr lang="es-CL" sz="4000" dirty="0"/>
            </a:br>
            <a:r>
              <a:rPr lang="es-CL" sz="4000" dirty="0"/>
              <a:t>vamos al 6 y de ahí al 5</a:t>
            </a:r>
          </a:p>
        </p:txBody>
      </p:sp>
      <p:sp>
        <p:nvSpPr>
          <p:cNvPr id="25" name="TextBox 34"/>
          <p:cNvSpPr txBox="1">
            <a:spLocks noChangeArrowheads="1"/>
          </p:cNvSpPr>
          <p:nvPr/>
        </p:nvSpPr>
        <p:spPr bwMode="auto">
          <a:xfrm>
            <a:off x="7696200" y="37338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[1, …]</a:t>
            </a:r>
          </a:p>
        </p:txBody>
      </p:sp>
      <p:sp>
        <p:nvSpPr>
          <p:cNvPr id="26" name="TextBox 35"/>
          <p:cNvSpPr txBox="1">
            <a:spLocks noChangeArrowheads="1"/>
          </p:cNvSpPr>
          <p:nvPr/>
        </p:nvSpPr>
        <p:spPr bwMode="auto">
          <a:xfrm>
            <a:off x="5410200" y="57912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[2, …]</a:t>
            </a:r>
          </a:p>
        </p:txBody>
      </p:sp>
      <p:sp>
        <p:nvSpPr>
          <p:cNvPr id="27" name="TextBox 36"/>
          <p:cNvSpPr txBox="1">
            <a:spLocks noChangeArrowheads="1"/>
          </p:cNvSpPr>
          <p:nvPr/>
        </p:nvSpPr>
        <p:spPr bwMode="auto">
          <a:xfrm>
            <a:off x="2743200" y="57912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[3, …]</a:t>
            </a:r>
          </a:p>
        </p:txBody>
      </p:sp>
      <p:sp>
        <p:nvSpPr>
          <p:cNvPr id="28" name="Oval 3">
            <a:extLst>
              <a:ext uri="{FF2B5EF4-FFF2-40B4-BE49-F238E27FC236}">
                <a16:creationId xmlns:a16="http://schemas.microsoft.com/office/drawing/2014/main" id="{DA9A00C5-7F8B-4608-B016-8E36984AC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3CD5A11B-2CEA-4703-A793-0482F0089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30" name="Oval 5">
            <a:extLst>
              <a:ext uri="{FF2B5EF4-FFF2-40B4-BE49-F238E27FC236}">
                <a16:creationId xmlns:a16="http://schemas.microsoft.com/office/drawing/2014/main" id="{25554A23-CE65-4CC6-9DC1-467ADC602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720548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31" name="Oval 6">
            <a:extLst>
              <a:ext uri="{FF2B5EF4-FFF2-40B4-BE49-F238E27FC236}">
                <a16:creationId xmlns:a16="http://schemas.microsoft.com/office/drawing/2014/main" id="{61BECFFA-F811-40CC-8A25-8D5321FBB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720548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32" name="Oval 7">
            <a:extLst>
              <a:ext uri="{FF2B5EF4-FFF2-40B4-BE49-F238E27FC236}">
                <a16:creationId xmlns:a16="http://schemas.microsoft.com/office/drawing/2014/main" id="{60E53B19-43C0-4A66-8CC1-365D5E31A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181600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id="{AECAB853-C14C-446B-B405-35290CAF4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34" name="Oval 9">
            <a:extLst>
              <a:ext uri="{FF2B5EF4-FFF2-40B4-BE49-F238E27FC236}">
                <a16:creationId xmlns:a16="http://schemas.microsoft.com/office/drawing/2014/main" id="{F8CB14F5-46B8-473E-8C51-82C5F77DB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35" name="AutoShape 10">
            <a:extLst>
              <a:ext uri="{FF2B5EF4-FFF2-40B4-BE49-F238E27FC236}">
                <a16:creationId xmlns:a16="http://schemas.microsoft.com/office/drawing/2014/main" id="{CAE9DD3E-AA15-44CC-A9A5-3D701AA6CE5A}"/>
              </a:ext>
            </a:extLst>
          </p:cNvPr>
          <p:cNvCxnSpPr>
            <a:cxnSpLocks noChangeShapeType="1"/>
            <a:stCxn id="28" idx="6"/>
            <a:endCxn id="34" idx="2"/>
          </p:cNvCxnSpPr>
          <p:nvPr/>
        </p:nvCxnSpPr>
        <p:spPr bwMode="auto">
          <a:xfrm>
            <a:off x="3581400" y="2514600"/>
            <a:ext cx="1828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11">
            <a:extLst>
              <a:ext uri="{FF2B5EF4-FFF2-40B4-BE49-F238E27FC236}">
                <a16:creationId xmlns:a16="http://schemas.microsoft.com/office/drawing/2014/main" id="{BDD97DEF-99DC-4962-95E5-6B891628A937}"/>
              </a:ext>
            </a:extLst>
          </p:cNvPr>
          <p:cNvCxnSpPr>
            <a:cxnSpLocks noChangeShapeType="1"/>
            <a:stCxn id="28" idx="5"/>
            <a:endCxn id="29" idx="1"/>
          </p:cNvCxnSpPr>
          <p:nvPr/>
        </p:nvCxnSpPr>
        <p:spPr bwMode="auto">
          <a:xfrm>
            <a:off x="3492500" y="2730500"/>
            <a:ext cx="8636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2">
            <a:extLst>
              <a:ext uri="{FF2B5EF4-FFF2-40B4-BE49-F238E27FC236}">
                <a16:creationId xmlns:a16="http://schemas.microsoft.com/office/drawing/2014/main" id="{9887D7EB-8330-4379-818C-6F6CF9105A93}"/>
              </a:ext>
            </a:extLst>
          </p:cNvPr>
          <p:cNvCxnSpPr>
            <a:cxnSpLocks noChangeShapeType="1"/>
            <a:stCxn id="34" idx="3"/>
            <a:endCxn id="29" idx="7"/>
          </p:cNvCxnSpPr>
          <p:nvPr/>
        </p:nvCxnSpPr>
        <p:spPr bwMode="auto">
          <a:xfrm flipH="1">
            <a:off x="4787900" y="2730500"/>
            <a:ext cx="7112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13">
            <a:extLst>
              <a:ext uri="{FF2B5EF4-FFF2-40B4-BE49-F238E27FC236}">
                <a16:creationId xmlns:a16="http://schemas.microsoft.com/office/drawing/2014/main" id="{A1620DC8-ABD1-498E-8991-A55037C0CC89}"/>
              </a:ext>
            </a:extLst>
          </p:cNvPr>
          <p:cNvCxnSpPr>
            <a:cxnSpLocks noChangeShapeType="1"/>
            <a:stCxn id="29" idx="2"/>
            <a:endCxn id="31" idx="6"/>
          </p:cNvCxnSpPr>
          <p:nvPr/>
        </p:nvCxnSpPr>
        <p:spPr bwMode="auto">
          <a:xfrm flipH="1" flipV="1">
            <a:off x="1981200" y="4025348"/>
            <a:ext cx="2286000" cy="132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14">
            <a:extLst>
              <a:ext uri="{FF2B5EF4-FFF2-40B4-BE49-F238E27FC236}">
                <a16:creationId xmlns:a16="http://schemas.microsoft.com/office/drawing/2014/main" id="{194F4A0F-836E-41FF-B44E-644D62214861}"/>
              </a:ext>
            </a:extLst>
          </p:cNvPr>
          <p:cNvCxnSpPr>
            <a:cxnSpLocks noChangeShapeType="1"/>
            <a:stCxn id="29" idx="6"/>
            <a:endCxn id="30" idx="2"/>
          </p:cNvCxnSpPr>
          <p:nvPr/>
        </p:nvCxnSpPr>
        <p:spPr bwMode="auto">
          <a:xfrm flipV="1">
            <a:off x="4876800" y="4025348"/>
            <a:ext cx="2209800" cy="132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15">
            <a:extLst>
              <a:ext uri="{FF2B5EF4-FFF2-40B4-BE49-F238E27FC236}">
                <a16:creationId xmlns:a16="http://schemas.microsoft.com/office/drawing/2014/main" id="{3119A750-7309-4FB1-9984-64338B67130A}"/>
              </a:ext>
            </a:extLst>
          </p:cNvPr>
          <p:cNvCxnSpPr>
            <a:cxnSpLocks noChangeShapeType="1"/>
            <a:stCxn id="29" idx="3"/>
            <a:endCxn id="32" idx="7"/>
          </p:cNvCxnSpPr>
          <p:nvPr/>
        </p:nvCxnSpPr>
        <p:spPr bwMode="auto">
          <a:xfrm flipH="1">
            <a:off x="3492500" y="4254500"/>
            <a:ext cx="863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16">
            <a:extLst>
              <a:ext uri="{FF2B5EF4-FFF2-40B4-BE49-F238E27FC236}">
                <a16:creationId xmlns:a16="http://schemas.microsoft.com/office/drawing/2014/main" id="{8D75DFB5-9BC8-490B-83F9-15D4CA3DCB41}"/>
              </a:ext>
            </a:extLst>
          </p:cNvPr>
          <p:cNvCxnSpPr>
            <a:cxnSpLocks noChangeShapeType="1"/>
            <a:stCxn id="29" idx="5"/>
            <a:endCxn id="33" idx="1"/>
          </p:cNvCxnSpPr>
          <p:nvPr/>
        </p:nvCxnSpPr>
        <p:spPr bwMode="auto">
          <a:xfrm>
            <a:off x="4787900" y="4254500"/>
            <a:ext cx="787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17">
            <a:extLst>
              <a:ext uri="{FF2B5EF4-FFF2-40B4-BE49-F238E27FC236}">
                <a16:creationId xmlns:a16="http://schemas.microsoft.com/office/drawing/2014/main" id="{15814AFA-D804-4CD8-BF08-4F75E8681EDE}"/>
              </a:ext>
            </a:extLst>
          </p:cNvPr>
          <p:cNvCxnSpPr>
            <a:cxnSpLocks noChangeShapeType="1"/>
            <a:stCxn id="31" idx="7"/>
            <a:endCxn id="28" idx="3"/>
          </p:cNvCxnSpPr>
          <p:nvPr/>
        </p:nvCxnSpPr>
        <p:spPr bwMode="auto">
          <a:xfrm flipV="1">
            <a:off x="1891926" y="2730126"/>
            <a:ext cx="1169148" cy="1079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18">
            <a:extLst>
              <a:ext uri="{FF2B5EF4-FFF2-40B4-BE49-F238E27FC236}">
                <a16:creationId xmlns:a16="http://schemas.microsoft.com/office/drawing/2014/main" id="{68849C19-D926-49EB-8C2D-D5C15E74898C}"/>
              </a:ext>
            </a:extLst>
          </p:cNvPr>
          <p:cNvCxnSpPr>
            <a:cxnSpLocks noChangeShapeType="1"/>
            <a:stCxn id="34" idx="5"/>
            <a:endCxn id="30" idx="1"/>
          </p:cNvCxnSpPr>
          <p:nvPr/>
        </p:nvCxnSpPr>
        <p:spPr bwMode="auto">
          <a:xfrm>
            <a:off x="5930526" y="2730126"/>
            <a:ext cx="1245348" cy="1079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19">
            <a:extLst>
              <a:ext uri="{FF2B5EF4-FFF2-40B4-BE49-F238E27FC236}">
                <a16:creationId xmlns:a16="http://schemas.microsoft.com/office/drawing/2014/main" id="{1DA382A7-3559-4BF8-8209-2649255460CC}"/>
              </a:ext>
            </a:extLst>
          </p:cNvPr>
          <p:cNvCxnSpPr>
            <a:cxnSpLocks noChangeShapeType="1"/>
            <a:stCxn id="31" idx="5"/>
            <a:endCxn id="32" idx="1"/>
          </p:cNvCxnSpPr>
          <p:nvPr/>
        </p:nvCxnSpPr>
        <p:spPr bwMode="auto">
          <a:xfrm>
            <a:off x="1891926" y="4240874"/>
            <a:ext cx="1169148" cy="1030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20">
            <a:extLst>
              <a:ext uri="{FF2B5EF4-FFF2-40B4-BE49-F238E27FC236}">
                <a16:creationId xmlns:a16="http://schemas.microsoft.com/office/drawing/2014/main" id="{810AE38B-5301-4C88-8123-3DA89F954167}"/>
              </a:ext>
            </a:extLst>
          </p:cNvPr>
          <p:cNvCxnSpPr>
            <a:cxnSpLocks noChangeShapeType="1"/>
            <a:stCxn id="30" idx="3"/>
            <a:endCxn id="33" idx="7"/>
          </p:cNvCxnSpPr>
          <p:nvPr/>
        </p:nvCxnSpPr>
        <p:spPr bwMode="auto">
          <a:xfrm flipH="1">
            <a:off x="6006726" y="4240874"/>
            <a:ext cx="1169148" cy="10300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21">
            <a:extLst>
              <a:ext uri="{FF2B5EF4-FFF2-40B4-BE49-F238E27FC236}">
                <a16:creationId xmlns:a16="http://schemas.microsoft.com/office/drawing/2014/main" id="{4B677A66-8177-4463-B850-AD5446878512}"/>
              </a:ext>
            </a:extLst>
          </p:cNvPr>
          <p:cNvCxnSpPr>
            <a:cxnSpLocks noChangeShapeType="1"/>
            <a:stCxn id="33" idx="2"/>
            <a:endCxn id="32" idx="6"/>
          </p:cNvCxnSpPr>
          <p:nvPr/>
        </p:nvCxnSpPr>
        <p:spPr bwMode="auto">
          <a:xfrm flipH="1">
            <a:off x="3581400" y="5486400"/>
            <a:ext cx="19050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15102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D673-BCDB-4070-999C-71C494C2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Como desde 5 no podemos seguir,</a:t>
            </a:r>
            <a:br>
              <a:rPr lang="es-CL" sz="4000" dirty="0"/>
            </a:br>
            <a:r>
              <a:rPr lang="es-CL" sz="4000" dirty="0"/>
              <a:t>lo terminamos y volvemos a 6</a:t>
            </a:r>
          </a:p>
        </p:txBody>
      </p:sp>
      <p:sp>
        <p:nvSpPr>
          <p:cNvPr id="25" name="TextBox 34"/>
          <p:cNvSpPr txBox="1">
            <a:spLocks noChangeArrowheads="1"/>
          </p:cNvSpPr>
          <p:nvPr/>
        </p:nvSpPr>
        <p:spPr bwMode="auto">
          <a:xfrm>
            <a:off x="7696200" y="37338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[1, …]</a:t>
            </a:r>
          </a:p>
        </p:txBody>
      </p:sp>
      <p:sp>
        <p:nvSpPr>
          <p:cNvPr id="26" name="TextBox 35"/>
          <p:cNvSpPr txBox="1">
            <a:spLocks noChangeArrowheads="1"/>
          </p:cNvSpPr>
          <p:nvPr/>
        </p:nvSpPr>
        <p:spPr bwMode="auto">
          <a:xfrm>
            <a:off x="5410200" y="57912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[2, …]</a:t>
            </a:r>
          </a:p>
        </p:txBody>
      </p:sp>
      <p:sp>
        <p:nvSpPr>
          <p:cNvPr id="27" name="TextBox 36"/>
          <p:cNvSpPr txBox="1">
            <a:spLocks noChangeArrowheads="1"/>
          </p:cNvSpPr>
          <p:nvPr/>
        </p:nvSpPr>
        <p:spPr bwMode="auto">
          <a:xfrm>
            <a:off x="2743200" y="5791200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[3, 4]</a:t>
            </a:r>
          </a:p>
        </p:txBody>
      </p:sp>
      <p:sp>
        <p:nvSpPr>
          <p:cNvPr id="28" name="Oval 3">
            <a:extLst>
              <a:ext uri="{FF2B5EF4-FFF2-40B4-BE49-F238E27FC236}">
                <a16:creationId xmlns:a16="http://schemas.microsoft.com/office/drawing/2014/main" id="{DA9A00C5-7F8B-4608-B016-8E36984AC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3CD5A11B-2CEA-4703-A793-0482F0089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30" name="Oval 5">
            <a:extLst>
              <a:ext uri="{FF2B5EF4-FFF2-40B4-BE49-F238E27FC236}">
                <a16:creationId xmlns:a16="http://schemas.microsoft.com/office/drawing/2014/main" id="{25554A23-CE65-4CC6-9DC1-467ADC602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720548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31" name="Oval 6">
            <a:extLst>
              <a:ext uri="{FF2B5EF4-FFF2-40B4-BE49-F238E27FC236}">
                <a16:creationId xmlns:a16="http://schemas.microsoft.com/office/drawing/2014/main" id="{61BECFFA-F811-40CC-8A25-8D5321FBB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720548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32" name="Oval 7">
            <a:extLst>
              <a:ext uri="{FF2B5EF4-FFF2-40B4-BE49-F238E27FC236}">
                <a16:creationId xmlns:a16="http://schemas.microsoft.com/office/drawing/2014/main" id="{60E53B19-43C0-4A66-8CC1-365D5E31A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181600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id="{AECAB853-C14C-446B-B405-35290CAF4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34" name="Oval 9">
            <a:extLst>
              <a:ext uri="{FF2B5EF4-FFF2-40B4-BE49-F238E27FC236}">
                <a16:creationId xmlns:a16="http://schemas.microsoft.com/office/drawing/2014/main" id="{F8CB14F5-46B8-473E-8C51-82C5F77DB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35" name="AutoShape 10">
            <a:extLst>
              <a:ext uri="{FF2B5EF4-FFF2-40B4-BE49-F238E27FC236}">
                <a16:creationId xmlns:a16="http://schemas.microsoft.com/office/drawing/2014/main" id="{CAE9DD3E-AA15-44CC-A9A5-3D701AA6CE5A}"/>
              </a:ext>
            </a:extLst>
          </p:cNvPr>
          <p:cNvCxnSpPr>
            <a:cxnSpLocks noChangeShapeType="1"/>
            <a:stCxn id="28" idx="6"/>
            <a:endCxn id="34" idx="2"/>
          </p:cNvCxnSpPr>
          <p:nvPr/>
        </p:nvCxnSpPr>
        <p:spPr bwMode="auto">
          <a:xfrm>
            <a:off x="3581400" y="2514600"/>
            <a:ext cx="1828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11">
            <a:extLst>
              <a:ext uri="{FF2B5EF4-FFF2-40B4-BE49-F238E27FC236}">
                <a16:creationId xmlns:a16="http://schemas.microsoft.com/office/drawing/2014/main" id="{BDD97DEF-99DC-4962-95E5-6B891628A937}"/>
              </a:ext>
            </a:extLst>
          </p:cNvPr>
          <p:cNvCxnSpPr>
            <a:cxnSpLocks noChangeShapeType="1"/>
            <a:stCxn id="28" idx="5"/>
            <a:endCxn id="29" idx="1"/>
          </p:cNvCxnSpPr>
          <p:nvPr/>
        </p:nvCxnSpPr>
        <p:spPr bwMode="auto">
          <a:xfrm>
            <a:off x="3492500" y="2730500"/>
            <a:ext cx="8636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2">
            <a:extLst>
              <a:ext uri="{FF2B5EF4-FFF2-40B4-BE49-F238E27FC236}">
                <a16:creationId xmlns:a16="http://schemas.microsoft.com/office/drawing/2014/main" id="{9887D7EB-8330-4379-818C-6F6CF9105A93}"/>
              </a:ext>
            </a:extLst>
          </p:cNvPr>
          <p:cNvCxnSpPr>
            <a:cxnSpLocks noChangeShapeType="1"/>
            <a:stCxn id="34" idx="3"/>
            <a:endCxn id="29" idx="7"/>
          </p:cNvCxnSpPr>
          <p:nvPr/>
        </p:nvCxnSpPr>
        <p:spPr bwMode="auto">
          <a:xfrm flipH="1">
            <a:off x="4787900" y="2730500"/>
            <a:ext cx="7112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13">
            <a:extLst>
              <a:ext uri="{FF2B5EF4-FFF2-40B4-BE49-F238E27FC236}">
                <a16:creationId xmlns:a16="http://schemas.microsoft.com/office/drawing/2014/main" id="{A1620DC8-ABD1-498E-8991-A55037C0CC89}"/>
              </a:ext>
            </a:extLst>
          </p:cNvPr>
          <p:cNvCxnSpPr>
            <a:cxnSpLocks noChangeShapeType="1"/>
            <a:stCxn id="29" idx="2"/>
            <a:endCxn id="31" idx="6"/>
          </p:cNvCxnSpPr>
          <p:nvPr/>
        </p:nvCxnSpPr>
        <p:spPr bwMode="auto">
          <a:xfrm flipH="1" flipV="1">
            <a:off x="1981200" y="4025348"/>
            <a:ext cx="2286000" cy="132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14">
            <a:extLst>
              <a:ext uri="{FF2B5EF4-FFF2-40B4-BE49-F238E27FC236}">
                <a16:creationId xmlns:a16="http://schemas.microsoft.com/office/drawing/2014/main" id="{194F4A0F-836E-41FF-B44E-644D62214861}"/>
              </a:ext>
            </a:extLst>
          </p:cNvPr>
          <p:cNvCxnSpPr>
            <a:cxnSpLocks noChangeShapeType="1"/>
            <a:stCxn id="29" idx="6"/>
            <a:endCxn id="30" idx="2"/>
          </p:cNvCxnSpPr>
          <p:nvPr/>
        </p:nvCxnSpPr>
        <p:spPr bwMode="auto">
          <a:xfrm flipV="1">
            <a:off x="4876800" y="4025348"/>
            <a:ext cx="2209800" cy="132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15">
            <a:extLst>
              <a:ext uri="{FF2B5EF4-FFF2-40B4-BE49-F238E27FC236}">
                <a16:creationId xmlns:a16="http://schemas.microsoft.com/office/drawing/2014/main" id="{3119A750-7309-4FB1-9984-64338B67130A}"/>
              </a:ext>
            </a:extLst>
          </p:cNvPr>
          <p:cNvCxnSpPr>
            <a:cxnSpLocks noChangeShapeType="1"/>
            <a:stCxn id="29" idx="3"/>
            <a:endCxn id="32" idx="7"/>
          </p:cNvCxnSpPr>
          <p:nvPr/>
        </p:nvCxnSpPr>
        <p:spPr bwMode="auto">
          <a:xfrm flipH="1">
            <a:off x="3492500" y="4254500"/>
            <a:ext cx="863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16">
            <a:extLst>
              <a:ext uri="{FF2B5EF4-FFF2-40B4-BE49-F238E27FC236}">
                <a16:creationId xmlns:a16="http://schemas.microsoft.com/office/drawing/2014/main" id="{8D75DFB5-9BC8-490B-83F9-15D4CA3DCB41}"/>
              </a:ext>
            </a:extLst>
          </p:cNvPr>
          <p:cNvCxnSpPr>
            <a:cxnSpLocks noChangeShapeType="1"/>
            <a:stCxn id="29" idx="5"/>
            <a:endCxn id="33" idx="1"/>
          </p:cNvCxnSpPr>
          <p:nvPr/>
        </p:nvCxnSpPr>
        <p:spPr bwMode="auto">
          <a:xfrm>
            <a:off x="4787900" y="4254500"/>
            <a:ext cx="787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17">
            <a:extLst>
              <a:ext uri="{FF2B5EF4-FFF2-40B4-BE49-F238E27FC236}">
                <a16:creationId xmlns:a16="http://schemas.microsoft.com/office/drawing/2014/main" id="{15814AFA-D804-4CD8-BF08-4F75E8681EDE}"/>
              </a:ext>
            </a:extLst>
          </p:cNvPr>
          <p:cNvCxnSpPr>
            <a:cxnSpLocks noChangeShapeType="1"/>
            <a:stCxn id="31" idx="7"/>
            <a:endCxn id="28" idx="3"/>
          </p:cNvCxnSpPr>
          <p:nvPr/>
        </p:nvCxnSpPr>
        <p:spPr bwMode="auto">
          <a:xfrm flipV="1">
            <a:off x="1891926" y="2730126"/>
            <a:ext cx="1169148" cy="1079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18">
            <a:extLst>
              <a:ext uri="{FF2B5EF4-FFF2-40B4-BE49-F238E27FC236}">
                <a16:creationId xmlns:a16="http://schemas.microsoft.com/office/drawing/2014/main" id="{68849C19-D926-49EB-8C2D-D5C15E74898C}"/>
              </a:ext>
            </a:extLst>
          </p:cNvPr>
          <p:cNvCxnSpPr>
            <a:cxnSpLocks noChangeShapeType="1"/>
            <a:stCxn id="34" idx="5"/>
            <a:endCxn id="30" idx="1"/>
          </p:cNvCxnSpPr>
          <p:nvPr/>
        </p:nvCxnSpPr>
        <p:spPr bwMode="auto">
          <a:xfrm>
            <a:off x="5930526" y="2730126"/>
            <a:ext cx="1245348" cy="1079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19">
            <a:extLst>
              <a:ext uri="{FF2B5EF4-FFF2-40B4-BE49-F238E27FC236}">
                <a16:creationId xmlns:a16="http://schemas.microsoft.com/office/drawing/2014/main" id="{1DA382A7-3559-4BF8-8209-2649255460CC}"/>
              </a:ext>
            </a:extLst>
          </p:cNvPr>
          <p:cNvCxnSpPr>
            <a:cxnSpLocks noChangeShapeType="1"/>
            <a:stCxn id="31" idx="5"/>
            <a:endCxn id="32" idx="1"/>
          </p:cNvCxnSpPr>
          <p:nvPr/>
        </p:nvCxnSpPr>
        <p:spPr bwMode="auto">
          <a:xfrm>
            <a:off x="1891926" y="4240874"/>
            <a:ext cx="1169148" cy="1030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20">
            <a:extLst>
              <a:ext uri="{FF2B5EF4-FFF2-40B4-BE49-F238E27FC236}">
                <a16:creationId xmlns:a16="http://schemas.microsoft.com/office/drawing/2014/main" id="{810AE38B-5301-4C88-8123-3DA89F954167}"/>
              </a:ext>
            </a:extLst>
          </p:cNvPr>
          <p:cNvCxnSpPr>
            <a:cxnSpLocks noChangeShapeType="1"/>
            <a:stCxn id="30" idx="3"/>
            <a:endCxn id="33" idx="7"/>
          </p:cNvCxnSpPr>
          <p:nvPr/>
        </p:nvCxnSpPr>
        <p:spPr bwMode="auto">
          <a:xfrm flipH="1">
            <a:off x="6006726" y="4240874"/>
            <a:ext cx="1169148" cy="10300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21">
            <a:extLst>
              <a:ext uri="{FF2B5EF4-FFF2-40B4-BE49-F238E27FC236}">
                <a16:creationId xmlns:a16="http://schemas.microsoft.com/office/drawing/2014/main" id="{4B677A66-8177-4463-B850-AD5446878512}"/>
              </a:ext>
            </a:extLst>
          </p:cNvPr>
          <p:cNvCxnSpPr>
            <a:cxnSpLocks noChangeShapeType="1"/>
            <a:stCxn id="33" idx="2"/>
            <a:endCxn id="32" idx="6"/>
          </p:cNvCxnSpPr>
          <p:nvPr/>
        </p:nvCxnSpPr>
        <p:spPr bwMode="auto">
          <a:xfrm flipH="1">
            <a:off x="3581400" y="5486400"/>
            <a:ext cx="19050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34766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D673-BCDB-4070-999C-71C494C2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Como desde 6 no salen otras aristas,</a:t>
            </a:r>
            <a:br>
              <a:rPr lang="es-CL" sz="4000" dirty="0"/>
            </a:br>
            <a:r>
              <a:rPr lang="es-CL" sz="4000" dirty="0"/>
              <a:t>lo terminamos y volvemos a 4</a:t>
            </a:r>
          </a:p>
        </p:txBody>
      </p:sp>
      <p:sp>
        <p:nvSpPr>
          <p:cNvPr id="25" name="TextBox 34"/>
          <p:cNvSpPr txBox="1">
            <a:spLocks noChangeArrowheads="1"/>
          </p:cNvSpPr>
          <p:nvPr/>
        </p:nvSpPr>
        <p:spPr bwMode="auto">
          <a:xfrm>
            <a:off x="7696200" y="37338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[1, …]</a:t>
            </a:r>
          </a:p>
        </p:txBody>
      </p:sp>
      <p:sp>
        <p:nvSpPr>
          <p:cNvPr id="26" name="TextBox 35"/>
          <p:cNvSpPr txBox="1">
            <a:spLocks noChangeArrowheads="1"/>
          </p:cNvSpPr>
          <p:nvPr/>
        </p:nvSpPr>
        <p:spPr bwMode="auto">
          <a:xfrm>
            <a:off x="5410200" y="5791200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[2, 5]</a:t>
            </a:r>
          </a:p>
        </p:txBody>
      </p:sp>
      <p:sp>
        <p:nvSpPr>
          <p:cNvPr id="27" name="TextBox 36"/>
          <p:cNvSpPr txBox="1">
            <a:spLocks noChangeArrowheads="1"/>
          </p:cNvSpPr>
          <p:nvPr/>
        </p:nvSpPr>
        <p:spPr bwMode="auto">
          <a:xfrm>
            <a:off x="2743200" y="57912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[3, …]</a:t>
            </a:r>
          </a:p>
        </p:txBody>
      </p:sp>
      <p:sp>
        <p:nvSpPr>
          <p:cNvPr id="28" name="Oval 3">
            <a:extLst>
              <a:ext uri="{FF2B5EF4-FFF2-40B4-BE49-F238E27FC236}">
                <a16:creationId xmlns:a16="http://schemas.microsoft.com/office/drawing/2014/main" id="{DA9A00C5-7F8B-4608-B016-8E36984AC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3CD5A11B-2CEA-4703-A793-0482F0089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30" name="Oval 5">
            <a:extLst>
              <a:ext uri="{FF2B5EF4-FFF2-40B4-BE49-F238E27FC236}">
                <a16:creationId xmlns:a16="http://schemas.microsoft.com/office/drawing/2014/main" id="{25554A23-CE65-4CC6-9DC1-467ADC602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720548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31" name="Oval 6">
            <a:extLst>
              <a:ext uri="{FF2B5EF4-FFF2-40B4-BE49-F238E27FC236}">
                <a16:creationId xmlns:a16="http://schemas.microsoft.com/office/drawing/2014/main" id="{61BECFFA-F811-40CC-8A25-8D5321FBB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720548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32" name="Oval 7">
            <a:extLst>
              <a:ext uri="{FF2B5EF4-FFF2-40B4-BE49-F238E27FC236}">
                <a16:creationId xmlns:a16="http://schemas.microsoft.com/office/drawing/2014/main" id="{60E53B19-43C0-4A66-8CC1-365D5E31A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181600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id="{AECAB853-C14C-446B-B405-35290CAF4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34" name="Oval 9">
            <a:extLst>
              <a:ext uri="{FF2B5EF4-FFF2-40B4-BE49-F238E27FC236}">
                <a16:creationId xmlns:a16="http://schemas.microsoft.com/office/drawing/2014/main" id="{F8CB14F5-46B8-473E-8C51-82C5F77DB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35" name="AutoShape 10">
            <a:extLst>
              <a:ext uri="{FF2B5EF4-FFF2-40B4-BE49-F238E27FC236}">
                <a16:creationId xmlns:a16="http://schemas.microsoft.com/office/drawing/2014/main" id="{CAE9DD3E-AA15-44CC-A9A5-3D701AA6CE5A}"/>
              </a:ext>
            </a:extLst>
          </p:cNvPr>
          <p:cNvCxnSpPr>
            <a:cxnSpLocks noChangeShapeType="1"/>
            <a:stCxn id="28" idx="6"/>
            <a:endCxn id="34" idx="2"/>
          </p:cNvCxnSpPr>
          <p:nvPr/>
        </p:nvCxnSpPr>
        <p:spPr bwMode="auto">
          <a:xfrm>
            <a:off x="3581400" y="2514600"/>
            <a:ext cx="1828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11">
            <a:extLst>
              <a:ext uri="{FF2B5EF4-FFF2-40B4-BE49-F238E27FC236}">
                <a16:creationId xmlns:a16="http://schemas.microsoft.com/office/drawing/2014/main" id="{BDD97DEF-99DC-4962-95E5-6B891628A937}"/>
              </a:ext>
            </a:extLst>
          </p:cNvPr>
          <p:cNvCxnSpPr>
            <a:cxnSpLocks noChangeShapeType="1"/>
            <a:stCxn id="28" idx="5"/>
            <a:endCxn id="29" idx="1"/>
          </p:cNvCxnSpPr>
          <p:nvPr/>
        </p:nvCxnSpPr>
        <p:spPr bwMode="auto">
          <a:xfrm>
            <a:off x="3492500" y="2730500"/>
            <a:ext cx="8636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2">
            <a:extLst>
              <a:ext uri="{FF2B5EF4-FFF2-40B4-BE49-F238E27FC236}">
                <a16:creationId xmlns:a16="http://schemas.microsoft.com/office/drawing/2014/main" id="{9887D7EB-8330-4379-818C-6F6CF9105A93}"/>
              </a:ext>
            </a:extLst>
          </p:cNvPr>
          <p:cNvCxnSpPr>
            <a:cxnSpLocks noChangeShapeType="1"/>
            <a:stCxn id="34" idx="3"/>
            <a:endCxn id="29" idx="7"/>
          </p:cNvCxnSpPr>
          <p:nvPr/>
        </p:nvCxnSpPr>
        <p:spPr bwMode="auto">
          <a:xfrm flipH="1">
            <a:off x="4787900" y="2730500"/>
            <a:ext cx="7112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13">
            <a:extLst>
              <a:ext uri="{FF2B5EF4-FFF2-40B4-BE49-F238E27FC236}">
                <a16:creationId xmlns:a16="http://schemas.microsoft.com/office/drawing/2014/main" id="{A1620DC8-ABD1-498E-8991-A55037C0CC89}"/>
              </a:ext>
            </a:extLst>
          </p:cNvPr>
          <p:cNvCxnSpPr>
            <a:cxnSpLocks noChangeShapeType="1"/>
            <a:stCxn id="29" idx="2"/>
            <a:endCxn id="31" idx="6"/>
          </p:cNvCxnSpPr>
          <p:nvPr/>
        </p:nvCxnSpPr>
        <p:spPr bwMode="auto">
          <a:xfrm flipH="1" flipV="1">
            <a:off x="1981200" y="4025348"/>
            <a:ext cx="2286000" cy="132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14">
            <a:extLst>
              <a:ext uri="{FF2B5EF4-FFF2-40B4-BE49-F238E27FC236}">
                <a16:creationId xmlns:a16="http://schemas.microsoft.com/office/drawing/2014/main" id="{194F4A0F-836E-41FF-B44E-644D62214861}"/>
              </a:ext>
            </a:extLst>
          </p:cNvPr>
          <p:cNvCxnSpPr>
            <a:cxnSpLocks noChangeShapeType="1"/>
            <a:stCxn id="29" idx="6"/>
            <a:endCxn id="30" idx="2"/>
          </p:cNvCxnSpPr>
          <p:nvPr/>
        </p:nvCxnSpPr>
        <p:spPr bwMode="auto">
          <a:xfrm flipV="1">
            <a:off x="4876800" y="4025348"/>
            <a:ext cx="2209800" cy="132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15">
            <a:extLst>
              <a:ext uri="{FF2B5EF4-FFF2-40B4-BE49-F238E27FC236}">
                <a16:creationId xmlns:a16="http://schemas.microsoft.com/office/drawing/2014/main" id="{3119A750-7309-4FB1-9984-64338B67130A}"/>
              </a:ext>
            </a:extLst>
          </p:cNvPr>
          <p:cNvCxnSpPr>
            <a:cxnSpLocks noChangeShapeType="1"/>
            <a:stCxn id="29" idx="3"/>
            <a:endCxn id="32" idx="7"/>
          </p:cNvCxnSpPr>
          <p:nvPr/>
        </p:nvCxnSpPr>
        <p:spPr bwMode="auto">
          <a:xfrm flipH="1">
            <a:off x="3492500" y="4254500"/>
            <a:ext cx="863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16">
            <a:extLst>
              <a:ext uri="{FF2B5EF4-FFF2-40B4-BE49-F238E27FC236}">
                <a16:creationId xmlns:a16="http://schemas.microsoft.com/office/drawing/2014/main" id="{8D75DFB5-9BC8-490B-83F9-15D4CA3DCB41}"/>
              </a:ext>
            </a:extLst>
          </p:cNvPr>
          <p:cNvCxnSpPr>
            <a:cxnSpLocks noChangeShapeType="1"/>
            <a:stCxn id="29" idx="5"/>
            <a:endCxn id="33" idx="1"/>
          </p:cNvCxnSpPr>
          <p:nvPr/>
        </p:nvCxnSpPr>
        <p:spPr bwMode="auto">
          <a:xfrm>
            <a:off x="4787900" y="4254500"/>
            <a:ext cx="787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17">
            <a:extLst>
              <a:ext uri="{FF2B5EF4-FFF2-40B4-BE49-F238E27FC236}">
                <a16:creationId xmlns:a16="http://schemas.microsoft.com/office/drawing/2014/main" id="{15814AFA-D804-4CD8-BF08-4F75E8681EDE}"/>
              </a:ext>
            </a:extLst>
          </p:cNvPr>
          <p:cNvCxnSpPr>
            <a:cxnSpLocks noChangeShapeType="1"/>
            <a:stCxn id="31" idx="7"/>
            <a:endCxn id="28" idx="3"/>
          </p:cNvCxnSpPr>
          <p:nvPr/>
        </p:nvCxnSpPr>
        <p:spPr bwMode="auto">
          <a:xfrm flipV="1">
            <a:off x="1891926" y="2730126"/>
            <a:ext cx="1169148" cy="1079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18">
            <a:extLst>
              <a:ext uri="{FF2B5EF4-FFF2-40B4-BE49-F238E27FC236}">
                <a16:creationId xmlns:a16="http://schemas.microsoft.com/office/drawing/2014/main" id="{68849C19-D926-49EB-8C2D-D5C15E74898C}"/>
              </a:ext>
            </a:extLst>
          </p:cNvPr>
          <p:cNvCxnSpPr>
            <a:cxnSpLocks noChangeShapeType="1"/>
            <a:stCxn id="34" idx="5"/>
            <a:endCxn id="30" idx="1"/>
          </p:cNvCxnSpPr>
          <p:nvPr/>
        </p:nvCxnSpPr>
        <p:spPr bwMode="auto">
          <a:xfrm>
            <a:off x="5930526" y="2730126"/>
            <a:ext cx="1245348" cy="1079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19">
            <a:extLst>
              <a:ext uri="{FF2B5EF4-FFF2-40B4-BE49-F238E27FC236}">
                <a16:creationId xmlns:a16="http://schemas.microsoft.com/office/drawing/2014/main" id="{1DA382A7-3559-4BF8-8209-2649255460CC}"/>
              </a:ext>
            </a:extLst>
          </p:cNvPr>
          <p:cNvCxnSpPr>
            <a:cxnSpLocks noChangeShapeType="1"/>
            <a:stCxn id="31" idx="5"/>
            <a:endCxn id="32" idx="1"/>
          </p:cNvCxnSpPr>
          <p:nvPr/>
        </p:nvCxnSpPr>
        <p:spPr bwMode="auto">
          <a:xfrm>
            <a:off x="1891926" y="4240874"/>
            <a:ext cx="1169148" cy="1030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20">
            <a:extLst>
              <a:ext uri="{FF2B5EF4-FFF2-40B4-BE49-F238E27FC236}">
                <a16:creationId xmlns:a16="http://schemas.microsoft.com/office/drawing/2014/main" id="{810AE38B-5301-4C88-8123-3DA89F954167}"/>
              </a:ext>
            </a:extLst>
          </p:cNvPr>
          <p:cNvCxnSpPr>
            <a:cxnSpLocks noChangeShapeType="1"/>
            <a:stCxn id="30" idx="3"/>
            <a:endCxn id="33" idx="7"/>
          </p:cNvCxnSpPr>
          <p:nvPr/>
        </p:nvCxnSpPr>
        <p:spPr bwMode="auto">
          <a:xfrm flipH="1">
            <a:off x="6006726" y="4240874"/>
            <a:ext cx="1169148" cy="10300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21">
            <a:extLst>
              <a:ext uri="{FF2B5EF4-FFF2-40B4-BE49-F238E27FC236}">
                <a16:creationId xmlns:a16="http://schemas.microsoft.com/office/drawing/2014/main" id="{4B677A66-8177-4463-B850-AD5446878512}"/>
              </a:ext>
            </a:extLst>
          </p:cNvPr>
          <p:cNvCxnSpPr>
            <a:cxnSpLocks noChangeShapeType="1"/>
            <a:stCxn id="33" idx="2"/>
            <a:endCxn id="32" idx="6"/>
          </p:cNvCxnSpPr>
          <p:nvPr/>
        </p:nvCxnSpPr>
        <p:spPr bwMode="auto">
          <a:xfrm flipH="1">
            <a:off x="3581400" y="5486400"/>
            <a:ext cx="19050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19825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D673-BCDB-4070-999C-71C494C2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Como desde 4 no salen otras aristas</a:t>
            </a:r>
            <a:br>
              <a:rPr lang="es-CL" sz="4000" dirty="0"/>
            </a:br>
            <a:r>
              <a:rPr lang="es-CL" sz="4000" dirty="0">
                <a:sym typeface="Wingdings" pitchFamily="2" charset="2"/>
              </a:rPr>
              <a:t> terminamos </a:t>
            </a:r>
            <a:r>
              <a:rPr lang="es-CL" sz="4000" i="1" dirty="0">
                <a:sym typeface="Wingdings" pitchFamily="2" charset="2"/>
              </a:rPr>
              <a:t>dfsVisit</a:t>
            </a:r>
            <a:r>
              <a:rPr lang="es-CL" sz="4000" dirty="0">
                <a:sym typeface="Wingdings" pitchFamily="2" charset="2"/>
              </a:rPr>
              <a:t> de </a:t>
            </a:r>
            <a:r>
              <a:rPr lang="es-CL" sz="4000" i="1" dirty="0">
                <a:sym typeface="Wingdings" pitchFamily="2" charset="2"/>
              </a:rPr>
              <a:t>G</a:t>
            </a:r>
            <a:r>
              <a:rPr lang="es-CL" sz="4000" dirty="0">
                <a:sym typeface="Wingdings" pitchFamily="2" charset="2"/>
              </a:rPr>
              <a:t> desde 4</a:t>
            </a:r>
            <a:endParaRPr lang="es-CL" sz="4000" dirty="0"/>
          </a:p>
        </p:txBody>
      </p:sp>
      <p:sp>
        <p:nvSpPr>
          <p:cNvPr id="25" name="TextBox 34"/>
          <p:cNvSpPr txBox="1">
            <a:spLocks noChangeArrowheads="1"/>
          </p:cNvSpPr>
          <p:nvPr/>
        </p:nvSpPr>
        <p:spPr bwMode="auto">
          <a:xfrm>
            <a:off x="7696200" y="3733800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[1, 6]</a:t>
            </a:r>
          </a:p>
        </p:txBody>
      </p:sp>
      <p:sp>
        <p:nvSpPr>
          <p:cNvPr id="26" name="TextBox 35"/>
          <p:cNvSpPr txBox="1">
            <a:spLocks noChangeArrowheads="1"/>
          </p:cNvSpPr>
          <p:nvPr/>
        </p:nvSpPr>
        <p:spPr bwMode="auto">
          <a:xfrm>
            <a:off x="5410200" y="5791200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[2, 5]</a:t>
            </a:r>
          </a:p>
        </p:txBody>
      </p:sp>
      <p:sp>
        <p:nvSpPr>
          <p:cNvPr id="27" name="TextBox 36"/>
          <p:cNvSpPr txBox="1">
            <a:spLocks noChangeArrowheads="1"/>
          </p:cNvSpPr>
          <p:nvPr/>
        </p:nvSpPr>
        <p:spPr bwMode="auto">
          <a:xfrm>
            <a:off x="2743200" y="5791200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[3, 4]</a:t>
            </a:r>
          </a:p>
        </p:txBody>
      </p:sp>
      <p:sp>
        <p:nvSpPr>
          <p:cNvPr id="28" name="Oval 3">
            <a:extLst>
              <a:ext uri="{FF2B5EF4-FFF2-40B4-BE49-F238E27FC236}">
                <a16:creationId xmlns:a16="http://schemas.microsoft.com/office/drawing/2014/main" id="{DA9A00C5-7F8B-4608-B016-8E36984AC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3CD5A11B-2CEA-4703-A793-0482F0089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30" name="Oval 5">
            <a:extLst>
              <a:ext uri="{FF2B5EF4-FFF2-40B4-BE49-F238E27FC236}">
                <a16:creationId xmlns:a16="http://schemas.microsoft.com/office/drawing/2014/main" id="{25554A23-CE65-4CC6-9DC1-467ADC602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720548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31" name="Oval 6">
            <a:extLst>
              <a:ext uri="{FF2B5EF4-FFF2-40B4-BE49-F238E27FC236}">
                <a16:creationId xmlns:a16="http://schemas.microsoft.com/office/drawing/2014/main" id="{61BECFFA-F811-40CC-8A25-8D5321FBB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720548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32" name="Oval 7">
            <a:extLst>
              <a:ext uri="{FF2B5EF4-FFF2-40B4-BE49-F238E27FC236}">
                <a16:creationId xmlns:a16="http://schemas.microsoft.com/office/drawing/2014/main" id="{60E53B19-43C0-4A66-8CC1-365D5E31A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181600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id="{AECAB853-C14C-446B-B405-35290CAF4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34" name="Oval 9">
            <a:extLst>
              <a:ext uri="{FF2B5EF4-FFF2-40B4-BE49-F238E27FC236}">
                <a16:creationId xmlns:a16="http://schemas.microsoft.com/office/drawing/2014/main" id="{F8CB14F5-46B8-473E-8C51-82C5F77DB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35" name="AutoShape 10">
            <a:extLst>
              <a:ext uri="{FF2B5EF4-FFF2-40B4-BE49-F238E27FC236}">
                <a16:creationId xmlns:a16="http://schemas.microsoft.com/office/drawing/2014/main" id="{CAE9DD3E-AA15-44CC-A9A5-3D701AA6CE5A}"/>
              </a:ext>
            </a:extLst>
          </p:cNvPr>
          <p:cNvCxnSpPr>
            <a:cxnSpLocks noChangeShapeType="1"/>
            <a:stCxn id="28" idx="6"/>
            <a:endCxn id="34" idx="2"/>
          </p:cNvCxnSpPr>
          <p:nvPr/>
        </p:nvCxnSpPr>
        <p:spPr bwMode="auto">
          <a:xfrm>
            <a:off x="3581400" y="2514600"/>
            <a:ext cx="1828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11">
            <a:extLst>
              <a:ext uri="{FF2B5EF4-FFF2-40B4-BE49-F238E27FC236}">
                <a16:creationId xmlns:a16="http://schemas.microsoft.com/office/drawing/2014/main" id="{BDD97DEF-99DC-4962-95E5-6B891628A937}"/>
              </a:ext>
            </a:extLst>
          </p:cNvPr>
          <p:cNvCxnSpPr>
            <a:cxnSpLocks noChangeShapeType="1"/>
            <a:stCxn id="28" idx="5"/>
            <a:endCxn id="29" idx="1"/>
          </p:cNvCxnSpPr>
          <p:nvPr/>
        </p:nvCxnSpPr>
        <p:spPr bwMode="auto">
          <a:xfrm>
            <a:off x="3492500" y="2730500"/>
            <a:ext cx="8636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2">
            <a:extLst>
              <a:ext uri="{FF2B5EF4-FFF2-40B4-BE49-F238E27FC236}">
                <a16:creationId xmlns:a16="http://schemas.microsoft.com/office/drawing/2014/main" id="{9887D7EB-8330-4379-818C-6F6CF9105A93}"/>
              </a:ext>
            </a:extLst>
          </p:cNvPr>
          <p:cNvCxnSpPr>
            <a:cxnSpLocks noChangeShapeType="1"/>
            <a:stCxn id="34" idx="3"/>
            <a:endCxn id="29" idx="7"/>
          </p:cNvCxnSpPr>
          <p:nvPr/>
        </p:nvCxnSpPr>
        <p:spPr bwMode="auto">
          <a:xfrm flipH="1">
            <a:off x="4787900" y="2730500"/>
            <a:ext cx="7112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13">
            <a:extLst>
              <a:ext uri="{FF2B5EF4-FFF2-40B4-BE49-F238E27FC236}">
                <a16:creationId xmlns:a16="http://schemas.microsoft.com/office/drawing/2014/main" id="{A1620DC8-ABD1-498E-8991-A55037C0CC89}"/>
              </a:ext>
            </a:extLst>
          </p:cNvPr>
          <p:cNvCxnSpPr>
            <a:cxnSpLocks noChangeShapeType="1"/>
            <a:stCxn id="29" idx="2"/>
            <a:endCxn id="31" idx="6"/>
          </p:cNvCxnSpPr>
          <p:nvPr/>
        </p:nvCxnSpPr>
        <p:spPr bwMode="auto">
          <a:xfrm flipH="1" flipV="1">
            <a:off x="1981200" y="4025348"/>
            <a:ext cx="2286000" cy="132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14">
            <a:extLst>
              <a:ext uri="{FF2B5EF4-FFF2-40B4-BE49-F238E27FC236}">
                <a16:creationId xmlns:a16="http://schemas.microsoft.com/office/drawing/2014/main" id="{194F4A0F-836E-41FF-B44E-644D62214861}"/>
              </a:ext>
            </a:extLst>
          </p:cNvPr>
          <p:cNvCxnSpPr>
            <a:cxnSpLocks noChangeShapeType="1"/>
            <a:stCxn id="29" idx="6"/>
            <a:endCxn id="30" idx="2"/>
          </p:cNvCxnSpPr>
          <p:nvPr/>
        </p:nvCxnSpPr>
        <p:spPr bwMode="auto">
          <a:xfrm flipV="1">
            <a:off x="4876800" y="4025348"/>
            <a:ext cx="2209800" cy="132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15">
            <a:extLst>
              <a:ext uri="{FF2B5EF4-FFF2-40B4-BE49-F238E27FC236}">
                <a16:creationId xmlns:a16="http://schemas.microsoft.com/office/drawing/2014/main" id="{3119A750-7309-4FB1-9984-64338B67130A}"/>
              </a:ext>
            </a:extLst>
          </p:cNvPr>
          <p:cNvCxnSpPr>
            <a:cxnSpLocks noChangeShapeType="1"/>
            <a:stCxn id="29" idx="3"/>
            <a:endCxn id="32" idx="7"/>
          </p:cNvCxnSpPr>
          <p:nvPr/>
        </p:nvCxnSpPr>
        <p:spPr bwMode="auto">
          <a:xfrm flipH="1">
            <a:off x="3492500" y="4254500"/>
            <a:ext cx="863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16">
            <a:extLst>
              <a:ext uri="{FF2B5EF4-FFF2-40B4-BE49-F238E27FC236}">
                <a16:creationId xmlns:a16="http://schemas.microsoft.com/office/drawing/2014/main" id="{8D75DFB5-9BC8-490B-83F9-15D4CA3DCB41}"/>
              </a:ext>
            </a:extLst>
          </p:cNvPr>
          <p:cNvCxnSpPr>
            <a:cxnSpLocks noChangeShapeType="1"/>
            <a:stCxn id="29" idx="5"/>
            <a:endCxn id="33" idx="1"/>
          </p:cNvCxnSpPr>
          <p:nvPr/>
        </p:nvCxnSpPr>
        <p:spPr bwMode="auto">
          <a:xfrm>
            <a:off x="4787900" y="4254500"/>
            <a:ext cx="787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17">
            <a:extLst>
              <a:ext uri="{FF2B5EF4-FFF2-40B4-BE49-F238E27FC236}">
                <a16:creationId xmlns:a16="http://schemas.microsoft.com/office/drawing/2014/main" id="{15814AFA-D804-4CD8-BF08-4F75E8681EDE}"/>
              </a:ext>
            </a:extLst>
          </p:cNvPr>
          <p:cNvCxnSpPr>
            <a:cxnSpLocks noChangeShapeType="1"/>
            <a:stCxn id="31" idx="7"/>
            <a:endCxn id="28" idx="3"/>
          </p:cNvCxnSpPr>
          <p:nvPr/>
        </p:nvCxnSpPr>
        <p:spPr bwMode="auto">
          <a:xfrm flipV="1">
            <a:off x="1891926" y="2730126"/>
            <a:ext cx="1169148" cy="1079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18">
            <a:extLst>
              <a:ext uri="{FF2B5EF4-FFF2-40B4-BE49-F238E27FC236}">
                <a16:creationId xmlns:a16="http://schemas.microsoft.com/office/drawing/2014/main" id="{68849C19-D926-49EB-8C2D-D5C15E74898C}"/>
              </a:ext>
            </a:extLst>
          </p:cNvPr>
          <p:cNvCxnSpPr>
            <a:cxnSpLocks noChangeShapeType="1"/>
            <a:stCxn id="34" idx="5"/>
            <a:endCxn id="30" idx="1"/>
          </p:cNvCxnSpPr>
          <p:nvPr/>
        </p:nvCxnSpPr>
        <p:spPr bwMode="auto">
          <a:xfrm>
            <a:off x="5930526" y="2730126"/>
            <a:ext cx="1245348" cy="1079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19">
            <a:extLst>
              <a:ext uri="{FF2B5EF4-FFF2-40B4-BE49-F238E27FC236}">
                <a16:creationId xmlns:a16="http://schemas.microsoft.com/office/drawing/2014/main" id="{1DA382A7-3559-4BF8-8209-2649255460CC}"/>
              </a:ext>
            </a:extLst>
          </p:cNvPr>
          <p:cNvCxnSpPr>
            <a:cxnSpLocks noChangeShapeType="1"/>
            <a:stCxn id="31" idx="5"/>
            <a:endCxn id="32" idx="1"/>
          </p:cNvCxnSpPr>
          <p:nvPr/>
        </p:nvCxnSpPr>
        <p:spPr bwMode="auto">
          <a:xfrm>
            <a:off x="1891926" y="4240874"/>
            <a:ext cx="1169148" cy="1030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20">
            <a:extLst>
              <a:ext uri="{FF2B5EF4-FFF2-40B4-BE49-F238E27FC236}">
                <a16:creationId xmlns:a16="http://schemas.microsoft.com/office/drawing/2014/main" id="{810AE38B-5301-4C88-8123-3DA89F954167}"/>
              </a:ext>
            </a:extLst>
          </p:cNvPr>
          <p:cNvCxnSpPr>
            <a:cxnSpLocks noChangeShapeType="1"/>
            <a:stCxn id="30" idx="3"/>
            <a:endCxn id="33" idx="7"/>
          </p:cNvCxnSpPr>
          <p:nvPr/>
        </p:nvCxnSpPr>
        <p:spPr bwMode="auto">
          <a:xfrm flipH="1">
            <a:off x="6006726" y="4240874"/>
            <a:ext cx="1169148" cy="10300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21">
            <a:extLst>
              <a:ext uri="{FF2B5EF4-FFF2-40B4-BE49-F238E27FC236}">
                <a16:creationId xmlns:a16="http://schemas.microsoft.com/office/drawing/2014/main" id="{4B677A66-8177-4463-B850-AD5446878512}"/>
              </a:ext>
            </a:extLst>
          </p:cNvPr>
          <p:cNvCxnSpPr>
            <a:cxnSpLocks noChangeShapeType="1"/>
            <a:stCxn id="33" idx="2"/>
            <a:endCxn id="32" idx="6"/>
          </p:cNvCxnSpPr>
          <p:nvPr/>
        </p:nvCxnSpPr>
        <p:spPr bwMode="auto">
          <a:xfrm flipH="1">
            <a:off x="3581400" y="5486400"/>
            <a:ext cx="19050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65463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D673-BCDB-4070-999C-71C494C2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i="1" dirty="0" err="1"/>
              <a:t>dfsVisit</a:t>
            </a:r>
            <a:r>
              <a:rPr lang="es-CL" dirty="0"/>
              <a:t> de </a:t>
            </a:r>
            <a:r>
              <a:rPr lang="es-CL" i="1" dirty="0"/>
              <a:t>G</a:t>
            </a:r>
            <a:r>
              <a:rPr lang="es-CL" dirty="0"/>
              <a:t> a partir del vértice 0</a:t>
            </a:r>
          </a:p>
        </p:txBody>
      </p:sp>
      <p:sp>
        <p:nvSpPr>
          <p:cNvPr id="25" name="TextBox 34"/>
          <p:cNvSpPr txBox="1">
            <a:spLocks noChangeArrowheads="1"/>
          </p:cNvSpPr>
          <p:nvPr/>
        </p:nvSpPr>
        <p:spPr bwMode="auto">
          <a:xfrm>
            <a:off x="7696200" y="3733800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[1, 6]</a:t>
            </a:r>
          </a:p>
        </p:txBody>
      </p:sp>
      <p:sp>
        <p:nvSpPr>
          <p:cNvPr id="26" name="TextBox 35"/>
          <p:cNvSpPr txBox="1">
            <a:spLocks noChangeArrowheads="1"/>
          </p:cNvSpPr>
          <p:nvPr/>
        </p:nvSpPr>
        <p:spPr bwMode="auto">
          <a:xfrm>
            <a:off x="5410200" y="5791200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[2, 5]</a:t>
            </a:r>
          </a:p>
        </p:txBody>
      </p:sp>
      <p:sp>
        <p:nvSpPr>
          <p:cNvPr id="27" name="TextBox 36"/>
          <p:cNvSpPr txBox="1">
            <a:spLocks noChangeArrowheads="1"/>
          </p:cNvSpPr>
          <p:nvPr/>
        </p:nvSpPr>
        <p:spPr bwMode="auto">
          <a:xfrm>
            <a:off x="2743200" y="5791200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[3, 4]</a:t>
            </a:r>
          </a:p>
        </p:txBody>
      </p:sp>
      <p:sp>
        <p:nvSpPr>
          <p:cNvPr id="28" name="Oval 3">
            <a:extLst>
              <a:ext uri="{FF2B5EF4-FFF2-40B4-BE49-F238E27FC236}">
                <a16:creationId xmlns:a16="http://schemas.microsoft.com/office/drawing/2014/main" id="{DA9A00C5-7F8B-4608-B016-8E36984AC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209800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3CD5A11B-2CEA-4703-A793-0482F0089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30" name="Oval 5">
            <a:extLst>
              <a:ext uri="{FF2B5EF4-FFF2-40B4-BE49-F238E27FC236}">
                <a16:creationId xmlns:a16="http://schemas.microsoft.com/office/drawing/2014/main" id="{25554A23-CE65-4CC6-9DC1-467ADC602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720548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31" name="Oval 6">
            <a:extLst>
              <a:ext uri="{FF2B5EF4-FFF2-40B4-BE49-F238E27FC236}">
                <a16:creationId xmlns:a16="http://schemas.microsoft.com/office/drawing/2014/main" id="{61BECFFA-F811-40CC-8A25-8D5321FBB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720548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32" name="Oval 7">
            <a:extLst>
              <a:ext uri="{FF2B5EF4-FFF2-40B4-BE49-F238E27FC236}">
                <a16:creationId xmlns:a16="http://schemas.microsoft.com/office/drawing/2014/main" id="{60E53B19-43C0-4A66-8CC1-365D5E31A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181600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id="{AECAB853-C14C-446B-B405-35290CAF4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34" name="Oval 9">
            <a:extLst>
              <a:ext uri="{FF2B5EF4-FFF2-40B4-BE49-F238E27FC236}">
                <a16:creationId xmlns:a16="http://schemas.microsoft.com/office/drawing/2014/main" id="{F8CB14F5-46B8-473E-8C51-82C5F77DB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35" name="AutoShape 10">
            <a:extLst>
              <a:ext uri="{FF2B5EF4-FFF2-40B4-BE49-F238E27FC236}">
                <a16:creationId xmlns:a16="http://schemas.microsoft.com/office/drawing/2014/main" id="{CAE9DD3E-AA15-44CC-A9A5-3D701AA6CE5A}"/>
              </a:ext>
            </a:extLst>
          </p:cNvPr>
          <p:cNvCxnSpPr>
            <a:cxnSpLocks noChangeShapeType="1"/>
            <a:stCxn id="28" idx="6"/>
            <a:endCxn id="34" idx="2"/>
          </p:cNvCxnSpPr>
          <p:nvPr/>
        </p:nvCxnSpPr>
        <p:spPr bwMode="auto">
          <a:xfrm>
            <a:off x="3581400" y="2514600"/>
            <a:ext cx="1828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11">
            <a:extLst>
              <a:ext uri="{FF2B5EF4-FFF2-40B4-BE49-F238E27FC236}">
                <a16:creationId xmlns:a16="http://schemas.microsoft.com/office/drawing/2014/main" id="{BDD97DEF-99DC-4962-95E5-6B891628A937}"/>
              </a:ext>
            </a:extLst>
          </p:cNvPr>
          <p:cNvCxnSpPr>
            <a:cxnSpLocks noChangeShapeType="1"/>
            <a:stCxn id="28" idx="5"/>
            <a:endCxn id="29" idx="1"/>
          </p:cNvCxnSpPr>
          <p:nvPr/>
        </p:nvCxnSpPr>
        <p:spPr bwMode="auto">
          <a:xfrm>
            <a:off x="3492500" y="2730500"/>
            <a:ext cx="8636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2">
            <a:extLst>
              <a:ext uri="{FF2B5EF4-FFF2-40B4-BE49-F238E27FC236}">
                <a16:creationId xmlns:a16="http://schemas.microsoft.com/office/drawing/2014/main" id="{9887D7EB-8330-4379-818C-6F6CF9105A93}"/>
              </a:ext>
            </a:extLst>
          </p:cNvPr>
          <p:cNvCxnSpPr>
            <a:cxnSpLocks noChangeShapeType="1"/>
            <a:stCxn id="34" idx="3"/>
            <a:endCxn id="29" idx="7"/>
          </p:cNvCxnSpPr>
          <p:nvPr/>
        </p:nvCxnSpPr>
        <p:spPr bwMode="auto">
          <a:xfrm flipH="1">
            <a:off x="4787900" y="2730500"/>
            <a:ext cx="7112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13">
            <a:extLst>
              <a:ext uri="{FF2B5EF4-FFF2-40B4-BE49-F238E27FC236}">
                <a16:creationId xmlns:a16="http://schemas.microsoft.com/office/drawing/2014/main" id="{A1620DC8-ABD1-498E-8991-A55037C0CC89}"/>
              </a:ext>
            </a:extLst>
          </p:cNvPr>
          <p:cNvCxnSpPr>
            <a:cxnSpLocks noChangeShapeType="1"/>
            <a:stCxn id="29" idx="2"/>
            <a:endCxn id="31" idx="6"/>
          </p:cNvCxnSpPr>
          <p:nvPr/>
        </p:nvCxnSpPr>
        <p:spPr bwMode="auto">
          <a:xfrm flipH="1" flipV="1">
            <a:off x="1981200" y="4025348"/>
            <a:ext cx="2286000" cy="132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14">
            <a:extLst>
              <a:ext uri="{FF2B5EF4-FFF2-40B4-BE49-F238E27FC236}">
                <a16:creationId xmlns:a16="http://schemas.microsoft.com/office/drawing/2014/main" id="{194F4A0F-836E-41FF-B44E-644D62214861}"/>
              </a:ext>
            </a:extLst>
          </p:cNvPr>
          <p:cNvCxnSpPr>
            <a:cxnSpLocks noChangeShapeType="1"/>
            <a:stCxn id="29" idx="6"/>
            <a:endCxn id="30" idx="2"/>
          </p:cNvCxnSpPr>
          <p:nvPr/>
        </p:nvCxnSpPr>
        <p:spPr bwMode="auto">
          <a:xfrm flipV="1">
            <a:off x="4876800" y="4025348"/>
            <a:ext cx="2209800" cy="132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15">
            <a:extLst>
              <a:ext uri="{FF2B5EF4-FFF2-40B4-BE49-F238E27FC236}">
                <a16:creationId xmlns:a16="http://schemas.microsoft.com/office/drawing/2014/main" id="{3119A750-7309-4FB1-9984-64338B67130A}"/>
              </a:ext>
            </a:extLst>
          </p:cNvPr>
          <p:cNvCxnSpPr>
            <a:cxnSpLocks noChangeShapeType="1"/>
            <a:stCxn id="29" idx="3"/>
            <a:endCxn id="32" idx="7"/>
          </p:cNvCxnSpPr>
          <p:nvPr/>
        </p:nvCxnSpPr>
        <p:spPr bwMode="auto">
          <a:xfrm flipH="1">
            <a:off x="3492500" y="4254500"/>
            <a:ext cx="863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16">
            <a:extLst>
              <a:ext uri="{FF2B5EF4-FFF2-40B4-BE49-F238E27FC236}">
                <a16:creationId xmlns:a16="http://schemas.microsoft.com/office/drawing/2014/main" id="{8D75DFB5-9BC8-490B-83F9-15D4CA3DCB41}"/>
              </a:ext>
            </a:extLst>
          </p:cNvPr>
          <p:cNvCxnSpPr>
            <a:cxnSpLocks noChangeShapeType="1"/>
            <a:stCxn id="29" idx="5"/>
            <a:endCxn id="33" idx="1"/>
          </p:cNvCxnSpPr>
          <p:nvPr/>
        </p:nvCxnSpPr>
        <p:spPr bwMode="auto">
          <a:xfrm>
            <a:off x="4787900" y="4254500"/>
            <a:ext cx="787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17">
            <a:extLst>
              <a:ext uri="{FF2B5EF4-FFF2-40B4-BE49-F238E27FC236}">
                <a16:creationId xmlns:a16="http://schemas.microsoft.com/office/drawing/2014/main" id="{15814AFA-D804-4CD8-BF08-4F75E8681EDE}"/>
              </a:ext>
            </a:extLst>
          </p:cNvPr>
          <p:cNvCxnSpPr>
            <a:cxnSpLocks noChangeShapeType="1"/>
            <a:stCxn id="31" idx="7"/>
            <a:endCxn id="28" idx="3"/>
          </p:cNvCxnSpPr>
          <p:nvPr/>
        </p:nvCxnSpPr>
        <p:spPr bwMode="auto">
          <a:xfrm flipV="1">
            <a:off x="1891926" y="2730126"/>
            <a:ext cx="1169148" cy="1079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18">
            <a:extLst>
              <a:ext uri="{FF2B5EF4-FFF2-40B4-BE49-F238E27FC236}">
                <a16:creationId xmlns:a16="http://schemas.microsoft.com/office/drawing/2014/main" id="{68849C19-D926-49EB-8C2D-D5C15E74898C}"/>
              </a:ext>
            </a:extLst>
          </p:cNvPr>
          <p:cNvCxnSpPr>
            <a:cxnSpLocks noChangeShapeType="1"/>
            <a:stCxn id="34" idx="5"/>
            <a:endCxn id="30" idx="1"/>
          </p:cNvCxnSpPr>
          <p:nvPr/>
        </p:nvCxnSpPr>
        <p:spPr bwMode="auto">
          <a:xfrm>
            <a:off x="5930526" y="2730126"/>
            <a:ext cx="1245348" cy="1079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19">
            <a:extLst>
              <a:ext uri="{FF2B5EF4-FFF2-40B4-BE49-F238E27FC236}">
                <a16:creationId xmlns:a16="http://schemas.microsoft.com/office/drawing/2014/main" id="{1DA382A7-3559-4BF8-8209-2649255460CC}"/>
              </a:ext>
            </a:extLst>
          </p:cNvPr>
          <p:cNvCxnSpPr>
            <a:cxnSpLocks noChangeShapeType="1"/>
            <a:stCxn id="31" idx="5"/>
            <a:endCxn id="32" idx="1"/>
          </p:cNvCxnSpPr>
          <p:nvPr/>
        </p:nvCxnSpPr>
        <p:spPr bwMode="auto">
          <a:xfrm>
            <a:off x="1891926" y="4240874"/>
            <a:ext cx="1169148" cy="1030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20">
            <a:extLst>
              <a:ext uri="{FF2B5EF4-FFF2-40B4-BE49-F238E27FC236}">
                <a16:creationId xmlns:a16="http://schemas.microsoft.com/office/drawing/2014/main" id="{810AE38B-5301-4C88-8123-3DA89F954167}"/>
              </a:ext>
            </a:extLst>
          </p:cNvPr>
          <p:cNvCxnSpPr>
            <a:cxnSpLocks noChangeShapeType="1"/>
            <a:stCxn id="30" idx="3"/>
            <a:endCxn id="33" idx="7"/>
          </p:cNvCxnSpPr>
          <p:nvPr/>
        </p:nvCxnSpPr>
        <p:spPr bwMode="auto">
          <a:xfrm flipH="1">
            <a:off x="6006726" y="4240874"/>
            <a:ext cx="1169148" cy="10300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21">
            <a:extLst>
              <a:ext uri="{FF2B5EF4-FFF2-40B4-BE49-F238E27FC236}">
                <a16:creationId xmlns:a16="http://schemas.microsoft.com/office/drawing/2014/main" id="{4B677A66-8177-4463-B850-AD5446878512}"/>
              </a:ext>
            </a:extLst>
          </p:cNvPr>
          <p:cNvCxnSpPr>
            <a:cxnSpLocks noChangeShapeType="1"/>
            <a:stCxn id="33" idx="2"/>
            <a:endCxn id="32" idx="6"/>
          </p:cNvCxnSpPr>
          <p:nvPr/>
        </p:nvCxnSpPr>
        <p:spPr bwMode="auto">
          <a:xfrm flipH="1">
            <a:off x="3581400" y="5486400"/>
            <a:ext cx="19050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7" name="TextBox 37">
            <a:extLst>
              <a:ext uri="{FF2B5EF4-FFF2-40B4-BE49-F238E27FC236}">
                <a16:creationId xmlns:a16="http://schemas.microsoft.com/office/drawing/2014/main" id="{8AC71D39-6E2C-41E7-B73C-6B3124AC9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9812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[7, …]</a:t>
            </a:r>
          </a:p>
        </p:txBody>
      </p:sp>
    </p:spTree>
    <p:extLst>
      <p:ext uri="{BB962C8B-B14F-4D97-AF65-F5344CB8AC3E}">
        <p14:creationId xmlns:p14="http://schemas.microsoft.com/office/powerpoint/2010/main" val="3249282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D673-BCDB-4070-999C-71C494C2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i="1" dirty="0" err="1"/>
              <a:t>dfsVisit</a:t>
            </a:r>
            <a:r>
              <a:rPr lang="es-CL" sz="4000" dirty="0"/>
              <a:t> de </a:t>
            </a:r>
            <a:r>
              <a:rPr lang="es-CL" sz="4000" i="1" dirty="0"/>
              <a:t>G</a:t>
            </a:r>
            <a:r>
              <a:rPr lang="es-CL" sz="4000" dirty="0"/>
              <a:t>: de 0 vamos a 1,</a:t>
            </a:r>
            <a:br>
              <a:rPr lang="es-CL" sz="4000" dirty="0"/>
            </a:br>
            <a:r>
              <a:rPr lang="es-CL" sz="4000" dirty="0"/>
              <a:t>de ahí a 3 y de ahí a 2</a:t>
            </a:r>
          </a:p>
        </p:txBody>
      </p:sp>
      <p:sp>
        <p:nvSpPr>
          <p:cNvPr id="25" name="TextBox 34"/>
          <p:cNvSpPr txBox="1">
            <a:spLocks noChangeArrowheads="1"/>
          </p:cNvSpPr>
          <p:nvPr/>
        </p:nvSpPr>
        <p:spPr bwMode="auto">
          <a:xfrm>
            <a:off x="7696200" y="3733800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[1, 6]</a:t>
            </a:r>
          </a:p>
        </p:txBody>
      </p:sp>
      <p:sp>
        <p:nvSpPr>
          <p:cNvPr id="26" name="TextBox 35"/>
          <p:cNvSpPr txBox="1">
            <a:spLocks noChangeArrowheads="1"/>
          </p:cNvSpPr>
          <p:nvPr/>
        </p:nvSpPr>
        <p:spPr bwMode="auto">
          <a:xfrm>
            <a:off x="5410200" y="5791200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[2, 5]</a:t>
            </a:r>
          </a:p>
        </p:txBody>
      </p:sp>
      <p:sp>
        <p:nvSpPr>
          <p:cNvPr id="27" name="TextBox 36"/>
          <p:cNvSpPr txBox="1">
            <a:spLocks noChangeArrowheads="1"/>
          </p:cNvSpPr>
          <p:nvPr/>
        </p:nvSpPr>
        <p:spPr bwMode="auto">
          <a:xfrm>
            <a:off x="2743200" y="5791200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[3, 4]</a:t>
            </a:r>
          </a:p>
        </p:txBody>
      </p:sp>
      <p:sp>
        <p:nvSpPr>
          <p:cNvPr id="28" name="Oval 3">
            <a:extLst>
              <a:ext uri="{FF2B5EF4-FFF2-40B4-BE49-F238E27FC236}">
                <a16:creationId xmlns:a16="http://schemas.microsoft.com/office/drawing/2014/main" id="{DA9A00C5-7F8B-4608-B016-8E36984AC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209800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3CD5A11B-2CEA-4703-A793-0482F0089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733800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30" name="Oval 5">
            <a:extLst>
              <a:ext uri="{FF2B5EF4-FFF2-40B4-BE49-F238E27FC236}">
                <a16:creationId xmlns:a16="http://schemas.microsoft.com/office/drawing/2014/main" id="{25554A23-CE65-4CC6-9DC1-467ADC602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720548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31" name="Oval 6">
            <a:extLst>
              <a:ext uri="{FF2B5EF4-FFF2-40B4-BE49-F238E27FC236}">
                <a16:creationId xmlns:a16="http://schemas.microsoft.com/office/drawing/2014/main" id="{61BECFFA-F811-40CC-8A25-8D5321FBB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720548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32" name="Oval 7">
            <a:extLst>
              <a:ext uri="{FF2B5EF4-FFF2-40B4-BE49-F238E27FC236}">
                <a16:creationId xmlns:a16="http://schemas.microsoft.com/office/drawing/2014/main" id="{60E53B19-43C0-4A66-8CC1-365D5E31A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181600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id="{AECAB853-C14C-446B-B405-35290CAF4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34" name="Oval 9">
            <a:extLst>
              <a:ext uri="{FF2B5EF4-FFF2-40B4-BE49-F238E27FC236}">
                <a16:creationId xmlns:a16="http://schemas.microsoft.com/office/drawing/2014/main" id="{F8CB14F5-46B8-473E-8C51-82C5F77DB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09800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35" name="AutoShape 10">
            <a:extLst>
              <a:ext uri="{FF2B5EF4-FFF2-40B4-BE49-F238E27FC236}">
                <a16:creationId xmlns:a16="http://schemas.microsoft.com/office/drawing/2014/main" id="{CAE9DD3E-AA15-44CC-A9A5-3D701AA6CE5A}"/>
              </a:ext>
            </a:extLst>
          </p:cNvPr>
          <p:cNvCxnSpPr>
            <a:cxnSpLocks noChangeShapeType="1"/>
            <a:stCxn id="28" idx="6"/>
            <a:endCxn id="34" idx="2"/>
          </p:cNvCxnSpPr>
          <p:nvPr/>
        </p:nvCxnSpPr>
        <p:spPr bwMode="auto">
          <a:xfrm>
            <a:off x="3581400" y="2514600"/>
            <a:ext cx="18288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11">
            <a:extLst>
              <a:ext uri="{FF2B5EF4-FFF2-40B4-BE49-F238E27FC236}">
                <a16:creationId xmlns:a16="http://schemas.microsoft.com/office/drawing/2014/main" id="{BDD97DEF-99DC-4962-95E5-6B891628A937}"/>
              </a:ext>
            </a:extLst>
          </p:cNvPr>
          <p:cNvCxnSpPr>
            <a:cxnSpLocks noChangeShapeType="1"/>
            <a:stCxn id="28" idx="5"/>
            <a:endCxn id="29" idx="1"/>
          </p:cNvCxnSpPr>
          <p:nvPr/>
        </p:nvCxnSpPr>
        <p:spPr bwMode="auto">
          <a:xfrm>
            <a:off x="3492500" y="2730500"/>
            <a:ext cx="8636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2">
            <a:extLst>
              <a:ext uri="{FF2B5EF4-FFF2-40B4-BE49-F238E27FC236}">
                <a16:creationId xmlns:a16="http://schemas.microsoft.com/office/drawing/2014/main" id="{9887D7EB-8330-4379-818C-6F6CF9105A93}"/>
              </a:ext>
            </a:extLst>
          </p:cNvPr>
          <p:cNvCxnSpPr>
            <a:cxnSpLocks noChangeShapeType="1"/>
            <a:stCxn id="34" idx="3"/>
            <a:endCxn id="29" idx="7"/>
          </p:cNvCxnSpPr>
          <p:nvPr/>
        </p:nvCxnSpPr>
        <p:spPr bwMode="auto">
          <a:xfrm flipH="1">
            <a:off x="4787900" y="2730500"/>
            <a:ext cx="711200" cy="1092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13">
            <a:extLst>
              <a:ext uri="{FF2B5EF4-FFF2-40B4-BE49-F238E27FC236}">
                <a16:creationId xmlns:a16="http://schemas.microsoft.com/office/drawing/2014/main" id="{A1620DC8-ABD1-498E-8991-A55037C0CC89}"/>
              </a:ext>
            </a:extLst>
          </p:cNvPr>
          <p:cNvCxnSpPr>
            <a:cxnSpLocks noChangeShapeType="1"/>
            <a:stCxn id="29" idx="2"/>
            <a:endCxn id="31" idx="6"/>
          </p:cNvCxnSpPr>
          <p:nvPr/>
        </p:nvCxnSpPr>
        <p:spPr bwMode="auto">
          <a:xfrm flipH="1" flipV="1">
            <a:off x="1981200" y="4025348"/>
            <a:ext cx="2286000" cy="13252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14">
            <a:extLst>
              <a:ext uri="{FF2B5EF4-FFF2-40B4-BE49-F238E27FC236}">
                <a16:creationId xmlns:a16="http://schemas.microsoft.com/office/drawing/2014/main" id="{194F4A0F-836E-41FF-B44E-644D62214861}"/>
              </a:ext>
            </a:extLst>
          </p:cNvPr>
          <p:cNvCxnSpPr>
            <a:cxnSpLocks noChangeShapeType="1"/>
            <a:stCxn id="29" idx="6"/>
            <a:endCxn id="30" idx="2"/>
          </p:cNvCxnSpPr>
          <p:nvPr/>
        </p:nvCxnSpPr>
        <p:spPr bwMode="auto">
          <a:xfrm flipV="1">
            <a:off x="4876800" y="4025348"/>
            <a:ext cx="2209800" cy="132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15">
            <a:extLst>
              <a:ext uri="{FF2B5EF4-FFF2-40B4-BE49-F238E27FC236}">
                <a16:creationId xmlns:a16="http://schemas.microsoft.com/office/drawing/2014/main" id="{3119A750-7309-4FB1-9984-64338B67130A}"/>
              </a:ext>
            </a:extLst>
          </p:cNvPr>
          <p:cNvCxnSpPr>
            <a:cxnSpLocks noChangeShapeType="1"/>
            <a:stCxn id="29" idx="3"/>
            <a:endCxn id="32" idx="7"/>
          </p:cNvCxnSpPr>
          <p:nvPr/>
        </p:nvCxnSpPr>
        <p:spPr bwMode="auto">
          <a:xfrm flipH="1">
            <a:off x="3492500" y="4254500"/>
            <a:ext cx="863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16">
            <a:extLst>
              <a:ext uri="{FF2B5EF4-FFF2-40B4-BE49-F238E27FC236}">
                <a16:creationId xmlns:a16="http://schemas.microsoft.com/office/drawing/2014/main" id="{8D75DFB5-9BC8-490B-83F9-15D4CA3DCB41}"/>
              </a:ext>
            </a:extLst>
          </p:cNvPr>
          <p:cNvCxnSpPr>
            <a:cxnSpLocks noChangeShapeType="1"/>
            <a:stCxn id="29" idx="5"/>
            <a:endCxn id="33" idx="1"/>
          </p:cNvCxnSpPr>
          <p:nvPr/>
        </p:nvCxnSpPr>
        <p:spPr bwMode="auto">
          <a:xfrm>
            <a:off x="4787900" y="4254500"/>
            <a:ext cx="787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17">
            <a:extLst>
              <a:ext uri="{FF2B5EF4-FFF2-40B4-BE49-F238E27FC236}">
                <a16:creationId xmlns:a16="http://schemas.microsoft.com/office/drawing/2014/main" id="{15814AFA-D804-4CD8-BF08-4F75E8681EDE}"/>
              </a:ext>
            </a:extLst>
          </p:cNvPr>
          <p:cNvCxnSpPr>
            <a:cxnSpLocks noChangeShapeType="1"/>
            <a:stCxn id="31" idx="7"/>
            <a:endCxn id="28" idx="3"/>
          </p:cNvCxnSpPr>
          <p:nvPr/>
        </p:nvCxnSpPr>
        <p:spPr bwMode="auto">
          <a:xfrm flipV="1">
            <a:off x="1891926" y="2730126"/>
            <a:ext cx="1169148" cy="1079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18">
            <a:extLst>
              <a:ext uri="{FF2B5EF4-FFF2-40B4-BE49-F238E27FC236}">
                <a16:creationId xmlns:a16="http://schemas.microsoft.com/office/drawing/2014/main" id="{68849C19-D926-49EB-8C2D-D5C15E74898C}"/>
              </a:ext>
            </a:extLst>
          </p:cNvPr>
          <p:cNvCxnSpPr>
            <a:cxnSpLocks noChangeShapeType="1"/>
            <a:stCxn id="34" idx="5"/>
            <a:endCxn id="30" idx="1"/>
          </p:cNvCxnSpPr>
          <p:nvPr/>
        </p:nvCxnSpPr>
        <p:spPr bwMode="auto">
          <a:xfrm>
            <a:off x="5930526" y="2730126"/>
            <a:ext cx="1245348" cy="1079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19">
            <a:extLst>
              <a:ext uri="{FF2B5EF4-FFF2-40B4-BE49-F238E27FC236}">
                <a16:creationId xmlns:a16="http://schemas.microsoft.com/office/drawing/2014/main" id="{1DA382A7-3559-4BF8-8209-2649255460CC}"/>
              </a:ext>
            </a:extLst>
          </p:cNvPr>
          <p:cNvCxnSpPr>
            <a:cxnSpLocks noChangeShapeType="1"/>
            <a:stCxn id="31" idx="5"/>
            <a:endCxn id="32" idx="1"/>
          </p:cNvCxnSpPr>
          <p:nvPr/>
        </p:nvCxnSpPr>
        <p:spPr bwMode="auto">
          <a:xfrm>
            <a:off x="1891926" y="4240874"/>
            <a:ext cx="1169148" cy="1030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20">
            <a:extLst>
              <a:ext uri="{FF2B5EF4-FFF2-40B4-BE49-F238E27FC236}">
                <a16:creationId xmlns:a16="http://schemas.microsoft.com/office/drawing/2014/main" id="{810AE38B-5301-4C88-8123-3DA89F954167}"/>
              </a:ext>
            </a:extLst>
          </p:cNvPr>
          <p:cNvCxnSpPr>
            <a:cxnSpLocks noChangeShapeType="1"/>
            <a:stCxn id="30" idx="3"/>
            <a:endCxn id="33" idx="7"/>
          </p:cNvCxnSpPr>
          <p:nvPr/>
        </p:nvCxnSpPr>
        <p:spPr bwMode="auto">
          <a:xfrm flipH="1">
            <a:off x="6006726" y="4240874"/>
            <a:ext cx="1169148" cy="10300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21">
            <a:extLst>
              <a:ext uri="{FF2B5EF4-FFF2-40B4-BE49-F238E27FC236}">
                <a16:creationId xmlns:a16="http://schemas.microsoft.com/office/drawing/2014/main" id="{4B677A66-8177-4463-B850-AD5446878512}"/>
              </a:ext>
            </a:extLst>
          </p:cNvPr>
          <p:cNvCxnSpPr>
            <a:cxnSpLocks noChangeShapeType="1"/>
            <a:stCxn id="33" idx="2"/>
            <a:endCxn id="32" idx="6"/>
          </p:cNvCxnSpPr>
          <p:nvPr/>
        </p:nvCxnSpPr>
        <p:spPr bwMode="auto">
          <a:xfrm flipH="1">
            <a:off x="3581400" y="5486400"/>
            <a:ext cx="19050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7" name="TextBox 37">
            <a:extLst>
              <a:ext uri="{FF2B5EF4-FFF2-40B4-BE49-F238E27FC236}">
                <a16:creationId xmlns:a16="http://schemas.microsoft.com/office/drawing/2014/main" id="{8AC71D39-6E2C-41E7-B73C-6B3124AC9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9812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[7, …]</a:t>
            </a:r>
          </a:p>
        </p:txBody>
      </p:sp>
      <p:sp>
        <p:nvSpPr>
          <p:cNvPr id="48" name="TextBox 40">
            <a:extLst>
              <a:ext uri="{FF2B5EF4-FFF2-40B4-BE49-F238E27FC236}">
                <a16:creationId xmlns:a16="http://schemas.microsoft.com/office/drawing/2014/main" id="{8DBE4054-3981-4E39-8CEB-25ACA0F5B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2098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[8, …]</a:t>
            </a:r>
          </a:p>
        </p:txBody>
      </p:sp>
      <p:sp>
        <p:nvSpPr>
          <p:cNvPr id="49" name="TextBox 39">
            <a:extLst>
              <a:ext uri="{FF2B5EF4-FFF2-40B4-BE49-F238E27FC236}">
                <a16:creationId xmlns:a16="http://schemas.microsoft.com/office/drawing/2014/main" id="{500B4EA4-BF7F-48FA-AE6B-D358E6F39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733800"/>
            <a:ext cx="10442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[10, …]</a:t>
            </a:r>
          </a:p>
        </p:txBody>
      </p:sp>
      <p:sp>
        <p:nvSpPr>
          <p:cNvPr id="50" name="TextBox 38">
            <a:extLst>
              <a:ext uri="{FF2B5EF4-FFF2-40B4-BE49-F238E27FC236}">
                <a16:creationId xmlns:a16="http://schemas.microsoft.com/office/drawing/2014/main" id="{489A8BAC-B478-4A63-AE78-1834A987A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2672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[9, …]</a:t>
            </a:r>
          </a:p>
        </p:txBody>
      </p:sp>
    </p:spTree>
    <p:extLst>
      <p:ext uri="{BB962C8B-B14F-4D97-AF65-F5344CB8AC3E}">
        <p14:creationId xmlns:p14="http://schemas.microsoft.com/office/powerpoint/2010/main" val="4183189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D673-BCDB-4070-999C-71C494C2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De 2 </a:t>
            </a:r>
            <a:r>
              <a:rPr lang="es-CL" sz="4000" b="1" dirty="0"/>
              <a:t>no</a:t>
            </a:r>
            <a:r>
              <a:rPr lang="es-CL" sz="4000" dirty="0"/>
              <a:t> vamos a 5 ni a 0; la diferencia es que 5 ya está terminado, pero 0 aún no</a:t>
            </a:r>
          </a:p>
        </p:txBody>
      </p:sp>
      <p:sp>
        <p:nvSpPr>
          <p:cNvPr id="25" name="TextBox 34"/>
          <p:cNvSpPr txBox="1">
            <a:spLocks noChangeArrowheads="1"/>
          </p:cNvSpPr>
          <p:nvPr/>
        </p:nvSpPr>
        <p:spPr bwMode="auto">
          <a:xfrm>
            <a:off x="7696200" y="3733800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[1, 6]</a:t>
            </a:r>
          </a:p>
        </p:txBody>
      </p:sp>
      <p:sp>
        <p:nvSpPr>
          <p:cNvPr id="26" name="TextBox 35"/>
          <p:cNvSpPr txBox="1">
            <a:spLocks noChangeArrowheads="1"/>
          </p:cNvSpPr>
          <p:nvPr/>
        </p:nvSpPr>
        <p:spPr bwMode="auto">
          <a:xfrm>
            <a:off x="5410200" y="5791200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[2, 5]</a:t>
            </a:r>
          </a:p>
        </p:txBody>
      </p:sp>
      <p:sp>
        <p:nvSpPr>
          <p:cNvPr id="27" name="TextBox 36"/>
          <p:cNvSpPr txBox="1">
            <a:spLocks noChangeArrowheads="1"/>
          </p:cNvSpPr>
          <p:nvPr/>
        </p:nvSpPr>
        <p:spPr bwMode="auto">
          <a:xfrm>
            <a:off x="2743200" y="5791200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[3, 4]</a:t>
            </a:r>
          </a:p>
        </p:txBody>
      </p:sp>
      <p:sp>
        <p:nvSpPr>
          <p:cNvPr id="28" name="Oval 3">
            <a:extLst>
              <a:ext uri="{FF2B5EF4-FFF2-40B4-BE49-F238E27FC236}">
                <a16:creationId xmlns:a16="http://schemas.microsoft.com/office/drawing/2014/main" id="{DA9A00C5-7F8B-4608-B016-8E36984AC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209800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3CD5A11B-2CEA-4703-A793-0482F0089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733800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30" name="Oval 5">
            <a:extLst>
              <a:ext uri="{FF2B5EF4-FFF2-40B4-BE49-F238E27FC236}">
                <a16:creationId xmlns:a16="http://schemas.microsoft.com/office/drawing/2014/main" id="{25554A23-CE65-4CC6-9DC1-467ADC602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720548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31" name="Oval 6">
            <a:extLst>
              <a:ext uri="{FF2B5EF4-FFF2-40B4-BE49-F238E27FC236}">
                <a16:creationId xmlns:a16="http://schemas.microsoft.com/office/drawing/2014/main" id="{61BECFFA-F811-40CC-8A25-8D5321FBB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720548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32" name="Oval 7">
            <a:extLst>
              <a:ext uri="{FF2B5EF4-FFF2-40B4-BE49-F238E27FC236}">
                <a16:creationId xmlns:a16="http://schemas.microsoft.com/office/drawing/2014/main" id="{60E53B19-43C0-4A66-8CC1-365D5E31A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181600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id="{AECAB853-C14C-446B-B405-35290CAF4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34" name="Oval 9">
            <a:extLst>
              <a:ext uri="{FF2B5EF4-FFF2-40B4-BE49-F238E27FC236}">
                <a16:creationId xmlns:a16="http://schemas.microsoft.com/office/drawing/2014/main" id="{F8CB14F5-46B8-473E-8C51-82C5F77DB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09800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35" name="AutoShape 10">
            <a:extLst>
              <a:ext uri="{FF2B5EF4-FFF2-40B4-BE49-F238E27FC236}">
                <a16:creationId xmlns:a16="http://schemas.microsoft.com/office/drawing/2014/main" id="{CAE9DD3E-AA15-44CC-A9A5-3D701AA6CE5A}"/>
              </a:ext>
            </a:extLst>
          </p:cNvPr>
          <p:cNvCxnSpPr>
            <a:cxnSpLocks noChangeShapeType="1"/>
            <a:stCxn id="28" idx="6"/>
            <a:endCxn id="34" idx="2"/>
          </p:cNvCxnSpPr>
          <p:nvPr/>
        </p:nvCxnSpPr>
        <p:spPr bwMode="auto">
          <a:xfrm>
            <a:off x="3581400" y="2514600"/>
            <a:ext cx="18288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11">
            <a:extLst>
              <a:ext uri="{FF2B5EF4-FFF2-40B4-BE49-F238E27FC236}">
                <a16:creationId xmlns:a16="http://schemas.microsoft.com/office/drawing/2014/main" id="{BDD97DEF-99DC-4962-95E5-6B891628A937}"/>
              </a:ext>
            </a:extLst>
          </p:cNvPr>
          <p:cNvCxnSpPr>
            <a:cxnSpLocks noChangeShapeType="1"/>
            <a:stCxn id="28" idx="5"/>
            <a:endCxn id="29" idx="1"/>
          </p:cNvCxnSpPr>
          <p:nvPr/>
        </p:nvCxnSpPr>
        <p:spPr bwMode="auto">
          <a:xfrm>
            <a:off x="3492500" y="2730500"/>
            <a:ext cx="8636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2">
            <a:extLst>
              <a:ext uri="{FF2B5EF4-FFF2-40B4-BE49-F238E27FC236}">
                <a16:creationId xmlns:a16="http://schemas.microsoft.com/office/drawing/2014/main" id="{9887D7EB-8330-4379-818C-6F6CF9105A93}"/>
              </a:ext>
            </a:extLst>
          </p:cNvPr>
          <p:cNvCxnSpPr>
            <a:cxnSpLocks noChangeShapeType="1"/>
            <a:stCxn id="34" idx="3"/>
            <a:endCxn id="29" idx="7"/>
          </p:cNvCxnSpPr>
          <p:nvPr/>
        </p:nvCxnSpPr>
        <p:spPr bwMode="auto">
          <a:xfrm flipH="1">
            <a:off x="4787900" y="2730500"/>
            <a:ext cx="711200" cy="1092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13">
            <a:extLst>
              <a:ext uri="{FF2B5EF4-FFF2-40B4-BE49-F238E27FC236}">
                <a16:creationId xmlns:a16="http://schemas.microsoft.com/office/drawing/2014/main" id="{A1620DC8-ABD1-498E-8991-A55037C0CC89}"/>
              </a:ext>
            </a:extLst>
          </p:cNvPr>
          <p:cNvCxnSpPr>
            <a:cxnSpLocks noChangeShapeType="1"/>
            <a:stCxn id="29" idx="2"/>
            <a:endCxn id="31" idx="6"/>
          </p:cNvCxnSpPr>
          <p:nvPr/>
        </p:nvCxnSpPr>
        <p:spPr bwMode="auto">
          <a:xfrm flipH="1" flipV="1">
            <a:off x="1981200" y="4025348"/>
            <a:ext cx="2286000" cy="13252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14">
            <a:extLst>
              <a:ext uri="{FF2B5EF4-FFF2-40B4-BE49-F238E27FC236}">
                <a16:creationId xmlns:a16="http://schemas.microsoft.com/office/drawing/2014/main" id="{194F4A0F-836E-41FF-B44E-644D62214861}"/>
              </a:ext>
            </a:extLst>
          </p:cNvPr>
          <p:cNvCxnSpPr>
            <a:cxnSpLocks noChangeShapeType="1"/>
            <a:stCxn id="29" idx="6"/>
            <a:endCxn id="30" idx="2"/>
          </p:cNvCxnSpPr>
          <p:nvPr/>
        </p:nvCxnSpPr>
        <p:spPr bwMode="auto">
          <a:xfrm flipV="1">
            <a:off x="4876800" y="4025348"/>
            <a:ext cx="2209800" cy="132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15">
            <a:extLst>
              <a:ext uri="{FF2B5EF4-FFF2-40B4-BE49-F238E27FC236}">
                <a16:creationId xmlns:a16="http://schemas.microsoft.com/office/drawing/2014/main" id="{3119A750-7309-4FB1-9984-64338B67130A}"/>
              </a:ext>
            </a:extLst>
          </p:cNvPr>
          <p:cNvCxnSpPr>
            <a:cxnSpLocks noChangeShapeType="1"/>
            <a:stCxn id="29" idx="3"/>
            <a:endCxn id="32" idx="7"/>
          </p:cNvCxnSpPr>
          <p:nvPr/>
        </p:nvCxnSpPr>
        <p:spPr bwMode="auto">
          <a:xfrm flipH="1">
            <a:off x="3492500" y="4254500"/>
            <a:ext cx="863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16">
            <a:extLst>
              <a:ext uri="{FF2B5EF4-FFF2-40B4-BE49-F238E27FC236}">
                <a16:creationId xmlns:a16="http://schemas.microsoft.com/office/drawing/2014/main" id="{8D75DFB5-9BC8-490B-83F9-15D4CA3DCB41}"/>
              </a:ext>
            </a:extLst>
          </p:cNvPr>
          <p:cNvCxnSpPr>
            <a:cxnSpLocks noChangeShapeType="1"/>
            <a:stCxn id="29" idx="5"/>
            <a:endCxn id="33" idx="1"/>
          </p:cNvCxnSpPr>
          <p:nvPr/>
        </p:nvCxnSpPr>
        <p:spPr bwMode="auto">
          <a:xfrm>
            <a:off x="4787900" y="4254500"/>
            <a:ext cx="787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17">
            <a:extLst>
              <a:ext uri="{FF2B5EF4-FFF2-40B4-BE49-F238E27FC236}">
                <a16:creationId xmlns:a16="http://schemas.microsoft.com/office/drawing/2014/main" id="{15814AFA-D804-4CD8-BF08-4F75E8681EDE}"/>
              </a:ext>
            </a:extLst>
          </p:cNvPr>
          <p:cNvCxnSpPr>
            <a:cxnSpLocks noChangeShapeType="1"/>
            <a:stCxn id="31" idx="7"/>
            <a:endCxn id="28" idx="3"/>
          </p:cNvCxnSpPr>
          <p:nvPr/>
        </p:nvCxnSpPr>
        <p:spPr bwMode="auto">
          <a:xfrm flipV="1">
            <a:off x="1891926" y="2730126"/>
            <a:ext cx="1169148" cy="1079696"/>
          </a:xfrm>
          <a:prstGeom prst="straightConnector1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18">
            <a:extLst>
              <a:ext uri="{FF2B5EF4-FFF2-40B4-BE49-F238E27FC236}">
                <a16:creationId xmlns:a16="http://schemas.microsoft.com/office/drawing/2014/main" id="{68849C19-D926-49EB-8C2D-D5C15E74898C}"/>
              </a:ext>
            </a:extLst>
          </p:cNvPr>
          <p:cNvCxnSpPr>
            <a:cxnSpLocks noChangeShapeType="1"/>
            <a:stCxn id="34" idx="5"/>
            <a:endCxn id="30" idx="1"/>
          </p:cNvCxnSpPr>
          <p:nvPr/>
        </p:nvCxnSpPr>
        <p:spPr bwMode="auto">
          <a:xfrm>
            <a:off x="5930526" y="2730126"/>
            <a:ext cx="1245348" cy="1079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19">
            <a:extLst>
              <a:ext uri="{FF2B5EF4-FFF2-40B4-BE49-F238E27FC236}">
                <a16:creationId xmlns:a16="http://schemas.microsoft.com/office/drawing/2014/main" id="{1DA382A7-3559-4BF8-8209-2649255460CC}"/>
              </a:ext>
            </a:extLst>
          </p:cNvPr>
          <p:cNvCxnSpPr>
            <a:cxnSpLocks noChangeShapeType="1"/>
            <a:stCxn id="31" idx="5"/>
            <a:endCxn id="32" idx="1"/>
          </p:cNvCxnSpPr>
          <p:nvPr/>
        </p:nvCxnSpPr>
        <p:spPr bwMode="auto">
          <a:xfrm>
            <a:off x="1891926" y="4240874"/>
            <a:ext cx="1169148" cy="1030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20">
            <a:extLst>
              <a:ext uri="{FF2B5EF4-FFF2-40B4-BE49-F238E27FC236}">
                <a16:creationId xmlns:a16="http://schemas.microsoft.com/office/drawing/2014/main" id="{810AE38B-5301-4C88-8123-3DA89F954167}"/>
              </a:ext>
            </a:extLst>
          </p:cNvPr>
          <p:cNvCxnSpPr>
            <a:cxnSpLocks noChangeShapeType="1"/>
            <a:stCxn id="30" idx="3"/>
            <a:endCxn id="33" idx="7"/>
          </p:cNvCxnSpPr>
          <p:nvPr/>
        </p:nvCxnSpPr>
        <p:spPr bwMode="auto">
          <a:xfrm flipH="1">
            <a:off x="6006726" y="4240874"/>
            <a:ext cx="1169148" cy="10300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21">
            <a:extLst>
              <a:ext uri="{FF2B5EF4-FFF2-40B4-BE49-F238E27FC236}">
                <a16:creationId xmlns:a16="http://schemas.microsoft.com/office/drawing/2014/main" id="{4B677A66-8177-4463-B850-AD5446878512}"/>
              </a:ext>
            </a:extLst>
          </p:cNvPr>
          <p:cNvCxnSpPr>
            <a:cxnSpLocks noChangeShapeType="1"/>
            <a:stCxn id="33" idx="2"/>
            <a:endCxn id="32" idx="6"/>
          </p:cNvCxnSpPr>
          <p:nvPr/>
        </p:nvCxnSpPr>
        <p:spPr bwMode="auto">
          <a:xfrm flipH="1">
            <a:off x="3581400" y="5486400"/>
            <a:ext cx="19050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7" name="TextBox 37">
            <a:extLst>
              <a:ext uri="{FF2B5EF4-FFF2-40B4-BE49-F238E27FC236}">
                <a16:creationId xmlns:a16="http://schemas.microsoft.com/office/drawing/2014/main" id="{8AC71D39-6E2C-41E7-B73C-6B3124AC9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9812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[7, …]</a:t>
            </a:r>
          </a:p>
        </p:txBody>
      </p:sp>
      <p:sp>
        <p:nvSpPr>
          <p:cNvPr id="48" name="TextBox 40">
            <a:extLst>
              <a:ext uri="{FF2B5EF4-FFF2-40B4-BE49-F238E27FC236}">
                <a16:creationId xmlns:a16="http://schemas.microsoft.com/office/drawing/2014/main" id="{8DBE4054-3981-4E39-8CEB-25ACA0F5B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2098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[8, …]</a:t>
            </a:r>
          </a:p>
        </p:txBody>
      </p:sp>
      <p:sp>
        <p:nvSpPr>
          <p:cNvPr id="49" name="TextBox 39">
            <a:extLst>
              <a:ext uri="{FF2B5EF4-FFF2-40B4-BE49-F238E27FC236}">
                <a16:creationId xmlns:a16="http://schemas.microsoft.com/office/drawing/2014/main" id="{500B4EA4-BF7F-48FA-AE6B-D358E6F39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733800"/>
            <a:ext cx="10442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[10, …]</a:t>
            </a:r>
          </a:p>
        </p:txBody>
      </p:sp>
      <p:sp>
        <p:nvSpPr>
          <p:cNvPr id="50" name="TextBox 38">
            <a:extLst>
              <a:ext uri="{FF2B5EF4-FFF2-40B4-BE49-F238E27FC236}">
                <a16:creationId xmlns:a16="http://schemas.microsoft.com/office/drawing/2014/main" id="{489A8BAC-B478-4A63-AE78-1834A987A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2672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[9, …]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73539AB-4CBE-2840-98D4-1F7DD04AF5C4}"/>
              </a:ext>
            </a:extLst>
          </p:cNvPr>
          <p:cNvSpPr/>
          <p:nvPr/>
        </p:nvSpPr>
        <p:spPr>
          <a:xfrm>
            <a:off x="857840" y="1754420"/>
            <a:ext cx="5842654" cy="3122381"/>
          </a:xfrm>
          <a:prstGeom prst="ellipse">
            <a:avLst/>
          </a:pr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42761-9787-0543-9791-58F883D9CA41}"/>
              </a:ext>
            </a:extLst>
          </p:cNvPr>
          <p:cNvSpPr txBox="1"/>
          <p:nvPr/>
        </p:nvSpPr>
        <p:spPr>
          <a:xfrm>
            <a:off x="5694608" y="1317713"/>
            <a:ext cx="15135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anunciamos:</a:t>
            </a:r>
          </a:p>
          <a:p>
            <a:r>
              <a:rPr lang="en-US" sz="2000"/>
              <a:t>“</a:t>
            </a:r>
            <a:r>
              <a:rPr lang="en-US" sz="2000" b="1"/>
              <a:t>¡ciclo!</a:t>
            </a:r>
            <a:r>
              <a:rPr lang="en-US" sz="200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0948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D673-BCDB-4070-999C-71C494C2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Terminamos 2, volvemos a 3 y (con 4, 5 y 6 terminados) terminamos 3 y luego 1</a:t>
            </a:r>
          </a:p>
        </p:txBody>
      </p:sp>
      <p:sp>
        <p:nvSpPr>
          <p:cNvPr id="25" name="TextBox 34"/>
          <p:cNvSpPr txBox="1">
            <a:spLocks noChangeArrowheads="1"/>
          </p:cNvSpPr>
          <p:nvPr/>
        </p:nvSpPr>
        <p:spPr bwMode="auto">
          <a:xfrm>
            <a:off x="7696200" y="3733800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[1, 6]</a:t>
            </a:r>
          </a:p>
        </p:txBody>
      </p:sp>
      <p:sp>
        <p:nvSpPr>
          <p:cNvPr id="26" name="TextBox 35"/>
          <p:cNvSpPr txBox="1">
            <a:spLocks noChangeArrowheads="1"/>
          </p:cNvSpPr>
          <p:nvPr/>
        </p:nvSpPr>
        <p:spPr bwMode="auto">
          <a:xfrm>
            <a:off x="5410200" y="5791200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[2, 5]</a:t>
            </a:r>
          </a:p>
        </p:txBody>
      </p:sp>
      <p:sp>
        <p:nvSpPr>
          <p:cNvPr id="27" name="TextBox 36"/>
          <p:cNvSpPr txBox="1">
            <a:spLocks noChangeArrowheads="1"/>
          </p:cNvSpPr>
          <p:nvPr/>
        </p:nvSpPr>
        <p:spPr bwMode="auto">
          <a:xfrm>
            <a:off x="2743200" y="5791200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[3, 4]</a:t>
            </a:r>
          </a:p>
        </p:txBody>
      </p:sp>
      <p:sp>
        <p:nvSpPr>
          <p:cNvPr id="28" name="Oval 3">
            <a:extLst>
              <a:ext uri="{FF2B5EF4-FFF2-40B4-BE49-F238E27FC236}">
                <a16:creationId xmlns:a16="http://schemas.microsoft.com/office/drawing/2014/main" id="{DA9A00C5-7F8B-4608-B016-8E36984AC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209800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3CD5A11B-2CEA-4703-A793-0482F0089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733800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30" name="Oval 5">
            <a:extLst>
              <a:ext uri="{FF2B5EF4-FFF2-40B4-BE49-F238E27FC236}">
                <a16:creationId xmlns:a16="http://schemas.microsoft.com/office/drawing/2014/main" id="{25554A23-CE65-4CC6-9DC1-467ADC602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720548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31" name="Oval 6">
            <a:extLst>
              <a:ext uri="{FF2B5EF4-FFF2-40B4-BE49-F238E27FC236}">
                <a16:creationId xmlns:a16="http://schemas.microsoft.com/office/drawing/2014/main" id="{61BECFFA-F811-40CC-8A25-8D5321FBB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720548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32" name="Oval 7">
            <a:extLst>
              <a:ext uri="{FF2B5EF4-FFF2-40B4-BE49-F238E27FC236}">
                <a16:creationId xmlns:a16="http://schemas.microsoft.com/office/drawing/2014/main" id="{60E53B19-43C0-4A66-8CC1-365D5E31A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181600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id="{AECAB853-C14C-446B-B405-35290CAF4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34" name="Oval 9">
            <a:extLst>
              <a:ext uri="{FF2B5EF4-FFF2-40B4-BE49-F238E27FC236}">
                <a16:creationId xmlns:a16="http://schemas.microsoft.com/office/drawing/2014/main" id="{F8CB14F5-46B8-473E-8C51-82C5F77DB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09800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35" name="AutoShape 10">
            <a:extLst>
              <a:ext uri="{FF2B5EF4-FFF2-40B4-BE49-F238E27FC236}">
                <a16:creationId xmlns:a16="http://schemas.microsoft.com/office/drawing/2014/main" id="{CAE9DD3E-AA15-44CC-A9A5-3D701AA6CE5A}"/>
              </a:ext>
            </a:extLst>
          </p:cNvPr>
          <p:cNvCxnSpPr>
            <a:cxnSpLocks noChangeShapeType="1"/>
            <a:stCxn id="28" idx="6"/>
            <a:endCxn id="34" idx="2"/>
          </p:cNvCxnSpPr>
          <p:nvPr/>
        </p:nvCxnSpPr>
        <p:spPr bwMode="auto">
          <a:xfrm>
            <a:off x="3581400" y="2514600"/>
            <a:ext cx="18288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11">
            <a:extLst>
              <a:ext uri="{FF2B5EF4-FFF2-40B4-BE49-F238E27FC236}">
                <a16:creationId xmlns:a16="http://schemas.microsoft.com/office/drawing/2014/main" id="{BDD97DEF-99DC-4962-95E5-6B891628A937}"/>
              </a:ext>
            </a:extLst>
          </p:cNvPr>
          <p:cNvCxnSpPr>
            <a:cxnSpLocks noChangeShapeType="1"/>
            <a:stCxn id="28" idx="5"/>
            <a:endCxn id="29" idx="1"/>
          </p:cNvCxnSpPr>
          <p:nvPr/>
        </p:nvCxnSpPr>
        <p:spPr bwMode="auto">
          <a:xfrm>
            <a:off x="3492500" y="2730500"/>
            <a:ext cx="8636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2">
            <a:extLst>
              <a:ext uri="{FF2B5EF4-FFF2-40B4-BE49-F238E27FC236}">
                <a16:creationId xmlns:a16="http://schemas.microsoft.com/office/drawing/2014/main" id="{9887D7EB-8330-4379-818C-6F6CF9105A93}"/>
              </a:ext>
            </a:extLst>
          </p:cNvPr>
          <p:cNvCxnSpPr>
            <a:cxnSpLocks noChangeShapeType="1"/>
            <a:stCxn id="34" idx="3"/>
            <a:endCxn id="29" idx="7"/>
          </p:cNvCxnSpPr>
          <p:nvPr/>
        </p:nvCxnSpPr>
        <p:spPr bwMode="auto">
          <a:xfrm flipH="1">
            <a:off x="4787900" y="2730500"/>
            <a:ext cx="711200" cy="1092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13">
            <a:extLst>
              <a:ext uri="{FF2B5EF4-FFF2-40B4-BE49-F238E27FC236}">
                <a16:creationId xmlns:a16="http://schemas.microsoft.com/office/drawing/2014/main" id="{A1620DC8-ABD1-498E-8991-A55037C0CC89}"/>
              </a:ext>
            </a:extLst>
          </p:cNvPr>
          <p:cNvCxnSpPr>
            <a:cxnSpLocks noChangeShapeType="1"/>
            <a:stCxn id="29" idx="2"/>
            <a:endCxn id="31" idx="6"/>
          </p:cNvCxnSpPr>
          <p:nvPr/>
        </p:nvCxnSpPr>
        <p:spPr bwMode="auto">
          <a:xfrm flipH="1" flipV="1">
            <a:off x="1981200" y="4025348"/>
            <a:ext cx="2286000" cy="13252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14">
            <a:extLst>
              <a:ext uri="{FF2B5EF4-FFF2-40B4-BE49-F238E27FC236}">
                <a16:creationId xmlns:a16="http://schemas.microsoft.com/office/drawing/2014/main" id="{194F4A0F-836E-41FF-B44E-644D62214861}"/>
              </a:ext>
            </a:extLst>
          </p:cNvPr>
          <p:cNvCxnSpPr>
            <a:cxnSpLocks noChangeShapeType="1"/>
            <a:stCxn id="29" idx="6"/>
            <a:endCxn id="30" idx="2"/>
          </p:cNvCxnSpPr>
          <p:nvPr/>
        </p:nvCxnSpPr>
        <p:spPr bwMode="auto">
          <a:xfrm flipV="1">
            <a:off x="4876800" y="4025348"/>
            <a:ext cx="2209800" cy="132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15">
            <a:extLst>
              <a:ext uri="{FF2B5EF4-FFF2-40B4-BE49-F238E27FC236}">
                <a16:creationId xmlns:a16="http://schemas.microsoft.com/office/drawing/2014/main" id="{3119A750-7309-4FB1-9984-64338B67130A}"/>
              </a:ext>
            </a:extLst>
          </p:cNvPr>
          <p:cNvCxnSpPr>
            <a:cxnSpLocks noChangeShapeType="1"/>
            <a:stCxn id="29" idx="3"/>
            <a:endCxn id="32" idx="7"/>
          </p:cNvCxnSpPr>
          <p:nvPr/>
        </p:nvCxnSpPr>
        <p:spPr bwMode="auto">
          <a:xfrm flipH="1">
            <a:off x="3492500" y="4254500"/>
            <a:ext cx="863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16">
            <a:extLst>
              <a:ext uri="{FF2B5EF4-FFF2-40B4-BE49-F238E27FC236}">
                <a16:creationId xmlns:a16="http://schemas.microsoft.com/office/drawing/2014/main" id="{8D75DFB5-9BC8-490B-83F9-15D4CA3DCB41}"/>
              </a:ext>
            </a:extLst>
          </p:cNvPr>
          <p:cNvCxnSpPr>
            <a:cxnSpLocks noChangeShapeType="1"/>
            <a:stCxn id="29" idx="5"/>
            <a:endCxn id="33" idx="1"/>
          </p:cNvCxnSpPr>
          <p:nvPr/>
        </p:nvCxnSpPr>
        <p:spPr bwMode="auto">
          <a:xfrm>
            <a:off x="4787900" y="4254500"/>
            <a:ext cx="787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17">
            <a:extLst>
              <a:ext uri="{FF2B5EF4-FFF2-40B4-BE49-F238E27FC236}">
                <a16:creationId xmlns:a16="http://schemas.microsoft.com/office/drawing/2014/main" id="{15814AFA-D804-4CD8-BF08-4F75E8681EDE}"/>
              </a:ext>
            </a:extLst>
          </p:cNvPr>
          <p:cNvCxnSpPr>
            <a:cxnSpLocks noChangeShapeType="1"/>
            <a:stCxn id="31" idx="7"/>
            <a:endCxn id="28" idx="3"/>
          </p:cNvCxnSpPr>
          <p:nvPr/>
        </p:nvCxnSpPr>
        <p:spPr bwMode="auto">
          <a:xfrm flipV="1">
            <a:off x="1891926" y="2730126"/>
            <a:ext cx="1169148" cy="1079696"/>
          </a:xfrm>
          <a:prstGeom prst="straightConnector1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18">
            <a:extLst>
              <a:ext uri="{FF2B5EF4-FFF2-40B4-BE49-F238E27FC236}">
                <a16:creationId xmlns:a16="http://schemas.microsoft.com/office/drawing/2014/main" id="{68849C19-D926-49EB-8C2D-D5C15E74898C}"/>
              </a:ext>
            </a:extLst>
          </p:cNvPr>
          <p:cNvCxnSpPr>
            <a:cxnSpLocks noChangeShapeType="1"/>
            <a:stCxn id="34" idx="5"/>
            <a:endCxn id="30" idx="1"/>
          </p:cNvCxnSpPr>
          <p:nvPr/>
        </p:nvCxnSpPr>
        <p:spPr bwMode="auto">
          <a:xfrm>
            <a:off x="5930526" y="2730126"/>
            <a:ext cx="1245348" cy="1079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19">
            <a:extLst>
              <a:ext uri="{FF2B5EF4-FFF2-40B4-BE49-F238E27FC236}">
                <a16:creationId xmlns:a16="http://schemas.microsoft.com/office/drawing/2014/main" id="{1DA382A7-3559-4BF8-8209-2649255460CC}"/>
              </a:ext>
            </a:extLst>
          </p:cNvPr>
          <p:cNvCxnSpPr>
            <a:cxnSpLocks noChangeShapeType="1"/>
            <a:stCxn id="31" idx="5"/>
            <a:endCxn id="32" idx="1"/>
          </p:cNvCxnSpPr>
          <p:nvPr/>
        </p:nvCxnSpPr>
        <p:spPr bwMode="auto">
          <a:xfrm>
            <a:off x="1891926" y="4240874"/>
            <a:ext cx="1169148" cy="1030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20">
            <a:extLst>
              <a:ext uri="{FF2B5EF4-FFF2-40B4-BE49-F238E27FC236}">
                <a16:creationId xmlns:a16="http://schemas.microsoft.com/office/drawing/2014/main" id="{810AE38B-5301-4C88-8123-3DA89F954167}"/>
              </a:ext>
            </a:extLst>
          </p:cNvPr>
          <p:cNvCxnSpPr>
            <a:cxnSpLocks noChangeShapeType="1"/>
            <a:stCxn id="30" idx="3"/>
            <a:endCxn id="33" idx="7"/>
          </p:cNvCxnSpPr>
          <p:nvPr/>
        </p:nvCxnSpPr>
        <p:spPr bwMode="auto">
          <a:xfrm flipH="1">
            <a:off x="6006726" y="4240874"/>
            <a:ext cx="1169148" cy="10300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21">
            <a:extLst>
              <a:ext uri="{FF2B5EF4-FFF2-40B4-BE49-F238E27FC236}">
                <a16:creationId xmlns:a16="http://schemas.microsoft.com/office/drawing/2014/main" id="{4B677A66-8177-4463-B850-AD5446878512}"/>
              </a:ext>
            </a:extLst>
          </p:cNvPr>
          <p:cNvCxnSpPr>
            <a:cxnSpLocks noChangeShapeType="1"/>
            <a:stCxn id="33" idx="2"/>
            <a:endCxn id="32" idx="6"/>
          </p:cNvCxnSpPr>
          <p:nvPr/>
        </p:nvCxnSpPr>
        <p:spPr bwMode="auto">
          <a:xfrm flipH="1">
            <a:off x="3581400" y="5486400"/>
            <a:ext cx="19050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7" name="TextBox 37">
            <a:extLst>
              <a:ext uri="{FF2B5EF4-FFF2-40B4-BE49-F238E27FC236}">
                <a16:creationId xmlns:a16="http://schemas.microsoft.com/office/drawing/2014/main" id="{8AC71D39-6E2C-41E7-B73C-6B3124AC9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9812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[7, …]</a:t>
            </a:r>
          </a:p>
        </p:txBody>
      </p:sp>
      <p:sp>
        <p:nvSpPr>
          <p:cNvPr id="48" name="TextBox 40">
            <a:extLst>
              <a:ext uri="{FF2B5EF4-FFF2-40B4-BE49-F238E27FC236}">
                <a16:creationId xmlns:a16="http://schemas.microsoft.com/office/drawing/2014/main" id="{8DBE4054-3981-4E39-8CEB-25ACA0F5B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209800"/>
            <a:ext cx="9861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[8, 13]</a:t>
            </a:r>
          </a:p>
        </p:txBody>
      </p:sp>
      <p:sp>
        <p:nvSpPr>
          <p:cNvPr id="49" name="TextBox 39">
            <a:extLst>
              <a:ext uri="{FF2B5EF4-FFF2-40B4-BE49-F238E27FC236}">
                <a16:creationId xmlns:a16="http://schemas.microsoft.com/office/drawing/2014/main" id="{500B4EA4-BF7F-48FA-AE6B-D358E6F39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733800"/>
            <a:ext cx="11416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[10, 11]</a:t>
            </a:r>
          </a:p>
        </p:txBody>
      </p:sp>
      <p:sp>
        <p:nvSpPr>
          <p:cNvPr id="50" name="TextBox 38">
            <a:extLst>
              <a:ext uri="{FF2B5EF4-FFF2-40B4-BE49-F238E27FC236}">
                <a16:creationId xmlns:a16="http://schemas.microsoft.com/office/drawing/2014/main" id="{489A8BAC-B478-4A63-AE78-1834A987A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267200"/>
            <a:ext cx="9861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[9, 12]</a:t>
            </a:r>
          </a:p>
        </p:txBody>
      </p:sp>
    </p:spTree>
    <p:extLst>
      <p:ext uri="{BB962C8B-B14F-4D97-AF65-F5344CB8AC3E}">
        <p14:creationId xmlns:p14="http://schemas.microsoft.com/office/powerpoint/2010/main" val="83225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D673-BCDB-4070-999C-71C494C2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Volvemos a 0, </a:t>
            </a:r>
            <a:r>
              <a:rPr lang="es-CL" b="1" dirty="0"/>
              <a:t>no</a:t>
            </a:r>
            <a:r>
              <a:rPr lang="es-CL" dirty="0"/>
              <a:t> vamos a 3 </a:t>
            </a:r>
            <a:r>
              <a:rPr lang="es-CL" dirty="0">
                <a:sym typeface="Wingdings" pitchFamily="2" charset="2"/>
              </a:rPr>
              <a:t> terminamos </a:t>
            </a:r>
            <a:r>
              <a:rPr lang="es-CL" i="1" dirty="0">
                <a:sym typeface="Wingdings" pitchFamily="2" charset="2"/>
              </a:rPr>
              <a:t>dfsVisit</a:t>
            </a:r>
            <a:r>
              <a:rPr lang="es-CL" dirty="0">
                <a:sym typeface="Wingdings" pitchFamily="2" charset="2"/>
              </a:rPr>
              <a:t> de </a:t>
            </a:r>
            <a:r>
              <a:rPr lang="es-CL" i="1" dirty="0">
                <a:sym typeface="Wingdings" pitchFamily="2" charset="2"/>
              </a:rPr>
              <a:t>G</a:t>
            </a:r>
            <a:r>
              <a:rPr lang="es-CL" dirty="0">
                <a:sym typeface="Wingdings" pitchFamily="2" charset="2"/>
              </a:rPr>
              <a:t> desde 0</a:t>
            </a:r>
            <a:endParaRPr lang="es-CL" dirty="0"/>
          </a:p>
        </p:txBody>
      </p:sp>
      <p:sp>
        <p:nvSpPr>
          <p:cNvPr id="25" name="TextBox 34"/>
          <p:cNvSpPr txBox="1">
            <a:spLocks noChangeArrowheads="1"/>
          </p:cNvSpPr>
          <p:nvPr/>
        </p:nvSpPr>
        <p:spPr bwMode="auto">
          <a:xfrm>
            <a:off x="7696200" y="3733800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[1, 6]</a:t>
            </a:r>
          </a:p>
        </p:txBody>
      </p:sp>
      <p:sp>
        <p:nvSpPr>
          <p:cNvPr id="26" name="TextBox 35"/>
          <p:cNvSpPr txBox="1">
            <a:spLocks noChangeArrowheads="1"/>
          </p:cNvSpPr>
          <p:nvPr/>
        </p:nvSpPr>
        <p:spPr bwMode="auto">
          <a:xfrm>
            <a:off x="5410200" y="5791200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[2, 5]</a:t>
            </a:r>
          </a:p>
        </p:txBody>
      </p:sp>
      <p:sp>
        <p:nvSpPr>
          <p:cNvPr id="27" name="TextBox 36"/>
          <p:cNvSpPr txBox="1">
            <a:spLocks noChangeArrowheads="1"/>
          </p:cNvSpPr>
          <p:nvPr/>
        </p:nvSpPr>
        <p:spPr bwMode="auto">
          <a:xfrm>
            <a:off x="2743200" y="5791200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[3, 4]</a:t>
            </a:r>
          </a:p>
        </p:txBody>
      </p:sp>
      <p:sp>
        <p:nvSpPr>
          <p:cNvPr id="28" name="Oval 3">
            <a:extLst>
              <a:ext uri="{FF2B5EF4-FFF2-40B4-BE49-F238E27FC236}">
                <a16:creationId xmlns:a16="http://schemas.microsoft.com/office/drawing/2014/main" id="{DA9A00C5-7F8B-4608-B016-8E36984AC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209800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solidFill>
                  <a:schemeClr val="bg1"/>
                </a:solidFill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3CD5A11B-2CEA-4703-A793-0482F0089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733800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30" name="Oval 5">
            <a:extLst>
              <a:ext uri="{FF2B5EF4-FFF2-40B4-BE49-F238E27FC236}">
                <a16:creationId xmlns:a16="http://schemas.microsoft.com/office/drawing/2014/main" id="{25554A23-CE65-4CC6-9DC1-467ADC602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720548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31" name="Oval 6">
            <a:extLst>
              <a:ext uri="{FF2B5EF4-FFF2-40B4-BE49-F238E27FC236}">
                <a16:creationId xmlns:a16="http://schemas.microsoft.com/office/drawing/2014/main" id="{61BECFFA-F811-40CC-8A25-8D5321FBB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720548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32" name="Oval 7">
            <a:extLst>
              <a:ext uri="{FF2B5EF4-FFF2-40B4-BE49-F238E27FC236}">
                <a16:creationId xmlns:a16="http://schemas.microsoft.com/office/drawing/2014/main" id="{60E53B19-43C0-4A66-8CC1-365D5E31A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181600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id="{AECAB853-C14C-446B-B405-35290CAF4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34" name="Oval 9">
            <a:extLst>
              <a:ext uri="{FF2B5EF4-FFF2-40B4-BE49-F238E27FC236}">
                <a16:creationId xmlns:a16="http://schemas.microsoft.com/office/drawing/2014/main" id="{F8CB14F5-46B8-473E-8C51-82C5F77DB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09800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35" name="AutoShape 10">
            <a:extLst>
              <a:ext uri="{FF2B5EF4-FFF2-40B4-BE49-F238E27FC236}">
                <a16:creationId xmlns:a16="http://schemas.microsoft.com/office/drawing/2014/main" id="{CAE9DD3E-AA15-44CC-A9A5-3D701AA6CE5A}"/>
              </a:ext>
            </a:extLst>
          </p:cNvPr>
          <p:cNvCxnSpPr>
            <a:cxnSpLocks noChangeShapeType="1"/>
            <a:stCxn id="28" idx="6"/>
            <a:endCxn id="34" idx="2"/>
          </p:cNvCxnSpPr>
          <p:nvPr/>
        </p:nvCxnSpPr>
        <p:spPr bwMode="auto">
          <a:xfrm>
            <a:off x="3581400" y="2514600"/>
            <a:ext cx="18288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11">
            <a:extLst>
              <a:ext uri="{FF2B5EF4-FFF2-40B4-BE49-F238E27FC236}">
                <a16:creationId xmlns:a16="http://schemas.microsoft.com/office/drawing/2014/main" id="{BDD97DEF-99DC-4962-95E5-6B891628A937}"/>
              </a:ext>
            </a:extLst>
          </p:cNvPr>
          <p:cNvCxnSpPr>
            <a:cxnSpLocks noChangeShapeType="1"/>
            <a:stCxn id="28" idx="5"/>
            <a:endCxn id="29" idx="1"/>
          </p:cNvCxnSpPr>
          <p:nvPr/>
        </p:nvCxnSpPr>
        <p:spPr bwMode="auto">
          <a:xfrm>
            <a:off x="3492500" y="2730500"/>
            <a:ext cx="863600" cy="10922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2">
            <a:extLst>
              <a:ext uri="{FF2B5EF4-FFF2-40B4-BE49-F238E27FC236}">
                <a16:creationId xmlns:a16="http://schemas.microsoft.com/office/drawing/2014/main" id="{9887D7EB-8330-4379-818C-6F6CF9105A93}"/>
              </a:ext>
            </a:extLst>
          </p:cNvPr>
          <p:cNvCxnSpPr>
            <a:cxnSpLocks noChangeShapeType="1"/>
            <a:stCxn id="34" idx="3"/>
            <a:endCxn id="29" idx="7"/>
          </p:cNvCxnSpPr>
          <p:nvPr/>
        </p:nvCxnSpPr>
        <p:spPr bwMode="auto">
          <a:xfrm flipH="1">
            <a:off x="4787900" y="2730500"/>
            <a:ext cx="711200" cy="1092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13">
            <a:extLst>
              <a:ext uri="{FF2B5EF4-FFF2-40B4-BE49-F238E27FC236}">
                <a16:creationId xmlns:a16="http://schemas.microsoft.com/office/drawing/2014/main" id="{A1620DC8-ABD1-498E-8991-A55037C0CC89}"/>
              </a:ext>
            </a:extLst>
          </p:cNvPr>
          <p:cNvCxnSpPr>
            <a:cxnSpLocks noChangeShapeType="1"/>
            <a:stCxn id="29" idx="2"/>
            <a:endCxn id="31" idx="6"/>
          </p:cNvCxnSpPr>
          <p:nvPr/>
        </p:nvCxnSpPr>
        <p:spPr bwMode="auto">
          <a:xfrm flipH="1" flipV="1">
            <a:off x="1981200" y="4025348"/>
            <a:ext cx="2286000" cy="13252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14">
            <a:extLst>
              <a:ext uri="{FF2B5EF4-FFF2-40B4-BE49-F238E27FC236}">
                <a16:creationId xmlns:a16="http://schemas.microsoft.com/office/drawing/2014/main" id="{194F4A0F-836E-41FF-B44E-644D62214861}"/>
              </a:ext>
            </a:extLst>
          </p:cNvPr>
          <p:cNvCxnSpPr>
            <a:cxnSpLocks noChangeShapeType="1"/>
            <a:stCxn id="29" idx="6"/>
            <a:endCxn id="30" idx="2"/>
          </p:cNvCxnSpPr>
          <p:nvPr/>
        </p:nvCxnSpPr>
        <p:spPr bwMode="auto">
          <a:xfrm flipV="1">
            <a:off x="4876800" y="4025348"/>
            <a:ext cx="2209800" cy="132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15">
            <a:extLst>
              <a:ext uri="{FF2B5EF4-FFF2-40B4-BE49-F238E27FC236}">
                <a16:creationId xmlns:a16="http://schemas.microsoft.com/office/drawing/2014/main" id="{3119A750-7309-4FB1-9984-64338B67130A}"/>
              </a:ext>
            </a:extLst>
          </p:cNvPr>
          <p:cNvCxnSpPr>
            <a:cxnSpLocks noChangeShapeType="1"/>
            <a:stCxn id="29" idx="3"/>
            <a:endCxn id="32" idx="7"/>
          </p:cNvCxnSpPr>
          <p:nvPr/>
        </p:nvCxnSpPr>
        <p:spPr bwMode="auto">
          <a:xfrm flipH="1">
            <a:off x="3492500" y="4254500"/>
            <a:ext cx="863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16">
            <a:extLst>
              <a:ext uri="{FF2B5EF4-FFF2-40B4-BE49-F238E27FC236}">
                <a16:creationId xmlns:a16="http://schemas.microsoft.com/office/drawing/2014/main" id="{8D75DFB5-9BC8-490B-83F9-15D4CA3DCB41}"/>
              </a:ext>
            </a:extLst>
          </p:cNvPr>
          <p:cNvCxnSpPr>
            <a:cxnSpLocks noChangeShapeType="1"/>
            <a:stCxn id="29" idx="5"/>
            <a:endCxn id="33" idx="1"/>
          </p:cNvCxnSpPr>
          <p:nvPr/>
        </p:nvCxnSpPr>
        <p:spPr bwMode="auto">
          <a:xfrm>
            <a:off x="4787900" y="4254500"/>
            <a:ext cx="787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17">
            <a:extLst>
              <a:ext uri="{FF2B5EF4-FFF2-40B4-BE49-F238E27FC236}">
                <a16:creationId xmlns:a16="http://schemas.microsoft.com/office/drawing/2014/main" id="{15814AFA-D804-4CD8-BF08-4F75E8681EDE}"/>
              </a:ext>
            </a:extLst>
          </p:cNvPr>
          <p:cNvCxnSpPr>
            <a:cxnSpLocks noChangeShapeType="1"/>
            <a:stCxn id="31" idx="7"/>
            <a:endCxn id="28" idx="3"/>
          </p:cNvCxnSpPr>
          <p:nvPr/>
        </p:nvCxnSpPr>
        <p:spPr bwMode="auto">
          <a:xfrm flipV="1">
            <a:off x="1891926" y="2730126"/>
            <a:ext cx="1169148" cy="1079696"/>
          </a:xfrm>
          <a:prstGeom prst="straightConnector1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18">
            <a:extLst>
              <a:ext uri="{FF2B5EF4-FFF2-40B4-BE49-F238E27FC236}">
                <a16:creationId xmlns:a16="http://schemas.microsoft.com/office/drawing/2014/main" id="{68849C19-D926-49EB-8C2D-D5C15E74898C}"/>
              </a:ext>
            </a:extLst>
          </p:cNvPr>
          <p:cNvCxnSpPr>
            <a:cxnSpLocks noChangeShapeType="1"/>
            <a:stCxn id="34" idx="5"/>
            <a:endCxn id="30" idx="1"/>
          </p:cNvCxnSpPr>
          <p:nvPr/>
        </p:nvCxnSpPr>
        <p:spPr bwMode="auto">
          <a:xfrm>
            <a:off x="5930526" y="2730126"/>
            <a:ext cx="1245348" cy="1079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19">
            <a:extLst>
              <a:ext uri="{FF2B5EF4-FFF2-40B4-BE49-F238E27FC236}">
                <a16:creationId xmlns:a16="http://schemas.microsoft.com/office/drawing/2014/main" id="{1DA382A7-3559-4BF8-8209-2649255460CC}"/>
              </a:ext>
            </a:extLst>
          </p:cNvPr>
          <p:cNvCxnSpPr>
            <a:cxnSpLocks noChangeShapeType="1"/>
            <a:stCxn id="31" idx="5"/>
            <a:endCxn id="32" idx="1"/>
          </p:cNvCxnSpPr>
          <p:nvPr/>
        </p:nvCxnSpPr>
        <p:spPr bwMode="auto">
          <a:xfrm>
            <a:off x="1891926" y="4240874"/>
            <a:ext cx="1169148" cy="1030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20">
            <a:extLst>
              <a:ext uri="{FF2B5EF4-FFF2-40B4-BE49-F238E27FC236}">
                <a16:creationId xmlns:a16="http://schemas.microsoft.com/office/drawing/2014/main" id="{810AE38B-5301-4C88-8123-3DA89F954167}"/>
              </a:ext>
            </a:extLst>
          </p:cNvPr>
          <p:cNvCxnSpPr>
            <a:cxnSpLocks noChangeShapeType="1"/>
            <a:stCxn id="30" idx="3"/>
            <a:endCxn id="33" idx="7"/>
          </p:cNvCxnSpPr>
          <p:nvPr/>
        </p:nvCxnSpPr>
        <p:spPr bwMode="auto">
          <a:xfrm flipH="1">
            <a:off x="6006726" y="4240874"/>
            <a:ext cx="1169148" cy="10300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21">
            <a:extLst>
              <a:ext uri="{FF2B5EF4-FFF2-40B4-BE49-F238E27FC236}">
                <a16:creationId xmlns:a16="http://schemas.microsoft.com/office/drawing/2014/main" id="{4B677A66-8177-4463-B850-AD5446878512}"/>
              </a:ext>
            </a:extLst>
          </p:cNvPr>
          <p:cNvCxnSpPr>
            <a:cxnSpLocks noChangeShapeType="1"/>
            <a:stCxn id="33" idx="2"/>
            <a:endCxn id="32" idx="6"/>
          </p:cNvCxnSpPr>
          <p:nvPr/>
        </p:nvCxnSpPr>
        <p:spPr bwMode="auto">
          <a:xfrm flipH="1">
            <a:off x="3581400" y="5486400"/>
            <a:ext cx="19050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7" name="TextBox 37">
            <a:extLst>
              <a:ext uri="{FF2B5EF4-FFF2-40B4-BE49-F238E27FC236}">
                <a16:creationId xmlns:a16="http://schemas.microsoft.com/office/drawing/2014/main" id="{8AC71D39-6E2C-41E7-B73C-6B3124AC9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981200"/>
            <a:ext cx="9861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[7, 14]</a:t>
            </a:r>
          </a:p>
        </p:txBody>
      </p:sp>
      <p:sp>
        <p:nvSpPr>
          <p:cNvPr id="48" name="TextBox 40">
            <a:extLst>
              <a:ext uri="{FF2B5EF4-FFF2-40B4-BE49-F238E27FC236}">
                <a16:creationId xmlns:a16="http://schemas.microsoft.com/office/drawing/2014/main" id="{8DBE4054-3981-4E39-8CEB-25ACA0F5B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209800"/>
            <a:ext cx="9861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[8, 13]</a:t>
            </a:r>
          </a:p>
        </p:txBody>
      </p:sp>
      <p:sp>
        <p:nvSpPr>
          <p:cNvPr id="49" name="TextBox 39">
            <a:extLst>
              <a:ext uri="{FF2B5EF4-FFF2-40B4-BE49-F238E27FC236}">
                <a16:creationId xmlns:a16="http://schemas.microsoft.com/office/drawing/2014/main" id="{500B4EA4-BF7F-48FA-AE6B-D358E6F39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733800"/>
            <a:ext cx="11416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[10, 11]</a:t>
            </a:r>
          </a:p>
        </p:txBody>
      </p:sp>
      <p:sp>
        <p:nvSpPr>
          <p:cNvPr id="50" name="TextBox 38">
            <a:extLst>
              <a:ext uri="{FF2B5EF4-FFF2-40B4-BE49-F238E27FC236}">
                <a16:creationId xmlns:a16="http://schemas.microsoft.com/office/drawing/2014/main" id="{489A8BAC-B478-4A63-AE78-1834A987A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267200"/>
            <a:ext cx="9861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[9, 12]</a:t>
            </a:r>
          </a:p>
        </p:txBody>
      </p:sp>
    </p:spTree>
    <p:extLst>
      <p:ext uri="{BB962C8B-B14F-4D97-AF65-F5344CB8AC3E}">
        <p14:creationId xmlns:p14="http://schemas.microsoft.com/office/powerpoint/2010/main" val="1720362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1053548" y="228600"/>
                <a:ext cx="7861852" cy="5867400"/>
              </a:xfrm>
              <a:solidFill>
                <a:srgbClr val="FFFFFF"/>
              </a:solidFill>
            </p:spPr>
            <p:txBody>
              <a:bodyPr anchor="ctr">
                <a:normAutofit/>
              </a:bodyPr>
              <a:lstStyle/>
              <a:p>
                <a:pPr marL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𝒅𝒇𝒔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(</m:t>
                    </m:r>
                    <m:r>
                      <a:rPr lang="es-CL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𝑽</m:t>
                    </m:r>
                    <m:r>
                      <a:rPr lang="es-CL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, </m:t>
                    </m:r>
                    <m:r>
                      <a:rPr lang="es-CL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𝑬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):</m:t>
                    </m:r>
                  </m:oMath>
                </a14:m>
                <a:endParaRPr lang="en-US" sz="2200" b="1" dirty="0">
                  <a:latin typeface="Consolas" charset="0"/>
                  <a:ea typeface="ＭＳ Ｐゴシック" charset="0"/>
                  <a:cs typeface="Courier" charset="0"/>
                </a:endParaRPr>
              </a:p>
              <a:p>
                <a:pPr marL="112903" lvl="1" indent="0" defTabSz="911225">
                  <a:spcBef>
                    <a:spcPct val="0"/>
                  </a:spcBef>
                  <a:buNone/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sz="1800" b="1" dirty="0">
                    <a:latin typeface="Consolas" charset="0"/>
                    <a:ea typeface="ＭＳ Ｐゴシック" charset="0"/>
                    <a:cs typeface="Courier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s-CL" sz="2200" b="1" i="1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𝒕𝒊𝒎𝒆</m:t>
                    </m:r>
                    <m:r>
                      <a:rPr lang="es-CL" sz="2200" b="1" i="1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=</m:t>
                    </m:r>
                    <m:r>
                      <a:rPr lang="es-CL" sz="2200" b="1" i="1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𝟏</m:t>
                    </m:r>
                  </m:oMath>
                </a14:m>
                <a:endParaRPr lang="en-US" sz="1800" b="1" dirty="0">
                  <a:latin typeface="Consolas" charset="0"/>
                  <a:ea typeface="ＭＳ Ｐゴシック" charset="0"/>
                  <a:cs typeface="Courier" charset="0"/>
                </a:endParaRPr>
              </a:p>
              <a:p>
                <a:pPr marL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sz="2200" b="1" dirty="0">
                    <a:latin typeface="Consolas" charset="0"/>
                    <a:ea typeface="ＭＳ Ｐゴシック" charset="0"/>
                    <a:cs typeface="Courier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𝒇𝒐𝒓</m:t>
                    </m:r>
                    <m:r>
                      <a:rPr lang="en-US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 </m:t>
                    </m:r>
                    <m:r>
                      <a:rPr lang="en-US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𝒆𝒂𝒄𝒉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 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𝒖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 </m:t>
                    </m:r>
                    <m:r>
                      <a:rPr lang="en-US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𝒊𝒏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 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𝑽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:</m:t>
                    </m:r>
                  </m:oMath>
                </a14:m>
                <a:endParaRPr lang="en-US" sz="2200" b="1" dirty="0">
                  <a:latin typeface="Consolas" charset="0"/>
                  <a:ea typeface="ＭＳ Ｐゴシック" charset="0"/>
                  <a:cs typeface="Courier" charset="0"/>
                </a:endParaRPr>
              </a:p>
              <a:p>
                <a:pPr marL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sz="2200" b="1" dirty="0">
                    <a:latin typeface="Consolas" charset="0"/>
                    <a:ea typeface="ＭＳ Ｐゴシック" charset="0"/>
                    <a:cs typeface="Courier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𝒖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.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𝒄𝒐𝒍𝒐𝒓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 = 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𝒘𝒉𝒊𝒕𝒆</m:t>
                    </m:r>
                  </m:oMath>
                </a14:m>
                <a:endParaRPr lang="en-US" sz="2200" b="1" dirty="0">
                  <a:latin typeface="Consolas" charset="0"/>
                  <a:ea typeface="ＭＳ Ｐゴシック" charset="0"/>
                  <a:cs typeface="Courier" charset="0"/>
                </a:endParaRPr>
              </a:p>
              <a:p>
                <a:pPr marL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𝒇𝒐𝒓</m:t>
                    </m:r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𝒆𝒂𝒄𝒉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𝒊𝒏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𝑽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: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marL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𝒊𝒇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err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US" altLang="ja-JP" sz="2200" b="1" i="1" dirty="0" err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.</m:t>
                    </m:r>
                    <m:r>
                      <a:rPr lang="en-US" altLang="ja-JP" sz="2200" b="1" i="1" dirty="0" err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𝒄𝒐𝒍𝒐𝒓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==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𝒘𝒉𝒊𝒕𝒆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: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marL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s-CL" altLang="ja-JP" sz="2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𝒕𝒊𝒎𝒆</m:t>
                    </m:r>
                    <m:r>
                      <a:rPr lang="es-CL" altLang="ja-JP" sz="2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=</m:t>
                    </m:r>
                    <m:r>
                      <a:rPr lang="en-US" altLang="ja-JP" sz="2200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𝒅𝒇𝒔𝑽𝒊𝒔𝒊𝒕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(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s-CL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, </m:t>
                    </m:r>
                    <m:r>
                      <a:rPr lang="es-CL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𝒕𝒊𝒎𝒆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)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1053548" y="228600"/>
                <a:ext cx="7861852" cy="5867400"/>
              </a:xfrm>
              <a:blipFill>
                <a:blip r:embed="rId2"/>
                <a:stretch>
                  <a:fillRect l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2570D7B2-05AC-5E46-A5A9-DC14CA5FB5D3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0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Queremos distinguir este caso …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¡Algoritmo, date cuenta de que esto es un ciclo!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solidFill>
              <a:srgbClr val="FF0000"/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39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2570D7B2-05AC-5E46-A5A9-DC14CA5FB5D3}" type="slidenum">
              <a:rPr lang="en-US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01DA2D37-D6C3-4E3F-9623-5A3116B948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4888" y="417444"/>
                <a:ext cx="6466072" cy="542676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marL="91440" indent="-91440" algn="l" defTabSz="914400" rtl="0" eaLnBrk="1" latinLnBrk="0" hangingPunct="1">
                  <a:lnSpc>
                    <a:spcPct val="15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3175" defTabSz="911225">
                  <a:spcBef>
                    <a:spcPct val="5000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𝒅𝒇𝒔𝑽𝒊𝒔𝒊𝒕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(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s-CL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, </m:t>
                    </m:r>
                    <m:r>
                      <a:rPr lang="es-CL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𝒕𝒊𝒎𝒆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):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indent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.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𝒄𝒐𝒍𝒐𝒓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=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𝒈𝒓𝒂𝒚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indent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L" altLang="ja-JP" sz="2200" b="1" i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s-CL" altLang="ja-JP" sz="2200" b="1" i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.</m:t>
                    </m:r>
                    <m:r>
                      <a:rPr lang="es-CL" altLang="ja-JP" sz="2200" b="1" i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𝒔𝒕𝒂𝒓𝒕</m:t>
                    </m:r>
                    <m:r>
                      <a:rPr lang="es-CL" altLang="ja-JP" sz="2200" b="1" i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=</m:t>
                    </m:r>
                    <m:r>
                      <a:rPr lang="es-CL" altLang="ja-JP" sz="2200" b="1" i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𝒕𝒊𝒎𝒆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indent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L" altLang="ja-JP" sz="2200" b="1" i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𝒕𝒊𝒎𝒆</m:t>
                    </m:r>
                    <m:r>
                      <a:rPr lang="es-CL" altLang="ja-JP" sz="2200" b="1" i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+=</m:t>
                    </m:r>
                    <m:r>
                      <a:rPr lang="es-CL" altLang="ja-JP" sz="2200" b="1" i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𝟏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indent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𝒇𝒐𝒓</m:t>
                    </m:r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𝒆𝒂𝒄𝒉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𝒗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𝒊𝒏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  <a:sym typeface="Symbol" charset="0"/>
                      </a:rPr>
                      <m:t>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[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]: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indent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  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𝒊𝒇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err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𝒗</m:t>
                    </m:r>
                    <m:r>
                      <a:rPr lang="en-US" altLang="ja-JP" sz="2200" b="1" i="1" dirty="0" err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.</m:t>
                    </m:r>
                    <m:r>
                      <a:rPr lang="en-US" altLang="ja-JP" sz="2200" b="1" i="1" dirty="0" err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𝒄𝒐𝒍𝒐𝒓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==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𝒘𝒉𝒊𝒕𝒆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: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indent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    </a:t>
                </a:r>
                <a14:m>
                  <m:oMath xmlns:m="http://schemas.openxmlformats.org/officeDocument/2006/math">
                    <m:r>
                      <a:rPr lang="es-CL" altLang="ja-JP" sz="2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𝒕𝒊𝒎𝒆</m:t>
                    </m:r>
                    <m:r>
                      <a:rPr lang="es-CL" altLang="ja-JP" sz="2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= </m:t>
                    </m:r>
                    <m:r>
                      <a:rPr lang="en-US" altLang="ja-JP" sz="2200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𝒅𝒇𝒔𝑽𝒊𝒔𝒊𝒕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(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𝒗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,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𝒕𝒊𝒎𝒆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)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indent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.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𝒄𝒐𝒍𝒐𝒓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=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𝒃𝒍𝒂𝒄𝒌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indent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L" altLang="ja-JP" sz="2200" b="1" i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s-CL" altLang="ja-JP" sz="2200" b="1" i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.</m:t>
                    </m:r>
                    <m:r>
                      <a:rPr lang="es-CL" altLang="ja-JP" sz="2200" b="1" i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𝒆𝒏𝒅</m:t>
                    </m:r>
                    <m:r>
                      <a:rPr lang="es-CL" altLang="ja-JP" sz="2200" b="1" i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=</m:t>
                    </m:r>
                    <m:r>
                      <a:rPr lang="es-CL" altLang="ja-JP" sz="2200" b="1" i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𝒕𝒊𝒎𝒆</m:t>
                    </m:r>
                  </m:oMath>
                </a14:m>
                <a:endParaRPr lang="es-CL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indent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L" altLang="ja-JP" sz="2200" b="1" i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𝒕𝒊𝒎𝒆</m:t>
                    </m:r>
                    <m:r>
                      <a:rPr lang="es-CL" altLang="ja-JP" sz="2200" b="1" i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+=</m:t>
                    </m:r>
                    <m:r>
                      <a:rPr lang="es-CL" altLang="ja-JP" sz="2200" b="1" i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𝟏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indent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L" altLang="ja-JP" sz="2200" b="1" i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𝒓𝒆𝒕𝒖𝒓𝒏</m:t>
                    </m:r>
                    <m:r>
                      <a:rPr lang="es-CL" altLang="ja-JP" sz="2200" b="1" i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s-CL" altLang="ja-JP" sz="2200" b="1" i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𝒕𝒊𝒎𝒆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</p:txBody>
          </p:sp>
        </mc:Choice>
        <mc:Fallback xmlns="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01DA2D37-D6C3-4E3F-9623-5A3116B94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88" y="417444"/>
                <a:ext cx="6466072" cy="54267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330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_tradnl" sz="4000" dirty="0"/>
              <a:t>Propiedades de los intervalos</a:t>
            </a:r>
            <a:br>
              <a:rPr lang="es-ES_tradnl" sz="4000" dirty="0"/>
            </a:br>
            <a:r>
              <a:rPr lang="es-ES_tradnl" sz="4000" dirty="0"/>
              <a:t>[</a:t>
            </a:r>
            <a:r>
              <a:rPr lang="es-ES_tradnl" sz="4000" i="1" dirty="0">
                <a:latin typeface="Consolas" panose="020B0609020204030204" pitchFamily="49" charset="0"/>
                <a:cs typeface="Consolas" panose="020B0609020204030204" pitchFamily="49" charset="0"/>
              </a:rPr>
              <a:t>u.start</a:t>
            </a:r>
            <a:r>
              <a:rPr lang="es-ES_tradnl" sz="4000" dirty="0"/>
              <a:t>, </a:t>
            </a:r>
            <a:r>
              <a:rPr lang="es-ES_tradnl" sz="4000" i="1" dirty="0">
                <a:latin typeface="Consolas" panose="020B0609020204030204" pitchFamily="49" charset="0"/>
                <a:cs typeface="Consolas" panose="020B0609020204030204" pitchFamily="49" charset="0"/>
              </a:rPr>
              <a:t>u.end</a:t>
            </a:r>
            <a:r>
              <a:rPr lang="es-ES_tradnl" sz="4000" dirty="0"/>
              <a:t>]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2570D7B2-05AC-5E46-A5A9-DC14CA5FB5D3}" type="slidenum">
              <a:rPr lang="en-US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5003" y="1600199"/>
            <a:ext cx="8671045" cy="4563095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s-ES_tradnl" sz="2200" dirty="0"/>
              <a:t>Dados dos vértices </a:t>
            </a:r>
            <a:r>
              <a:rPr lang="es-ES_tradnl" sz="2200" i="1" dirty="0"/>
              <a:t>u</a:t>
            </a:r>
            <a:r>
              <a:rPr lang="es-ES_tradnl" sz="2200" dirty="0"/>
              <a:t> y </a:t>
            </a:r>
            <a:r>
              <a:rPr lang="es-ES_tradnl" sz="2200" i="1" dirty="0"/>
              <a:t>v, </a:t>
            </a:r>
            <a:r>
              <a:rPr lang="es-ES_tradnl" sz="2200" dirty="0"/>
              <a:t>sus intervalos cumplen una de las siguientes relaciones:</a:t>
            </a:r>
            <a:endParaRPr lang="es-ES_tradnl" sz="22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s-ES_tradnl" sz="2200" dirty="0"/>
              <a:t> [</a:t>
            </a:r>
            <a:r>
              <a:rPr lang="es-ES_tradnl" sz="2200" i="1" dirty="0" err="1"/>
              <a:t>u.start</a:t>
            </a:r>
            <a:r>
              <a:rPr lang="es-ES_tradnl" sz="2200" dirty="0"/>
              <a:t>, </a:t>
            </a:r>
            <a:r>
              <a:rPr lang="es-ES_tradnl" sz="2200" i="1" dirty="0" err="1"/>
              <a:t>u.end</a:t>
            </a:r>
            <a:r>
              <a:rPr lang="es-ES_tradnl" sz="2200" dirty="0"/>
              <a:t>] y [</a:t>
            </a:r>
            <a:r>
              <a:rPr lang="es-ES_tradnl" sz="2200" i="1" dirty="0" err="1"/>
              <a:t>v.start</a:t>
            </a:r>
            <a:r>
              <a:rPr lang="es-ES_tradnl" sz="2200" dirty="0"/>
              <a:t>, </a:t>
            </a:r>
            <a:r>
              <a:rPr lang="es-ES_tradnl" sz="2200" i="1" dirty="0" err="1"/>
              <a:t>v.end</a:t>
            </a:r>
            <a:r>
              <a:rPr lang="es-ES_tradnl" sz="2200" dirty="0"/>
              <a:t>] son </a:t>
            </a:r>
            <a:r>
              <a:rPr lang="es-ES_tradnl" sz="2200" i="1" dirty="0"/>
              <a:t>disjuntos</a:t>
            </a:r>
            <a:r>
              <a:rPr lang="es-ES_tradnl" sz="2200" dirty="0"/>
              <a:t>, y ni </a:t>
            </a:r>
            <a:r>
              <a:rPr lang="es-ES_tradnl" sz="2200" i="1" dirty="0"/>
              <a:t>u</a:t>
            </a:r>
            <a:r>
              <a:rPr lang="es-ES_tradnl" sz="2200" dirty="0"/>
              <a:t> ni </a:t>
            </a:r>
            <a:r>
              <a:rPr lang="es-ES_tradnl" sz="2200" i="1" dirty="0"/>
              <a:t>v</a:t>
            </a:r>
            <a:r>
              <a:rPr lang="es-ES_tradnl" sz="2200" dirty="0"/>
              <a:t> es descendiente del otro en el bosque DFS</a:t>
            </a:r>
            <a:endParaRPr lang="es-ES_tradnl" sz="2200" cap="small" dirty="0"/>
          </a:p>
          <a:p>
            <a:pPr>
              <a:buFont typeface="Wingdings" panose="05000000000000000000" pitchFamily="2" charset="2"/>
              <a:buChar char="§"/>
            </a:pPr>
            <a:r>
              <a:rPr lang="es-ES_tradnl" sz="2200" dirty="0"/>
              <a:t> [</a:t>
            </a:r>
            <a:r>
              <a:rPr lang="es-ES_tradnl" sz="2200" i="1" dirty="0" err="1"/>
              <a:t>u.start</a:t>
            </a:r>
            <a:r>
              <a:rPr lang="es-ES_tradnl" sz="2200" dirty="0"/>
              <a:t>, </a:t>
            </a:r>
            <a:r>
              <a:rPr lang="es-ES_tradnl" sz="2200" i="1" dirty="0" err="1"/>
              <a:t>u.end</a:t>
            </a:r>
            <a:r>
              <a:rPr lang="es-ES_tradnl" sz="2200" dirty="0"/>
              <a:t>] </a:t>
            </a:r>
            <a:r>
              <a:rPr lang="es-ES_tradnl" sz="2200" i="1" dirty="0"/>
              <a:t>está contenido</a:t>
            </a:r>
            <a:r>
              <a:rPr lang="es-ES_tradnl" sz="2200" dirty="0"/>
              <a:t> en el intervalo [</a:t>
            </a:r>
            <a:r>
              <a:rPr lang="es-ES_tradnl" sz="2200" i="1" dirty="0" err="1"/>
              <a:t>v.start</a:t>
            </a:r>
            <a:r>
              <a:rPr lang="es-ES_tradnl" sz="2200" dirty="0"/>
              <a:t>, </a:t>
            </a:r>
            <a:r>
              <a:rPr lang="es-ES_tradnl" sz="2200" i="1" dirty="0" err="1"/>
              <a:t>v.end</a:t>
            </a:r>
            <a:r>
              <a:rPr lang="es-ES_tradnl" sz="2200" dirty="0"/>
              <a:t>], y </a:t>
            </a:r>
            <a:r>
              <a:rPr lang="es-ES_tradnl" sz="2200" i="1" dirty="0"/>
              <a:t>u</a:t>
            </a:r>
            <a:r>
              <a:rPr lang="es-ES_tradnl" sz="2200" dirty="0"/>
              <a:t> </a:t>
            </a:r>
            <a:r>
              <a:rPr lang="es-ES_tradnl" sz="2200" i="1" dirty="0"/>
              <a:t>es descendiente de v</a:t>
            </a:r>
            <a:r>
              <a:rPr lang="es-ES_tradnl" sz="2200" dirty="0"/>
              <a:t> en un árbol DFS</a:t>
            </a:r>
            <a:endParaRPr lang="es-ES_tradnl" sz="2200" cap="small" dirty="0"/>
          </a:p>
          <a:p>
            <a:pPr>
              <a:buFont typeface="Wingdings" panose="05000000000000000000" pitchFamily="2" charset="2"/>
              <a:buChar char="§"/>
            </a:pPr>
            <a:r>
              <a:rPr lang="es-ES_tradnl" sz="2200" dirty="0"/>
              <a:t> [</a:t>
            </a:r>
            <a:r>
              <a:rPr lang="es-ES_tradnl" sz="2200" i="1" dirty="0" err="1"/>
              <a:t>v.start</a:t>
            </a:r>
            <a:r>
              <a:rPr lang="es-ES_tradnl" sz="2200" dirty="0"/>
              <a:t>, </a:t>
            </a:r>
            <a:r>
              <a:rPr lang="es-ES_tradnl" sz="2200" i="1" dirty="0" err="1"/>
              <a:t>v.end</a:t>
            </a:r>
            <a:r>
              <a:rPr lang="es-ES_tradnl" sz="2200" dirty="0"/>
              <a:t>] </a:t>
            </a:r>
            <a:r>
              <a:rPr lang="es-ES_tradnl" sz="2200" i="1" dirty="0"/>
              <a:t>está contenido</a:t>
            </a:r>
            <a:r>
              <a:rPr lang="es-ES_tradnl" sz="2200" dirty="0"/>
              <a:t> en el intervalo [</a:t>
            </a:r>
            <a:r>
              <a:rPr lang="es-ES_tradnl" sz="2200" i="1" dirty="0" err="1"/>
              <a:t>u.start</a:t>
            </a:r>
            <a:r>
              <a:rPr lang="es-ES_tradnl" sz="2200" dirty="0"/>
              <a:t>, </a:t>
            </a:r>
            <a:r>
              <a:rPr lang="es-ES_tradnl" sz="2200" i="1" dirty="0" err="1"/>
              <a:t>u.end</a:t>
            </a:r>
            <a:r>
              <a:rPr lang="es-ES_tradnl" sz="2200" dirty="0"/>
              <a:t>], y </a:t>
            </a:r>
            <a:r>
              <a:rPr lang="es-ES_tradnl" sz="2200" i="1" dirty="0"/>
              <a:t>v</a:t>
            </a:r>
            <a:r>
              <a:rPr lang="es-ES_tradnl" sz="2200" dirty="0"/>
              <a:t> </a:t>
            </a:r>
            <a:r>
              <a:rPr lang="es-ES_tradnl" sz="2200" i="1" dirty="0"/>
              <a:t>es descendiente de</a:t>
            </a:r>
            <a:r>
              <a:rPr lang="es-ES_tradnl" sz="2200" dirty="0"/>
              <a:t> </a:t>
            </a:r>
            <a:r>
              <a:rPr lang="es-ES_tradnl" sz="2200" i="1" dirty="0"/>
              <a:t>u</a:t>
            </a:r>
            <a:r>
              <a:rPr lang="es-ES_tradnl" sz="2200" dirty="0"/>
              <a:t> en un árbol DFS</a:t>
            </a:r>
            <a:endParaRPr lang="es-ES_tradnl" sz="2200" cap="small" dirty="0"/>
          </a:p>
        </p:txBody>
      </p:sp>
    </p:spTree>
    <p:extLst>
      <p:ext uri="{BB962C8B-B14F-4D97-AF65-F5344CB8AC3E}">
        <p14:creationId xmlns:p14="http://schemas.microsoft.com/office/powerpoint/2010/main" val="2544904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_tradnl" sz="4400" dirty="0"/>
              <a:t>Tipos de aristas luego de DFS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2570D7B2-05AC-5E46-A5A9-DC14CA5FB5D3}" type="slidenum">
              <a:rPr lang="en-US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6878" y="1600199"/>
            <a:ext cx="8659170" cy="4551219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ES_tradnl" sz="2400" b="1" dirty="0">
                <a:solidFill>
                  <a:srgbClr val="FF0000"/>
                </a:solidFill>
              </a:rPr>
              <a:t>Aristas de árbol</a:t>
            </a:r>
            <a:r>
              <a:rPr lang="es-ES_tradnl" sz="2400" dirty="0"/>
              <a:t>: la arista (</a:t>
            </a:r>
            <a:r>
              <a:rPr lang="es-ES_tradnl" sz="2400" i="1" dirty="0"/>
              <a:t>u</a:t>
            </a:r>
            <a:r>
              <a:rPr lang="es-ES_tradnl" sz="2400" dirty="0"/>
              <a:t>, </a:t>
            </a:r>
            <a:r>
              <a:rPr lang="es-ES_tradnl" sz="2400" i="1" dirty="0"/>
              <a:t>v</a:t>
            </a:r>
            <a:r>
              <a:rPr lang="es-ES_tradnl" sz="2400" dirty="0"/>
              <a:t>) es una arista de árbol si </a:t>
            </a:r>
            <a:r>
              <a:rPr lang="es-ES_tradnl" sz="2400" i="1" dirty="0"/>
              <a:t>v</a:t>
            </a:r>
            <a:r>
              <a:rPr lang="es-ES_tradnl" sz="2400" dirty="0"/>
              <a:t> fue descubierto por primera vez al transitar (</a:t>
            </a:r>
            <a:r>
              <a:rPr lang="es-ES_tradnl" sz="2400" i="1" dirty="0"/>
              <a:t>u</a:t>
            </a:r>
            <a:r>
              <a:rPr lang="es-ES_tradnl" sz="2400" dirty="0"/>
              <a:t>, </a:t>
            </a:r>
            <a:r>
              <a:rPr lang="es-ES_tradnl" sz="2400" i="1" dirty="0"/>
              <a:t>v</a:t>
            </a:r>
            <a:r>
              <a:rPr lang="es-ES_tradnl" sz="2400" dirty="0"/>
              <a:t>)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ES_tradnl" sz="2400" b="1" dirty="0">
                <a:solidFill>
                  <a:schemeClr val="accent5"/>
                </a:solidFill>
              </a:rPr>
              <a:t>Aristas hacia atrás</a:t>
            </a:r>
            <a:r>
              <a:rPr lang="es-ES_tradnl" sz="2400" dirty="0"/>
              <a:t>: aristas (</a:t>
            </a:r>
            <a:r>
              <a:rPr lang="es-ES_tradnl" sz="2400" i="1" dirty="0"/>
              <a:t>u</a:t>
            </a:r>
            <a:r>
              <a:rPr lang="es-ES_tradnl" sz="2400" dirty="0"/>
              <a:t>, </a:t>
            </a:r>
            <a:r>
              <a:rPr lang="es-ES_tradnl" sz="2400" i="1" dirty="0"/>
              <a:t>v</a:t>
            </a:r>
            <a:r>
              <a:rPr lang="es-ES_tradnl" sz="2400" dirty="0"/>
              <a:t>) que conectan un nodo </a:t>
            </a:r>
            <a:r>
              <a:rPr lang="es-ES_tradnl" sz="2400" i="1" dirty="0"/>
              <a:t>u</a:t>
            </a:r>
            <a:r>
              <a:rPr lang="es-ES_tradnl" sz="2400" dirty="0"/>
              <a:t> a un ancestro </a:t>
            </a:r>
            <a:r>
              <a:rPr lang="es-ES_tradnl" sz="2400" i="1" dirty="0"/>
              <a:t>v</a:t>
            </a:r>
            <a:r>
              <a:rPr lang="es-ES_tradnl" sz="2400" dirty="0"/>
              <a:t> en un árbol DFS: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s-ES_tradnl" sz="2000" b="1" dirty="0"/>
              <a:t>el grafo es acíclico si y solo si DFS no produce aristas hacia atrás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ES_tradnl" sz="2400" b="1" dirty="0">
                <a:solidFill>
                  <a:schemeClr val="accent2"/>
                </a:solidFill>
              </a:rPr>
              <a:t>Aristas hacia adelante</a:t>
            </a:r>
            <a:r>
              <a:rPr lang="es-ES_tradnl" sz="2400" dirty="0"/>
              <a:t>: aristas (</a:t>
            </a:r>
            <a:r>
              <a:rPr lang="es-ES_tradnl" sz="2400" i="1" dirty="0"/>
              <a:t>u</a:t>
            </a:r>
            <a:r>
              <a:rPr lang="es-ES_tradnl" sz="2400" dirty="0"/>
              <a:t>, </a:t>
            </a:r>
            <a:r>
              <a:rPr lang="es-ES_tradnl" sz="2400" i="1" dirty="0"/>
              <a:t>v</a:t>
            </a:r>
            <a:r>
              <a:rPr lang="es-ES_tradnl" sz="2400" dirty="0"/>
              <a:t>) que no son de árbol y conectan un nodo </a:t>
            </a:r>
            <a:r>
              <a:rPr lang="es-ES_tradnl" sz="2400" i="1" dirty="0"/>
              <a:t>u</a:t>
            </a:r>
            <a:r>
              <a:rPr lang="es-ES_tradnl" sz="2400" dirty="0"/>
              <a:t> a un descendiente </a:t>
            </a:r>
            <a:r>
              <a:rPr lang="es-ES_tradnl" sz="2400" i="1" dirty="0"/>
              <a:t>v</a:t>
            </a:r>
            <a:r>
              <a:rPr lang="es-ES_tradnl" sz="2400" dirty="0"/>
              <a:t> en un árbol DFS; </a:t>
            </a:r>
            <a:r>
              <a:rPr lang="es-ES_tradnl" sz="2400" i="1" dirty="0"/>
              <a:t>no aparecen en grafos no direccionales</a:t>
            </a:r>
            <a:endParaRPr lang="es-ES_tradnl" sz="2400" dirty="0"/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ES_tradnl" sz="2400" dirty="0"/>
              <a:t>Aristas cruzadas: todas las otras aristas; </a:t>
            </a:r>
            <a:r>
              <a:rPr lang="es-ES_tradnl" sz="2400" i="1" dirty="0"/>
              <a:t>no aparecen en grafos no direccionales</a:t>
            </a:r>
          </a:p>
        </p:txBody>
      </p:sp>
    </p:spTree>
    <p:extLst>
      <p:ext uri="{BB962C8B-B14F-4D97-AF65-F5344CB8AC3E}">
        <p14:creationId xmlns:p14="http://schemas.microsoft.com/office/powerpoint/2010/main" val="2621378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D673-BCDB-4070-999C-71C494C2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Las propiedades de los intervalos</a:t>
            </a:r>
            <a:br>
              <a:rPr lang="es-CL" sz="4000" dirty="0"/>
            </a:br>
            <a:r>
              <a:rPr lang="es-CL" sz="4000" dirty="0"/>
              <a:t>de tiempo y los tipos de arista</a:t>
            </a:r>
          </a:p>
        </p:txBody>
      </p:sp>
      <p:sp>
        <p:nvSpPr>
          <p:cNvPr id="25" name="TextBox 34"/>
          <p:cNvSpPr txBox="1">
            <a:spLocks noChangeArrowheads="1"/>
          </p:cNvSpPr>
          <p:nvPr/>
        </p:nvSpPr>
        <p:spPr bwMode="auto">
          <a:xfrm>
            <a:off x="7696200" y="3733800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[1, 6]</a:t>
            </a:r>
          </a:p>
        </p:txBody>
      </p:sp>
      <p:sp>
        <p:nvSpPr>
          <p:cNvPr id="26" name="TextBox 35"/>
          <p:cNvSpPr txBox="1">
            <a:spLocks noChangeArrowheads="1"/>
          </p:cNvSpPr>
          <p:nvPr/>
        </p:nvSpPr>
        <p:spPr bwMode="auto">
          <a:xfrm>
            <a:off x="5410200" y="5791200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[2, 5]</a:t>
            </a:r>
          </a:p>
        </p:txBody>
      </p:sp>
      <p:sp>
        <p:nvSpPr>
          <p:cNvPr id="27" name="TextBox 36"/>
          <p:cNvSpPr txBox="1">
            <a:spLocks noChangeArrowheads="1"/>
          </p:cNvSpPr>
          <p:nvPr/>
        </p:nvSpPr>
        <p:spPr bwMode="auto">
          <a:xfrm>
            <a:off x="2743200" y="5791200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[3, 4]</a:t>
            </a:r>
          </a:p>
        </p:txBody>
      </p:sp>
      <p:sp>
        <p:nvSpPr>
          <p:cNvPr id="28" name="Oval 3">
            <a:extLst>
              <a:ext uri="{FF2B5EF4-FFF2-40B4-BE49-F238E27FC236}">
                <a16:creationId xmlns:a16="http://schemas.microsoft.com/office/drawing/2014/main" id="{DA9A00C5-7F8B-4608-B016-8E36984AC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209800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solidFill>
                  <a:schemeClr val="bg1"/>
                </a:solidFill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3CD5A11B-2CEA-4703-A793-0482F0089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733800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30" name="Oval 5">
            <a:extLst>
              <a:ext uri="{FF2B5EF4-FFF2-40B4-BE49-F238E27FC236}">
                <a16:creationId xmlns:a16="http://schemas.microsoft.com/office/drawing/2014/main" id="{25554A23-CE65-4CC6-9DC1-467ADC602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720548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31" name="Oval 6">
            <a:extLst>
              <a:ext uri="{FF2B5EF4-FFF2-40B4-BE49-F238E27FC236}">
                <a16:creationId xmlns:a16="http://schemas.microsoft.com/office/drawing/2014/main" id="{61BECFFA-F811-40CC-8A25-8D5321FBB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720548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32" name="Oval 7">
            <a:extLst>
              <a:ext uri="{FF2B5EF4-FFF2-40B4-BE49-F238E27FC236}">
                <a16:creationId xmlns:a16="http://schemas.microsoft.com/office/drawing/2014/main" id="{60E53B19-43C0-4A66-8CC1-365D5E31A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181600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id="{AECAB853-C14C-446B-B405-35290CAF4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34" name="Oval 9">
            <a:extLst>
              <a:ext uri="{FF2B5EF4-FFF2-40B4-BE49-F238E27FC236}">
                <a16:creationId xmlns:a16="http://schemas.microsoft.com/office/drawing/2014/main" id="{F8CB14F5-46B8-473E-8C51-82C5F77DB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09800"/>
            <a:ext cx="609600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35" name="AutoShape 10">
            <a:extLst>
              <a:ext uri="{FF2B5EF4-FFF2-40B4-BE49-F238E27FC236}">
                <a16:creationId xmlns:a16="http://schemas.microsoft.com/office/drawing/2014/main" id="{CAE9DD3E-AA15-44CC-A9A5-3D701AA6CE5A}"/>
              </a:ext>
            </a:extLst>
          </p:cNvPr>
          <p:cNvCxnSpPr>
            <a:cxnSpLocks noChangeShapeType="1"/>
            <a:stCxn id="28" idx="6"/>
            <a:endCxn id="34" idx="2"/>
          </p:cNvCxnSpPr>
          <p:nvPr/>
        </p:nvCxnSpPr>
        <p:spPr bwMode="auto">
          <a:xfrm>
            <a:off x="3581400" y="2514600"/>
            <a:ext cx="18288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11">
            <a:extLst>
              <a:ext uri="{FF2B5EF4-FFF2-40B4-BE49-F238E27FC236}">
                <a16:creationId xmlns:a16="http://schemas.microsoft.com/office/drawing/2014/main" id="{BDD97DEF-99DC-4962-95E5-6B891628A937}"/>
              </a:ext>
            </a:extLst>
          </p:cNvPr>
          <p:cNvCxnSpPr>
            <a:cxnSpLocks noChangeShapeType="1"/>
            <a:stCxn id="28" idx="5"/>
            <a:endCxn id="29" idx="1"/>
          </p:cNvCxnSpPr>
          <p:nvPr/>
        </p:nvCxnSpPr>
        <p:spPr bwMode="auto">
          <a:xfrm>
            <a:off x="3492500" y="2730500"/>
            <a:ext cx="863600" cy="10922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2">
            <a:extLst>
              <a:ext uri="{FF2B5EF4-FFF2-40B4-BE49-F238E27FC236}">
                <a16:creationId xmlns:a16="http://schemas.microsoft.com/office/drawing/2014/main" id="{9887D7EB-8330-4379-818C-6F6CF9105A93}"/>
              </a:ext>
            </a:extLst>
          </p:cNvPr>
          <p:cNvCxnSpPr>
            <a:cxnSpLocks noChangeShapeType="1"/>
            <a:stCxn id="34" idx="3"/>
            <a:endCxn id="29" idx="7"/>
          </p:cNvCxnSpPr>
          <p:nvPr/>
        </p:nvCxnSpPr>
        <p:spPr bwMode="auto">
          <a:xfrm flipH="1">
            <a:off x="4787900" y="2730500"/>
            <a:ext cx="711200" cy="1092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13">
            <a:extLst>
              <a:ext uri="{FF2B5EF4-FFF2-40B4-BE49-F238E27FC236}">
                <a16:creationId xmlns:a16="http://schemas.microsoft.com/office/drawing/2014/main" id="{A1620DC8-ABD1-498E-8991-A55037C0CC89}"/>
              </a:ext>
            </a:extLst>
          </p:cNvPr>
          <p:cNvCxnSpPr>
            <a:cxnSpLocks noChangeShapeType="1"/>
            <a:stCxn id="29" idx="2"/>
            <a:endCxn id="31" idx="6"/>
          </p:cNvCxnSpPr>
          <p:nvPr/>
        </p:nvCxnSpPr>
        <p:spPr bwMode="auto">
          <a:xfrm flipH="1" flipV="1">
            <a:off x="1981200" y="4025348"/>
            <a:ext cx="2286000" cy="13252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14">
            <a:extLst>
              <a:ext uri="{FF2B5EF4-FFF2-40B4-BE49-F238E27FC236}">
                <a16:creationId xmlns:a16="http://schemas.microsoft.com/office/drawing/2014/main" id="{194F4A0F-836E-41FF-B44E-644D62214861}"/>
              </a:ext>
            </a:extLst>
          </p:cNvPr>
          <p:cNvCxnSpPr>
            <a:cxnSpLocks noChangeShapeType="1"/>
            <a:stCxn id="29" idx="6"/>
            <a:endCxn id="30" idx="2"/>
          </p:cNvCxnSpPr>
          <p:nvPr/>
        </p:nvCxnSpPr>
        <p:spPr bwMode="auto">
          <a:xfrm flipV="1">
            <a:off x="4876800" y="4025348"/>
            <a:ext cx="2209800" cy="132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15">
            <a:extLst>
              <a:ext uri="{FF2B5EF4-FFF2-40B4-BE49-F238E27FC236}">
                <a16:creationId xmlns:a16="http://schemas.microsoft.com/office/drawing/2014/main" id="{3119A750-7309-4FB1-9984-64338B67130A}"/>
              </a:ext>
            </a:extLst>
          </p:cNvPr>
          <p:cNvCxnSpPr>
            <a:cxnSpLocks noChangeShapeType="1"/>
            <a:stCxn id="29" idx="3"/>
            <a:endCxn id="32" idx="7"/>
          </p:cNvCxnSpPr>
          <p:nvPr/>
        </p:nvCxnSpPr>
        <p:spPr bwMode="auto">
          <a:xfrm flipH="1">
            <a:off x="3492500" y="4254500"/>
            <a:ext cx="863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16">
            <a:extLst>
              <a:ext uri="{FF2B5EF4-FFF2-40B4-BE49-F238E27FC236}">
                <a16:creationId xmlns:a16="http://schemas.microsoft.com/office/drawing/2014/main" id="{8D75DFB5-9BC8-490B-83F9-15D4CA3DCB41}"/>
              </a:ext>
            </a:extLst>
          </p:cNvPr>
          <p:cNvCxnSpPr>
            <a:cxnSpLocks noChangeShapeType="1"/>
            <a:stCxn id="29" idx="5"/>
            <a:endCxn id="33" idx="1"/>
          </p:cNvCxnSpPr>
          <p:nvPr/>
        </p:nvCxnSpPr>
        <p:spPr bwMode="auto">
          <a:xfrm>
            <a:off x="4787900" y="4254500"/>
            <a:ext cx="787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17">
            <a:extLst>
              <a:ext uri="{FF2B5EF4-FFF2-40B4-BE49-F238E27FC236}">
                <a16:creationId xmlns:a16="http://schemas.microsoft.com/office/drawing/2014/main" id="{15814AFA-D804-4CD8-BF08-4F75E8681EDE}"/>
              </a:ext>
            </a:extLst>
          </p:cNvPr>
          <p:cNvCxnSpPr>
            <a:cxnSpLocks noChangeShapeType="1"/>
            <a:stCxn id="31" idx="7"/>
            <a:endCxn id="28" idx="3"/>
          </p:cNvCxnSpPr>
          <p:nvPr/>
        </p:nvCxnSpPr>
        <p:spPr bwMode="auto">
          <a:xfrm flipV="1">
            <a:off x="1891926" y="2730126"/>
            <a:ext cx="1169148" cy="1079696"/>
          </a:xfrm>
          <a:prstGeom prst="straightConnector1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18">
            <a:extLst>
              <a:ext uri="{FF2B5EF4-FFF2-40B4-BE49-F238E27FC236}">
                <a16:creationId xmlns:a16="http://schemas.microsoft.com/office/drawing/2014/main" id="{68849C19-D926-49EB-8C2D-D5C15E74898C}"/>
              </a:ext>
            </a:extLst>
          </p:cNvPr>
          <p:cNvCxnSpPr>
            <a:cxnSpLocks noChangeShapeType="1"/>
            <a:stCxn id="34" idx="5"/>
            <a:endCxn id="30" idx="1"/>
          </p:cNvCxnSpPr>
          <p:nvPr/>
        </p:nvCxnSpPr>
        <p:spPr bwMode="auto">
          <a:xfrm>
            <a:off x="5930526" y="2730126"/>
            <a:ext cx="1245348" cy="1079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19">
            <a:extLst>
              <a:ext uri="{FF2B5EF4-FFF2-40B4-BE49-F238E27FC236}">
                <a16:creationId xmlns:a16="http://schemas.microsoft.com/office/drawing/2014/main" id="{1DA382A7-3559-4BF8-8209-2649255460CC}"/>
              </a:ext>
            </a:extLst>
          </p:cNvPr>
          <p:cNvCxnSpPr>
            <a:cxnSpLocks noChangeShapeType="1"/>
            <a:stCxn id="31" idx="5"/>
            <a:endCxn id="32" idx="1"/>
          </p:cNvCxnSpPr>
          <p:nvPr/>
        </p:nvCxnSpPr>
        <p:spPr bwMode="auto">
          <a:xfrm>
            <a:off x="1891926" y="4240874"/>
            <a:ext cx="1169148" cy="1030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20">
            <a:extLst>
              <a:ext uri="{FF2B5EF4-FFF2-40B4-BE49-F238E27FC236}">
                <a16:creationId xmlns:a16="http://schemas.microsoft.com/office/drawing/2014/main" id="{810AE38B-5301-4C88-8123-3DA89F954167}"/>
              </a:ext>
            </a:extLst>
          </p:cNvPr>
          <p:cNvCxnSpPr>
            <a:cxnSpLocks noChangeShapeType="1"/>
            <a:stCxn id="30" idx="3"/>
            <a:endCxn id="33" idx="7"/>
          </p:cNvCxnSpPr>
          <p:nvPr/>
        </p:nvCxnSpPr>
        <p:spPr bwMode="auto">
          <a:xfrm flipH="1">
            <a:off x="6006726" y="4240874"/>
            <a:ext cx="1169148" cy="10300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21">
            <a:extLst>
              <a:ext uri="{FF2B5EF4-FFF2-40B4-BE49-F238E27FC236}">
                <a16:creationId xmlns:a16="http://schemas.microsoft.com/office/drawing/2014/main" id="{4B677A66-8177-4463-B850-AD5446878512}"/>
              </a:ext>
            </a:extLst>
          </p:cNvPr>
          <p:cNvCxnSpPr>
            <a:cxnSpLocks noChangeShapeType="1"/>
            <a:stCxn id="33" idx="2"/>
            <a:endCxn id="32" idx="6"/>
          </p:cNvCxnSpPr>
          <p:nvPr/>
        </p:nvCxnSpPr>
        <p:spPr bwMode="auto">
          <a:xfrm flipH="1">
            <a:off x="3581400" y="5486400"/>
            <a:ext cx="19050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7" name="TextBox 37">
            <a:extLst>
              <a:ext uri="{FF2B5EF4-FFF2-40B4-BE49-F238E27FC236}">
                <a16:creationId xmlns:a16="http://schemas.microsoft.com/office/drawing/2014/main" id="{8AC71D39-6E2C-41E7-B73C-6B3124AC9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981200"/>
            <a:ext cx="9861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[7, 14]</a:t>
            </a:r>
          </a:p>
        </p:txBody>
      </p:sp>
      <p:sp>
        <p:nvSpPr>
          <p:cNvPr id="48" name="TextBox 40">
            <a:extLst>
              <a:ext uri="{FF2B5EF4-FFF2-40B4-BE49-F238E27FC236}">
                <a16:creationId xmlns:a16="http://schemas.microsoft.com/office/drawing/2014/main" id="{8DBE4054-3981-4E39-8CEB-25ACA0F5B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209800"/>
            <a:ext cx="9861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[8, 13]</a:t>
            </a:r>
          </a:p>
        </p:txBody>
      </p:sp>
      <p:sp>
        <p:nvSpPr>
          <p:cNvPr id="49" name="TextBox 39">
            <a:extLst>
              <a:ext uri="{FF2B5EF4-FFF2-40B4-BE49-F238E27FC236}">
                <a16:creationId xmlns:a16="http://schemas.microsoft.com/office/drawing/2014/main" id="{500B4EA4-BF7F-48FA-AE6B-D358E6F39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733800"/>
            <a:ext cx="11416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[10, 11]</a:t>
            </a:r>
          </a:p>
        </p:txBody>
      </p:sp>
      <p:sp>
        <p:nvSpPr>
          <p:cNvPr id="50" name="TextBox 38">
            <a:extLst>
              <a:ext uri="{FF2B5EF4-FFF2-40B4-BE49-F238E27FC236}">
                <a16:creationId xmlns:a16="http://schemas.microsoft.com/office/drawing/2014/main" id="{489A8BAC-B478-4A63-AE78-1834A987A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267200"/>
            <a:ext cx="9861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[9, 12]</a:t>
            </a:r>
          </a:p>
        </p:txBody>
      </p:sp>
    </p:spTree>
    <p:extLst>
      <p:ext uri="{BB962C8B-B14F-4D97-AF65-F5344CB8AC3E}">
        <p14:creationId xmlns:p14="http://schemas.microsoft.com/office/powerpoint/2010/main" val="2271845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6CFC830A-B2BA-4320-83C8-52CC2361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400" dirty="0"/>
              <a:t>Ej.: </a:t>
            </a:r>
            <a:r>
              <a:rPr lang="es-CL" sz="4400" i="1" dirty="0"/>
              <a:t>dfs</a:t>
            </a:r>
            <a:r>
              <a:rPr lang="es-CL" sz="4400" dirty="0"/>
              <a:t> de </a:t>
            </a:r>
            <a:r>
              <a:rPr lang="es-CL" sz="4400" i="1" dirty="0"/>
              <a:t>G</a:t>
            </a:r>
            <a:r>
              <a:rPr lang="es-CL" sz="4400" dirty="0"/>
              <a:t> a partir del nodo 2</a:t>
            </a: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29718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2672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086600" y="3720548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371600" y="3720548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971800" y="5181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4102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10" name="AutoShape 10"/>
          <p:cNvCxnSpPr>
            <a:cxnSpLocks noChangeShapeType="1"/>
            <a:stCxn id="3" idx="6"/>
            <a:endCxn id="9" idx="2"/>
          </p:cNvCxnSpPr>
          <p:nvPr/>
        </p:nvCxnSpPr>
        <p:spPr bwMode="auto">
          <a:xfrm>
            <a:off x="3581400" y="2514600"/>
            <a:ext cx="1828800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1"/>
          <p:cNvCxnSpPr>
            <a:cxnSpLocks noChangeShapeType="1"/>
            <a:stCxn id="3" idx="5"/>
            <a:endCxn id="4" idx="1"/>
          </p:cNvCxnSpPr>
          <p:nvPr/>
        </p:nvCxnSpPr>
        <p:spPr bwMode="auto">
          <a:xfrm>
            <a:off x="3492500" y="2730500"/>
            <a:ext cx="863600" cy="109220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2"/>
          <p:cNvCxnSpPr>
            <a:cxnSpLocks noChangeShapeType="1"/>
            <a:stCxn id="9" idx="3"/>
            <a:endCxn id="4" idx="7"/>
          </p:cNvCxnSpPr>
          <p:nvPr/>
        </p:nvCxnSpPr>
        <p:spPr bwMode="auto">
          <a:xfrm flipH="1">
            <a:off x="4787900" y="2730500"/>
            <a:ext cx="711200" cy="1092200"/>
          </a:xfrm>
          <a:prstGeom prst="straightConnector1">
            <a:avLst/>
          </a:prstGeom>
          <a:noFill/>
          <a:ln w="12700">
            <a:solidFill>
              <a:srgbClr val="0070C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3"/>
          <p:cNvCxnSpPr>
            <a:cxnSpLocks noChangeShapeType="1"/>
            <a:stCxn id="4" idx="2"/>
            <a:endCxn id="6" idx="6"/>
          </p:cNvCxnSpPr>
          <p:nvPr/>
        </p:nvCxnSpPr>
        <p:spPr bwMode="auto">
          <a:xfrm flipH="1" flipV="1">
            <a:off x="1981200" y="4025348"/>
            <a:ext cx="2286000" cy="13252"/>
          </a:xfrm>
          <a:prstGeom prst="straightConnector1">
            <a:avLst/>
          </a:prstGeom>
          <a:noFill/>
          <a:ln w="12700">
            <a:solidFill>
              <a:srgbClr val="00B05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4"/>
          <p:cNvCxnSpPr>
            <a:cxnSpLocks noChangeShapeType="1"/>
            <a:stCxn id="4" idx="6"/>
            <a:endCxn id="5" idx="2"/>
          </p:cNvCxnSpPr>
          <p:nvPr/>
        </p:nvCxnSpPr>
        <p:spPr bwMode="auto">
          <a:xfrm flipV="1">
            <a:off x="4876800" y="4025348"/>
            <a:ext cx="2209800" cy="13252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5"/>
          <p:cNvCxnSpPr>
            <a:cxnSpLocks noChangeShapeType="1"/>
            <a:stCxn id="4" idx="3"/>
            <a:endCxn id="7" idx="7"/>
          </p:cNvCxnSpPr>
          <p:nvPr/>
        </p:nvCxnSpPr>
        <p:spPr bwMode="auto">
          <a:xfrm flipH="1">
            <a:off x="3492500" y="4254500"/>
            <a:ext cx="863600" cy="1016000"/>
          </a:xfrm>
          <a:prstGeom prst="straightConnector1">
            <a:avLst/>
          </a:prstGeom>
          <a:noFill/>
          <a:ln w="12700">
            <a:solidFill>
              <a:srgbClr val="0070C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6"/>
          <p:cNvCxnSpPr>
            <a:cxnSpLocks noChangeShapeType="1"/>
            <a:stCxn id="4" idx="5"/>
            <a:endCxn id="8" idx="1"/>
          </p:cNvCxnSpPr>
          <p:nvPr/>
        </p:nvCxnSpPr>
        <p:spPr bwMode="auto">
          <a:xfrm>
            <a:off x="4787900" y="4254500"/>
            <a:ext cx="787400" cy="101600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7"/>
          <p:cNvCxnSpPr>
            <a:cxnSpLocks noChangeShapeType="1"/>
            <a:stCxn id="6" idx="7"/>
            <a:endCxn id="3" idx="3"/>
          </p:cNvCxnSpPr>
          <p:nvPr/>
        </p:nvCxnSpPr>
        <p:spPr bwMode="auto">
          <a:xfrm flipV="1">
            <a:off x="1891926" y="2730126"/>
            <a:ext cx="1169148" cy="1079696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8"/>
          <p:cNvCxnSpPr>
            <a:cxnSpLocks noChangeShapeType="1"/>
            <a:stCxn id="9" idx="5"/>
            <a:endCxn id="5" idx="1"/>
          </p:cNvCxnSpPr>
          <p:nvPr/>
        </p:nvCxnSpPr>
        <p:spPr bwMode="auto">
          <a:xfrm>
            <a:off x="5930526" y="2730126"/>
            <a:ext cx="1245348" cy="1079696"/>
          </a:xfrm>
          <a:prstGeom prst="straightConnector1">
            <a:avLst/>
          </a:prstGeom>
          <a:noFill/>
          <a:ln w="12700">
            <a:solidFill>
              <a:srgbClr val="0070C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9"/>
          <p:cNvCxnSpPr>
            <a:cxnSpLocks noChangeShapeType="1"/>
            <a:stCxn id="6" idx="5"/>
            <a:endCxn id="7" idx="1"/>
          </p:cNvCxnSpPr>
          <p:nvPr/>
        </p:nvCxnSpPr>
        <p:spPr bwMode="auto">
          <a:xfrm>
            <a:off x="1891926" y="4240874"/>
            <a:ext cx="1169148" cy="103000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0"/>
          <p:cNvCxnSpPr>
            <a:cxnSpLocks noChangeShapeType="1"/>
            <a:stCxn id="5" idx="3"/>
            <a:endCxn id="8" idx="7"/>
          </p:cNvCxnSpPr>
          <p:nvPr/>
        </p:nvCxnSpPr>
        <p:spPr bwMode="auto">
          <a:xfrm flipH="1">
            <a:off x="6006726" y="4240874"/>
            <a:ext cx="1169148" cy="1030000"/>
          </a:xfrm>
          <a:prstGeom prst="straightConnector1">
            <a:avLst/>
          </a:prstGeom>
          <a:noFill/>
          <a:ln w="12700">
            <a:solidFill>
              <a:srgbClr val="0070C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21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3581400" y="5486400"/>
            <a:ext cx="1905000" cy="0"/>
          </a:xfrm>
          <a:prstGeom prst="straightConnector1">
            <a:avLst/>
          </a:prstGeom>
          <a:noFill/>
          <a:ln w="12700">
            <a:solidFill>
              <a:srgbClr val="0070C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8F36F1-E841-3F4E-90D4-8031117731B8}"/>
              </a:ext>
            </a:extLst>
          </p:cNvPr>
          <p:cNvSpPr txBox="1"/>
          <p:nvPr/>
        </p:nvSpPr>
        <p:spPr>
          <a:xfrm>
            <a:off x="772160" y="346117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[1, 14]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C130AD-0A79-9844-B0EC-40A877D133DA}"/>
              </a:ext>
            </a:extLst>
          </p:cNvPr>
          <p:cNvSpPr txBox="1"/>
          <p:nvPr/>
        </p:nvSpPr>
        <p:spPr>
          <a:xfrm>
            <a:off x="2350347" y="5330613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[2, 3]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D064C-A7DC-134A-A9ED-75B0145C1709}"/>
              </a:ext>
            </a:extLst>
          </p:cNvPr>
          <p:cNvSpPr txBox="1"/>
          <p:nvPr/>
        </p:nvSpPr>
        <p:spPr>
          <a:xfrm>
            <a:off x="2197100" y="207480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[4, 13]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BEEDEC-385C-C846-BAB7-8A0E2882C46B}"/>
              </a:ext>
            </a:extLst>
          </p:cNvPr>
          <p:cNvSpPr txBox="1"/>
          <p:nvPr/>
        </p:nvSpPr>
        <p:spPr>
          <a:xfrm>
            <a:off x="4192693" y="326997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[5, 10]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974869-DFAC-354C-85B6-84E461D1AB47}"/>
              </a:ext>
            </a:extLst>
          </p:cNvPr>
          <p:cNvSpPr txBox="1"/>
          <p:nvPr/>
        </p:nvSpPr>
        <p:spPr>
          <a:xfrm>
            <a:off x="6124124" y="542186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[6, 7]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B84ED2-0B25-124B-92B4-8649FDC95114}"/>
              </a:ext>
            </a:extLst>
          </p:cNvPr>
          <p:cNvSpPr txBox="1"/>
          <p:nvPr/>
        </p:nvSpPr>
        <p:spPr>
          <a:xfrm>
            <a:off x="7708900" y="382270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[8, 9]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DE0C57-3DF3-E443-8EB0-64CB2E46371F}"/>
              </a:ext>
            </a:extLst>
          </p:cNvPr>
          <p:cNvSpPr txBox="1"/>
          <p:nvPr/>
        </p:nvSpPr>
        <p:spPr>
          <a:xfrm>
            <a:off x="6096000" y="220980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[11, 12]</a:t>
            </a:r>
          </a:p>
        </p:txBody>
      </p:sp>
    </p:spTree>
    <p:extLst>
      <p:ext uri="{BB962C8B-B14F-4D97-AF65-F5344CB8AC3E}">
        <p14:creationId xmlns:p14="http://schemas.microsoft.com/office/powerpoint/2010/main" val="2786574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C41F-A8B6-E140-95AF-34DA7188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/>
              <a:t>¿Qué usos le podemos dar a DFS</a:t>
            </a:r>
            <a:br>
              <a:rPr lang="en-US" sz="4000"/>
            </a:br>
            <a:r>
              <a:rPr lang="en-US" sz="4000"/>
              <a:t>+ los tiempos de (inicio y) finalización?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5868-3EBE-B944-A5B7-EADC6933E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/>
              <a:t>En grafos acíclicos: ordenación topológica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/>
              <a:t>En grafos con ciclos: componentes fuertemente conectadas</a:t>
            </a:r>
          </a:p>
        </p:txBody>
      </p:sp>
    </p:spTree>
    <p:extLst>
      <p:ext uri="{BB962C8B-B14F-4D97-AF65-F5344CB8AC3E}">
        <p14:creationId xmlns:p14="http://schemas.microsoft.com/office/powerpoint/2010/main" val="1336163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_tradnl" sz="4000" dirty="0"/>
              <a:t>Un grafo direccional acíclico </a:t>
            </a:r>
            <a:r>
              <a:rPr lang="es-ES_tradnl" sz="4000" i="1" dirty="0"/>
              <a:t>G</a:t>
            </a:r>
            <a:r>
              <a:rPr lang="es-ES_tradnl" sz="4000" dirty="0"/>
              <a:t> se</a:t>
            </a:r>
            <a:br>
              <a:rPr lang="es-ES_tradnl" sz="4000" dirty="0"/>
            </a:br>
            <a:r>
              <a:rPr lang="es-ES_tradnl" sz="4000" dirty="0"/>
              <a:t>puede </a:t>
            </a:r>
            <a:r>
              <a:rPr lang="es-ES_tradnl" sz="4000" i="1" dirty="0"/>
              <a:t>ordenar topológicamente</a:t>
            </a:r>
            <a:endParaRPr lang="en-US" sz="40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775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kumimoji="0" sz="1600" b="1" kern="1200">
                <a:solidFill>
                  <a:srgbClr val="FFFFFF"/>
                </a:solidFill>
                <a:latin typeface="Calibri"/>
                <a:ea typeface="+mn-ea"/>
                <a:cs typeface="Calibr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70D7B2-05AC-5E46-A5A9-DC14CA5FB5D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_tradnl" sz="2400" dirty="0"/>
              <a:t>La </a:t>
            </a:r>
            <a:r>
              <a:rPr lang="es-ES_tradnl" sz="2400" b="1" dirty="0"/>
              <a:t>ordenación topológica</a:t>
            </a:r>
            <a:r>
              <a:rPr lang="es-ES_tradnl" sz="2400" dirty="0"/>
              <a:t> de </a:t>
            </a:r>
            <a:r>
              <a:rPr lang="es-ES_tradnl" sz="2400" i="1" dirty="0"/>
              <a:t>G</a:t>
            </a:r>
            <a:r>
              <a:rPr lang="es-ES_tradnl" sz="2400" dirty="0"/>
              <a:t> es una ordenación lineal de todos los nodos</a:t>
            </a:r>
          </a:p>
          <a:p>
            <a:pPr marL="0" indent="0">
              <a:lnSpc>
                <a:spcPct val="100000"/>
              </a:lnSpc>
              <a:buNone/>
            </a:pPr>
            <a:endParaRPr lang="es-ES_trad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s-ES_tradnl" sz="2400" dirty="0"/>
              <a:t>… tal que si </a:t>
            </a:r>
            <a:r>
              <a:rPr lang="es-ES_tradnl" sz="2400" i="1" dirty="0"/>
              <a:t>G </a:t>
            </a:r>
            <a:r>
              <a:rPr lang="es-ES_tradnl" sz="2400" dirty="0"/>
              <a:t>contiene la arista direccional (</a:t>
            </a:r>
            <a:r>
              <a:rPr lang="es-ES_tradnl" sz="2400" i="1" dirty="0"/>
              <a:t>u</a:t>
            </a:r>
            <a:r>
              <a:rPr lang="es-ES_tradnl" sz="2400" dirty="0"/>
              <a:t>, </a:t>
            </a:r>
            <a:r>
              <a:rPr lang="es-ES_tradnl" sz="2400" i="1" dirty="0"/>
              <a:t>v</a:t>
            </a:r>
            <a:r>
              <a:rPr lang="es-ES_tradnl" sz="2400" dirty="0"/>
              <a:t>), entonces </a:t>
            </a:r>
            <a:r>
              <a:rPr lang="es-ES_tradnl" sz="2400" i="1" dirty="0"/>
              <a:t>u</a:t>
            </a:r>
            <a:r>
              <a:rPr lang="es-ES_tradnl" sz="2400" dirty="0"/>
              <a:t> aparece antes que </a:t>
            </a:r>
            <a:r>
              <a:rPr lang="es-ES_tradnl" sz="2400" i="1" dirty="0"/>
              <a:t>v</a:t>
            </a:r>
            <a:r>
              <a:rPr lang="es-ES_tradnl" sz="2400" dirty="0"/>
              <a:t> en la ordenación</a:t>
            </a:r>
          </a:p>
          <a:p>
            <a:pPr marL="0" indent="0">
              <a:lnSpc>
                <a:spcPct val="100000"/>
              </a:lnSpc>
              <a:buNone/>
            </a:pPr>
            <a:endParaRPr lang="es-ES_trad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s-ES_tradnl" sz="2400" b="1" dirty="0"/>
              <a:t>Si </a:t>
            </a:r>
            <a:r>
              <a:rPr lang="es-ES_tradnl" sz="2400" b="1" i="1" dirty="0"/>
              <a:t>G</a:t>
            </a:r>
            <a:r>
              <a:rPr lang="es-ES_tradnl" sz="2400" b="1" dirty="0"/>
              <a:t> tiene ciclos, entonces no existe un orden topológico de </a:t>
            </a:r>
            <a:r>
              <a:rPr lang="es-ES_tradnl" sz="2400" b="1" i="1" dirty="0"/>
              <a:t>G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1975980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D673-BCDB-4070-999C-71C494C2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Ej.: grafo después de ejecutar DFS</a:t>
            </a:r>
          </a:p>
        </p:txBody>
      </p:sp>
      <p:sp>
        <p:nvSpPr>
          <p:cNvPr id="25" name="TextBox 34"/>
          <p:cNvSpPr txBox="1">
            <a:spLocks noChangeArrowheads="1"/>
          </p:cNvSpPr>
          <p:nvPr/>
        </p:nvSpPr>
        <p:spPr bwMode="auto">
          <a:xfrm>
            <a:off x="7642861" y="2968487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[1, 6]</a:t>
            </a:r>
          </a:p>
        </p:txBody>
      </p:sp>
      <p:sp>
        <p:nvSpPr>
          <p:cNvPr id="26" name="TextBox 35"/>
          <p:cNvSpPr txBox="1">
            <a:spLocks noChangeArrowheads="1"/>
          </p:cNvSpPr>
          <p:nvPr/>
        </p:nvSpPr>
        <p:spPr bwMode="auto">
          <a:xfrm>
            <a:off x="5356861" y="5025887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[2, 5]</a:t>
            </a:r>
          </a:p>
        </p:txBody>
      </p:sp>
      <p:sp>
        <p:nvSpPr>
          <p:cNvPr id="27" name="TextBox 36"/>
          <p:cNvSpPr txBox="1">
            <a:spLocks noChangeArrowheads="1"/>
          </p:cNvSpPr>
          <p:nvPr/>
        </p:nvSpPr>
        <p:spPr bwMode="auto">
          <a:xfrm>
            <a:off x="2689861" y="5025887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[3, 4]</a:t>
            </a:r>
          </a:p>
        </p:txBody>
      </p:sp>
      <p:sp>
        <p:nvSpPr>
          <p:cNvPr id="28" name="Oval 3">
            <a:extLst>
              <a:ext uri="{FF2B5EF4-FFF2-40B4-BE49-F238E27FC236}">
                <a16:creationId xmlns:a16="http://schemas.microsoft.com/office/drawing/2014/main" id="{DA9A00C5-7F8B-4608-B016-8E36984AC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8461" y="1444487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3CD5A11B-2CEA-4703-A793-0482F0089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861" y="2968487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30" name="Oval 5">
            <a:extLst>
              <a:ext uri="{FF2B5EF4-FFF2-40B4-BE49-F238E27FC236}">
                <a16:creationId xmlns:a16="http://schemas.microsoft.com/office/drawing/2014/main" id="{25554A23-CE65-4CC6-9DC1-467ADC602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3261" y="2955235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31" name="Oval 6">
            <a:extLst>
              <a:ext uri="{FF2B5EF4-FFF2-40B4-BE49-F238E27FC236}">
                <a16:creationId xmlns:a16="http://schemas.microsoft.com/office/drawing/2014/main" id="{61BECFFA-F811-40CC-8A25-8D5321FBB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261" y="2955235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32" name="Oval 7">
            <a:extLst>
              <a:ext uri="{FF2B5EF4-FFF2-40B4-BE49-F238E27FC236}">
                <a16:creationId xmlns:a16="http://schemas.microsoft.com/office/drawing/2014/main" id="{60E53B19-43C0-4A66-8CC1-365D5E31A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8461" y="4416287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id="{AECAB853-C14C-446B-B405-35290CAF4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3061" y="4416287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34" name="Oval 9">
            <a:extLst>
              <a:ext uri="{FF2B5EF4-FFF2-40B4-BE49-F238E27FC236}">
                <a16:creationId xmlns:a16="http://schemas.microsoft.com/office/drawing/2014/main" id="{F8CB14F5-46B8-473E-8C51-82C5F77DB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6861" y="1444487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35" name="AutoShape 10">
            <a:extLst>
              <a:ext uri="{FF2B5EF4-FFF2-40B4-BE49-F238E27FC236}">
                <a16:creationId xmlns:a16="http://schemas.microsoft.com/office/drawing/2014/main" id="{CAE9DD3E-AA15-44CC-A9A5-3D701AA6CE5A}"/>
              </a:ext>
            </a:extLst>
          </p:cNvPr>
          <p:cNvCxnSpPr>
            <a:cxnSpLocks noChangeShapeType="1"/>
            <a:stCxn id="28" idx="6"/>
            <a:endCxn id="34" idx="2"/>
          </p:cNvCxnSpPr>
          <p:nvPr/>
        </p:nvCxnSpPr>
        <p:spPr bwMode="auto">
          <a:xfrm>
            <a:off x="3528061" y="1749287"/>
            <a:ext cx="18288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11">
            <a:extLst>
              <a:ext uri="{FF2B5EF4-FFF2-40B4-BE49-F238E27FC236}">
                <a16:creationId xmlns:a16="http://schemas.microsoft.com/office/drawing/2014/main" id="{BDD97DEF-99DC-4962-95E5-6B891628A937}"/>
              </a:ext>
            </a:extLst>
          </p:cNvPr>
          <p:cNvCxnSpPr>
            <a:cxnSpLocks noChangeShapeType="1"/>
            <a:stCxn id="28" idx="5"/>
            <a:endCxn id="29" idx="1"/>
          </p:cNvCxnSpPr>
          <p:nvPr/>
        </p:nvCxnSpPr>
        <p:spPr bwMode="auto">
          <a:xfrm>
            <a:off x="3439161" y="1965187"/>
            <a:ext cx="8636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2">
            <a:extLst>
              <a:ext uri="{FF2B5EF4-FFF2-40B4-BE49-F238E27FC236}">
                <a16:creationId xmlns:a16="http://schemas.microsoft.com/office/drawing/2014/main" id="{9887D7EB-8330-4379-818C-6F6CF9105A93}"/>
              </a:ext>
            </a:extLst>
          </p:cNvPr>
          <p:cNvCxnSpPr>
            <a:cxnSpLocks noChangeShapeType="1"/>
            <a:stCxn id="34" idx="3"/>
            <a:endCxn id="29" idx="7"/>
          </p:cNvCxnSpPr>
          <p:nvPr/>
        </p:nvCxnSpPr>
        <p:spPr bwMode="auto">
          <a:xfrm flipH="1">
            <a:off x="4734561" y="1965187"/>
            <a:ext cx="711200" cy="1092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13">
            <a:extLst>
              <a:ext uri="{FF2B5EF4-FFF2-40B4-BE49-F238E27FC236}">
                <a16:creationId xmlns:a16="http://schemas.microsoft.com/office/drawing/2014/main" id="{A1620DC8-ABD1-498E-8991-A55037C0CC89}"/>
              </a:ext>
            </a:extLst>
          </p:cNvPr>
          <p:cNvCxnSpPr>
            <a:cxnSpLocks noChangeShapeType="1"/>
            <a:stCxn id="29" idx="2"/>
            <a:endCxn id="31" idx="6"/>
          </p:cNvCxnSpPr>
          <p:nvPr/>
        </p:nvCxnSpPr>
        <p:spPr bwMode="auto">
          <a:xfrm flipH="1" flipV="1">
            <a:off x="1927861" y="3260035"/>
            <a:ext cx="2286000" cy="13252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14">
            <a:extLst>
              <a:ext uri="{FF2B5EF4-FFF2-40B4-BE49-F238E27FC236}">
                <a16:creationId xmlns:a16="http://schemas.microsoft.com/office/drawing/2014/main" id="{194F4A0F-836E-41FF-B44E-644D62214861}"/>
              </a:ext>
            </a:extLst>
          </p:cNvPr>
          <p:cNvCxnSpPr>
            <a:cxnSpLocks noChangeShapeType="1"/>
            <a:stCxn id="29" idx="6"/>
            <a:endCxn id="30" idx="2"/>
          </p:cNvCxnSpPr>
          <p:nvPr/>
        </p:nvCxnSpPr>
        <p:spPr bwMode="auto">
          <a:xfrm flipV="1">
            <a:off x="4823461" y="3260035"/>
            <a:ext cx="2209800" cy="132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15">
            <a:extLst>
              <a:ext uri="{FF2B5EF4-FFF2-40B4-BE49-F238E27FC236}">
                <a16:creationId xmlns:a16="http://schemas.microsoft.com/office/drawing/2014/main" id="{3119A750-7309-4FB1-9984-64338B67130A}"/>
              </a:ext>
            </a:extLst>
          </p:cNvPr>
          <p:cNvCxnSpPr>
            <a:cxnSpLocks noChangeShapeType="1"/>
            <a:stCxn id="29" idx="3"/>
            <a:endCxn id="32" idx="7"/>
          </p:cNvCxnSpPr>
          <p:nvPr/>
        </p:nvCxnSpPr>
        <p:spPr bwMode="auto">
          <a:xfrm flipH="1">
            <a:off x="3439161" y="3489187"/>
            <a:ext cx="863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16">
            <a:extLst>
              <a:ext uri="{FF2B5EF4-FFF2-40B4-BE49-F238E27FC236}">
                <a16:creationId xmlns:a16="http://schemas.microsoft.com/office/drawing/2014/main" id="{8D75DFB5-9BC8-490B-83F9-15D4CA3DCB41}"/>
              </a:ext>
            </a:extLst>
          </p:cNvPr>
          <p:cNvCxnSpPr>
            <a:cxnSpLocks noChangeShapeType="1"/>
            <a:stCxn id="29" idx="5"/>
            <a:endCxn id="33" idx="1"/>
          </p:cNvCxnSpPr>
          <p:nvPr/>
        </p:nvCxnSpPr>
        <p:spPr bwMode="auto">
          <a:xfrm>
            <a:off x="4734561" y="3489187"/>
            <a:ext cx="787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18">
            <a:extLst>
              <a:ext uri="{FF2B5EF4-FFF2-40B4-BE49-F238E27FC236}">
                <a16:creationId xmlns:a16="http://schemas.microsoft.com/office/drawing/2014/main" id="{68849C19-D926-49EB-8C2D-D5C15E74898C}"/>
              </a:ext>
            </a:extLst>
          </p:cNvPr>
          <p:cNvCxnSpPr>
            <a:cxnSpLocks noChangeShapeType="1"/>
            <a:stCxn id="34" idx="5"/>
            <a:endCxn id="30" idx="1"/>
          </p:cNvCxnSpPr>
          <p:nvPr/>
        </p:nvCxnSpPr>
        <p:spPr bwMode="auto">
          <a:xfrm>
            <a:off x="5877187" y="1964813"/>
            <a:ext cx="1245348" cy="1079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19">
            <a:extLst>
              <a:ext uri="{FF2B5EF4-FFF2-40B4-BE49-F238E27FC236}">
                <a16:creationId xmlns:a16="http://schemas.microsoft.com/office/drawing/2014/main" id="{1DA382A7-3559-4BF8-8209-2649255460CC}"/>
              </a:ext>
            </a:extLst>
          </p:cNvPr>
          <p:cNvCxnSpPr>
            <a:cxnSpLocks noChangeShapeType="1"/>
            <a:stCxn id="31" idx="5"/>
            <a:endCxn id="32" idx="1"/>
          </p:cNvCxnSpPr>
          <p:nvPr/>
        </p:nvCxnSpPr>
        <p:spPr bwMode="auto">
          <a:xfrm>
            <a:off x="1838587" y="3475561"/>
            <a:ext cx="1169148" cy="1030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20">
            <a:extLst>
              <a:ext uri="{FF2B5EF4-FFF2-40B4-BE49-F238E27FC236}">
                <a16:creationId xmlns:a16="http://schemas.microsoft.com/office/drawing/2014/main" id="{810AE38B-5301-4C88-8123-3DA89F954167}"/>
              </a:ext>
            </a:extLst>
          </p:cNvPr>
          <p:cNvCxnSpPr>
            <a:cxnSpLocks noChangeShapeType="1"/>
            <a:stCxn id="30" idx="3"/>
            <a:endCxn id="33" idx="7"/>
          </p:cNvCxnSpPr>
          <p:nvPr/>
        </p:nvCxnSpPr>
        <p:spPr bwMode="auto">
          <a:xfrm flipH="1">
            <a:off x="5953387" y="3475561"/>
            <a:ext cx="1169148" cy="10300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21">
            <a:extLst>
              <a:ext uri="{FF2B5EF4-FFF2-40B4-BE49-F238E27FC236}">
                <a16:creationId xmlns:a16="http://schemas.microsoft.com/office/drawing/2014/main" id="{4B677A66-8177-4463-B850-AD5446878512}"/>
              </a:ext>
            </a:extLst>
          </p:cNvPr>
          <p:cNvCxnSpPr>
            <a:cxnSpLocks noChangeShapeType="1"/>
            <a:stCxn id="33" idx="2"/>
            <a:endCxn id="32" idx="6"/>
          </p:cNvCxnSpPr>
          <p:nvPr/>
        </p:nvCxnSpPr>
        <p:spPr bwMode="auto">
          <a:xfrm flipH="1">
            <a:off x="3528061" y="4721087"/>
            <a:ext cx="19050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7" name="TextBox 37">
            <a:extLst>
              <a:ext uri="{FF2B5EF4-FFF2-40B4-BE49-F238E27FC236}">
                <a16:creationId xmlns:a16="http://schemas.microsoft.com/office/drawing/2014/main" id="{8AC71D39-6E2C-41E7-B73C-6B3124AC9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5461" y="1215887"/>
            <a:ext cx="9861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[7, 14]</a:t>
            </a:r>
          </a:p>
        </p:txBody>
      </p:sp>
      <p:sp>
        <p:nvSpPr>
          <p:cNvPr id="48" name="TextBox 40">
            <a:extLst>
              <a:ext uri="{FF2B5EF4-FFF2-40B4-BE49-F238E27FC236}">
                <a16:creationId xmlns:a16="http://schemas.microsoft.com/office/drawing/2014/main" id="{8DBE4054-3981-4E39-8CEB-25ACA0F5B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6461" y="1444487"/>
            <a:ext cx="9861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[8, 13]</a:t>
            </a:r>
          </a:p>
        </p:txBody>
      </p:sp>
      <p:sp>
        <p:nvSpPr>
          <p:cNvPr id="49" name="TextBox 39">
            <a:extLst>
              <a:ext uri="{FF2B5EF4-FFF2-40B4-BE49-F238E27FC236}">
                <a16:creationId xmlns:a16="http://schemas.microsoft.com/office/drawing/2014/main" id="{500B4EA4-BF7F-48FA-AE6B-D358E6F39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1" y="2968487"/>
            <a:ext cx="11416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[10, 11]</a:t>
            </a:r>
          </a:p>
        </p:txBody>
      </p:sp>
      <p:sp>
        <p:nvSpPr>
          <p:cNvPr id="50" name="TextBox 38">
            <a:extLst>
              <a:ext uri="{FF2B5EF4-FFF2-40B4-BE49-F238E27FC236}">
                <a16:creationId xmlns:a16="http://schemas.microsoft.com/office/drawing/2014/main" id="{489A8BAC-B478-4A63-AE78-1834A987A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1461" y="3501887"/>
            <a:ext cx="9861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[9, 12]</a:t>
            </a:r>
          </a:p>
        </p:txBody>
      </p:sp>
      <p:sp>
        <p:nvSpPr>
          <p:cNvPr id="51" name="Oval 3">
            <a:extLst>
              <a:ext uri="{FF2B5EF4-FFF2-40B4-BE49-F238E27FC236}">
                <a16:creationId xmlns:a16="http://schemas.microsoft.com/office/drawing/2014/main" id="{D32FA5E9-E588-49DE-AA3D-6D9DF88AC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038" y="5596562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52" name="Oval 3">
            <a:extLst>
              <a:ext uri="{FF2B5EF4-FFF2-40B4-BE49-F238E27FC236}">
                <a16:creationId xmlns:a16="http://schemas.microsoft.com/office/drawing/2014/main" id="{650D3910-7AF9-4C2A-A4B2-7856CA66A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3668" y="5596562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charset="0"/>
                <a:cs typeface="Calibri" charset="0"/>
              </a:rPr>
              <a:t>1</a:t>
            </a:r>
          </a:p>
        </p:txBody>
      </p:sp>
      <p:sp>
        <p:nvSpPr>
          <p:cNvPr id="53" name="Oval 3">
            <a:extLst>
              <a:ext uri="{FF2B5EF4-FFF2-40B4-BE49-F238E27FC236}">
                <a16:creationId xmlns:a16="http://schemas.microsoft.com/office/drawing/2014/main" id="{FB20E675-72B7-4184-9346-1D92A5498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3304" y="5596562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54" name="Oval 3">
            <a:extLst>
              <a:ext uri="{FF2B5EF4-FFF2-40B4-BE49-F238E27FC236}">
                <a16:creationId xmlns:a16="http://schemas.microsoft.com/office/drawing/2014/main" id="{DF4D5F07-7475-4A83-B45D-4A42ED1FC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409" y="5596562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55" name="Oval 3">
            <a:extLst>
              <a:ext uri="{FF2B5EF4-FFF2-40B4-BE49-F238E27FC236}">
                <a16:creationId xmlns:a16="http://schemas.microsoft.com/office/drawing/2014/main" id="{0F52CFA6-C368-4E6A-BFD8-5A9C5E04C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543" y="5596562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56" name="Oval 3">
            <a:extLst>
              <a:ext uri="{FF2B5EF4-FFF2-40B4-BE49-F238E27FC236}">
                <a16:creationId xmlns:a16="http://schemas.microsoft.com/office/drawing/2014/main" id="{57A16387-6F66-4535-9174-47A71B5DF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376" y="5596562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57" name="Oval 3">
            <a:extLst>
              <a:ext uri="{FF2B5EF4-FFF2-40B4-BE49-F238E27FC236}">
                <a16:creationId xmlns:a16="http://schemas.microsoft.com/office/drawing/2014/main" id="{8A91F68F-E01B-4AEE-A148-01AB3FC96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209" y="5596562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45CCD-7D8C-4989-A55E-42A9D6D38C23}"/>
              </a:ext>
            </a:extLst>
          </p:cNvPr>
          <p:cNvSpPr txBox="1"/>
          <p:nvPr/>
        </p:nvSpPr>
        <p:spPr>
          <a:xfrm>
            <a:off x="129169" y="5642113"/>
            <a:ext cx="1401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/>
              <a:t>Lista</a:t>
            </a:r>
            <a:r>
              <a:rPr lang="es-CL" dirty="0"/>
              <a:t> </a:t>
            </a:r>
            <a:r>
              <a:rPr lang="es-CL" sz="2800" i="1" dirty="0"/>
              <a:t>L</a:t>
            </a:r>
            <a:r>
              <a:rPr lang="es-CL" sz="2800" dirty="0"/>
              <a:t>: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9090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El </a:t>
            </a:r>
            <a:r>
              <a:rPr lang="en-US" sz="4000" dirty="0" err="1"/>
              <a:t>algoritmo</a:t>
            </a:r>
            <a:r>
              <a:rPr lang="en-US" sz="4000" dirty="0"/>
              <a:t> de </a:t>
            </a:r>
            <a:r>
              <a:rPr lang="en-US" sz="4000" dirty="0" err="1"/>
              <a:t>ordenación</a:t>
            </a:r>
            <a:r>
              <a:rPr lang="en-US" sz="4000" dirty="0"/>
              <a:t> </a:t>
            </a:r>
            <a:r>
              <a:rPr lang="en-US" sz="4000" dirty="0" err="1"/>
              <a:t>topológica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775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kumimoji="0" sz="1600" b="1" kern="1200">
                <a:solidFill>
                  <a:srgbClr val="FFFFFF"/>
                </a:solidFill>
                <a:latin typeface="Calibri"/>
                <a:ea typeface="+mn-ea"/>
                <a:cs typeface="Calibr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70D7B2-05AC-5E46-A5A9-DC14CA5FB5D3}" type="slidenum">
              <a:rPr lang="en-US" smtClean="0"/>
              <a:pPr/>
              <a:t>28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s-ES_tradnl" sz="2200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cs typeface="Consolas"/>
                      </a:rPr>
                      <m:t>𝒕𝒐𝒑𝑺𝒐𝒓𝒕</m:t>
                    </m:r>
                    <m:r>
                      <a:rPr lang="es-ES_tradnl" sz="2200" b="1" i="1" dirty="0">
                        <a:latin typeface="Cambria Math" panose="02040503050406030204" pitchFamily="18" charset="0"/>
                        <a:cs typeface="Consolas"/>
                      </a:rPr>
                      <m:t>(</m:t>
                    </m:r>
                    <m:r>
                      <a:rPr lang="es-CL" sz="2200" b="1" i="1" dirty="0" smtClean="0">
                        <a:latin typeface="Cambria Math" panose="02040503050406030204" pitchFamily="18" charset="0"/>
                        <a:cs typeface="Consolas"/>
                      </a:rPr>
                      <m:t>𝑮</m:t>
                    </m:r>
                    <m:r>
                      <a:rPr lang="es-ES_tradnl" sz="2200" b="1" i="1" dirty="0">
                        <a:latin typeface="Cambria Math" panose="02040503050406030204" pitchFamily="18" charset="0"/>
                        <a:cs typeface="Consolas"/>
                      </a:rPr>
                      <m:t>)</m:t>
                    </m:r>
                  </m:oMath>
                </a14:m>
                <a:endParaRPr lang="es-ES_tradnl" sz="2200" b="1" dirty="0"/>
              </a:p>
              <a:p>
                <a:pPr marL="517525" indent="-282575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200" b="0" i="0" smtClean="0">
                        <a:latin typeface="Cambria Math" panose="02040503050406030204" pitchFamily="18" charset="0"/>
                      </a:rPr>
                      <m:t>Crear</m:t>
                    </m:r>
                    <m:r>
                      <a:rPr lang="es-CL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smtClean="0">
                        <a:latin typeface="Cambria Math" panose="02040503050406030204" pitchFamily="18" charset="0"/>
                      </a:rPr>
                      <m:t>lista</m:t>
                    </m:r>
                    <m:r>
                      <a:rPr lang="es-CL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s-CL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smtClean="0">
                        <a:latin typeface="Cambria Math" panose="02040503050406030204" pitchFamily="18" charset="0"/>
                      </a:rPr>
                      <m:t>vac</m:t>
                    </m:r>
                    <m:r>
                      <a:rPr lang="es-CL" sz="2200" b="0" i="0" smtClean="0">
                        <a:latin typeface="Cambria Math" panose="02040503050406030204" pitchFamily="18" charset="0"/>
                      </a:rPr>
                      <m:t>í</m:t>
                    </m:r>
                    <m:r>
                      <m:rPr>
                        <m:sty m:val="p"/>
                      </m:rPr>
                      <a:rPr lang="es-CL" sz="2200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s-CL" sz="2200" dirty="0">
                  <a:latin typeface="Cambria Math" panose="02040503050406030204" pitchFamily="18" charset="0"/>
                </a:endParaRPr>
              </a:p>
              <a:p>
                <a:pPr marL="517525" indent="-282575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_tradnl" sz="2200" b="0" i="0" dirty="0" smtClean="0">
                        <a:latin typeface="Cambria Math" panose="02040503050406030204" pitchFamily="18" charset="0"/>
                      </a:rPr>
                      <m:t>Ejecuta</m:t>
                    </m:r>
                    <m:r>
                      <m:rPr>
                        <m:sty m:val="p"/>
                      </m:rPr>
                      <a:rPr lang="es-CL" sz="2200" b="0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s-ES_tradnl" sz="2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_tradnl" sz="2200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cs typeface="Consolas"/>
                      </a:rPr>
                      <m:t>𝒅𝒇𝒔</m:t>
                    </m:r>
                    <m:r>
                      <a:rPr lang="es-CL" sz="2200" b="1" i="1" dirty="0" smtClean="0">
                        <a:latin typeface="Cambria Math" panose="02040503050406030204" pitchFamily="18" charset="0"/>
                        <a:cs typeface="Consolas"/>
                      </a:rPr>
                      <m:t>(</m:t>
                    </m:r>
                    <m:r>
                      <a:rPr lang="es-CL" sz="2200" b="1" i="1" dirty="0" smtClean="0">
                        <a:latin typeface="Cambria Math" panose="02040503050406030204" pitchFamily="18" charset="0"/>
                        <a:cs typeface="Consolas"/>
                      </a:rPr>
                      <m:t>𝑮</m:t>
                    </m:r>
                    <m:r>
                      <a:rPr lang="es-CL" sz="2200" b="1" i="1" dirty="0" smtClean="0">
                        <a:latin typeface="Cambria Math" panose="02040503050406030204" pitchFamily="18" charset="0"/>
                        <a:cs typeface="Consolas"/>
                      </a:rPr>
                      <m:t>) </m:t>
                    </m:r>
                    <m:r>
                      <m:rPr>
                        <m:sty m:val="p"/>
                      </m:rPr>
                      <a:rPr lang="es-CL" sz="2200" b="0" i="0" dirty="0" smtClean="0">
                        <a:latin typeface="Cambria Math" panose="02040503050406030204" pitchFamily="18" charset="0"/>
                      </a:rPr>
                      <m:t>con</m:t>
                    </m:r>
                    <m:r>
                      <a:rPr lang="es-CL" sz="2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dirty="0" smtClean="0">
                        <a:latin typeface="Cambria Math" panose="02040503050406030204" pitchFamily="18" charset="0"/>
                      </a:rPr>
                      <m:t>tiempos</m:t>
                    </m:r>
                  </m:oMath>
                </a14:m>
                <a:endParaRPr lang="es-ES_tradnl" sz="2200" dirty="0"/>
              </a:p>
              <a:p>
                <a:pPr marL="517525" indent="-282575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200" b="0" i="0" dirty="0" smtClean="0">
                        <a:latin typeface="Cambria Math" panose="02040503050406030204" pitchFamily="18" charset="0"/>
                      </a:rPr>
                      <m:t>Insertar</m:t>
                    </m:r>
                    <m:r>
                      <a:rPr lang="es-CL" sz="2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dirty="0" smtClean="0">
                        <a:latin typeface="Cambria Math" panose="02040503050406030204" pitchFamily="18" charset="0"/>
                      </a:rPr>
                      <m:t>nodos</m:t>
                    </m:r>
                    <m:r>
                      <a:rPr lang="es-CL" sz="2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dirty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sz="2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200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s-CL" sz="2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dirty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sz="2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dirty="0" smtClean="0">
                        <a:latin typeface="Cambria Math" panose="02040503050406030204" pitchFamily="18" charset="0"/>
                      </a:rPr>
                      <m:t>orden</m:t>
                    </m:r>
                    <m:r>
                      <a:rPr lang="es-CL" sz="2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dirty="0" smtClean="0">
                        <a:latin typeface="Cambria Math" panose="02040503050406030204" pitchFamily="18" charset="0"/>
                      </a:rPr>
                      <m:t>descendiente</m:t>
                    </m:r>
                    <m:r>
                      <a:rPr lang="es-CL" sz="2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dirty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sz="2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dirty="0" smtClean="0">
                        <a:latin typeface="Cambria Math" panose="02040503050406030204" pitchFamily="18" charset="0"/>
                      </a:rPr>
                      <m:t>tiempos</m:t>
                    </m:r>
                    <m:r>
                      <a:rPr lang="es-CL" sz="2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𝒆𝒏𝒅</m:t>
                    </m:r>
                  </m:oMath>
                </a14:m>
                <a:endParaRPr lang="es-CL" sz="2200" b="1" i="1" dirty="0">
                  <a:latin typeface="Cambria Math" panose="02040503050406030204" pitchFamily="18" charset="0"/>
                </a:endParaRPr>
              </a:p>
              <a:p>
                <a:pPr marL="517525" indent="-282575"/>
                <a14:m>
                  <m:oMath xmlns:m="http://schemas.openxmlformats.org/officeDocument/2006/math">
                    <m:r>
                      <a:rPr lang="es-ES_tradnl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nsolas"/>
                      </a:rPr>
                      <m:t>𝒓𝒆𝒕𝒖𝒓𝒏</m:t>
                    </m:r>
                    <m:r>
                      <a:rPr lang="es-ES_tradnl" sz="2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200" b="1" i="1" dirty="0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endParaRPr lang="es-ES_tradnl" sz="2200" b="1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815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El </a:t>
            </a:r>
            <a:r>
              <a:rPr lang="en-US" sz="4000" dirty="0" err="1"/>
              <a:t>algoritmo</a:t>
            </a:r>
            <a:r>
              <a:rPr lang="en-US" sz="4000" dirty="0"/>
              <a:t> de </a:t>
            </a:r>
            <a:r>
              <a:rPr lang="en-US" sz="4000" dirty="0" err="1"/>
              <a:t>ordenación</a:t>
            </a:r>
            <a:r>
              <a:rPr lang="en-US" sz="4000" dirty="0"/>
              <a:t> </a:t>
            </a:r>
            <a:r>
              <a:rPr lang="en-US" sz="4000" dirty="0" err="1"/>
              <a:t>topológica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775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kumimoji="0" sz="1600" b="1" kern="1200">
                <a:solidFill>
                  <a:srgbClr val="FFFFFF"/>
                </a:solidFill>
                <a:latin typeface="Calibri"/>
                <a:ea typeface="+mn-ea"/>
                <a:cs typeface="Calibr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70D7B2-05AC-5E46-A5A9-DC14CA5FB5D3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s-ES_tradnl" sz="2200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cs typeface="Consolas"/>
                      </a:rPr>
                      <m:t>𝒕𝒐𝒑𝑺𝒐𝒓𝒕</m:t>
                    </m:r>
                    <m:r>
                      <a:rPr lang="es-ES_tradnl" sz="2200" b="1" i="1" dirty="0">
                        <a:latin typeface="Cambria Math" panose="02040503050406030204" pitchFamily="18" charset="0"/>
                        <a:cs typeface="Consolas"/>
                      </a:rPr>
                      <m:t>(</m:t>
                    </m:r>
                    <m:r>
                      <a:rPr lang="es-CL" sz="2200" b="1" i="1" dirty="0" smtClean="0">
                        <a:latin typeface="Cambria Math" panose="02040503050406030204" pitchFamily="18" charset="0"/>
                        <a:cs typeface="Consolas"/>
                      </a:rPr>
                      <m:t>𝑮</m:t>
                    </m:r>
                    <m:r>
                      <a:rPr lang="es-ES_tradnl" sz="2200" b="1" i="1" dirty="0">
                        <a:latin typeface="Cambria Math" panose="02040503050406030204" pitchFamily="18" charset="0"/>
                        <a:cs typeface="Consolas"/>
                      </a:rPr>
                      <m:t>)</m:t>
                    </m:r>
                  </m:oMath>
                </a14:m>
                <a:endParaRPr lang="es-ES_tradnl" sz="2200" b="1" dirty="0"/>
              </a:p>
              <a:p>
                <a:pPr marL="517525" indent="-282575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200" b="0" i="0" smtClean="0">
                        <a:latin typeface="Cambria Math" panose="02040503050406030204" pitchFamily="18" charset="0"/>
                      </a:rPr>
                      <m:t>Crear</m:t>
                    </m:r>
                    <m:r>
                      <a:rPr lang="es-CL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smtClean="0">
                        <a:latin typeface="Cambria Math" panose="02040503050406030204" pitchFamily="18" charset="0"/>
                      </a:rPr>
                      <m:t>lista</m:t>
                    </m:r>
                    <m:r>
                      <a:rPr lang="es-CL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s-CL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smtClean="0">
                        <a:latin typeface="Cambria Math" panose="02040503050406030204" pitchFamily="18" charset="0"/>
                      </a:rPr>
                      <m:t>vac</m:t>
                    </m:r>
                    <m:r>
                      <a:rPr lang="es-CL" sz="2200" b="0" i="0" smtClean="0">
                        <a:latin typeface="Cambria Math" panose="02040503050406030204" pitchFamily="18" charset="0"/>
                      </a:rPr>
                      <m:t>í</m:t>
                    </m:r>
                    <m:r>
                      <m:rPr>
                        <m:sty m:val="p"/>
                      </m:rPr>
                      <a:rPr lang="es-CL" sz="2200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s-CL" sz="2200" dirty="0">
                  <a:latin typeface="Cambria Math" panose="02040503050406030204" pitchFamily="18" charset="0"/>
                </a:endParaRPr>
              </a:p>
              <a:p>
                <a:pPr marL="517525" indent="-282575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_tradnl" sz="2200" b="0" i="0" dirty="0" smtClean="0">
                        <a:latin typeface="Cambria Math" panose="02040503050406030204" pitchFamily="18" charset="0"/>
                      </a:rPr>
                      <m:t>Ejecuta</m:t>
                    </m:r>
                    <m:r>
                      <m:rPr>
                        <m:sty m:val="p"/>
                      </m:rPr>
                      <a:rPr lang="es-CL" sz="2200" b="0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s-ES_tradnl" sz="2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_tradnl" sz="2200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cs typeface="Consolas"/>
                      </a:rPr>
                      <m:t>𝒅𝒇𝒔</m:t>
                    </m:r>
                    <m:r>
                      <a:rPr lang="es-CL" sz="2200" b="1" i="1" dirty="0" smtClean="0">
                        <a:latin typeface="Cambria Math" panose="02040503050406030204" pitchFamily="18" charset="0"/>
                        <a:cs typeface="Consolas"/>
                      </a:rPr>
                      <m:t>(</m:t>
                    </m:r>
                    <m:r>
                      <a:rPr lang="es-CL" sz="2200" b="1" i="1" dirty="0" smtClean="0">
                        <a:latin typeface="Cambria Math" panose="02040503050406030204" pitchFamily="18" charset="0"/>
                        <a:cs typeface="Consolas"/>
                      </a:rPr>
                      <m:t>𝑮</m:t>
                    </m:r>
                    <m:r>
                      <a:rPr lang="es-CL" sz="2200" b="1" i="1" dirty="0" smtClean="0">
                        <a:latin typeface="Cambria Math" panose="02040503050406030204" pitchFamily="18" charset="0"/>
                        <a:cs typeface="Consolas"/>
                      </a:rPr>
                      <m:t>) </m:t>
                    </m:r>
                    <m:r>
                      <m:rPr>
                        <m:sty m:val="p"/>
                      </m:rPr>
                      <a:rPr lang="es-CL" sz="2200" b="0" i="0" dirty="0" smtClean="0">
                        <a:latin typeface="Cambria Math" panose="02040503050406030204" pitchFamily="18" charset="0"/>
                      </a:rPr>
                      <m:t>con</m:t>
                    </m:r>
                    <m:r>
                      <a:rPr lang="es-CL" sz="2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dirty="0" smtClean="0">
                        <a:latin typeface="Cambria Math" panose="02040503050406030204" pitchFamily="18" charset="0"/>
                      </a:rPr>
                      <m:t>tiempos</m:t>
                    </m:r>
                  </m:oMath>
                </a14:m>
                <a:r>
                  <a:rPr lang="es-ES_tradnl" sz="2200" dirty="0"/>
                  <a:t>:</a:t>
                </a:r>
              </a:p>
              <a:p>
                <a:pPr marL="810133" lvl="1" indent="-282575">
                  <a:lnSpc>
                    <a:spcPct val="112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cada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vez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que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calculamos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el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dirty="0" smtClean="0">
                        <a:latin typeface="Cambria Math" panose="02040503050406030204" pitchFamily="18" charset="0"/>
                      </a:rPr>
                      <m:t>tiempo</m:t>
                    </m:r>
                    <m:r>
                      <a:rPr lang="es-CL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𝒆𝒏𝒅</m:t>
                    </m:r>
                  </m:oMath>
                </a14:m>
                <a:r>
                  <a:rPr lang="es-CL" sz="2000" dirty="0">
                    <a:latin typeface="Cambria Math" panose="02040503050406030204" pitchFamily="18" charset="0"/>
                  </a:rPr>
                  <a:t> para un nodo, insertamos ese nodo al frente de </a:t>
                </a:r>
                <a14:m>
                  <m:oMath xmlns:m="http://schemas.openxmlformats.org/officeDocument/2006/math">
                    <m:r>
                      <a:rPr lang="es-CL" sz="2000" b="1" i="1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endParaRPr lang="es-CL" sz="2000" b="1" i="1" dirty="0">
                  <a:latin typeface="Cambria Math" panose="02040503050406030204" pitchFamily="18" charset="0"/>
                </a:endParaRPr>
              </a:p>
              <a:p>
                <a:pPr marL="517525" indent="-282575"/>
                <a14:m>
                  <m:oMath xmlns:m="http://schemas.openxmlformats.org/officeDocument/2006/math">
                    <m:r>
                      <a:rPr lang="es-ES_tradnl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nsolas"/>
                      </a:rPr>
                      <m:t>𝒓𝒆𝒕𝒖𝒓𝒏</m:t>
                    </m:r>
                    <m:r>
                      <a:rPr lang="es-ES_tradnl" sz="2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200" b="1" i="1" dirty="0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endParaRPr lang="es-ES_tradnl" sz="2200" b="1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60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 de este otro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¡Y que esto otro, no!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solidFill>
              <a:srgbClr val="FF0000"/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0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1" y="0"/>
            <a:ext cx="8641072" cy="1144819"/>
          </a:xfrm>
        </p:spPr>
        <p:txBody>
          <a:bodyPr>
            <a:noAutofit/>
          </a:bodyPr>
          <a:lstStyle/>
          <a:p>
            <a:r>
              <a:rPr lang="es-ES_tradnl" sz="4000" dirty="0"/>
              <a:t>Grafos direccionales con ciclos y sus</a:t>
            </a:r>
            <a:br>
              <a:rPr lang="es-ES_tradnl" sz="4000" dirty="0"/>
            </a:br>
            <a:r>
              <a:rPr lang="es-ES_tradnl" sz="4000" i="1" dirty="0"/>
              <a:t>componentes fuertemente conectadas</a:t>
            </a:r>
            <a:endParaRPr lang="en-US" sz="4000" b="1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775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kumimoji="0" sz="1600" b="1" kern="1200">
                <a:solidFill>
                  <a:srgbClr val="FFFFFF"/>
                </a:solidFill>
                <a:latin typeface="Calibri"/>
                <a:ea typeface="+mn-ea"/>
                <a:cs typeface="Calibr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70D7B2-05AC-5E46-A5A9-DC14CA5FB5D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_tradnl" sz="2400" dirty="0"/>
              <a:t>En un grafo con ciclos no es posible encontrar un orden topológico ya que dos nodos de un ciclo pueden alcanzarse mutuamente</a:t>
            </a:r>
          </a:p>
          <a:p>
            <a:pPr marL="0" indent="0">
              <a:lnSpc>
                <a:spcPct val="100000"/>
              </a:lnSpc>
              <a:buNone/>
            </a:pPr>
            <a:endParaRPr lang="es-ES_trad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s-ES_tradnl" sz="2400" dirty="0"/>
              <a:t>Los nodos de un grafo que se pueden alcanzar mutuamente son miembros de una misma </a:t>
            </a:r>
            <a:r>
              <a:rPr lang="es-ES_tradnl" sz="2400" i="1" dirty="0"/>
              <a:t>componente fuertemente conectada</a:t>
            </a:r>
            <a:r>
              <a:rPr lang="es-ES_tradnl" sz="2400" dirty="0"/>
              <a:t> (CFC)</a:t>
            </a:r>
            <a:r>
              <a:rPr lang="es-ES_tradnl" sz="2400" i="1" dirty="0"/>
              <a:t> </a:t>
            </a:r>
            <a:r>
              <a:rPr lang="es-ES_tradnl" sz="2400" dirty="0"/>
              <a:t>del grafo</a:t>
            </a:r>
          </a:p>
          <a:p>
            <a:pPr marL="0" indent="0">
              <a:lnSpc>
                <a:spcPct val="100000"/>
              </a:lnSpc>
              <a:buNone/>
            </a:pPr>
            <a:endParaRPr lang="es-ES_tradnl" sz="2400" i="1" dirty="0"/>
          </a:p>
          <a:p>
            <a:pPr marL="0" indent="0">
              <a:lnSpc>
                <a:spcPct val="100000"/>
              </a:lnSpc>
              <a:buNone/>
            </a:pPr>
            <a:r>
              <a:rPr lang="es-ES_tradnl" sz="2400" dirty="0"/>
              <a:t>Las </a:t>
            </a:r>
            <a:r>
              <a:rPr lang="es-ES_tradnl" sz="2400" cap="small" dirty="0" err="1"/>
              <a:t>CFCs</a:t>
            </a:r>
            <a:r>
              <a:rPr lang="es-ES_tradnl" sz="2400" dirty="0"/>
              <a:t> de un grafo direccional </a:t>
            </a:r>
            <a:r>
              <a:rPr lang="es-ES_tradnl" sz="2400" i="1" dirty="0"/>
              <a:t>G</a:t>
            </a:r>
            <a:r>
              <a:rPr lang="es-ES_tradnl" sz="2400" dirty="0"/>
              <a:t> son conjuntos máximos de nodos </a:t>
            </a:r>
            <a:r>
              <a:rPr lang="es-ES_tradnl" sz="2400" i="1" dirty="0"/>
              <a:t>C</a:t>
            </a:r>
            <a:r>
              <a:rPr lang="es-ES_tradnl" sz="2400" dirty="0"/>
              <a:t> ⊆ </a:t>
            </a:r>
            <a:r>
              <a:rPr lang="es-ES_tradnl" sz="2400" i="1" dirty="0"/>
              <a:t>V</a:t>
            </a:r>
            <a:r>
              <a:rPr lang="es-ES_tradnl" sz="2400" dirty="0"/>
              <a:t>  tales que para todo par de nodos </a:t>
            </a:r>
            <a:r>
              <a:rPr lang="es-ES_tradnl" sz="2400" i="1" dirty="0"/>
              <a:t>u</a:t>
            </a:r>
            <a:r>
              <a:rPr lang="es-ES_tradnl" sz="2400" dirty="0"/>
              <a:t> y </a:t>
            </a:r>
            <a:r>
              <a:rPr lang="es-ES_tradnl" sz="2400" i="1" dirty="0"/>
              <a:t>v</a:t>
            </a:r>
            <a:r>
              <a:rPr lang="es-ES_tradnl" sz="2400" dirty="0"/>
              <a:t> en </a:t>
            </a:r>
            <a:r>
              <a:rPr lang="es-ES_tradnl" sz="2400" i="1" dirty="0"/>
              <a:t>C</a:t>
            </a:r>
            <a:r>
              <a:rPr lang="es-ES_tradnl" sz="2400" dirty="0"/>
              <a:t>, </a:t>
            </a:r>
            <a:r>
              <a:rPr lang="es-ES_tradnl" sz="2400" i="1" dirty="0"/>
              <a:t>u</a:t>
            </a:r>
            <a:r>
              <a:rPr lang="es-ES_tradnl" sz="2400" dirty="0"/>
              <a:t> y </a:t>
            </a:r>
            <a:r>
              <a:rPr lang="es-ES_tradnl" sz="2400" i="1" dirty="0"/>
              <a:t>v</a:t>
            </a:r>
            <a:r>
              <a:rPr lang="es-ES_tradnl" sz="2400" dirty="0"/>
              <a:t> son mutua-mente alcanzables</a:t>
            </a:r>
            <a:endParaRPr lang="es-ES_tradnl" sz="2400" i="1" dirty="0"/>
          </a:p>
        </p:txBody>
      </p:sp>
    </p:spTree>
    <p:extLst>
      <p:ext uri="{BB962C8B-B14F-4D97-AF65-F5344CB8AC3E}">
        <p14:creationId xmlns:p14="http://schemas.microsoft.com/office/powerpoint/2010/main" val="3561708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61C1-8910-4F45-998A-9EED15FB4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Ej.: </a:t>
            </a:r>
            <a:r>
              <a:rPr lang="es-CL" dirty="0" err="1"/>
              <a:t>grafo </a:t>
            </a:r>
            <a:r>
              <a:rPr lang="es-CL" i="1" dirty="0" err="1"/>
              <a:t>G</a:t>
            </a:r>
            <a:r>
              <a:rPr lang="es-CL" dirty="0" err="1"/>
              <a:t> con ciclos</a:t>
            </a:r>
            <a:endParaRPr lang="es-CL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838200" y="2362200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a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334000" y="2362200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c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895600" y="2362200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895600" y="4343400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f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838200" y="4343400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e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334000" y="4343400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g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239000" y="4343400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h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7239000" y="2362200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d</a:t>
            </a:r>
          </a:p>
        </p:txBody>
      </p:sp>
      <p:cxnSp>
        <p:nvCxnSpPr>
          <p:cNvPr id="13" name="Straight Arrow Connector 13"/>
          <p:cNvCxnSpPr>
            <a:cxnSpLocks noChangeShapeType="1"/>
            <a:stCxn id="7" idx="3"/>
            <a:endCxn id="9" idx="7"/>
          </p:cNvCxnSpPr>
          <p:nvPr/>
        </p:nvCxnSpPr>
        <p:spPr bwMode="auto">
          <a:xfrm flipH="1">
            <a:off x="1452758" y="2976758"/>
            <a:ext cx="1548284" cy="14720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Straight Arrow Connector 15"/>
          <p:cNvCxnSpPr>
            <a:cxnSpLocks noChangeShapeType="1"/>
            <a:stCxn id="9" idx="0"/>
            <a:endCxn id="5" idx="4"/>
          </p:cNvCxnSpPr>
          <p:nvPr/>
        </p:nvCxnSpPr>
        <p:spPr bwMode="auto">
          <a:xfrm flipV="1">
            <a:off x="1198200" y="3082200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Straight Arrow Connector 17"/>
          <p:cNvCxnSpPr>
            <a:cxnSpLocks noChangeShapeType="1"/>
          </p:cNvCxnSpPr>
          <p:nvPr/>
        </p:nvCxnSpPr>
        <p:spPr bwMode="auto">
          <a:xfrm>
            <a:off x="1558200" y="2722200"/>
            <a:ext cx="133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Straight Arrow Connector 19"/>
          <p:cNvCxnSpPr>
            <a:cxnSpLocks noChangeShapeType="1"/>
            <a:stCxn id="7" idx="4"/>
            <a:endCxn id="8" idx="0"/>
          </p:cNvCxnSpPr>
          <p:nvPr/>
        </p:nvCxnSpPr>
        <p:spPr bwMode="auto">
          <a:xfrm>
            <a:off x="3255600" y="3082200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Straight Arrow Connector 21"/>
          <p:cNvCxnSpPr>
            <a:cxnSpLocks noChangeShapeType="1"/>
            <a:stCxn id="9" idx="6"/>
            <a:endCxn id="8" idx="2"/>
          </p:cNvCxnSpPr>
          <p:nvPr/>
        </p:nvCxnSpPr>
        <p:spPr bwMode="auto">
          <a:xfrm>
            <a:off x="1558200" y="4703400"/>
            <a:ext cx="1337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Straight Arrow Connector 23"/>
          <p:cNvCxnSpPr>
            <a:cxnSpLocks noChangeShapeType="1"/>
            <a:stCxn id="7" idx="6"/>
            <a:endCxn id="6" idx="2"/>
          </p:cNvCxnSpPr>
          <p:nvPr/>
        </p:nvCxnSpPr>
        <p:spPr bwMode="auto">
          <a:xfrm>
            <a:off x="3615600" y="2722200"/>
            <a:ext cx="171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Straight Arrow Connector 25"/>
          <p:cNvCxnSpPr>
            <a:cxnSpLocks noChangeShapeType="1"/>
            <a:stCxn id="6" idx="4"/>
            <a:endCxn id="10" idx="0"/>
          </p:cNvCxnSpPr>
          <p:nvPr/>
        </p:nvCxnSpPr>
        <p:spPr bwMode="auto">
          <a:xfrm>
            <a:off x="5694000" y="3082200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Straight Arrow Connector 27"/>
          <p:cNvCxnSpPr>
            <a:cxnSpLocks noChangeShapeType="1"/>
            <a:stCxn id="12" idx="4"/>
            <a:endCxn id="11" idx="0"/>
          </p:cNvCxnSpPr>
          <p:nvPr/>
        </p:nvCxnSpPr>
        <p:spPr bwMode="auto">
          <a:xfrm>
            <a:off x="7599000" y="3082200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Straight Arrow Connector 29"/>
          <p:cNvCxnSpPr>
            <a:cxnSpLocks noChangeShapeType="1"/>
            <a:stCxn id="10" idx="6"/>
            <a:endCxn id="11" idx="2"/>
          </p:cNvCxnSpPr>
          <p:nvPr/>
        </p:nvCxnSpPr>
        <p:spPr bwMode="auto">
          <a:xfrm>
            <a:off x="6054000" y="4703400"/>
            <a:ext cx="118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Straight Arrow Connector 31"/>
          <p:cNvCxnSpPr>
            <a:cxnSpLocks noChangeShapeType="1"/>
            <a:stCxn id="12" idx="2"/>
            <a:endCxn id="6" idx="6"/>
          </p:cNvCxnSpPr>
          <p:nvPr/>
        </p:nvCxnSpPr>
        <p:spPr bwMode="auto">
          <a:xfrm flipH="1">
            <a:off x="6054000" y="2722200"/>
            <a:ext cx="118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Curved Connector 33"/>
          <p:cNvCxnSpPr>
            <a:cxnSpLocks noChangeShapeType="1"/>
            <a:stCxn id="6" idx="0"/>
            <a:endCxn id="12" idx="0"/>
          </p:cNvCxnSpPr>
          <p:nvPr/>
        </p:nvCxnSpPr>
        <p:spPr bwMode="auto">
          <a:xfrm rot="5400000" flipH="1" flipV="1">
            <a:off x="6646500" y="1409700"/>
            <a:ext cx="12700" cy="1905000"/>
          </a:xfrm>
          <a:prstGeom prst="curvedConnector3">
            <a:avLst>
              <a:gd name="adj1" fmla="val 3365220"/>
            </a:avLst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Straight Arrow Connector 36"/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3615600" y="4703400"/>
            <a:ext cx="171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" name="Curved Connector 38"/>
          <p:cNvCxnSpPr>
            <a:cxnSpLocks noChangeShapeType="1"/>
            <a:stCxn id="10" idx="4"/>
            <a:endCxn id="8" idx="4"/>
          </p:cNvCxnSpPr>
          <p:nvPr/>
        </p:nvCxnSpPr>
        <p:spPr bwMode="auto">
          <a:xfrm rot="5400000">
            <a:off x="4474800" y="3844200"/>
            <a:ext cx="12700" cy="2438400"/>
          </a:xfrm>
          <a:prstGeom prst="curvedConnector3">
            <a:avLst>
              <a:gd name="adj1" fmla="val 4226087"/>
            </a:avLst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" name="Shape 41"/>
          <p:cNvCxnSpPr>
            <a:cxnSpLocks noChangeShapeType="1"/>
            <a:stCxn id="11" idx="4"/>
            <a:endCxn id="11" idx="6"/>
          </p:cNvCxnSpPr>
          <p:nvPr/>
        </p:nvCxnSpPr>
        <p:spPr bwMode="auto">
          <a:xfrm rot="5400000" flipH="1" flipV="1">
            <a:off x="7599000" y="4703400"/>
            <a:ext cx="360000" cy="360000"/>
          </a:xfrm>
          <a:prstGeom prst="curvedConnector4">
            <a:avLst>
              <a:gd name="adj1" fmla="val -63500"/>
              <a:gd name="adj2" fmla="val 163500"/>
            </a:avLst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47336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61C1-8910-4F45-998A-9EED15FB4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Las CFCs de </a:t>
            </a:r>
            <a:r>
              <a:rPr lang="es-CL" i="1" dirty="0" err="1"/>
              <a:t>G</a:t>
            </a:r>
            <a:endParaRPr lang="es-CL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838200" y="2362200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a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334000" y="2362200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c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895600" y="2362200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895600" y="4343400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f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838200" y="4343400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e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334000" y="4343400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g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239000" y="4343400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h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7239000" y="2362200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d</a:t>
            </a:r>
          </a:p>
        </p:txBody>
      </p:sp>
      <p:cxnSp>
        <p:nvCxnSpPr>
          <p:cNvPr id="13" name="Straight Arrow Connector 13"/>
          <p:cNvCxnSpPr>
            <a:cxnSpLocks noChangeShapeType="1"/>
            <a:stCxn id="7" idx="3"/>
            <a:endCxn id="9" idx="7"/>
          </p:cNvCxnSpPr>
          <p:nvPr/>
        </p:nvCxnSpPr>
        <p:spPr bwMode="auto">
          <a:xfrm flipH="1">
            <a:off x="1452758" y="2976758"/>
            <a:ext cx="1548284" cy="14720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Straight Arrow Connector 15"/>
          <p:cNvCxnSpPr>
            <a:cxnSpLocks noChangeShapeType="1"/>
            <a:stCxn id="9" idx="0"/>
            <a:endCxn id="5" idx="4"/>
          </p:cNvCxnSpPr>
          <p:nvPr/>
        </p:nvCxnSpPr>
        <p:spPr bwMode="auto">
          <a:xfrm flipV="1">
            <a:off x="1198200" y="3082200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Straight Arrow Connector 17"/>
          <p:cNvCxnSpPr>
            <a:cxnSpLocks noChangeShapeType="1"/>
          </p:cNvCxnSpPr>
          <p:nvPr/>
        </p:nvCxnSpPr>
        <p:spPr bwMode="auto">
          <a:xfrm>
            <a:off x="1558200" y="2722200"/>
            <a:ext cx="133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Straight Arrow Connector 19"/>
          <p:cNvCxnSpPr>
            <a:cxnSpLocks noChangeShapeType="1"/>
            <a:stCxn id="7" idx="4"/>
            <a:endCxn id="8" idx="0"/>
          </p:cNvCxnSpPr>
          <p:nvPr/>
        </p:nvCxnSpPr>
        <p:spPr bwMode="auto">
          <a:xfrm>
            <a:off x="3255600" y="3082200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Straight Arrow Connector 21"/>
          <p:cNvCxnSpPr>
            <a:cxnSpLocks noChangeShapeType="1"/>
            <a:stCxn id="9" idx="6"/>
            <a:endCxn id="8" idx="2"/>
          </p:cNvCxnSpPr>
          <p:nvPr/>
        </p:nvCxnSpPr>
        <p:spPr bwMode="auto">
          <a:xfrm>
            <a:off x="1558200" y="4703400"/>
            <a:ext cx="1337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Straight Arrow Connector 23"/>
          <p:cNvCxnSpPr>
            <a:cxnSpLocks noChangeShapeType="1"/>
            <a:stCxn id="7" idx="6"/>
            <a:endCxn id="6" idx="2"/>
          </p:cNvCxnSpPr>
          <p:nvPr/>
        </p:nvCxnSpPr>
        <p:spPr bwMode="auto">
          <a:xfrm>
            <a:off x="3615600" y="2722200"/>
            <a:ext cx="171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Straight Arrow Connector 25"/>
          <p:cNvCxnSpPr>
            <a:cxnSpLocks noChangeShapeType="1"/>
            <a:stCxn id="6" idx="4"/>
            <a:endCxn id="10" idx="0"/>
          </p:cNvCxnSpPr>
          <p:nvPr/>
        </p:nvCxnSpPr>
        <p:spPr bwMode="auto">
          <a:xfrm>
            <a:off x="5694000" y="3082200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Straight Arrow Connector 27"/>
          <p:cNvCxnSpPr>
            <a:cxnSpLocks noChangeShapeType="1"/>
            <a:stCxn id="12" idx="4"/>
            <a:endCxn id="11" idx="0"/>
          </p:cNvCxnSpPr>
          <p:nvPr/>
        </p:nvCxnSpPr>
        <p:spPr bwMode="auto">
          <a:xfrm>
            <a:off x="7599000" y="3082200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Straight Arrow Connector 29"/>
          <p:cNvCxnSpPr>
            <a:cxnSpLocks noChangeShapeType="1"/>
            <a:stCxn id="10" idx="6"/>
            <a:endCxn id="11" idx="2"/>
          </p:cNvCxnSpPr>
          <p:nvPr/>
        </p:nvCxnSpPr>
        <p:spPr bwMode="auto">
          <a:xfrm>
            <a:off x="6054000" y="4703400"/>
            <a:ext cx="118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Straight Arrow Connector 31"/>
          <p:cNvCxnSpPr>
            <a:cxnSpLocks noChangeShapeType="1"/>
            <a:stCxn id="12" idx="2"/>
            <a:endCxn id="6" idx="6"/>
          </p:cNvCxnSpPr>
          <p:nvPr/>
        </p:nvCxnSpPr>
        <p:spPr bwMode="auto">
          <a:xfrm flipH="1">
            <a:off x="6054000" y="2722200"/>
            <a:ext cx="118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Curved Connector 33"/>
          <p:cNvCxnSpPr>
            <a:cxnSpLocks noChangeShapeType="1"/>
            <a:stCxn id="6" idx="0"/>
            <a:endCxn id="12" idx="0"/>
          </p:cNvCxnSpPr>
          <p:nvPr/>
        </p:nvCxnSpPr>
        <p:spPr bwMode="auto">
          <a:xfrm rot="5400000" flipH="1" flipV="1">
            <a:off x="6646500" y="1409700"/>
            <a:ext cx="12700" cy="1905000"/>
          </a:xfrm>
          <a:prstGeom prst="curvedConnector3">
            <a:avLst>
              <a:gd name="adj1" fmla="val 3365220"/>
            </a:avLst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Straight Arrow Connector 36"/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3615600" y="4703400"/>
            <a:ext cx="171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" name="Curved Connector 38"/>
          <p:cNvCxnSpPr>
            <a:cxnSpLocks noChangeShapeType="1"/>
            <a:stCxn id="10" idx="4"/>
            <a:endCxn id="8" idx="4"/>
          </p:cNvCxnSpPr>
          <p:nvPr/>
        </p:nvCxnSpPr>
        <p:spPr bwMode="auto">
          <a:xfrm rot="5400000">
            <a:off x="4474800" y="3844200"/>
            <a:ext cx="12700" cy="2438400"/>
          </a:xfrm>
          <a:prstGeom prst="curvedConnector3">
            <a:avLst>
              <a:gd name="adj1" fmla="val 4226087"/>
            </a:avLst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" name="Shape 41"/>
          <p:cNvCxnSpPr>
            <a:cxnSpLocks noChangeShapeType="1"/>
            <a:stCxn id="11" idx="4"/>
            <a:endCxn id="11" idx="6"/>
          </p:cNvCxnSpPr>
          <p:nvPr/>
        </p:nvCxnSpPr>
        <p:spPr bwMode="auto">
          <a:xfrm rot="5400000" flipH="1" flipV="1">
            <a:off x="7599000" y="4703400"/>
            <a:ext cx="360000" cy="360000"/>
          </a:xfrm>
          <a:prstGeom prst="curvedConnector4">
            <a:avLst>
              <a:gd name="adj1" fmla="val -63500"/>
              <a:gd name="adj2" fmla="val 163500"/>
            </a:avLst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1CA138EE-43EE-4AE5-91E3-C16A8BB97CD6}"/>
              </a:ext>
            </a:extLst>
          </p:cNvPr>
          <p:cNvSpPr/>
          <p:nvPr/>
        </p:nvSpPr>
        <p:spPr>
          <a:xfrm flipV="1">
            <a:off x="757864" y="2298701"/>
            <a:ext cx="3685758" cy="3580276"/>
          </a:xfrm>
          <a:prstGeom prst="rtTriangle">
            <a:avLst/>
          </a:prstGeom>
          <a:solidFill>
            <a:srgbClr val="1CADE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97F0A2D-5858-4A06-9A65-E8755787CCB3}"/>
              </a:ext>
            </a:extLst>
          </p:cNvPr>
          <p:cNvSpPr/>
          <p:nvPr/>
        </p:nvSpPr>
        <p:spPr>
          <a:xfrm>
            <a:off x="5078896" y="2311401"/>
            <a:ext cx="3226891" cy="888966"/>
          </a:xfrm>
          <a:prstGeom prst="rect">
            <a:avLst/>
          </a:prstGeom>
          <a:solidFill>
            <a:srgbClr val="1CADE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3BFEA3-3310-4514-B232-2773E32EEC33}"/>
              </a:ext>
            </a:extLst>
          </p:cNvPr>
          <p:cNvSpPr/>
          <p:nvPr/>
        </p:nvSpPr>
        <p:spPr>
          <a:xfrm>
            <a:off x="2830177" y="4294396"/>
            <a:ext cx="3312779" cy="888966"/>
          </a:xfrm>
          <a:prstGeom prst="rect">
            <a:avLst/>
          </a:prstGeom>
          <a:solidFill>
            <a:srgbClr val="1CADE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3F13DA-C9F6-4C3C-BDE4-0DF0DAA939E9}"/>
              </a:ext>
            </a:extLst>
          </p:cNvPr>
          <p:cNvSpPr/>
          <p:nvPr/>
        </p:nvSpPr>
        <p:spPr>
          <a:xfrm>
            <a:off x="7157013" y="4294396"/>
            <a:ext cx="913562" cy="888966"/>
          </a:xfrm>
          <a:prstGeom prst="rect">
            <a:avLst/>
          </a:prstGeom>
          <a:solidFill>
            <a:srgbClr val="1CADE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6330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1BDC8A23-FD18-405B-8181-7C1EB4592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22" y="528710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B64B3B0-908A-42BE-A936-880081EA0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122" y="528710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DA2DE21-7D01-43E1-81FC-6F7B0E71A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722" y="528710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b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8A2648A-74E1-4E87-8CAB-F687FD785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722" y="2509910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f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94C868E-FE18-4159-8F43-C62B85F43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22" y="2509910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3282A01-E62F-4365-A94A-24405A0D2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122" y="2509910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g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94EB499-AA0E-439E-B81A-B6229633A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122" y="2509910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h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AE9B2D2-B815-4F96-9A11-689717404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122" y="528710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d</a:t>
            </a:r>
          </a:p>
        </p:txBody>
      </p:sp>
      <p:cxnSp>
        <p:nvCxnSpPr>
          <p:cNvPr id="47" name="Straight Arrow Connector 13">
            <a:extLst>
              <a:ext uri="{FF2B5EF4-FFF2-40B4-BE49-F238E27FC236}">
                <a16:creationId xmlns:a16="http://schemas.microsoft.com/office/drawing/2014/main" id="{E2DA90F4-F7FA-4851-A4D2-465A5BDC8650}"/>
              </a:ext>
            </a:extLst>
          </p:cNvPr>
          <p:cNvCxnSpPr>
            <a:cxnSpLocks noChangeShapeType="1"/>
            <a:stCxn id="41" idx="3"/>
            <a:endCxn id="43" idx="7"/>
          </p:cNvCxnSpPr>
          <p:nvPr/>
        </p:nvCxnSpPr>
        <p:spPr bwMode="auto">
          <a:xfrm flipH="1">
            <a:off x="1432880" y="1143268"/>
            <a:ext cx="1548284" cy="14720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" name="Straight Arrow Connector 15">
            <a:extLst>
              <a:ext uri="{FF2B5EF4-FFF2-40B4-BE49-F238E27FC236}">
                <a16:creationId xmlns:a16="http://schemas.microsoft.com/office/drawing/2014/main" id="{655CEB58-6F7D-440D-AD72-04455B69D5A7}"/>
              </a:ext>
            </a:extLst>
          </p:cNvPr>
          <p:cNvCxnSpPr>
            <a:cxnSpLocks noChangeShapeType="1"/>
            <a:stCxn id="43" idx="0"/>
            <a:endCxn id="39" idx="4"/>
          </p:cNvCxnSpPr>
          <p:nvPr/>
        </p:nvCxnSpPr>
        <p:spPr bwMode="auto">
          <a:xfrm flipV="1">
            <a:off x="1178322" y="1248710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" name="Straight Arrow Connector 17">
            <a:extLst>
              <a:ext uri="{FF2B5EF4-FFF2-40B4-BE49-F238E27FC236}">
                <a16:creationId xmlns:a16="http://schemas.microsoft.com/office/drawing/2014/main" id="{0871CD40-D739-4FD4-AB58-01672F8A515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38322" y="888710"/>
            <a:ext cx="133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0" name="Straight Arrow Connector 19">
            <a:extLst>
              <a:ext uri="{FF2B5EF4-FFF2-40B4-BE49-F238E27FC236}">
                <a16:creationId xmlns:a16="http://schemas.microsoft.com/office/drawing/2014/main" id="{0C1B2B2D-A20F-43D7-AC8B-35F5070A12B3}"/>
              </a:ext>
            </a:extLst>
          </p:cNvPr>
          <p:cNvCxnSpPr>
            <a:cxnSpLocks noChangeShapeType="1"/>
            <a:stCxn id="41" idx="4"/>
            <a:endCxn id="42" idx="0"/>
          </p:cNvCxnSpPr>
          <p:nvPr/>
        </p:nvCxnSpPr>
        <p:spPr bwMode="auto">
          <a:xfrm>
            <a:off x="3235722" y="1248710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" name="Straight Arrow Connector 21">
            <a:extLst>
              <a:ext uri="{FF2B5EF4-FFF2-40B4-BE49-F238E27FC236}">
                <a16:creationId xmlns:a16="http://schemas.microsoft.com/office/drawing/2014/main" id="{0905F636-D957-4CFD-B451-967888F7068A}"/>
              </a:ext>
            </a:extLst>
          </p:cNvPr>
          <p:cNvCxnSpPr>
            <a:cxnSpLocks noChangeShapeType="1"/>
            <a:stCxn id="43" idx="6"/>
            <a:endCxn id="42" idx="2"/>
          </p:cNvCxnSpPr>
          <p:nvPr/>
        </p:nvCxnSpPr>
        <p:spPr bwMode="auto">
          <a:xfrm>
            <a:off x="1538322" y="2869910"/>
            <a:ext cx="1337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2" name="Straight Arrow Connector 23">
            <a:extLst>
              <a:ext uri="{FF2B5EF4-FFF2-40B4-BE49-F238E27FC236}">
                <a16:creationId xmlns:a16="http://schemas.microsoft.com/office/drawing/2014/main" id="{D3804DEF-ECA5-4B28-A80C-B1FB9CF9D34E}"/>
              </a:ext>
            </a:extLst>
          </p:cNvPr>
          <p:cNvCxnSpPr>
            <a:cxnSpLocks noChangeShapeType="1"/>
            <a:stCxn id="41" idx="6"/>
            <a:endCxn id="40" idx="2"/>
          </p:cNvCxnSpPr>
          <p:nvPr/>
        </p:nvCxnSpPr>
        <p:spPr bwMode="auto">
          <a:xfrm>
            <a:off x="3595722" y="888710"/>
            <a:ext cx="171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3" name="Straight Arrow Connector 25">
            <a:extLst>
              <a:ext uri="{FF2B5EF4-FFF2-40B4-BE49-F238E27FC236}">
                <a16:creationId xmlns:a16="http://schemas.microsoft.com/office/drawing/2014/main" id="{96EBA296-A277-41D0-83D2-3EFE744A1001}"/>
              </a:ext>
            </a:extLst>
          </p:cNvPr>
          <p:cNvCxnSpPr>
            <a:cxnSpLocks noChangeShapeType="1"/>
            <a:stCxn id="40" idx="4"/>
            <a:endCxn id="44" idx="0"/>
          </p:cNvCxnSpPr>
          <p:nvPr/>
        </p:nvCxnSpPr>
        <p:spPr bwMode="auto">
          <a:xfrm>
            <a:off x="5674122" y="1248710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4" name="Straight Arrow Connector 27">
            <a:extLst>
              <a:ext uri="{FF2B5EF4-FFF2-40B4-BE49-F238E27FC236}">
                <a16:creationId xmlns:a16="http://schemas.microsoft.com/office/drawing/2014/main" id="{58FEB2D5-0404-4CF1-AEB8-A1B12935C956}"/>
              </a:ext>
            </a:extLst>
          </p:cNvPr>
          <p:cNvCxnSpPr>
            <a:cxnSpLocks noChangeShapeType="1"/>
            <a:stCxn id="46" idx="4"/>
            <a:endCxn id="45" idx="0"/>
          </p:cNvCxnSpPr>
          <p:nvPr/>
        </p:nvCxnSpPr>
        <p:spPr bwMode="auto">
          <a:xfrm>
            <a:off x="7579122" y="1248710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5" name="Straight Arrow Connector 29">
            <a:extLst>
              <a:ext uri="{FF2B5EF4-FFF2-40B4-BE49-F238E27FC236}">
                <a16:creationId xmlns:a16="http://schemas.microsoft.com/office/drawing/2014/main" id="{ADE28100-605E-4CB6-9015-D8A596085E82}"/>
              </a:ext>
            </a:extLst>
          </p:cNvPr>
          <p:cNvCxnSpPr>
            <a:cxnSpLocks noChangeShapeType="1"/>
            <a:stCxn id="44" idx="6"/>
            <a:endCxn id="45" idx="2"/>
          </p:cNvCxnSpPr>
          <p:nvPr/>
        </p:nvCxnSpPr>
        <p:spPr bwMode="auto">
          <a:xfrm>
            <a:off x="6034122" y="2869910"/>
            <a:ext cx="118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6" name="Straight Arrow Connector 31">
            <a:extLst>
              <a:ext uri="{FF2B5EF4-FFF2-40B4-BE49-F238E27FC236}">
                <a16:creationId xmlns:a16="http://schemas.microsoft.com/office/drawing/2014/main" id="{B073C87D-6E11-45E9-BCE4-64E5B3788475}"/>
              </a:ext>
            </a:extLst>
          </p:cNvPr>
          <p:cNvCxnSpPr>
            <a:cxnSpLocks noChangeShapeType="1"/>
            <a:stCxn id="46" idx="2"/>
            <a:endCxn id="40" idx="6"/>
          </p:cNvCxnSpPr>
          <p:nvPr/>
        </p:nvCxnSpPr>
        <p:spPr bwMode="auto">
          <a:xfrm flipH="1">
            <a:off x="6034122" y="888710"/>
            <a:ext cx="118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7" name="Curved Connector 33">
            <a:extLst>
              <a:ext uri="{FF2B5EF4-FFF2-40B4-BE49-F238E27FC236}">
                <a16:creationId xmlns:a16="http://schemas.microsoft.com/office/drawing/2014/main" id="{A3A96008-6C9B-43E3-AB23-C5B1040DF94B}"/>
              </a:ext>
            </a:extLst>
          </p:cNvPr>
          <p:cNvCxnSpPr>
            <a:cxnSpLocks noChangeShapeType="1"/>
            <a:stCxn id="40" idx="0"/>
            <a:endCxn id="46" idx="0"/>
          </p:cNvCxnSpPr>
          <p:nvPr/>
        </p:nvCxnSpPr>
        <p:spPr bwMode="auto">
          <a:xfrm rot="5400000" flipH="1" flipV="1">
            <a:off x="6626622" y="-423790"/>
            <a:ext cx="12700" cy="1905000"/>
          </a:xfrm>
          <a:prstGeom prst="curvedConnector3">
            <a:avLst>
              <a:gd name="adj1" fmla="val 3365220"/>
            </a:avLst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8" name="Straight Arrow Connector 36">
            <a:extLst>
              <a:ext uri="{FF2B5EF4-FFF2-40B4-BE49-F238E27FC236}">
                <a16:creationId xmlns:a16="http://schemas.microsoft.com/office/drawing/2014/main" id="{EB641C53-CC3A-4FFF-93A9-B226D109976D}"/>
              </a:ext>
            </a:extLst>
          </p:cNvPr>
          <p:cNvCxnSpPr>
            <a:cxnSpLocks noChangeShapeType="1"/>
            <a:stCxn id="42" idx="6"/>
            <a:endCxn id="44" idx="2"/>
          </p:cNvCxnSpPr>
          <p:nvPr/>
        </p:nvCxnSpPr>
        <p:spPr bwMode="auto">
          <a:xfrm>
            <a:off x="3595722" y="2869910"/>
            <a:ext cx="171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9" name="Curved Connector 38">
            <a:extLst>
              <a:ext uri="{FF2B5EF4-FFF2-40B4-BE49-F238E27FC236}">
                <a16:creationId xmlns:a16="http://schemas.microsoft.com/office/drawing/2014/main" id="{F6053F2A-4B3A-473F-A6E3-070BB7BE309C}"/>
              </a:ext>
            </a:extLst>
          </p:cNvPr>
          <p:cNvCxnSpPr>
            <a:cxnSpLocks noChangeShapeType="1"/>
            <a:stCxn id="44" idx="4"/>
            <a:endCxn id="42" idx="4"/>
          </p:cNvCxnSpPr>
          <p:nvPr/>
        </p:nvCxnSpPr>
        <p:spPr bwMode="auto">
          <a:xfrm rot="5400000">
            <a:off x="4454922" y="2010710"/>
            <a:ext cx="12700" cy="2438400"/>
          </a:xfrm>
          <a:prstGeom prst="curvedConnector3">
            <a:avLst>
              <a:gd name="adj1" fmla="val 4226087"/>
            </a:avLst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0" name="Shape 41">
            <a:extLst>
              <a:ext uri="{FF2B5EF4-FFF2-40B4-BE49-F238E27FC236}">
                <a16:creationId xmlns:a16="http://schemas.microsoft.com/office/drawing/2014/main" id="{D9C215D1-AF61-468C-91DD-A26B11B9245E}"/>
              </a:ext>
            </a:extLst>
          </p:cNvPr>
          <p:cNvCxnSpPr>
            <a:cxnSpLocks noChangeShapeType="1"/>
            <a:stCxn id="45" idx="4"/>
            <a:endCxn id="45" idx="6"/>
          </p:cNvCxnSpPr>
          <p:nvPr/>
        </p:nvCxnSpPr>
        <p:spPr bwMode="auto">
          <a:xfrm rot="5400000" flipH="1" flipV="1">
            <a:off x="7579122" y="2869910"/>
            <a:ext cx="360000" cy="360000"/>
          </a:xfrm>
          <a:prstGeom prst="curvedConnector4">
            <a:avLst>
              <a:gd name="adj1" fmla="val -63500"/>
              <a:gd name="adj2" fmla="val 163500"/>
            </a:avLst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E4DE78D8-8587-43CD-A0CF-690E990F32D2}"/>
              </a:ext>
            </a:extLst>
          </p:cNvPr>
          <p:cNvSpPr/>
          <p:nvPr/>
        </p:nvSpPr>
        <p:spPr>
          <a:xfrm flipV="1">
            <a:off x="737986" y="465211"/>
            <a:ext cx="3685758" cy="3580276"/>
          </a:xfrm>
          <a:prstGeom prst="rtTriangle">
            <a:avLst/>
          </a:prstGeom>
          <a:solidFill>
            <a:srgbClr val="1CADE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7E3567-3620-479D-A393-90F90D030D39}"/>
              </a:ext>
            </a:extLst>
          </p:cNvPr>
          <p:cNvSpPr/>
          <p:nvPr/>
        </p:nvSpPr>
        <p:spPr>
          <a:xfrm>
            <a:off x="5039975" y="468638"/>
            <a:ext cx="3226891" cy="888966"/>
          </a:xfrm>
          <a:prstGeom prst="rect">
            <a:avLst/>
          </a:prstGeom>
          <a:solidFill>
            <a:srgbClr val="1CADE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A1B4A40-8BA7-4219-ADA3-77C304A656A3}"/>
              </a:ext>
            </a:extLst>
          </p:cNvPr>
          <p:cNvSpPr/>
          <p:nvPr/>
        </p:nvSpPr>
        <p:spPr>
          <a:xfrm>
            <a:off x="2810299" y="2460906"/>
            <a:ext cx="3312779" cy="888966"/>
          </a:xfrm>
          <a:prstGeom prst="rect">
            <a:avLst/>
          </a:prstGeom>
          <a:solidFill>
            <a:srgbClr val="1CADE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23FCA70-856A-408F-8955-FC2B75FD65F6}"/>
              </a:ext>
            </a:extLst>
          </p:cNvPr>
          <p:cNvSpPr/>
          <p:nvPr/>
        </p:nvSpPr>
        <p:spPr>
          <a:xfrm>
            <a:off x="7137135" y="2460906"/>
            <a:ext cx="913562" cy="888966"/>
          </a:xfrm>
          <a:prstGeom prst="rect">
            <a:avLst/>
          </a:prstGeom>
          <a:solidFill>
            <a:srgbClr val="1CADE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7B3D222-8B41-4BE8-A363-CC2FDA17B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880" y="4037379"/>
            <a:ext cx="981731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 err="1">
                <a:latin typeface="Calibri"/>
                <a:cs typeface="Calibri"/>
              </a:rPr>
              <a:t>abe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2921806-5A51-444F-85F0-76852E51F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6657" y="4037379"/>
            <a:ext cx="981731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cd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65EBA9B-CFE9-406C-9E97-6920DE015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4056" y="5336810"/>
            <a:ext cx="981731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 err="1">
                <a:latin typeface="Calibri"/>
                <a:cs typeface="Calibri"/>
              </a:rPr>
              <a:t>fg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4B447D6-CDDE-42D1-B57C-3ED3DA4DC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6658" y="5336810"/>
            <a:ext cx="981731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h</a:t>
            </a:r>
          </a:p>
        </p:txBody>
      </p:sp>
      <p:cxnSp>
        <p:nvCxnSpPr>
          <p:cNvPr id="69" name="Straight Arrow Connector 23">
            <a:extLst>
              <a:ext uri="{FF2B5EF4-FFF2-40B4-BE49-F238E27FC236}">
                <a16:creationId xmlns:a16="http://schemas.microsoft.com/office/drawing/2014/main" id="{68CB03CD-F497-4D5D-999F-5B68EFFB20D0}"/>
              </a:ext>
            </a:extLst>
          </p:cNvPr>
          <p:cNvCxnSpPr>
            <a:cxnSpLocks noChangeShapeType="1"/>
            <a:stCxn id="65" idx="6"/>
            <a:endCxn id="66" idx="2"/>
          </p:cNvCxnSpPr>
          <p:nvPr/>
        </p:nvCxnSpPr>
        <p:spPr bwMode="auto">
          <a:xfrm>
            <a:off x="2414611" y="4397379"/>
            <a:ext cx="462204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2" name="Straight Arrow Connector 23">
            <a:extLst>
              <a:ext uri="{FF2B5EF4-FFF2-40B4-BE49-F238E27FC236}">
                <a16:creationId xmlns:a16="http://schemas.microsoft.com/office/drawing/2014/main" id="{EE009622-0CCD-4B3A-A378-865F3C471D91}"/>
              </a:ext>
            </a:extLst>
          </p:cNvPr>
          <p:cNvCxnSpPr>
            <a:cxnSpLocks noChangeShapeType="1"/>
            <a:stCxn id="65" idx="5"/>
            <a:endCxn id="67" idx="1"/>
          </p:cNvCxnSpPr>
          <p:nvPr/>
        </p:nvCxnSpPr>
        <p:spPr bwMode="auto">
          <a:xfrm>
            <a:off x="2270840" y="4651937"/>
            <a:ext cx="1836987" cy="7903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5" name="Straight Arrow Connector 23">
            <a:extLst>
              <a:ext uri="{FF2B5EF4-FFF2-40B4-BE49-F238E27FC236}">
                <a16:creationId xmlns:a16="http://schemas.microsoft.com/office/drawing/2014/main" id="{20E2A4AB-E076-4C0F-9077-8B893AA6414F}"/>
              </a:ext>
            </a:extLst>
          </p:cNvPr>
          <p:cNvCxnSpPr>
            <a:cxnSpLocks noChangeShapeType="1"/>
            <a:stCxn id="66" idx="4"/>
            <a:endCxn id="68" idx="0"/>
          </p:cNvCxnSpPr>
          <p:nvPr/>
        </p:nvCxnSpPr>
        <p:spPr bwMode="auto">
          <a:xfrm>
            <a:off x="7527523" y="4757379"/>
            <a:ext cx="1" cy="5794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0" name="Straight Arrow Connector 23">
            <a:extLst>
              <a:ext uri="{FF2B5EF4-FFF2-40B4-BE49-F238E27FC236}">
                <a16:creationId xmlns:a16="http://schemas.microsoft.com/office/drawing/2014/main" id="{BC9A8EB3-3A26-4869-B909-81EF811A5022}"/>
              </a:ext>
            </a:extLst>
          </p:cNvPr>
          <p:cNvCxnSpPr>
            <a:cxnSpLocks noChangeShapeType="1"/>
            <a:stCxn id="67" idx="6"/>
            <a:endCxn id="68" idx="2"/>
          </p:cNvCxnSpPr>
          <p:nvPr/>
        </p:nvCxnSpPr>
        <p:spPr bwMode="auto">
          <a:xfrm>
            <a:off x="4945787" y="5696810"/>
            <a:ext cx="209087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" name="Straight Arrow Connector 23">
            <a:extLst>
              <a:ext uri="{FF2B5EF4-FFF2-40B4-BE49-F238E27FC236}">
                <a16:creationId xmlns:a16="http://schemas.microsoft.com/office/drawing/2014/main" id="{AA7B714F-4CC5-FC4C-B498-566F68D11DD1}"/>
              </a:ext>
            </a:extLst>
          </p:cNvPr>
          <p:cNvCxnSpPr>
            <a:cxnSpLocks noChangeShapeType="1"/>
            <a:stCxn id="66" idx="3"/>
            <a:endCxn id="67" idx="7"/>
          </p:cNvCxnSpPr>
          <p:nvPr/>
        </p:nvCxnSpPr>
        <p:spPr bwMode="auto">
          <a:xfrm flipH="1">
            <a:off x="4802016" y="4651937"/>
            <a:ext cx="2378412" cy="7903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61300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0"/>
            <a:ext cx="8641072" cy="1148505"/>
          </a:xfrm>
        </p:spPr>
        <p:txBody>
          <a:bodyPr>
            <a:noAutofit/>
          </a:bodyPr>
          <a:lstStyle/>
          <a:p>
            <a:r>
              <a:rPr lang="es-ES_tradnl" sz="4000" dirty="0"/>
              <a:t>El algoritmo usa el</a:t>
            </a:r>
            <a:br>
              <a:rPr lang="es-ES_tradnl" sz="4000" dirty="0"/>
            </a:br>
            <a:r>
              <a:rPr lang="es-ES_tradnl" sz="4000" i="1" dirty="0"/>
              <a:t>grafo transpuesto G’</a:t>
            </a:r>
            <a:r>
              <a:rPr lang="es-ES_tradnl" sz="4000" dirty="0"/>
              <a:t> de </a:t>
            </a:r>
            <a:r>
              <a:rPr lang="es-ES_tradnl" sz="4000" i="1" dirty="0"/>
              <a:t>G</a:t>
            </a:r>
            <a:endParaRPr lang="en-US" sz="40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775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kumimoji="0" sz="1600" b="1" kern="1200">
                <a:solidFill>
                  <a:srgbClr val="FFFFFF"/>
                </a:solidFill>
                <a:latin typeface="Calibri"/>
                <a:ea typeface="+mn-ea"/>
                <a:cs typeface="Calibr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70D7B2-05AC-5E46-A5A9-DC14CA5FB5D3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461" y="1287532"/>
                <a:ext cx="8641076" cy="949166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s-ES_tradnl" sz="2200" i="1" dirty="0"/>
                  <a:t>G’</a:t>
                </a:r>
                <a:r>
                  <a:rPr lang="es-ES_tradnl" sz="2200" dirty="0"/>
                  <a:t> es </a:t>
                </a:r>
                <a:r>
                  <a:rPr lang="es-ES_tradnl" sz="2200" i="1" dirty="0"/>
                  <a:t>G </a:t>
                </a:r>
                <a:r>
                  <a:rPr lang="es-ES_tradnl" sz="2200" dirty="0"/>
                  <a:t>pero con la dirección de las aristas invertida: sea </a:t>
                </a:r>
                <a14:m>
                  <m:oMath xmlns:m="http://schemas.openxmlformats.org/officeDocument/2006/math">
                    <m:r>
                      <a:rPr lang="en-US" altLang="ja-JP" sz="2200" b="1" i="1" dirty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  <a:sym typeface="Symbol" charset="0"/>
                      </a:rPr>
                      <m:t></m:t>
                    </m:r>
                    <m:r>
                      <a:rPr lang="es-CL" altLang="ja-JP" sz="2200" b="1" i="1" dirty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  <a:sym typeface="Symbol" charset="0"/>
                      </a:rPr>
                      <m:t>′</m:t>
                    </m:r>
                    <m:r>
                      <a:rPr lang="en-US" altLang="ja-JP" sz="2200" b="1" i="1" dirty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[</m:t>
                    </m:r>
                    <m:r>
                      <a:rPr lang="en-US" altLang="ja-JP" sz="2200" b="1" i="1" dirty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US" altLang="ja-JP" sz="2200" b="1" i="1" dirty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]</m:t>
                    </m:r>
                  </m:oMath>
                </a14:m>
                <a:r>
                  <a:rPr lang="es-ES_tradnl" sz="2200" dirty="0"/>
                  <a:t> la lista de aristas de </a:t>
                </a:r>
                <a14:m>
                  <m:oMath xmlns:m="http://schemas.openxmlformats.org/officeDocument/2006/math"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s-ES_tradnl" sz="2200" b="1" dirty="0"/>
                  <a:t> </a:t>
                </a:r>
                <a:r>
                  <a:rPr lang="es-ES_tradnl" sz="2200" dirty="0"/>
                  <a:t>en </a:t>
                </a:r>
                <a:r>
                  <a:rPr lang="es-ES_tradnl" sz="2200" i="1" dirty="0"/>
                  <a:t>G’</a:t>
                </a:r>
                <a:endParaRPr lang="es-ES_tradnl" sz="2200" b="1" dirty="0"/>
              </a:p>
              <a:p>
                <a:pPr>
                  <a:lnSpc>
                    <a:spcPct val="100000"/>
                  </a:lnSpc>
                </a:pPr>
                <a:endParaRPr lang="es-ES_tradnl" sz="22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461" y="1287532"/>
                <a:ext cx="8641076" cy="949166"/>
              </a:xfrm>
              <a:blipFill>
                <a:blip r:embed="rId2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262DAF45-2D1A-4543-91CF-8A86CFF32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69704"/>
            <a:ext cx="72000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89C190-33DF-4410-BF58-57F2E32AF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769704"/>
            <a:ext cx="72000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F8C274-3CFA-4CC7-9446-4F40069D7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769704"/>
            <a:ext cx="72000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61264E-A201-470C-AC52-485CF87EA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750904"/>
            <a:ext cx="72000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FE4003-DACD-458A-8B8F-2B081B19F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750904"/>
            <a:ext cx="72000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90A740-783A-4DEF-A4DE-482588E61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750904"/>
            <a:ext cx="72000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CDD461-F359-4865-9EF0-15B578DEE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750904"/>
            <a:ext cx="72000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915B0D-B165-4B2F-89F8-9FEF6B84B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769704"/>
            <a:ext cx="72000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8FF991-9DB4-4522-B737-C8C44790813E}"/>
              </a:ext>
            </a:extLst>
          </p:cNvPr>
          <p:cNvCxnSpPr>
            <a:cxnSpLocks noChangeShapeType="1"/>
            <a:stCxn id="8" idx="3"/>
            <a:endCxn id="10" idx="7"/>
          </p:cNvCxnSpPr>
          <p:nvPr/>
        </p:nvCxnSpPr>
        <p:spPr bwMode="auto">
          <a:xfrm flipH="1">
            <a:off x="1452758" y="3384262"/>
            <a:ext cx="1548284" cy="14720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Straight Arrow Connector 15">
            <a:extLst>
              <a:ext uri="{FF2B5EF4-FFF2-40B4-BE49-F238E27FC236}">
                <a16:creationId xmlns:a16="http://schemas.microsoft.com/office/drawing/2014/main" id="{054C0017-0E8A-463C-B2E9-B97EEE5FA7F5}"/>
              </a:ext>
            </a:extLst>
          </p:cNvPr>
          <p:cNvCxnSpPr>
            <a:cxnSpLocks noChangeShapeType="1"/>
            <a:stCxn id="10" idx="0"/>
            <a:endCxn id="6" idx="4"/>
          </p:cNvCxnSpPr>
          <p:nvPr/>
        </p:nvCxnSpPr>
        <p:spPr bwMode="auto">
          <a:xfrm flipV="1">
            <a:off x="1198200" y="3489704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Straight Arrow Connector 17">
            <a:extLst>
              <a:ext uri="{FF2B5EF4-FFF2-40B4-BE49-F238E27FC236}">
                <a16:creationId xmlns:a16="http://schemas.microsoft.com/office/drawing/2014/main" id="{087F95ED-6FEC-4D1D-8117-ACEE74F2530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58200" y="3129704"/>
            <a:ext cx="133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Straight Arrow Connector 19">
            <a:extLst>
              <a:ext uri="{FF2B5EF4-FFF2-40B4-BE49-F238E27FC236}">
                <a16:creationId xmlns:a16="http://schemas.microsoft.com/office/drawing/2014/main" id="{D7BAC359-E783-4FC8-A712-32F8FFB8A32F}"/>
              </a:ext>
            </a:extLst>
          </p:cNvPr>
          <p:cNvCxnSpPr>
            <a:cxnSpLocks noChangeShapeType="1"/>
            <a:stCxn id="8" idx="4"/>
            <a:endCxn id="9" idx="0"/>
          </p:cNvCxnSpPr>
          <p:nvPr/>
        </p:nvCxnSpPr>
        <p:spPr bwMode="auto">
          <a:xfrm>
            <a:off x="3255600" y="3489704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Straight Arrow Connector 21">
            <a:extLst>
              <a:ext uri="{FF2B5EF4-FFF2-40B4-BE49-F238E27FC236}">
                <a16:creationId xmlns:a16="http://schemas.microsoft.com/office/drawing/2014/main" id="{5FC31E45-0063-4867-A31B-A36A79C1E232}"/>
              </a:ext>
            </a:extLst>
          </p:cNvPr>
          <p:cNvCxnSpPr>
            <a:cxnSpLocks noChangeShapeType="1"/>
            <a:stCxn id="10" idx="6"/>
            <a:endCxn id="9" idx="2"/>
          </p:cNvCxnSpPr>
          <p:nvPr/>
        </p:nvCxnSpPr>
        <p:spPr bwMode="auto">
          <a:xfrm>
            <a:off x="1558200" y="5110904"/>
            <a:ext cx="1337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Straight Arrow Connector 23">
            <a:extLst>
              <a:ext uri="{FF2B5EF4-FFF2-40B4-BE49-F238E27FC236}">
                <a16:creationId xmlns:a16="http://schemas.microsoft.com/office/drawing/2014/main" id="{1B609784-F79C-445A-88F3-A1B8E2481AEB}"/>
              </a:ext>
            </a:extLst>
          </p:cNvPr>
          <p:cNvCxnSpPr>
            <a:cxnSpLocks noChangeShapeType="1"/>
            <a:stCxn id="8" idx="6"/>
            <a:endCxn id="7" idx="2"/>
          </p:cNvCxnSpPr>
          <p:nvPr/>
        </p:nvCxnSpPr>
        <p:spPr bwMode="auto">
          <a:xfrm>
            <a:off x="3615600" y="3129704"/>
            <a:ext cx="171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Straight Arrow Connector 25">
            <a:extLst>
              <a:ext uri="{FF2B5EF4-FFF2-40B4-BE49-F238E27FC236}">
                <a16:creationId xmlns:a16="http://schemas.microsoft.com/office/drawing/2014/main" id="{92C70AA8-1B23-4EDD-898E-002559C44316}"/>
              </a:ext>
            </a:extLst>
          </p:cNvPr>
          <p:cNvCxnSpPr>
            <a:cxnSpLocks noChangeShapeType="1"/>
            <a:stCxn id="7" idx="4"/>
            <a:endCxn id="11" idx="0"/>
          </p:cNvCxnSpPr>
          <p:nvPr/>
        </p:nvCxnSpPr>
        <p:spPr bwMode="auto">
          <a:xfrm>
            <a:off x="5694000" y="3489704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Straight Arrow Connector 27">
            <a:extLst>
              <a:ext uri="{FF2B5EF4-FFF2-40B4-BE49-F238E27FC236}">
                <a16:creationId xmlns:a16="http://schemas.microsoft.com/office/drawing/2014/main" id="{04BACBBF-B803-4DF9-9DFE-9E262CA08D68}"/>
              </a:ext>
            </a:extLst>
          </p:cNvPr>
          <p:cNvCxnSpPr>
            <a:cxnSpLocks noChangeShapeType="1"/>
            <a:stCxn id="13" idx="4"/>
            <a:endCxn id="12" idx="0"/>
          </p:cNvCxnSpPr>
          <p:nvPr/>
        </p:nvCxnSpPr>
        <p:spPr bwMode="auto">
          <a:xfrm>
            <a:off x="7599000" y="3489704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Straight Arrow Connector 29">
            <a:extLst>
              <a:ext uri="{FF2B5EF4-FFF2-40B4-BE49-F238E27FC236}">
                <a16:creationId xmlns:a16="http://schemas.microsoft.com/office/drawing/2014/main" id="{94B58A94-C977-4E40-AAB6-A02CE138F250}"/>
              </a:ext>
            </a:extLst>
          </p:cNvPr>
          <p:cNvCxnSpPr>
            <a:cxnSpLocks noChangeShapeType="1"/>
            <a:stCxn id="11" idx="6"/>
            <a:endCxn id="12" idx="2"/>
          </p:cNvCxnSpPr>
          <p:nvPr/>
        </p:nvCxnSpPr>
        <p:spPr bwMode="auto">
          <a:xfrm>
            <a:off x="6054000" y="5110904"/>
            <a:ext cx="118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Straight Arrow Connector 31">
            <a:extLst>
              <a:ext uri="{FF2B5EF4-FFF2-40B4-BE49-F238E27FC236}">
                <a16:creationId xmlns:a16="http://schemas.microsoft.com/office/drawing/2014/main" id="{BBDEAF5E-93AC-4956-994D-437D29EBF9E6}"/>
              </a:ext>
            </a:extLst>
          </p:cNvPr>
          <p:cNvCxnSpPr>
            <a:cxnSpLocks noChangeShapeType="1"/>
            <a:stCxn id="13" idx="2"/>
            <a:endCxn id="7" idx="6"/>
          </p:cNvCxnSpPr>
          <p:nvPr/>
        </p:nvCxnSpPr>
        <p:spPr bwMode="auto">
          <a:xfrm flipH="1">
            <a:off x="6054000" y="3129704"/>
            <a:ext cx="118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Curved Connector 33">
            <a:extLst>
              <a:ext uri="{FF2B5EF4-FFF2-40B4-BE49-F238E27FC236}">
                <a16:creationId xmlns:a16="http://schemas.microsoft.com/office/drawing/2014/main" id="{7D0BBF61-366C-46FE-BD5E-9C043F8C81FD}"/>
              </a:ext>
            </a:extLst>
          </p:cNvPr>
          <p:cNvCxnSpPr>
            <a:cxnSpLocks noChangeShapeType="1"/>
            <a:stCxn id="7" idx="0"/>
            <a:endCxn id="13" idx="0"/>
          </p:cNvCxnSpPr>
          <p:nvPr/>
        </p:nvCxnSpPr>
        <p:spPr bwMode="auto">
          <a:xfrm rot="5400000" flipH="1" flipV="1">
            <a:off x="6646500" y="1817204"/>
            <a:ext cx="12700" cy="1905000"/>
          </a:xfrm>
          <a:prstGeom prst="curvedConnector3">
            <a:avLst>
              <a:gd name="adj1" fmla="val 3365220"/>
            </a:avLst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" name="Straight Arrow Connector 36">
            <a:extLst>
              <a:ext uri="{FF2B5EF4-FFF2-40B4-BE49-F238E27FC236}">
                <a16:creationId xmlns:a16="http://schemas.microsoft.com/office/drawing/2014/main" id="{E4D8BE55-C6D3-490E-A57A-2022ED9D4998}"/>
              </a:ext>
            </a:extLst>
          </p:cNvPr>
          <p:cNvCxnSpPr>
            <a:cxnSpLocks noChangeShapeType="1"/>
            <a:stCxn id="9" idx="6"/>
            <a:endCxn id="11" idx="2"/>
          </p:cNvCxnSpPr>
          <p:nvPr/>
        </p:nvCxnSpPr>
        <p:spPr bwMode="auto">
          <a:xfrm>
            <a:off x="3615600" y="5110904"/>
            <a:ext cx="171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" name="Curved Connector 38">
            <a:extLst>
              <a:ext uri="{FF2B5EF4-FFF2-40B4-BE49-F238E27FC236}">
                <a16:creationId xmlns:a16="http://schemas.microsoft.com/office/drawing/2014/main" id="{C5FA91B2-9C43-42B1-B9EB-4E169E4AF5FA}"/>
              </a:ext>
            </a:extLst>
          </p:cNvPr>
          <p:cNvCxnSpPr>
            <a:cxnSpLocks noChangeShapeType="1"/>
            <a:stCxn id="11" idx="4"/>
            <a:endCxn id="9" idx="4"/>
          </p:cNvCxnSpPr>
          <p:nvPr/>
        </p:nvCxnSpPr>
        <p:spPr bwMode="auto">
          <a:xfrm rot="5400000">
            <a:off x="4474800" y="4251704"/>
            <a:ext cx="12700" cy="2438400"/>
          </a:xfrm>
          <a:prstGeom prst="curvedConnector3">
            <a:avLst>
              <a:gd name="adj1" fmla="val 4226087"/>
            </a:avLst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Shape 41">
            <a:extLst>
              <a:ext uri="{FF2B5EF4-FFF2-40B4-BE49-F238E27FC236}">
                <a16:creationId xmlns:a16="http://schemas.microsoft.com/office/drawing/2014/main" id="{2FF51F0F-3D37-435E-BFD2-337D6CD89CA9}"/>
              </a:ext>
            </a:extLst>
          </p:cNvPr>
          <p:cNvCxnSpPr>
            <a:cxnSpLocks noChangeShapeType="1"/>
            <a:stCxn id="12" idx="4"/>
            <a:endCxn id="12" idx="6"/>
          </p:cNvCxnSpPr>
          <p:nvPr/>
        </p:nvCxnSpPr>
        <p:spPr bwMode="auto">
          <a:xfrm rot="5400000" flipH="1" flipV="1">
            <a:off x="7599000" y="5110904"/>
            <a:ext cx="360000" cy="360000"/>
          </a:xfrm>
          <a:prstGeom prst="curvedConnector4">
            <a:avLst>
              <a:gd name="adj1" fmla="val -63500"/>
              <a:gd name="adj2" fmla="val 163500"/>
            </a:avLst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940758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0"/>
            <a:ext cx="8641072" cy="1148504"/>
          </a:xfrm>
        </p:spPr>
        <p:txBody>
          <a:bodyPr>
            <a:noAutofit/>
          </a:bodyPr>
          <a:lstStyle/>
          <a:p>
            <a:r>
              <a:rPr lang="es-ES_tradnl" sz="4400" i="1" dirty="0"/>
              <a:t>G’</a:t>
            </a:r>
            <a:r>
              <a:rPr lang="es-ES_tradnl" sz="4400" dirty="0"/>
              <a:t> tiene las mismas CFCs que </a:t>
            </a:r>
            <a:r>
              <a:rPr lang="es-ES_tradnl" sz="4400" i="1" dirty="0"/>
              <a:t>G</a:t>
            </a:r>
            <a:endParaRPr lang="en-US" sz="4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775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kumimoji="0" sz="1600" b="1" kern="1200">
                <a:solidFill>
                  <a:srgbClr val="FFFFFF"/>
                </a:solidFill>
                <a:latin typeface="Calibri"/>
                <a:ea typeface="+mn-ea"/>
                <a:cs typeface="Calibr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70D7B2-05AC-5E46-A5A9-DC14CA5FB5D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2DAF45-2D1A-4543-91CF-8A86CFF32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69704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89C190-33DF-4410-BF58-57F2E32AF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769704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F8C274-3CFA-4CC7-9446-4F40069D7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769704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61264E-A201-470C-AC52-485CF87EA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750904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FE4003-DACD-458A-8B8F-2B081B19F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750904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90A740-783A-4DEF-A4DE-482588E61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750904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CDD461-F359-4865-9EF0-15B578DEE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750904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915B0D-B165-4B2F-89F8-9FEF6B84B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769704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8FF991-9DB4-4522-B737-C8C44790813E}"/>
              </a:ext>
            </a:extLst>
          </p:cNvPr>
          <p:cNvCxnSpPr>
            <a:cxnSpLocks noChangeShapeType="1"/>
            <a:stCxn id="8" idx="3"/>
            <a:endCxn id="10" idx="7"/>
          </p:cNvCxnSpPr>
          <p:nvPr/>
        </p:nvCxnSpPr>
        <p:spPr bwMode="auto">
          <a:xfrm flipH="1">
            <a:off x="1452758" y="3384262"/>
            <a:ext cx="1548284" cy="14720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Straight Arrow Connector 15">
            <a:extLst>
              <a:ext uri="{FF2B5EF4-FFF2-40B4-BE49-F238E27FC236}">
                <a16:creationId xmlns:a16="http://schemas.microsoft.com/office/drawing/2014/main" id="{054C0017-0E8A-463C-B2E9-B97EEE5FA7F5}"/>
              </a:ext>
            </a:extLst>
          </p:cNvPr>
          <p:cNvCxnSpPr>
            <a:cxnSpLocks noChangeShapeType="1"/>
            <a:stCxn id="10" idx="0"/>
            <a:endCxn id="6" idx="4"/>
          </p:cNvCxnSpPr>
          <p:nvPr/>
        </p:nvCxnSpPr>
        <p:spPr bwMode="auto">
          <a:xfrm flipV="1">
            <a:off x="1198200" y="3489704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Straight Arrow Connector 17">
            <a:extLst>
              <a:ext uri="{FF2B5EF4-FFF2-40B4-BE49-F238E27FC236}">
                <a16:creationId xmlns:a16="http://schemas.microsoft.com/office/drawing/2014/main" id="{087F95ED-6FEC-4D1D-8117-ACEE74F2530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58200" y="3129704"/>
            <a:ext cx="133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Straight Arrow Connector 19">
            <a:extLst>
              <a:ext uri="{FF2B5EF4-FFF2-40B4-BE49-F238E27FC236}">
                <a16:creationId xmlns:a16="http://schemas.microsoft.com/office/drawing/2014/main" id="{D7BAC359-E783-4FC8-A712-32F8FFB8A32F}"/>
              </a:ext>
            </a:extLst>
          </p:cNvPr>
          <p:cNvCxnSpPr>
            <a:cxnSpLocks noChangeShapeType="1"/>
            <a:stCxn id="8" idx="4"/>
            <a:endCxn id="9" idx="0"/>
          </p:cNvCxnSpPr>
          <p:nvPr/>
        </p:nvCxnSpPr>
        <p:spPr bwMode="auto">
          <a:xfrm>
            <a:off x="3255600" y="3489704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Straight Arrow Connector 21">
            <a:extLst>
              <a:ext uri="{FF2B5EF4-FFF2-40B4-BE49-F238E27FC236}">
                <a16:creationId xmlns:a16="http://schemas.microsoft.com/office/drawing/2014/main" id="{5FC31E45-0063-4867-A31B-A36A79C1E232}"/>
              </a:ext>
            </a:extLst>
          </p:cNvPr>
          <p:cNvCxnSpPr>
            <a:cxnSpLocks noChangeShapeType="1"/>
            <a:stCxn id="10" idx="6"/>
            <a:endCxn id="9" idx="2"/>
          </p:cNvCxnSpPr>
          <p:nvPr/>
        </p:nvCxnSpPr>
        <p:spPr bwMode="auto">
          <a:xfrm>
            <a:off x="1558200" y="5110904"/>
            <a:ext cx="1337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Straight Arrow Connector 23">
            <a:extLst>
              <a:ext uri="{FF2B5EF4-FFF2-40B4-BE49-F238E27FC236}">
                <a16:creationId xmlns:a16="http://schemas.microsoft.com/office/drawing/2014/main" id="{1B609784-F79C-445A-88F3-A1B8E2481AEB}"/>
              </a:ext>
            </a:extLst>
          </p:cNvPr>
          <p:cNvCxnSpPr>
            <a:cxnSpLocks noChangeShapeType="1"/>
            <a:stCxn id="8" idx="6"/>
            <a:endCxn id="7" idx="2"/>
          </p:cNvCxnSpPr>
          <p:nvPr/>
        </p:nvCxnSpPr>
        <p:spPr bwMode="auto">
          <a:xfrm>
            <a:off x="3615600" y="3129704"/>
            <a:ext cx="171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Straight Arrow Connector 25">
            <a:extLst>
              <a:ext uri="{FF2B5EF4-FFF2-40B4-BE49-F238E27FC236}">
                <a16:creationId xmlns:a16="http://schemas.microsoft.com/office/drawing/2014/main" id="{92C70AA8-1B23-4EDD-898E-002559C44316}"/>
              </a:ext>
            </a:extLst>
          </p:cNvPr>
          <p:cNvCxnSpPr>
            <a:cxnSpLocks noChangeShapeType="1"/>
            <a:stCxn id="7" idx="4"/>
            <a:endCxn id="11" idx="0"/>
          </p:cNvCxnSpPr>
          <p:nvPr/>
        </p:nvCxnSpPr>
        <p:spPr bwMode="auto">
          <a:xfrm>
            <a:off x="5694000" y="3489704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Straight Arrow Connector 27">
            <a:extLst>
              <a:ext uri="{FF2B5EF4-FFF2-40B4-BE49-F238E27FC236}">
                <a16:creationId xmlns:a16="http://schemas.microsoft.com/office/drawing/2014/main" id="{04BACBBF-B803-4DF9-9DFE-9E262CA08D68}"/>
              </a:ext>
            </a:extLst>
          </p:cNvPr>
          <p:cNvCxnSpPr>
            <a:cxnSpLocks noChangeShapeType="1"/>
            <a:stCxn id="13" idx="4"/>
            <a:endCxn id="12" idx="0"/>
          </p:cNvCxnSpPr>
          <p:nvPr/>
        </p:nvCxnSpPr>
        <p:spPr bwMode="auto">
          <a:xfrm>
            <a:off x="7599000" y="3489704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Straight Arrow Connector 29">
            <a:extLst>
              <a:ext uri="{FF2B5EF4-FFF2-40B4-BE49-F238E27FC236}">
                <a16:creationId xmlns:a16="http://schemas.microsoft.com/office/drawing/2014/main" id="{94B58A94-C977-4E40-AAB6-A02CE138F250}"/>
              </a:ext>
            </a:extLst>
          </p:cNvPr>
          <p:cNvCxnSpPr>
            <a:cxnSpLocks noChangeShapeType="1"/>
            <a:stCxn id="11" idx="6"/>
            <a:endCxn id="12" idx="2"/>
          </p:cNvCxnSpPr>
          <p:nvPr/>
        </p:nvCxnSpPr>
        <p:spPr bwMode="auto">
          <a:xfrm>
            <a:off x="6054000" y="5110904"/>
            <a:ext cx="118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Straight Arrow Connector 31">
            <a:extLst>
              <a:ext uri="{FF2B5EF4-FFF2-40B4-BE49-F238E27FC236}">
                <a16:creationId xmlns:a16="http://schemas.microsoft.com/office/drawing/2014/main" id="{BBDEAF5E-93AC-4956-994D-437D29EBF9E6}"/>
              </a:ext>
            </a:extLst>
          </p:cNvPr>
          <p:cNvCxnSpPr>
            <a:cxnSpLocks noChangeShapeType="1"/>
            <a:stCxn id="13" idx="2"/>
            <a:endCxn id="7" idx="6"/>
          </p:cNvCxnSpPr>
          <p:nvPr/>
        </p:nvCxnSpPr>
        <p:spPr bwMode="auto">
          <a:xfrm flipH="1">
            <a:off x="6054000" y="3129704"/>
            <a:ext cx="118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Curved Connector 33">
            <a:extLst>
              <a:ext uri="{FF2B5EF4-FFF2-40B4-BE49-F238E27FC236}">
                <a16:creationId xmlns:a16="http://schemas.microsoft.com/office/drawing/2014/main" id="{7D0BBF61-366C-46FE-BD5E-9C043F8C81FD}"/>
              </a:ext>
            </a:extLst>
          </p:cNvPr>
          <p:cNvCxnSpPr>
            <a:cxnSpLocks noChangeShapeType="1"/>
            <a:stCxn id="7" idx="0"/>
            <a:endCxn id="13" idx="0"/>
          </p:cNvCxnSpPr>
          <p:nvPr/>
        </p:nvCxnSpPr>
        <p:spPr bwMode="auto">
          <a:xfrm rot="5400000" flipH="1" flipV="1">
            <a:off x="6646500" y="1817204"/>
            <a:ext cx="12700" cy="1905000"/>
          </a:xfrm>
          <a:prstGeom prst="curvedConnector3">
            <a:avLst>
              <a:gd name="adj1" fmla="val 3365220"/>
            </a:avLst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" name="Straight Arrow Connector 36">
            <a:extLst>
              <a:ext uri="{FF2B5EF4-FFF2-40B4-BE49-F238E27FC236}">
                <a16:creationId xmlns:a16="http://schemas.microsoft.com/office/drawing/2014/main" id="{E4D8BE55-C6D3-490E-A57A-2022ED9D4998}"/>
              </a:ext>
            </a:extLst>
          </p:cNvPr>
          <p:cNvCxnSpPr>
            <a:cxnSpLocks noChangeShapeType="1"/>
            <a:stCxn id="9" idx="6"/>
            <a:endCxn id="11" idx="2"/>
          </p:cNvCxnSpPr>
          <p:nvPr/>
        </p:nvCxnSpPr>
        <p:spPr bwMode="auto">
          <a:xfrm>
            <a:off x="3615600" y="5110904"/>
            <a:ext cx="171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" name="Curved Connector 38">
            <a:extLst>
              <a:ext uri="{FF2B5EF4-FFF2-40B4-BE49-F238E27FC236}">
                <a16:creationId xmlns:a16="http://schemas.microsoft.com/office/drawing/2014/main" id="{C5FA91B2-9C43-42B1-B9EB-4E169E4AF5FA}"/>
              </a:ext>
            </a:extLst>
          </p:cNvPr>
          <p:cNvCxnSpPr>
            <a:cxnSpLocks noChangeShapeType="1"/>
            <a:stCxn id="11" idx="4"/>
            <a:endCxn id="9" idx="4"/>
          </p:cNvCxnSpPr>
          <p:nvPr/>
        </p:nvCxnSpPr>
        <p:spPr bwMode="auto">
          <a:xfrm rot="5400000">
            <a:off x="4474800" y="4251704"/>
            <a:ext cx="12700" cy="2438400"/>
          </a:xfrm>
          <a:prstGeom prst="curvedConnector3">
            <a:avLst>
              <a:gd name="adj1" fmla="val 4226087"/>
            </a:avLst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Shape 41">
            <a:extLst>
              <a:ext uri="{FF2B5EF4-FFF2-40B4-BE49-F238E27FC236}">
                <a16:creationId xmlns:a16="http://schemas.microsoft.com/office/drawing/2014/main" id="{2FF51F0F-3D37-435E-BFD2-337D6CD89CA9}"/>
              </a:ext>
            </a:extLst>
          </p:cNvPr>
          <p:cNvCxnSpPr>
            <a:cxnSpLocks noChangeShapeType="1"/>
            <a:stCxn id="12" idx="4"/>
            <a:endCxn id="12" idx="6"/>
          </p:cNvCxnSpPr>
          <p:nvPr/>
        </p:nvCxnSpPr>
        <p:spPr bwMode="auto">
          <a:xfrm rot="5400000" flipH="1" flipV="1">
            <a:off x="7599000" y="5110904"/>
            <a:ext cx="360000" cy="360000"/>
          </a:xfrm>
          <a:prstGeom prst="curvedConnector4">
            <a:avLst>
              <a:gd name="adj1" fmla="val -63500"/>
              <a:gd name="adj2" fmla="val 163500"/>
            </a:avLst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F6AF9567-5992-4888-A5FA-30C1E3AD523B}"/>
              </a:ext>
            </a:extLst>
          </p:cNvPr>
          <p:cNvSpPr/>
          <p:nvPr/>
        </p:nvSpPr>
        <p:spPr>
          <a:xfrm flipV="1">
            <a:off x="754688" y="2626638"/>
            <a:ext cx="3685758" cy="3580276"/>
          </a:xfrm>
          <a:prstGeom prst="rtTriangle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2C0668-4946-4BE0-8D01-CB43F86007CA}"/>
              </a:ext>
            </a:extLst>
          </p:cNvPr>
          <p:cNvSpPr/>
          <p:nvPr/>
        </p:nvSpPr>
        <p:spPr>
          <a:xfrm>
            <a:off x="5033054" y="2685221"/>
            <a:ext cx="3226891" cy="888966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0906F0-7433-4E85-85BB-C8E6C4AB8664}"/>
              </a:ext>
            </a:extLst>
          </p:cNvPr>
          <p:cNvSpPr/>
          <p:nvPr/>
        </p:nvSpPr>
        <p:spPr>
          <a:xfrm>
            <a:off x="2809832" y="4687380"/>
            <a:ext cx="3312779" cy="888966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23D4E7-A596-42BE-B8F0-2A9114DA1AA8}"/>
              </a:ext>
            </a:extLst>
          </p:cNvPr>
          <p:cNvSpPr/>
          <p:nvPr/>
        </p:nvSpPr>
        <p:spPr>
          <a:xfrm>
            <a:off x="7129019" y="4666421"/>
            <a:ext cx="913562" cy="888966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5672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4">
            <a:extLst>
              <a:ext uri="{FF2B5EF4-FFF2-40B4-BE49-F238E27FC236}">
                <a16:creationId xmlns:a16="http://schemas.microsoft.com/office/drawing/2014/main" id="{17B3D222-8B41-4BE8-A363-CC2FDA17B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555" y="2056179"/>
            <a:ext cx="981731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 err="1">
                <a:latin typeface="Calibri"/>
                <a:cs typeface="Calibri"/>
              </a:rPr>
              <a:t>abe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2921806-5A51-444F-85F0-76852E51F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2332" y="2056179"/>
            <a:ext cx="981731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cd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65EBA9B-CFE9-406C-9E97-6920DE015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731" y="3355610"/>
            <a:ext cx="981731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 err="1">
                <a:latin typeface="Calibri"/>
                <a:cs typeface="Calibri"/>
              </a:rPr>
              <a:t>fg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4B447D6-CDDE-42D1-B57C-3ED3DA4DC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2333" y="3355610"/>
            <a:ext cx="981731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h</a:t>
            </a:r>
          </a:p>
        </p:txBody>
      </p:sp>
      <p:cxnSp>
        <p:nvCxnSpPr>
          <p:cNvPr id="69" name="Straight Arrow Connector 23">
            <a:extLst>
              <a:ext uri="{FF2B5EF4-FFF2-40B4-BE49-F238E27FC236}">
                <a16:creationId xmlns:a16="http://schemas.microsoft.com/office/drawing/2014/main" id="{68CB03CD-F497-4D5D-999F-5B68EFFB20D0}"/>
              </a:ext>
            </a:extLst>
          </p:cNvPr>
          <p:cNvCxnSpPr>
            <a:cxnSpLocks noChangeShapeType="1"/>
            <a:stCxn id="65" idx="6"/>
            <a:endCxn id="66" idx="2"/>
          </p:cNvCxnSpPr>
          <p:nvPr/>
        </p:nvCxnSpPr>
        <p:spPr bwMode="auto">
          <a:xfrm>
            <a:off x="2100286" y="2416179"/>
            <a:ext cx="462204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2" name="Straight Arrow Connector 23">
            <a:extLst>
              <a:ext uri="{FF2B5EF4-FFF2-40B4-BE49-F238E27FC236}">
                <a16:creationId xmlns:a16="http://schemas.microsoft.com/office/drawing/2014/main" id="{EE009622-0CCD-4B3A-A378-865F3C471D91}"/>
              </a:ext>
            </a:extLst>
          </p:cNvPr>
          <p:cNvCxnSpPr>
            <a:cxnSpLocks noChangeShapeType="1"/>
            <a:stCxn id="65" idx="5"/>
            <a:endCxn id="67" idx="1"/>
          </p:cNvCxnSpPr>
          <p:nvPr/>
        </p:nvCxnSpPr>
        <p:spPr bwMode="auto">
          <a:xfrm>
            <a:off x="1956515" y="2670737"/>
            <a:ext cx="1836987" cy="7903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5" name="Straight Arrow Connector 23">
            <a:extLst>
              <a:ext uri="{FF2B5EF4-FFF2-40B4-BE49-F238E27FC236}">
                <a16:creationId xmlns:a16="http://schemas.microsoft.com/office/drawing/2014/main" id="{20E2A4AB-E076-4C0F-9077-8B893AA6414F}"/>
              </a:ext>
            </a:extLst>
          </p:cNvPr>
          <p:cNvCxnSpPr>
            <a:cxnSpLocks noChangeShapeType="1"/>
            <a:stCxn id="66" idx="4"/>
            <a:endCxn id="68" idx="0"/>
          </p:cNvCxnSpPr>
          <p:nvPr/>
        </p:nvCxnSpPr>
        <p:spPr bwMode="auto">
          <a:xfrm>
            <a:off x="7213198" y="2776179"/>
            <a:ext cx="1" cy="5794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0" name="Straight Arrow Connector 23">
            <a:extLst>
              <a:ext uri="{FF2B5EF4-FFF2-40B4-BE49-F238E27FC236}">
                <a16:creationId xmlns:a16="http://schemas.microsoft.com/office/drawing/2014/main" id="{BC9A8EB3-3A26-4869-B909-81EF811A5022}"/>
              </a:ext>
            </a:extLst>
          </p:cNvPr>
          <p:cNvCxnSpPr>
            <a:cxnSpLocks noChangeShapeType="1"/>
            <a:stCxn id="67" idx="6"/>
            <a:endCxn id="68" idx="2"/>
          </p:cNvCxnSpPr>
          <p:nvPr/>
        </p:nvCxnSpPr>
        <p:spPr bwMode="auto">
          <a:xfrm>
            <a:off x="4631462" y="3715610"/>
            <a:ext cx="209087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" name="Straight Arrow Connector 23">
            <a:extLst>
              <a:ext uri="{FF2B5EF4-FFF2-40B4-BE49-F238E27FC236}">
                <a16:creationId xmlns:a16="http://schemas.microsoft.com/office/drawing/2014/main" id="{AA7B714F-4CC5-FC4C-B498-566F68D11DD1}"/>
              </a:ext>
            </a:extLst>
          </p:cNvPr>
          <p:cNvCxnSpPr>
            <a:cxnSpLocks noChangeShapeType="1"/>
            <a:stCxn id="66" idx="3"/>
            <a:endCxn id="67" idx="7"/>
          </p:cNvCxnSpPr>
          <p:nvPr/>
        </p:nvCxnSpPr>
        <p:spPr bwMode="auto">
          <a:xfrm flipH="1">
            <a:off x="4487691" y="2670737"/>
            <a:ext cx="2378412" cy="7903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214626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1BDC8A23-FD18-405B-8181-7C1EB4592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297" y="2244646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B64B3B0-908A-42BE-A936-880081EA0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8097" y="2244646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DA2DE21-7D01-43E1-81FC-6F7B0E71A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697" y="2244646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b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8A2648A-74E1-4E87-8CAB-F687FD785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697" y="4225846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f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94C868E-FE18-4159-8F43-C62B85F43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297" y="4225846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3282A01-E62F-4365-A94A-24405A0D2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8097" y="4225846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g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94EB499-AA0E-439E-B81A-B6229633A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3097" y="4225846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h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AE9B2D2-B815-4F96-9A11-689717404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3097" y="2244646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d</a:t>
            </a:r>
          </a:p>
        </p:txBody>
      </p:sp>
      <p:cxnSp>
        <p:nvCxnSpPr>
          <p:cNvPr id="47" name="Straight Arrow Connector 13">
            <a:extLst>
              <a:ext uri="{FF2B5EF4-FFF2-40B4-BE49-F238E27FC236}">
                <a16:creationId xmlns:a16="http://schemas.microsoft.com/office/drawing/2014/main" id="{E2DA90F4-F7FA-4851-A4D2-465A5BDC8650}"/>
              </a:ext>
            </a:extLst>
          </p:cNvPr>
          <p:cNvCxnSpPr>
            <a:cxnSpLocks noChangeShapeType="1"/>
            <a:stCxn id="41" idx="3"/>
            <a:endCxn id="43" idx="7"/>
          </p:cNvCxnSpPr>
          <p:nvPr/>
        </p:nvCxnSpPr>
        <p:spPr bwMode="auto">
          <a:xfrm flipH="1">
            <a:off x="1516855" y="2859204"/>
            <a:ext cx="1548284" cy="14720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" name="Straight Arrow Connector 15">
            <a:extLst>
              <a:ext uri="{FF2B5EF4-FFF2-40B4-BE49-F238E27FC236}">
                <a16:creationId xmlns:a16="http://schemas.microsoft.com/office/drawing/2014/main" id="{655CEB58-6F7D-440D-AD72-04455B69D5A7}"/>
              </a:ext>
            </a:extLst>
          </p:cNvPr>
          <p:cNvCxnSpPr>
            <a:cxnSpLocks noChangeShapeType="1"/>
            <a:stCxn id="43" idx="0"/>
            <a:endCxn id="39" idx="4"/>
          </p:cNvCxnSpPr>
          <p:nvPr/>
        </p:nvCxnSpPr>
        <p:spPr bwMode="auto">
          <a:xfrm flipV="1">
            <a:off x="1262297" y="2964646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" name="Straight Arrow Connector 17">
            <a:extLst>
              <a:ext uri="{FF2B5EF4-FFF2-40B4-BE49-F238E27FC236}">
                <a16:creationId xmlns:a16="http://schemas.microsoft.com/office/drawing/2014/main" id="{0871CD40-D739-4FD4-AB58-01672F8A515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22297" y="2604646"/>
            <a:ext cx="133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0" name="Straight Arrow Connector 19">
            <a:extLst>
              <a:ext uri="{FF2B5EF4-FFF2-40B4-BE49-F238E27FC236}">
                <a16:creationId xmlns:a16="http://schemas.microsoft.com/office/drawing/2014/main" id="{0C1B2B2D-A20F-43D7-AC8B-35F5070A12B3}"/>
              </a:ext>
            </a:extLst>
          </p:cNvPr>
          <p:cNvCxnSpPr>
            <a:cxnSpLocks noChangeShapeType="1"/>
            <a:stCxn id="41" idx="4"/>
            <a:endCxn id="42" idx="0"/>
          </p:cNvCxnSpPr>
          <p:nvPr/>
        </p:nvCxnSpPr>
        <p:spPr bwMode="auto">
          <a:xfrm>
            <a:off x="3319697" y="2964646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" name="Straight Arrow Connector 21">
            <a:extLst>
              <a:ext uri="{FF2B5EF4-FFF2-40B4-BE49-F238E27FC236}">
                <a16:creationId xmlns:a16="http://schemas.microsoft.com/office/drawing/2014/main" id="{0905F636-D957-4CFD-B451-967888F7068A}"/>
              </a:ext>
            </a:extLst>
          </p:cNvPr>
          <p:cNvCxnSpPr>
            <a:cxnSpLocks noChangeShapeType="1"/>
            <a:stCxn id="43" idx="6"/>
            <a:endCxn id="42" idx="2"/>
          </p:cNvCxnSpPr>
          <p:nvPr/>
        </p:nvCxnSpPr>
        <p:spPr bwMode="auto">
          <a:xfrm>
            <a:off x="1622297" y="4585846"/>
            <a:ext cx="1337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2" name="Straight Arrow Connector 23">
            <a:extLst>
              <a:ext uri="{FF2B5EF4-FFF2-40B4-BE49-F238E27FC236}">
                <a16:creationId xmlns:a16="http://schemas.microsoft.com/office/drawing/2014/main" id="{D3804DEF-ECA5-4B28-A80C-B1FB9CF9D34E}"/>
              </a:ext>
            </a:extLst>
          </p:cNvPr>
          <p:cNvCxnSpPr>
            <a:cxnSpLocks noChangeShapeType="1"/>
            <a:stCxn id="41" idx="6"/>
            <a:endCxn id="40" idx="2"/>
          </p:cNvCxnSpPr>
          <p:nvPr/>
        </p:nvCxnSpPr>
        <p:spPr bwMode="auto">
          <a:xfrm>
            <a:off x="3679697" y="2604646"/>
            <a:ext cx="171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3" name="Straight Arrow Connector 25">
            <a:extLst>
              <a:ext uri="{FF2B5EF4-FFF2-40B4-BE49-F238E27FC236}">
                <a16:creationId xmlns:a16="http://schemas.microsoft.com/office/drawing/2014/main" id="{96EBA296-A277-41D0-83D2-3EFE744A1001}"/>
              </a:ext>
            </a:extLst>
          </p:cNvPr>
          <p:cNvCxnSpPr>
            <a:cxnSpLocks noChangeShapeType="1"/>
            <a:stCxn id="40" idx="4"/>
            <a:endCxn id="44" idx="0"/>
          </p:cNvCxnSpPr>
          <p:nvPr/>
        </p:nvCxnSpPr>
        <p:spPr bwMode="auto">
          <a:xfrm>
            <a:off x="5758097" y="2964646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4" name="Straight Arrow Connector 27">
            <a:extLst>
              <a:ext uri="{FF2B5EF4-FFF2-40B4-BE49-F238E27FC236}">
                <a16:creationId xmlns:a16="http://schemas.microsoft.com/office/drawing/2014/main" id="{58FEB2D5-0404-4CF1-AEB8-A1B12935C956}"/>
              </a:ext>
            </a:extLst>
          </p:cNvPr>
          <p:cNvCxnSpPr>
            <a:cxnSpLocks noChangeShapeType="1"/>
            <a:stCxn id="46" idx="4"/>
            <a:endCxn id="45" idx="0"/>
          </p:cNvCxnSpPr>
          <p:nvPr/>
        </p:nvCxnSpPr>
        <p:spPr bwMode="auto">
          <a:xfrm>
            <a:off x="7663097" y="2964646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5" name="Straight Arrow Connector 29">
            <a:extLst>
              <a:ext uri="{FF2B5EF4-FFF2-40B4-BE49-F238E27FC236}">
                <a16:creationId xmlns:a16="http://schemas.microsoft.com/office/drawing/2014/main" id="{ADE28100-605E-4CB6-9015-D8A596085E82}"/>
              </a:ext>
            </a:extLst>
          </p:cNvPr>
          <p:cNvCxnSpPr>
            <a:cxnSpLocks noChangeShapeType="1"/>
            <a:stCxn id="44" idx="6"/>
            <a:endCxn id="45" idx="2"/>
          </p:cNvCxnSpPr>
          <p:nvPr/>
        </p:nvCxnSpPr>
        <p:spPr bwMode="auto">
          <a:xfrm>
            <a:off x="6118097" y="4585846"/>
            <a:ext cx="118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6" name="Straight Arrow Connector 31">
            <a:extLst>
              <a:ext uri="{FF2B5EF4-FFF2-40B4-BE49-F238E27FC236}">
                <a16:creationId xmlns:a16="http://schemas.microsoft.com/office/drawing/2014/main" id="{B073C87D-6E11-45E9-BCE4-64E5B3788475}"/>
              </a:ext>
            </a:extLst>
          </p:cNvPr>
          <p:cNvCxnSpPr>
            <a:cxnSpLocks noChangeShapeType="1"/>
            <a:stCxn id="46" idx="2"/>
            <a:endCxn id="40" idx="6"/>
          </p:cNvCxnSpPr>
          <p:nvPr/>
        </p:nvCxnSpPr>
        <p:spPr bwMode="auto">
          <a:xfrm flipH="1">
            <a:off x="6118097" y="2604646"/>
            <a:ext cx="118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7" name="Curved Connector 33">
            <a:extLst>
              <a:ext uri="{FF2B5EF4-FFF2-40B4-BE49-F238E27FC236}">
                <a16:creationId xmlns:a16="http://schemas.microsoft.com/office/drawing/2014/main" id="{A3A96008-6C9B-43E3-AB23-C5B1040DF94B}"/>
              </a:ext>
            </a:extLst>
          </p:cNvPr>
          <p:cNvCxnSpPr>
            <a:cxnSpLocks noChangeShapeType="1"/>
            <a:stCxn id="40" idx="0"/>
            <a:endCxn id="46" idx="0"/>
          </p:cNvCxnSpPr>
          <p:nvPr/>
        </p:nvCxnSpPr>
        <p:spPr bwMode="auto">
          <a:xfrm rot="5400000" flipH="1" flipV="1">
            <a:off x="6710597" y="1292146"/>
            <a:ext cx="12700" cy="1905000"/>
          </a:xfrm>
          <a:prstGeom prst="curvedConnector3">
            <a:avLst>
              <a:gd name="adj1" fmla="val 3365220"/>
            </a:avLst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8" name="Straight Arrow Connector 36">
            <a:extLst>
              <a:ext uri="{FF2B5EF4-FFF2-40B4-BE49-F238E27FC236}">
                <a16:creationId xmlns:a16="http://schemas.microsoft.com/office/drawing/2014/main" id="{EB641C53-CC3A-4FFF-93A9-B226D109976D}"/>
              </a:ext>
            </a:extLst>
          </p:cNvPr>
          <p:cNvCxnSpPr>
            <a:cxnSpLocks noChangeShapeType="1"/>
            <a:stCxn id="42" idx="6"/>
            <a:endCxn id="44" idx="2"/>
          </p:cNvCxnSpPr>
          <p:nvPr/>
        </p:nvCxnSpPr>
        <p:spPr bwMode="auto">
          <a:xfrm>
            <a:off x="3679697" y="4585846"/>
            <a:ext cx="171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9" name="Curved Connector 38">
            <a:extLst>
              <a:ext uri="{FF2B5EF4-FFF2-40B4-BE49-F238E27FC236}">
                <a16:creationId xmlns:a16="http://schemas.microsoft.com/office/drawing/2014/main" id="{F6053F2A-4B3A-473F-A6E3-070BB7BE309C}"/>
              </a:ext>
            </a:extLst>
          </p:cNvPr>
          <p:cNvCxnSpPr>
            <a:cxnSpLocks noChangeShapeType="1"/>
            <a:stCxn id="44" idx="4"/>
            <a:endCxn id="42" idx="4"/>
          </p:cNvCxnSpPr>
          <p:nvPr/>
        </p:nvCxnSpPr>
        <p:spPr bwMode="auto">
          <a:xfrm rot="5400000">
            <a:off x="4538897" y="3726646"/>
            <a:ext cx="12700" cy="2438400"/>
          </a:xfrm>
          <a:prstGeom prst="curvedConnector3">
            <a:avLst>
              <a:gd name="adj1" fmla="val 4226087"/>
            </a:avLst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0" name="Shape 41">
            <a:extLst>
              <a:ext uri="{FF2B5EF4-FFF2-40B4-BE49-F238E27FC236}">
                <a16:creationId xmlns:a16="http://schemas.microsoft.com/office/drawing/2014/main" id="{D9C215D1-AF61-468C-91DD-A26B11B9245E}"/>
              </a:ext>
            </a:extLst>
          </p:cNvPr>
          <p:cNvCxnSpPr>
            <a:cxnSpLocks noChangeShapeType="1"/>
            <a:stCxn id="45" idx="4"/>
            <a:endCxn id="45" idx="6"/>
          </p:cNvCxnSpPr>
          <p:nvPr/>
        </p:nvCxnSpPr>
        <p:spPr bwMode="auto">
          <a:xfrm rot="5400000" flipH="1" flipV="1">
            <a:off x="7663097" y="4585846"/>
            <a:ext cx="360000" cy="360000"/>
          </a:xfrm>
          <a:prstGeom prst="curvedConnector4">
            <a:avLst>
              <a:gd name="adj1" fmla="val -63500"/>
              <a:gd name="adj2" fmla="val 163500"/>
            </a:avLst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E4DE78D8-8587-43CD-A0CF-690E990F32D2}"/>
              </a:ext>
            </a:extLst>
          </p:cNvPr>
          <p:cNvSpPr/>
          <p:nvPr/>
        </p:nvSpPr>
        <p:spPr>
          <a:xfrm flipV="1">
            <a:off x="821961" y="2181147"/>
            <a:ext cx="3685758" cy="3580276"/>
          </a:xfrm>
          <a:prstGeom prst="rtTriangle">
            <a:avLst/>
          </a:prstGeom>
          <a:solidFill>
            <a:srgbClr val="1CADE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7E3567-3620-479D-A393-90F90D030D39}"/>
              </a:ext>
            </a:extLst>
          </p:cNvPr>
          <p:cNvSpPr/>
          <p:nvPr/>
        </p:nvSpPr>
        <p:spPr>
          <a:xfrm>
            <a:off x="5063416" y="2177941"/>
            <a:ext cx="3226891" cy="888966"/>
          </a:xfrm>
          <a:prstGeom prst="rect">
            <a:avLst/>
          </a:prstGeom>
          <a:solidFill>
            <a:srgbClr val="1CADE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A1B4A40-8BA7-4219-ADA3-77C304A656A3}"/>
              </a:ext>
            </a:extLst>
          </p:cNvPr>
          <p:cNvSpPr/>
          <p:nvPr/>
        </p:nvSpPr>
        <p:spPr>
          <a:xfrm>
            <a:off x="2894274" y="4176842"/>
            <a:ext cx="3312779" cy="888966"/>
          </a:xfrm>
          <a:prstGeom prst="rect">
            <a:avLst/>
          </a:prstGeom>
          <a:solidFill>
            <a:srgbClr val="1CADE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23FCA70-856A-408F-8955-FC2B75FD65F6}"/>
              </a:ext>
            </a:extLst>
          </p:cNvPr>
          <p:cNvSpPr/>
          <p:nvPr/>
        </p:nvSpPr>
        <p:spPr>
          <a:xfrm>
            <a:off x="7221110" y="4176842"/>
            <a:ext cx="913562" cy="888966"/>
          </a:xfrm>
          <a:prstGeom prst="rect">
            <a:avLst/>
          </a:prstGeom>
          <a:solidFill>
            <a:srgbClr val="1CADE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TextBox 32">
            <a:extLst>
              <a:ext uri="{FF2B5EF4-FFF2-40B4-BE49-F238E27FC236}">
                <a16:creationId xmlns:a16="http://schemas.microsoft.com/office/drawing/2014/main" id="{6EB5691B-126E-924F-87A1-E987E991B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46" y="1782981"/>
            <a:ext cx="9925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[...,</a:t>
            </a:r>
            <a:r>
              <a:rPr lang="en-US" b="1">
                <a:latin typeface="Calibri"/>
                <a:cs typeface="Calibri"/>
              </a:rPr>
              <a:t>14</a:t>
            </a:r>
            <a:r>
              <a:rPr lang="en-US">
                <a:latin typeface="Calibri"/>
                <a:cs typeface="Calibri"/>
              </a:rPr>
              <a:t>]</a:t>
            </a:r>
          </a:p>
        </p:txBody>
      </p:sp>
      <p:sp>
        <p:nvSpPr>
          <p:cNvPr id="38" name="TextBox 34">
            <a:extLst>
              <a:ext uri="{FF2B5EF4-FFF2-40B4-BE49-F238E27FC236}">
                <a16:creationId xmlns:a16="http://schemas.microsoft.com/office/drawing/2014/main" id="{B1AC0B77-F69B-1349-AA89-BCE55D9C5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606" y="1803952"/>
            <a:ext cx="9925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[...,</a:t>
            </a:r>
            <a:r>
              <a:rPr lang="en-US" b="1">
                <a:latin typeface="Calibri"/>
                <a:cs typeface="Calibri"/>
              </a:rPr>
              <a:t>16</a:t>
            </a:r>
            <a:r>
              <a:rPr lang="en-US">
                <a:latin typeface="Calibri"/>
                <a:cs typeface="Calibri"/>
              </a:rPr>
              <a:t>]</a:t>
            </a:r>
          </a:p>
        </p:txBody>
      </p:sp>
      <p:sp>
        <p:nvSpPr>
          <p:cNvPr id="70" name="TextBox 42">
            <a:extLst>
              <a:ext uri="{FF2B5EF4-FFF2-40B4-BE49-F238E27FC236}">
                <a16:creationId xmlns:a16="http://schemas.microsoft.com/office/drawing/2014/main" id="{568C1575-0A80-6448-AF2B-D5E78B5C3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7097" y="1786156"/>
            <a:ext cx="9925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[...,</a:t>
            </a:r>
            <a:r>
              <a:rPr lang="en-US" b="1">
                <a:latin typeface="Calibri"/>
                <a:cs typeface="Calibri"/>
              </a:rPr>
              <a:t>10</a:t>
            </a:r>
            <a:r>
              <a:rPr lang="en-US">
                <a:latin typeface="Calibri"/>
                <a:cs typeface="Calibri"/>
              </a:rPr>
              <a:t>]</a:t>
            </a:r>
          </a:p>
        </p:txBody>
      </p:sp>
      <p:sp>
        <p:nvSpPr>
          <p:cNvPr id="71" name="TextBox 43">
            <a:extLst>
              <a:ext uri="{FF2B5EF4-FFF2-40B4-BE49-F238E27FC236}">
                <a16:creationId xmlns:a16="http://schemas.microsoft.com/office/drawing/2014/main" id="{500C210B-114F-4E4A-BC89-BD84DE1E4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7891" y="1818537"/>
            <a:ext cx="8370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[...,</a:t>
            </a:r>
            <a:r>
              <a:rPr lang="en-US" b="1">
                <a:latin typeface="Calibri"/>
                <a:cs typeface="Calibri"/>
              </a:rPr>
              <a:t>9</a:t>
            </a:r>
            <a:r>
              <a:rPr lang="en-US">
                <a:latin typeface="Calibri"/>
                <a:cs typeface="Calibri"/>
              </a:rPr>
              <a:t>]</a:t>
            </a:r>
          </a:p>
        </p:txBody>
      </p:sp>
      <p:sp>
        <p:nvSpPr>
          <p:cNvPr id="74" name="TextBox 35">
            <a:extLst>
              <a:ext uri="{FF2B5EF4-FFF2-40B4-BE49-F238E27FC236}">
                <a16:creationId xmlns:a16="http://schemas.microsoft.com/office/drawing/2014/main" id="{F6981F36-905D-3844-984B-57AC55626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206" y="5051288"/>
            <a:ext cx="9925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[...,</a:t>
            </a:r>
            <a:r>
              <a:rPr lang="en-US" b="1">
                <a:latin typeface="Calibri"/>
                <a:cs typeface="Calibri"/>
              </a:rPr>
              <a:t>15</a:t>
            </a:r>
            <a:r>
              <a:rPr lang="en-US">
                <a:latin typeface="Calibri"/>
                <a:cs typeface="Calibri"/>
              </a:rPr>
              <a:t>]</a:t>
            </a:r>
          </a:p>
        </p:txBody>
      </p:sp>
      <p:sp>
        <p:nvSpPr>
          <p:cNvPr id="76" name="TextBox 37">
            <a:extLst>
              <a:ext uri="{FF2B5EF4-FFF2-40B4-BE49-F238E27FC236}">
                <a16:creationId xmlns:a16="http://schemas.microsoft.com/office/drawing/2014/main" id="{89F2894B-9CFB-AA4A-9E34-E22D1A591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49" y="5065808"/>
            <a:ext cx="8370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[...,</a:t>
            </a:r>
            <a:r>
              <a:rPr lang="en-US" b="1">
                <a:latin typeface="Calibri"/>
                <a:cs typeface="Calibri"/>
              </a:rPr>
              <a:t>4</a:t>
            </a:r>
            <a:r>
              <a:rPr lang="en-US">
                <a:latin typeface="Calibri"/>
                <a:cs typeface="Calibri"/>
              </a:rPr>
              <a:t>]</a:t>
            </a:r>
          </a:p>
        </p:txBody>
      </p:sp>
      <p:sp>
        <p:nvSpPr>
          <p:cNvPr id="77" name="TextBox 39">
            <a:extLst>
              <a:ext uri="{FF2B5EF4-FFF2-40B4-BE49-F238E27FC236}">
                <a16:creationId xmlns:a16="http://schemas.microsoft.com/office/drawing/2014/main" id="{DD4EB55A-1ADA-BB45-AB8A-9F804C722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602" y="5051287"/>
            <a:ext cx="8370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[...,</a:t>
            </a:r>
            <a:r>
              <a:rPr lang="en-US" b="1">
                <a:latin typeface="Calibri"/>
                <a:cs typeface="Calibri"/>
              </a:rPr>
              <a:t>7</a:t>
            </a:r>
            <a:r>
              <a:rPr lang="en-US">
                <a:latin typeface="Calibri"/>
                <a:cs typeface="Calibri"/>
              </a:rPr>
              <a:t>]</a:t>
            </a:r>
          </a:p>
        </p:txBody>
      </p:sp>
      <p:sp>
        <p:nvSpPr>
          <p:cNvPr id="78" name="TextBox 40">
            <a:extLst>
              <a:ext uri="{FF2B5EF4-FFF2-40B4-BE49-F238E27FC236}">
                <a16:creationId xmlns:a16="http://schemas.microsoft.com/office/drawing/2014/main" id="{F7C7733A-DD0F-424C-B336-9687922C6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0840" y="5051287"/>
            <a:ext cx="8370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[...,</a:t>
            </a:r>
            <a:r>
              <a:rPr lang="en-US" b="1">
                <a:latin typeface="Calibri"/>
                <a:cs typeface="Calibri"/>
              </a:rPr>
              <a:t>6</a:t>
            </a:r>
            <a:r>
              <a:rPr lang="en-US">
                <a:latin typeface="Calibri"/>
                <a:cs typeface="Calibri"/>
              </a:rPr>
              <a:t>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F00044-A549-9A46-ADDF-552C91820881}"/>
              </a:ext>
            </a:extLst>
          </p:cNvPr>
          <p:cNvSpPr txBox="1"/>
          <p:nvPr/>
        </p:nvSpPr>
        <p:spPr>
          <a:xfrm>
            <a:off x="639146" y="330925"/>
            <a:ext cx="8197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+mj-lt"/>
              </a:rPr>
              <a:t>Hagamos un recorrido DFS de </a:t>
            </a:r>
            <a:r>
              <a:rPr lang="en-US" sz="3600" i="1">
                <a:latin typeface="+mj-lt"/>
              </a:rPr>
              <a:t>G</a:t>
            </a:r>
            <a:r>
              <a:rPr lang="en-US" sz="3600">
                <a:latin typeface="+mj-lt"/>
              </a:rPr>
              <a:t>, anotando</a:t>
            </a:r>
          </a:p>
          <a:p>
            <a:r>
              <a:rPr lang="en-US" sz="3600">
                <a:latin typeface="+mj-lt"/>
              </a:rPr>
              <a:t>los tiempos de finalización de cada nodo</a:t>
            </a:r>
          </a:p>
        </p:txBody>
      </p:sp>
    </p:spTree>
    <p:extLst>
      <p:ext uri="{BB962C8B-B14F-4D97-AF65-F5344CB8AC3E}">
        <p14:creationId xmlns:p14="http://schemas.microsoft.com/office/powerpoint/2010/main" val="6611965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0"/>
            <a:ext cx="8641072" cy="1074133"/>
          </a:xfrm>
        </p:spPr>
        <p:txBody>
          <a:bodyPr>
            <a:noAutofit/>
          </a:bodyPr>
          <a:lstStyle/>
          <a:p>
            <a:r>
              <a:rPr lang="es-ES_tradnl" sz="3600" dirty="0"/>
              <a:t>DFS sobre </a:t>
            </a:r>
            <a:r>
              <a:rPr lang="es-ES_tradnl" sz="3600" i="1" dirty="0"/>
              <a:t>G’</a:t>
            </a:r>
            <a:r>
              <a:rPr lang="es-ES_tradnl" sz="3600" dirty="0"/>
              <a:t>, pero en orden decreciente de tiempos </a:t>
            </a:r>
            <a:r>
              <a:rPr lang="es-ES_tradnl" sz="3600" b="1" i="1" dirty="0"/>
              <a:t>end</a:t>
            </a:r>
            <a:r>
              <a:rPr lang="es-ES_tradnl" sz="3600" dirty="0"/>
              <a:t> (según el recorrido anterior)</a:t>
            </a:r>
            <a:endParaRPr lang="en-US" sz="3600" b="1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775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kumimoji="0" sz="1600" b="1" kern="1200">
                <a:solidFill>
                  <a:srgbClr val="FFFFFF"/>
                </a:solidFill>
                <a:latin typeface="Calibri"/>
                <a:ea typeface="+mn-ea"/>
                <a:cs typeface="Calibr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70D7B2-05AC-5E46-A5A9-DC14CA5FB5D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2DAF45-2D1A-4543-91CF-8A86CFF32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52664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89C190-33DF-4410-BF58-57F2E32AF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752664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F8C274-3CFA-4CC7-9446-4F40069D7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752664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61264E-A201-470C-AC52-485CF87EA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733864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FE4003-DACD-458A-8B8F-2B081B19F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33864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90A740-783A-4DEF-A4DE-482588E61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33864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CDD461-F359-4865-9EF0-15B578DEE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733864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915B0D-B165-4B2F-89F8-9FEF6B84B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752664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8FF991-9DB4-4522-B737-C8C44790813E}"/>
              </a:ext>
            </a:extLst>
          </p:cNvPr>
          <p:cNvCxnSpPr>
            <a:cxnSpLocks noChangeShapeType="1"/>
            <a:stCxn id="8" idx="3"/>
            <a:endCxn id="10" idx="7"/>
          </p:cNvCxnSpPr>
          <p:nvPr/>
        </p:nvCxnSpPr>
        <p:spPr bwMode="auto">
          <a:xfrm flipH="1">
            <a:off x="1452758" y="2367222"/>
            <a:ext cx="1548284" cy="14720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Straight Arrow Connector 15">
            <a:extLst>
              <a:ext uri="{FF2B5EF4-FFF2-40B4-BE49-F238E27FC236}">
                <a16:creationId xmlns:a16="http://schemas.microsoft.com/office/drawing/2014/main" id="{054C0017-0E8A-463C-B2E9-B97EEE5FA7F5}"/>
              </a:ext>
            </a:extLst>
          </p:cNvPr>
          <p:cNvCxnSpPr>
            <a:cxnSpLocks noChangeShapeType="1"/>
            <a:stCxn id="10" idx="0"/>
            <a:endCxn id="6" idx="4"/>
          </p:cNvCxnSpPr>
          <p:nvPr/>
        </p:nvCxnSpPr>
        <p:spPr bwMode="auto">
          <a:xfrm flipV="1">
            <a:off x="1198200" y="2472664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Straight Arrow Connector 17">
            <a:extLst>
              <a:ext uri="{FF2B5EF4-FFF2-40B4-BE49-F238E27FC236}">
                <a16:creationId xmlns:a16="http://schemas.microsoft.com/office/drawing/2014/main" id="{087F95ED-6FEC-4D1D-8117-ACEE74F2530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58200" y="2112664"/>
            <a:ext cx="133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Straight Arrow Connector 19">
            <a:extLst>
              <a:ext uri="{FF2B5EF4-FFF2-40B4-BE49-F238E27FC236}">
                <a16:creationId xmlns:a16="http://schemas.microsoft.com/office/drawing/2014/main" id="{D7BAC359-E783-4FC8-A712-32F8FFB8A32F}"/>
              </a:ext>
            </a:extLst>
          </p:cNvPr>
          <p:cNvCxnSpPr>
            <a:cxnSpLocks noChangeShapeType="1"/>
            <a:stCxn id="8" idx="4"/>
            <a:endCxn id="9" idx="0"/>
          </p:cNvCxnSpPr>
          <p:nvPr/>
        </p:nvCxnSpPr>
        <p:spPr bwMode="auto">
          <a:xfrm>
            <a:off x="3255600" y="2472664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Straight Arrow Connector 21">
            <a:extLst>
              <a:ext uri="{FF2B5EF4-FFF2-40B4-BE49-F238E27FC236}">
                <a16:creationId xmlns:a16="http://schemas.microsoft.com/office/drawing/2014/main" id="{5FC31E45-0063-4867-A31B-A36A79C1E232}"/>
              </a:ext>
            </a:extLst>
          </p:cNvPr>
          <p:cNvCxnSpPr>
            <a:cxnSpLocks noChangeShapeType="1"/>
            <a:stCxn id="10" idx="6"/>
            <a:endCxn id="9" idx="2"/>
          </p:cNvCxnSpPr>
          <p:nvPr/>
        </p:nvCxnSpPr>
        <p:spPr bwMode="auto">
          <a:xfrm>
            <a:off x="1558200" y="4093864"/>
            <a:ext cx="1337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Straight Arrow Connector 23">
            <a:extLst>
              <a:ext uri="{FF2B5EF4-FFF2-40B4-BE49-F238E27FC236}">
                <a16:creationId xmlns:a16="http://schemas.microsoft.com/office/drawing/2014/main" id="{1B609784-F79C-445A-88F3-A1B8E2481AEB}"/>
              </a:ext>
            </a:extLst>
          </p:cNvPr>
          <p:cNvCxnSpPr>
            <a:cxnSpLocks noChangeShapeType="1"/>
            <a:stCxn id="8" idx="6"/>
            <a:endCxn id="7" idx="2"/>
          </p:cNvCxnSpPr>
          <p:nvPr/>
        </p:nvCxnSpPr>
        <p:spPr bwMode="auto">
          <a:xfrm>
            <a:off x="3615600" y="2112664"/>
            <a:ext cx="171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Straight Arrow Connector 25">
            <a:extLst>
              <a:ext uri="{FF2B5EF4-FFF2-40B4-BE49-F238E27FC236}">
                <a16:creationId xmlns:a16="http://schemas.microsoft.com/office/drawing/2014/main" id="{92C70AA8-1B23-4EDD-898E-002559C44316}"/>
              </a:ext>
            </a:extLst>
          </p:cNvPr>
          <p:cNvCxnSpPr>
            <a:cxnSpLocks noChangeShapeType="1"/>
            <a:stCxn id="7" idx="4"/>
            <a:endCxn id="11" idx="0"/>
          </p:cNvCxnSpPr>
          <p:nvPr/>
        </p:nvCxnSpPr>
        <p:spPr bwMode="auto">
          <a:xfrm>
            <a:off x="5694000" y="2472664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Straight Arrow Connector 27">
            <a:extLst>
              <a:ext uri="{FF2B5EF4-FFF2-40B4-BE49-F238E27FC236}">
                <a16:creationId xmlns:a16="http://schemas.microsoft.com/office/drawing/2014/main" id="{04BACBBF-B803-4DF9-9DFE-9E262CA08D68}"/>
              </a:ext>
            </a:extLst>
          </p:cNvPr>
          <p:cNvCxnSpPr>
            <a:cxnSpLocks noChangeShapeType="1"/>
            <a:stCxn id="13" idx="4"/>
            <a:endCxn id="12" idx="0"/>
          </p:cNvCxnSpPr>
          <p:nvPr/>
        </p:nvCxnSpPr>
        <p:spPr bwMode="auto">
          <a:xfrm>
            <a:off x="7599000" y="2472664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Straight Arrow Connector 29">
            <a:extLst>
              <a:ext uri="{FF2B5EF4-FFF2-40B4-BE49-F238E27FC236}">
                <a16:creationId xmlns:a16="http://schemas.microsoft.com/office/drawing/2014/main" id="{94B58A94-C977-4E40-AAB6-A02CE138F250}"/>
              </a:ext>
            </a:extLst>
          </p:cNvPr>
          <p:cNvCxnSpPr>
            <a:cxnSpLocks noChangeShapeType="1"/>
            <a:stCxn id="11" idx="6"/>
            <a:endCxn id="12" idx="2"/>
          </p:cNvCxnSpPr>
          <p:nvPr/>
        </p:nvCxnSpPr>
        <p:spPr bwMode="auto">
          <a:xfrm>
            <a:off x="6054000" y="4093864"/>
            <a:ext cx="118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Straight Arrow Connector 31">
            <a:extLst>
              <a:ext uri="{FF2B5EF4-FFF2-40B4-BE49-F238E27FC236}">
                <a16:creationId xmlns:a16="http://schemas.microsoft.com/office/drawing/2014/main" id="{BBDEAF5E-93AC-4956-994D-437D29EBF9E6}"/>
              </a:ext>
            </a:extLst>
          </p:cNvPr>
          <p:cNvCxnSpPr>
            <a:cxnSpLocks noChangeShapeType="1"/>
            <a:stCxn id="13" idx="2"/>
            <a:endCxn id="7" idx="6"/>
          </p:cNvCxnSpPr>
          <p:nvPr/>
        </p:nvCxnSpPr>
        <p:spPr bwMode="auto">
          <a:xfrm flipH="1">
            <a:off x="6054000" y="2112664"/>
            <a:ext cx="118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Curved Connector 33">
            <a:extLst>
              <a:ext uri="{FF2B5EF4-FFF2-40B4-BE49-F238E27FC236}">
                <a16:creationId xmlns:a16="http://schemas.microsoft.com/office/drawing/2014/main" id="{7D0BBF61-366C-46FE-BD5E-9C043F8C81FD}"/>
              </a:ext>
            </a:extLst>
          </p:cNvPr>
          <p:cNvCxnSpPr>
            <a:cxnSpLocks noChangeShapeType="1"/>
            <a:stCxn id="7" idx="0"/>
            <a:endCxn id="13" idx="0"/>
          </p:cNvCxnSpPr>
          <p:nvPr/>
        </p:nvCxnSpPr>
        <p:spPr bwMode="auto">
          <a:xfrm rot="5400000" flipH="1" flipV="1">
            <a:off x="6646500" y="800164"/>
            <a:ext cx="12700" cy="1905000"/>
          </a:xfrm>
          <a:prstGeom prst="curvedConnector3">
            <a:avLst>
              <a:gd name="adj1" fmla="val 3365220"/>
            </a:avLst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" name="Straight Arrow Connector 36">
            <a:extLst>
              <a:ext uri="{FF2B5EF4-FFF2-40B4-BE49-F238E27FC236}">
                <a16:creationId xmlns:a16="http://schemas.microsoft.com/office/drawing/2014/main" id="{E4D8BE55-C6D3-490E-A57A-2022ED9D4998}"/>
              </a:ext>
            </a:extLst>
          </p:cNvPr>
          <p:cNvCxnSpPr>
            <a:cxnSpLocks noChangeShapeType="1"/>
            <a:stCxn id="9" idx="6"/>
            <a:endCxn id="11" idx="2"/>
          </p:cNvCxnSpPr>
          <p:nvPr/>
        </p:nvCxnSpPr>
        <p:spPr bwMode="auto">
          <a:xfrm>
            <a:off x="3615600" y="4093864"/>
            <a:ext cx="171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" name="Curved Connector 38">
            <a:extLst>
              <a:ext uri="{FF2B5EF4-FFF2-40B4-BE49-F238E27FC236}">
                <a16:creationId xmlns:a16="http://schemas.microsoft.com/office/drawing/2014/main" id="{C5FA91B2-9C43-42B1-B9EB-4E169E4AF5FA}"/>
              </a:ext>
            </a:extLst>
          </p:cNvPr>
          <p:cNvCxnSpPr>
            <a:cxnSpLocks noChangeShapeType="1"/>
            <a:stCxn id="11" idx="4"/>
            <a:endCxn id="9" idx="4"/>
          </p:cNvCxnSpPr>
          <p:nvPr/>
        </p:nvCxnSpPr>
        <p:spPr bwMode="auto">
          <a:xfrm rot="5400000">
            <a:off x="4474800" y="3234664"/>
            <a:ext cx="12700" cy="2438400"/>
          </a:xfrm>
          <a:prstGeom prst="curvedConnector3">
            <a:avLst>
              <a:gd name="adj1" fmla="val 4226087"/>
            </a:avLst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Shape 41">
            <a:extLst>
              <a:ext uri="{FF2B5EF4-FFF2-40B4-BE49-F238E27FC236}">
                <a16:creationId xmlns:a16="http://schemas.microsoft.com/office/drawing/2014/main" id="{2FF51F0F-3D37-435E-BFD2-337D6CD89CA9}"/>
              </a:ext>
            </a:extLst>
          </p:cNvPr>
          <p:cNvCxnSpPr>
            <a:cxnSpLocks noChangeShapeType="1"/>
            <a:stCxn id="12" idx="4"/>
            <a:endCxn id="12" idx="6"/>
          </p:cNvCxnSpPr>
          <p:nvPr/>
        </p:nvCxnSpPr>
        <p:spPr bwMode="auto">
          <a:xfrm rot="5400000" flipH="1" flipV="1">
            <a:off x="7599000" y="4093864"/>
            <a:ext cx="360000" cy="360000"/>
          </a:xfrm>
          <a:prstGeom prst="curvedConnector4">
            <a:avLst>
              <a:gd name="adj1" fmla="val -63500"/>
              <a:gd name="adj2" fmla="val 163500"/>
            </a:avLst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F6AF9567-5992-4888-A5FA-30C1E3AD523B}"/>
              </a:ext>
            </a:extLst>
          </p:cNvPr>
          <p:cNvSpPr/>
          <p:nvPr/>
        </p:nvSpPr>
        <p:spPr>
          <a:xfrm flipV="1">
            <a:off x="754688" y="1609598"/>
            <a:ext cx="3685758" cy="3580276"/>
          </a:xfrm>
          <a:prstGeom prst="rtTriangle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2C0668-4946-4BE0-8D01-CB43F86007CA}"/>
              </a:ext>
            </a:extLst>
          </p:cNvPr>
          <p:cNvSpPr/>
          <p:nvPr/>
        </p:nvSpPr>
        <p:spPr>
          <a:xfrm>
            <a:off x="5033054" y="1668181"/>
            <a:ext cx="3226891" cy="888966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0906F0-7433-4E85-85BB-C8E6C4AB8664}"/>
              </a:ext>
            </a:extLst>
          </p:cNvPr>
          <p:cNvSpPr/>
          <p:nvPr/>
        </p:nvSpPr>
        <p:spPr>
          <a:xfrm>
            <a:off x="2809832" y="3670340"/>
            <a:ext cx="3312779" cy="888966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23D4E7-A596-42BE-B8F0-2A9114DA1AA8}"/>
              </a:ext>
            </a:extLst>
          </p:cNvPr>
          <p:cNvSpPr/>
          <p:nvPr/>
        </p:nvSpPr>
        <p:spPr>
          <a:xfrm>
            <a:off x="7129019" y="3649381"/>
            <a:ext cx="913562" cy="888966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87F37F5B-F4CC-8649-A664-84A24C02D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171" y="1256532"/>
            <a:ext cx="9925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[...,</a:t>
            </a:r>
            <a:r>
              <a:rPr lang="en-US" b="1">
                <a:latin typeface="Calibri"/>
                <a:cs typeface="Calibri"/>
              </a:rPr>
              <a:t>14</a:t>
            </a:r>
            <a:r>
              <a:rPr lang="en-US">
                <a:latin typeface="Calibri"/>
                <a:cs typeface="Calibri"/>
              </a:rPr>
              <a:t>]</a:t>
            </a:r>
          </a:p>
        </p:txBody>
      </p:sp>
      <p:sp>
        <p:nvSpPr>
          <p:cNvPr id="33" name="TextBox 34">
            <a:extLst>
              <a:ext uri="{FF2B5EF4-FFF2-40B4-BE49-F238E27FC236}">
                <a16:creationId xmlns:a16="http://schemas.microsoft.com/office/drawing/2014/main" id="{F85B2BEF-7AE1-1D44-9CC8-4530673A5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631" y="1277503"/>
            <a:ext cx="9925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[...,</a:t>
            </a:r>
            <a:r>
              <a:rPr lang="en-US" b="1">
                <a:latin typeface="Calibri"/>
                <a:cs typeface="Calibri"/>
              </a:rPr>
              <a:t>16</a:t>
            </a:r>
            <a:r>
              <a:rPr lang="en-US">
                <a:latin typeface="Calibri"/>
                <a:cs typeface="Calibri"/>
              </a:rPr>
              <a:t>]</a:t>
            </a:r>
          </a:p>
        </p:txBody>
      </p:sp>
      <p:sp>
        <p:nvSpPr>
          <p:cNvPr id="34" name="TextBox 42">
            <a:extLst>
              <a:ext uri="{FF2B5EF4-FFF2-40B4-BE49-F238E27FC236}">
                <a16:creationId xmlns:a16="http://schemas.microsoft.com/office/drawing/2014/main" id="{CE668D2B-7EA0-AB4B-8520-22925F2BF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3122" y="1259707"/>
            <a:ext cx="9925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[...,</a:t>
            </a:r>
            <a:r>
              <a:rPr lang="en-US" b="1">
                <a:latin typeface="Calibri"/>
                <a:cs typeface="Calibri"/>
              </a:rPr>
              <a:t>10</a:t>
            </a:r>
            <a:r>
              <a:rPr lang="en-US">
                <a:latin typeface="Calibri"/>
                <a:cs typeface="Calibri"/>
              </a:rPr>
              <a:t>]</a:t>
            </a:r>
          </a:p>
        </p:txBody>
      </p:sp>
      <p:sp>
        <p:nvSpPr>
          <p:cNvPr id="35" name="TextBox 43">
            <a:extLst>
              <a:ext uri="{FF2B5EF4-FFF2-40B4-BE49-F238E27FC236}">
                <a16:creationId xmlns:a16="http://schemas.microsoft.com/office/drawing/2014/main" id="{31BAC10E-14C9-4143-9DCC-647672C33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3916" y="1292088"/>
            <a:ext cx="8370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[...,</a:t>
            </a:r>
            <a:r>
              <a:rPr lang="en-US" b="1">
                <a:latin typeface="Calibri"/>
                <a:cs typeface="Calibri"/>
              </a:rPr>
              <a:t>9</a:t>
            </a:r>
            <a:r>
              <a:rPr lang="en-US">
                <a:latin typeface="Calibri"/>
                <a:cs typeface="Calibri"/>
              </a:rPr>
              <a:t>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266408-E924-1B43-AA27-E48DB7930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231" y="4524839"/>
            <a:ext cx="9925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[...,</a:t>
            </a:r>
            <a:r>
              <a:rPr lang="en-US" b="1">
                <a:latin typeface="Calibri"/>
                <a:cs typeface="Calibri"/>
              </a:rPr>
              <a:t>15</a:t>
            </a:r>
            <a:r>
              <a:rPr lang="en-US">
                <a:latin typeface="Calibri"/>
                <a:cs typeface="Calibri"/>
              </a:rPr>
              <a:t>]</a:t>
            </a:r>
          </a:p>
        </p:txBody>
      </p:sp>
      <p:sp>
        <p:nvSpPr>
          <p:cNvPr id="37" name="TextBox 37">
            <a:extLst>
              <a:ext uri="{FF2B5EF4-FFF2-40B4-BE49-F238E27FC236}">
                <a16:creationId xmlns:a16="http://schemas.microsoft.com/office/drawing/2014/main" id="{9CB844D3-8EF9-1E4D-8CFF-AEE43B4EC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874" y="4539359"/>
            <a:ext cx="8370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[...,</a:t>
            </a:r>
            <a:r>
              <a:rPr lang="en-US" b="1">
                <a:latin typeface="Calibri"/>
                <a:cs typeface="Calibri"/>
              </a:rPr>
              <a:t>4</a:t>
            </a:r>
            <a:r>
              <a:rPr lang="en-US">
                <a:latin typeface="Calibri"/>
                <a:cs typeface="Calibri"/>
              </a:rPr>
              <a:t>]</a:t>
            </a:r>
          </a:p>
        </p:txBody>
      </p:sp>
      <p:sp>
        <p:nvSpPr>
          <p:cNvPr id="38" name="TextBox 39">
            <a:extLst>
              <a:ext uri="{FF2B5EF4-FFF2-40B4-BE49-F238E27FC236}">
                <a16:creationId xmlns:a16="http://schemas.microsoft.com/office/drawing/2014/main" id="{1BAD9610-B02F-6C4A-AB0D-ED5083240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627" y="4524838"/>
            <a:ext cx="8370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[...,</a:t>
            </a:r>
            <a:r>
              <a:rPr lang="en-US" b="1">
                <a:latin typeface="Calibri"/>
                <a:cs typeface="Calibri"/>
              </a:rPr>
              <a:t>7</a:t>
            </a:r>
            <a:r>
              <a:rPr lang="en-US">
                <a:latin typeface="Calibri"/>
                <a:cs typeface="Calibri"/>
              </a:rPr>
              <a:t>]</a:t>
            </a:r>
          </a:p>
        </p:txBody>
      </p:sp>
      <p:sp>
        <p:nvSpPr>
          <p:cNvPr id="39" name="TextBox 40">
            <a:extLst>
              <a:ext uri="{FF2B5EF4-FFF2-40B4-BE49-F238E27FC236}">
                <a16:creationId xmlns:a16="http://schemas.microsoft.com/office/drawing/2014/main" id="{3E3A09A9-4C1F-0448-BE27-6E23F7813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6865" y="4524838"/>
            <a:ext cx="8370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[...,</a:t>
            </a:r>
            <a:r>
              <a:rPr lang="en-US" b="1">
                <a:latin typeface="Calibri"/>
                <a:cs typeface="Calibri"/>
              </a:rPr>
              <a:t>6</a:t>
            </a:r>
            <a:r>
              <a:rPr lang="en-US">
                <a:latin typeface="Calibri"/>
                <a:cs typeface="Calibri"/>
              </a:rPr>
              <a:t>]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C57B4FA-915F-394A-9F4F-CF1379524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748" y="5239984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b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D48A8FA-A94C-CC41-81E5-F4D348968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5190" y="5240428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a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B9FE260-0F52-A34E-BDAA-2D016BC68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632" y="5239984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C966847-2B38-F641-9E13-62962C9D5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91" y="5248262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d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0AC5362-5B37-5442-9BDD-893545BAE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33" y="5248706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g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6673AB3-99B6-7546-B4A3-759B9AEA3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675" y="5248262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h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1E35E4D-4418-A041-8BE8-4880CACFE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5668" y="5248706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f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B73FF7F-1B28-DA4C-B41D-96E42C01B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349" y="5248262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467212-E9D0-6045-B92C-B8424F69CB7F}"/>
              </a:ext>
            </a:extLst>
          </p:cNvPr>
          <p:cNvSpPr txBox="1"/>
          <p:nvPr/>
        </p:nvSpPr>
        <p:spPr>
          <a:xfrm>
            <a:off x="737986" y="5406401"/>
            <a:ext cx="463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L:</a:t>
            </a:r>
          </a:p>
        </p:txBody>
      </p:sp>
    </p:spTree>
    <p:extLst>
      <p:ext uri="{BB962C8B-B14F-4D97-AF65-F5344CB8AC3E}">
        <p14:creationId xmlns:p14="http://schemas.microsoft.com/office/powerpoint/2010/main" val="32628944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0"/>
            <a:ext cx="8641072" cy="1272222"/>
          </a:xfrm>
        </p:spPr>
        <p:txBody>
          <a:bodyPr>
            <a:noAutofit/>
          </a:bodyPr>
          <a:lstStyle/>
          <a:p>
            <a:r>
              <a:rPr lang="es-ES_tradnl" sz="4400" dirty="0"/>
              <a:t>Algoritmo de </a:t>
            </a:r>
            <a:r>
              <a:rPr lang="es-ES_tradnl" sz="4400" dirty="0" err="1"/>
              <a:t>Kosaraju</a:t>
            </a:r>
            <a:r>
              <a:rPr lang="es-ES_tradnl" sz="4400" dirty="0"/>
              <a:t> para </a:t>
            </a:r>
            <a:r>
              <a:rPr lang="es-ES_tradnl" sz="4400" dirty="0" err="1"/>
              <a:t>CFCs</a:t>
            </a:r>
            <a:endParaRPr lang="en-US" sz="4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775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kumimoji="0" sz="1600" b="1" kern="1200">
                <a:solidFill>
                  <a:srgbClr val="FFFFFF"/>
                </a:solidFill>
                <a:latin typeface="Calibri"/>
                <a:ea typeface="+mn-ea"/>
                <a:cs typeface="Calibr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70D7B2-05AC-5E46-A5A9-DC14CA5FB5D3}" type="slidenum">
              <a:rPr lang="en-US" smtClean="0"/>
              <a:pPr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s-CL" sz="2200" dirty="0">
                    <a:latin typeface="Calibri (body)"/>
                    <a:cs typeface="Calibri" panose="020F0502020204030204" pitchFamily="34" charset="0"/>
                  </a:rPr>
                  <a:t>Cada CFC tiene un nodo </a:t>
                </a:r>
                <a:r>
                  <a:rPr lang="es-CL" sz="2200" b="1" i="1" dirty="0">
                    <a:solidFill>
                      <a:schemeClr val="accent2"/>
                    </a:solidFill>
                    <a:latin typeface="Calibri (body)"/>
                    <a:cs typeface="Calibri" panose="020F0502020204030204" pitchFamily="34" charset="0"/>
                  </a:rPr>
                  <a:t>representante:</a:t>
                </a:r>
              </a:p>
              <a:p>
                <a:pPr marL="292608" lvl="1" indent="0">
                  <a:buNone/>
                </a:pPr>
                <a:r>
                  <a:rPr lang="es-CL" sz="2000" dirty="0">
                    <a:latin typeface="Calibri (body)"/>
                    <a:cs typeface="Calibri" panose="020F0502020204030204" pitchFamily="34" charset="0"/>
                  </a:rPr>
                  <a:t>si el representante de dos nodos es el mismo, entonces los nodos pertenecen a la misma CFC</a:t>
                </a:r>
              </a:p>
              <a:p>
                <a14:m>
                  <m:oMath xmlns:m="http://schemas.openxmlformats.org/officeDocument/2006/math">
                    <m:r>
                      <a:rPr lang="es-CL" sz="2200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cs typeface="Consolas"/>
                      </a:rPr>
                      <m:t>𝒂𝒔𝒔𝒊𝒈𝒏</m:t>
                    </m:r>
                    <m:d>
                      <m:dPr>
                        <m:ctrlPr>
                          <a:rPr lang="es-ES_tradnl" sz="22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Consolas"/>
                          </a:rPr>
                        </m:ctrlPr>
                      </m:dPr>
                      <m:e>
                        <m:r>
                          <a:rPr lang="es-CL" sz="22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Consolas"/>
                          </a:rPr>
                          <m:t>𝒖</m:t>
                        </m:r>
                        <m:r>
                          <a:rPr lang="es-CL" sz="22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Consolas"/>
                          </a:rPr>
                          <m:t>, </m:t>
                        </m:r>
                        <m:r>
                          <a:rPr lang="es-CL" sz="22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Consolas"/>
                          </a:rPr>
                          <m:t>𝒓𝒆𝒑</m:t>
                        </m:r>
                      </m:e>
                    </m:d>
                    <m:r>
                      <a:rPr lang="es-CL" sz="2200" b="1" i="1" dirty="0" smtClean="0">
                        <a:latin typeface="Cambria Math" panose="02040503050406030204" pitchFamily="18" charset="0"/>
                        <a:cs typeface="Consolas"/>
                      </a:rPr>
                      <m:t>:</m:t>
                    </m:r>
                  </m:oMath>
                </a14:m>
                <a:endParaRPr lang="es-ES_tradnl" sz="2200" b="1" dirty="0"/>
              </a:p>
              <a:p>
                <a:pPr marL="517525" indent="-282575"/>
                <a14:m>
                  <m:oMath xmlns:m="http://schemas.openxmlformats.org/officeDocument/2006/math">
                    <m:r>
                      <a:rPr lang="es-CL" sz="2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nsolas"/>
                      </a:rPr>
                      <m:t>𝒊𝒇</m:t>
                    </m:r>
                    <m:r>
                      <a:rPr lang="es-CL" sz="22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onsolas"/>
                      </a:rPr>
                      <m:t> </m:t>
                    </m:r>
                    <m:r>
                      <a:rPr lang="es-CL" sz="22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onsolas"/>
                      </a:rPr>
                      <m:t>𝒖</m:t>
                    </m:r>
                    <m:r>
                      <a:rPr lang="es-CL" sz="22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onsolas"/>
                      </a:rPr>
                      <m:t>.</m:t>
                    </m:r>
                    <m:r>
                      <a:rPr lang="es-CL" sz="22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onsolas"/>
                      </a:rPr>
                      <m:t>𝒓𝒆𝒑</m:t>
                    </m:r>
                    <m:r>
                      <a:rPr lang="es-CL" sz="22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onsolas"/>
                      </a:rPr>
                      <m:t>=∅:</m:t>
                    </m:r>
                  </m:oMath>
                </a14:m>
                <a:endParaRPr lang="es-CL" sz="22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cs typeface="Consolas"/>
                </a:endParaRPr>
              </a:p>
              <a:p>
                <a:pPr marL="517525" indent="-282575"/>
                <a:r>
                  <a:rPr lang="es-CL" sz="22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cs typeface="Consolas"/>
                  </a:rPr>
                  <a:t>       </a:t>
                </a:r>
                <a14:m>
                  <m:oMath xmlns:m="http://schemas.openxmlformats.org/officeDocument/2006/math">
                    <m:r>
                      <a:rPr lang="es-CL" sz="22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onsolas"/>
                      </a:rPr>
                      <m:t>𝒖</m:t>
                    </m:r>
                    <m:r>
                      <a:rPr lang="es-CL" sz="22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onsolas"/>
                      </a:rPr>
                      <m:t>.</m:t>
                    </m:r>
                    <m:r>
                      <a:rPr lang="es-CL" sz="22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onsolas"/>
                      </a:rPr>
                      <m:t>𝒓𝒆𝒑</m:t>
                    </m:r>
                    <m:r>
                      <a:rPr lang="es-CL" sz="22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onsolas"/>
                      </a:rPr>
                      <m:t>=</m:t>
                    </m:r>
                    <m:r>
                      <a:rPr lang="es-CL" sz="22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onsolas"/>
                      </a:rPr>
                      <m:t>𝒓𝒆𝒑</m:t>
                    </m:r>
                  </m:oMath>
                </a14:m>
                <a:endParaRPr lang="es-CL" sz="1800" b="1" i="1" dirty="0">
                  <a:latin typeface="Cambria Math" panose="02040503050406030204" pitchFamily="18" charset="0"/>
                  <a:cs typeface="Consolas"/>
                </a:endParaRPr>
              </a:p>
              <a:p>
                <a:pPr marL="517525" indent="-282575"/>
                <a:r>
                  <a:rPr lang="es-CL" sz="2200" b="1" dirty="0">
                    <a:cs typeface="Consolas"/>
                  </a:rPr>
                  <a:t>      </a:t>
                </a:r>
                <a14:m>
                  <m:oMath xmlns:m="http://schemas.openxmlformats.org/officeDocument/2006/math">
                    <m:r>
                      <a:rPr lang="es-CL" sz="2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nsolas"/>
                      </a:rPr>
                      <m:t>𝒇𝒐𝒓𝒆𝒂𝒄𝒉</m:t>
                    </m:r>
                    <m:r>
                      <a:rPr lang="es-CL" sz="2200" b="1" i="1" smtClean="0">
                        <a:latin typeface="Cambria Math" panose="02040503050406030204" pitchFamily="18" charset="0"/>
                        <a:cs typeface="Consolas"/>
                      </a:rPr>
                      <m:t> </m:t>
                    </m:r>
                    <m:r>
                      <a:rPr lang="es-CL" sz="2200" b="1" i="1" smtClean="0">
                        <a:latin typeface="Cambria Math" panose="02040503050406030204" pitchFamily="18" charset="0"/>
                        <a:cs typeface="Consolas"/>
                      </a:rPr>
                      <m:t>𝒗</m:t>
                    </m:r>
                    <m:r>
                      <a:rPr lang="es-CL" sz="2200" b="1" i="1" smtClean="0">
                        <a:latin typeface="Cambria Math" panose="02040503050406030204" pitchFamily="18" charset="0"/>
                        <a:cs typeface="Consolas"/>
                      </a:rPr>
                      <m:t> </m:t>
                    </m:r>
                    <m:r>
                      <a:rPr lang="es-CL" sz="2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nsolas"/>
                      </a:rPr>
                      <m:t>𝒊𝒏</m:t>
                    </m:r>
                    <m:r>
                      <a:rPr lang="es-CL" sz="2200" b="1" i="1" smtClean="0">
                        <a:latin typeface="Cambria Math" panose="02040503050406030204" pitchFamily="18" charset="0"/>
                        <a:cs typeface="Consolas"/>
                      </a:rPr>
                      <m:t> </m:t>
                    </m:r>
                    <m:r>
                      <a:rPr lang="en-US" altLang="ja-JP" sz="2200" b="1" i="1" dirty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  <a:sym typeface="Symbol" charset="0"/>
                      </a:rPr>
                      <m:t></m:t>
                    </m:r>
                    <m:r>
                      <a:rPr lang="es-CL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  <a:sym typeface="Symbol" charset="0"/>
                      </a:rPr>
                      <m:t>′</m:t>
                    </m:r>
                    <m:r>
                      <a:rPr lang="en-US" altLang="ja-JP" sz="2200" b="1" i="1" dirty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[</m:t>
                    </m:r>
                    <m:r>
                      <a:rPr lang="en-US" altLang="ja-JP" sz="2200" b="1" i="1" dirty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US" altLang="ja-JP" sz="2200" b="1" i="1" dirty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]:</m:t>
                    </m:r>
                  </m:oMath>
                </a14:m>
                <a:endParaRPr lang="es-CL" sz="2200" b="1" i="1" dirty="0">
                  <a:latin typeface="Cambria Math" panose="02040503050406030204" pitchFamily="18" charset="0"/>
                  <a:cs typeface="Consolas"/>
                </a:endParaRPr>
              </a:p>
              <a:p>
                <a:pPr marL="517525" indent="-282575"/>
                <a:r>
                  <a:rPr lang="es-CL" sz="2200" b="1" dirty="0">
                    <a:cs typeface="Consolas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s-CL" sz="2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cs typeface="Consolas"/>
                      </a:rPr>
                      <m:t>𝒂𝒔𝒔𝒊𝒈𝒏</m:t>
                    </m:r>
                    <m:r>
                      <a:rPr lang="es-CL" sz="2200" b="1" i="1" smtClean="0">
                        <a:latin typeface="Cambria Math" panose="02040503050406030204" pitchFamily="18" charset="0"/>
                        <a:cs typeface="Consolas"/>
                      </a:rPr>
                      <m:t>(</m:t>
                    </m:r>
                    <m:r>
                      <a:rPr lang="es-CL" sz="2200" b="1" i="1" smtClean="0">
                        <a:latin typeface="Cambria Math" panose="02040503050406030204" pitchFamily="18" charset="0"/>
                        <a:cs typeface="Consolas"/>
                      </a:rPr>
                      <m:t>𝒗</m:t>
                    </m:r>
                    <m:r>
                      <a:rPr lang="es-CL" sz="2200" b="1" i="1" smtClean="0">
                        <a:latin typeface="Cambria Math" panose="02040503050406030204" pitchFamily="18" charset="0"/>
                        <a:cs typeface="Consolas"/>
                      </a:rPr>
                      <m:t>, </m:t>
                    </m:r>
                    <m:r>
                      <a:rPr lang="es-CL" sz="2200" b="1" i="1" smtClean="0">
                        <a:latin typeface="Cambria Math" panose="02040503050406030204" pitchFamily="18" charset="0"/>
                        <a:cs typeface="Consolas"/>
                      </a:rPr>
                      <m:t>𝒓𝒆𝒑</m:t>
                    </m:r>
                    <m:r>
                      <a:rPr lang="es-CL" sz="2200" b="1" i="1" smtClean="0">
                        <a:latin typeface="Cambria Math" panose="02040503050406030204" pitchFamily="18" charset="0"/>
                        <a:cs typeface="Consolas"/>
                      </a:rPr>
                      <m:t>)</m:t>
                    </m:r>
                  </m:oMath>
                </a14:m>
                <a:endParaRPr lang="es-CL" sz="2200" b="1" i="1" dirty="0">
                  <a:latin typeface="Cambria Math" panose="02040503050406030204" pitchFamily="18" charset="0"/>
                  <a:cs typeface="Consolas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81" r="-1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12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2570D7B2-05AC-5E46-A5A9-DC14CA5FB5D3}" type="slidenum">
              <a:rPr lang="en-US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461" y="1930007"/>
                <a:ext cx="5006339" cy="3180525"/>
              </a:xfrm>
              <a:solidFill>
                <a:srgbClr val="FFFFFF"/>
              </a:solidFill>
            </p:spPr>
            <p:txBody>
              <a:bodyPr anchor="ctr">
                <a:normAutofit lnSpcReduction="10000"/>
              </a:bodyPr>
              <a:lstStyle/>
              <a:p>
                <a:pPr marL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𝒅𝒇𝒔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(</m:t>
                    </m:r>
                    <m:r>
                      <a:rPr lang="es-CL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𝑽</m:t>
                    </m:r>
                    <m:r>
                      <a:rPr lang="es-CL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, </m:t>
                    </m:r>
                    <m:r>
                      <a:rPr lang="es-CL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𝑬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):</m:t>
                    </m:r>
                  </m:oMath>
                </a14:m>
                <a:endParaRPr lang="en-US" sz="2200" b="1" dirty="0">
                  <a:latin typeface="Consolas" charset="0"/>
                  <a:ea typeface="ＭＳ Ｐゴシック" charset="0"/>
                  <a:cs typeface="Courier" charset="0"/>
                </a:endParaRPr>
              </a:p>
              <a:p>
                <a:pPr marL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sz="2200" b="1" dirty="0">
                    <a:latin typeface="Consolas" charset="0"/>
                    <a:ea typeface="ＭＳ Ｐゴシック" charset="0"/>
                    <a:cs typeface="Courier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𝒇𝒐𝒓</m:t>
                    </m:r>
                    <m:r>
                      <a:rPr lang="en-US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 </m:t>
                    </m:r>
                    <m:r>
                      <a:rPr lang="en-US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𝒆𝒂𝒄𝒉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 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𝒖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 </m:t>
                    </m:r>
                    <m:r>
                      <a:rPr lang="en-US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𝒊𝒏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 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𝑽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:</m:t>
                    </m:r>
                  </m:oMath>
                </a14:m>
                <a:endParaRPr lang="en-US" sz="2200" b="1" dirty="0">
                  <a:latin typeface="Consolas" charset="0"/>
                  <a:ea typeface="ＭＳ Ｐゴシック" charset="0"/>
                  <a:cs typeface="Courier" charset="0"/>
                </a:endParaRPr>
              </a:p>
              <a:p>
                <a:pPr marL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sz="2200" b="1" dirty="0">
                    <a:latin typeface="Consolas" charset="0"/>
                    <a:ea typeface="ＭＳ Ｐゴシック" charset="0"/>
                    <a:cs typeface="Courier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𝒖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.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𝒄𝒐𝒍𝒐𝒓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 = 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𝒘𝒉𝒊𝒕𝒆</m:t>
                    </m:r>
                  </m:oMath>
                </a14:m>
                <a:endParaRPr lang="en-US" sz="2200" b="1" dirty="0">
                  <a:latin typeface="Consolas" charset="0"/>
                  <a:ea typeface="ＭＳ Ｐゴシック" charset="0"/>
                  <a:cs typeface="Courier" charset="0"/>
                </a:endParaRPr>
              </a:p>
              <a:p>
                <a:pPr marL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𝒇𝒐𝒓</m:t>
                    </m:r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𝒆𝒂𝒄𝒉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𝒊𝒏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𝑽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: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marL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𝒊𝒇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err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US" altLang="ja-JP" sz="2200" b="1" i="1" dirty="0" err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.</m:t>
                    </m:r>
                    <m:r>
                      <a:rPr lang="en-US" altLang="ja-JP" sz="2200" b="1" i="1" dirty="0" err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𝒄𝒐𝒍𝒐𝒓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==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𝒘𝒉𝒊𝒕𝒆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: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marL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𝒅𝒇𝒔𝑽𝒊𝒔𝒊𝒕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(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)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461" y="1930007"/>
                <a:ext cx="5006339" cy="3180525"/>
              </a:xfrm>
              <a:blipFill>
                <a:blip r:embed="rId2"/>
                <a:stretch>
                  <a:fillRect l="-158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089E01F1-D6C2-42DC-9911-BDB2047E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>
            <a:noAutofit/>
          </a:bodyPr>
          <a:lstStyle/>
          <a:p>
            <a:r>
              <a:rPr lang="en-US" sz="4400" dirty="0" err="1"/>
              <a:t>El algoritmo </a:t>
            </a:r>
            <a:r>
              <a:rPr lang="en-US" sz="4400" dirty="0"/>
              <a:t>DFS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01DA2D37-D6C3-4E3F-9623-5A3116B948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6024" y="1838737"/>
                <a:ext cx="4056509" cy="3180525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15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3175" defTabSz="911225">
                  <a:spcBef>
                    <a:spcPct val="5000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𝒅𝒇𝒔𝑽𝒊𝒔𝒊𝒕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(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):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indent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.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𝒄𝒐𝒍𝒐𝒓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=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𝒈𝒓𝒂𝒚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indent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𝒇𝒐𝒓</m:t>
                    </m:r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𝒆𝒂𝒄𝒉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𝒗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𝒊𝒏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  <a:sym typeface="Symbol" charset="0"/>
                      </a:rPr>
                      <m:t>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[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]: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indent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𝒊𝒇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err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𝒗</m:t>
                    </m:r>
                    <m:r>
                      <a:rPr lang="en-US" altLang="ja-JP" sz="2200" b="1" i="1" dirty="0" err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.</m:t>
                    </m:r>
                    <m:r>
                      <a:rPr lang="en-US" altLang="ja-JP" sz="2200" b="1" i="1" dirty="0" err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𝒄𝒐𝒍𝒐𝒓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==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𝒘𝒉𝒊𝒕𝒆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: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indent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𝒅𝒇𝒔𝑽𝒊𝒔𝒊𝒕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(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𝒗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)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indent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.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𝒄𝒐𝒍𝒐𝒓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=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𝒃𝒍𝒂𝒄𝒌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</p:txBody>
          </p:sp>
        </mc:Choice>
        <mc:Fallback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01DA2D37-D6C3-4E3F-9623-5A3116B94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024" y="1838737"/>
                <a:ext cx="4056509" cy="31805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3831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0"/>
            <a:ext cx="8641072" cy="1272222"/>
          </a:xfrm>
        </p:spPr>
        <p:txBody>
          <a:bodyPr>
            <a:noAutofit/>
          </a:bodyPr>
          <a:lstStyle/>
          <a:p>
            <a:r>
              <a:rPr lang="es-ES_tradnl" sz="4400" dirty="0"/>
              <a:t>Algoritmo de </a:t>
            </a:r>
            <a:r>
              <a:rPr lang="es-ES_tradnl" sz="4400" dirty="0" err="1"/>
              <a:t>Kosaraju</a:t>
            </a:r>
            <a:r>
              <a:rPr lang="es-ES_tradnl" sz="4400" dirty="0"/>
              <a:t> para </a:t>
            </a:r>
            <a:r>
              <a:rPr lang="es-ES_tradnl" sz="4400" dirty="0" err="1"/>
              <a:t>CFCs</a:t>
            </a:r>
            <a:endParaRPr lang="en-US" sz="4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775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kumimoji="0" sz="1600" b="1" kern="1200">
                <a:solidFill>
                  <a:srgbClr val="FFFFFF"/>
                </a:solidFill>
                <a:latin typeface="Calibri"/>
                <a:ea typeface="+mn-ea"/>
                <a:cs typeface="Calibr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70D7B2-05AC-5E46-A5A9-DC14CA5FB5D3}" type="slidenum">
              <a:rPr lang="en-US" smtClean="0"/>
              <a:pPr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CL" sz="2200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cs typeface="Consolas"/>
                      </a:rPr>
                      <m:t>𝒌𝒐𝒔𝒂𝒓𝒂𝒋𝒖</m:t>
                    </m:r>
                    <m:r>
                      <a:rPr lang="es-ES_tradnl" sz="2200" b="1" i="1" dirty="0">
                        <a:latin typeface="Cambria Math" panose="02040503050406030204" pitchFamily="18" charset="0"/>
                        <a:cs typeface="Consolas"/>
                      </a:rPr>
                      <m:t>(</m:t>
                    </m:r>
                    <m:r>
                      <a:rPr lang="es-CL" sz="2200" b="1" i="1" dirty="0">
                        <a:latin typeface="Cambria Math" panose="02040503050406030204" pitchFamily="18" charset="0"/>
                        <a:cs typeface="Consolas"/>
                      </a:rPr>
                      <m:t>𝑮</m:t>
                    </m:r>
                    <m:r>
                      <a:rPr lang="es-ES_tradnl" sz="2200" b="1" i="1" dirty="0">
                        <a:latin typeface="Cambria Math" panose="02040503050406030204" pitchFamily="18" charset="0"/>
                        <a:cs typeface="Consolas"/>
                      </a:rPr>
                      <m:t>)</m:t>
                    </m:r>
                  </m:oMath>
                </a14:m>
                <a:endParaRPr lang="es-ES_tradnl" sz="2200" b="1" dirty="0"/>
              </a:p>
              <a:p>
                <a:pPr marL="517525" indent="-282575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200" b="0" i="0">
                        <a:latin typeface="Cambria Math" panose="02040503050406030204" pitchFamily="18" charset="0"/>
                      </a:rPr>
                      <m:t>Crear</m:t>
                    </m:r>
                    <m:r>
                      <a:rPr lang="es-CL" sz="2200" b="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>
                        <a:latin typeface="Cambria Math" panose="02040503050406030204" pitchFamily="18" charset="0"/>
                      </a:rPr>
                      <m:t>lista</m:t>
                    </m:r>
                    <m:r>
                      <a:rPr lang="es-CL" sz="2200" b="0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200" b="1" i="1">
                        <a:latin typeface="Cambria Math" panose="02040503050406030204" pitchFamily="18" charset="0"/>
                      </a:rPr>
                      <m:t>𝑳</m:t>
                    </m:r>
                    <m:r>
                      <a:rPr lang="es-CL" sz="2200" b="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>
                        <a:latin typeface="Cambria Math" panose="02040503050406030204" pitchFamily="18" charset="0"/>
                      </a:rPr>
                      <m:t>vac</m:t>
                    </m:r>
                    <m:r>
                      <a:rPr lang="es-CL" sz="2200" b="0" i="0">
                        <a:latin typeface="Cambria Math" panose="02040503050406030204" pitchFamily="18" charset="0"/>
                      </a:rPr>
                      <m:t>í</m:t>
                    </m:r>
                    <m:r>
                      <m:rPr>
                        <m:sty m:val="p"/>
                      </m:rPr>
                      <a:rPr lang="es-CL" sz="2200" b="0" i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s-CL" sz="2200" dirty="0">
                  <a:latin typeface="Cambria Math" panose="02040503050406030204" pitchFamily="18" charset="0"/>
                </a:endParaRPr>
              </a:p>
              <a:p>
                <a:pPr marL="517525" indent="-282575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_tradnl" sz="2200" b="0" i="0" dirty="0">
                        <a:latin typeface="Cambria Math" panose="02040503050406030204" pitchFamily="18" charset="0"/>
                      </a:rPr>
                      <m:t>Ejecuta</m:t>
                    </m:r>
                    <m:r>
                      <m:rPr>
                        <m:sty m:val="p"/>
                      </m:rPr>
                      <a:rPr lang="es-CL" sz="2200" b="0" i="0" dirty="0">
                        <a:latin typeface="Cambria Math" panose="02040503050406030204" pitchFamily="18" charset="0"/>
                      </a:rPr>
                      <m:t>r</m:t>
                    </m:r>
                    <m:r>
                      <a:rPr lang="es-ES_tradnl" sz="22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_tradnl" sz="2200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cs typeface="Consolas"/>
                      </a:rPr>
                      <m:t>𝒅𝒇𝒔</m:t>
                    </m:r>
                    <m:r>
                      <a:rPr lang="es-CL" sz="2200" b="1" i="1" dirty="0">
                        <a:latin typeface="Cambria Math" panose="02040503050406030204" pitchFamily="18" charset="0"/>
                        <a:cs typeface="Consolas"/>
                      </a:rPr>
                      <m:t>(</m:t>
                    </m:r>
                    <m:r>
                      <a:rPr lang="es-CL" sz="2200" b="1" i="1" dirty="0">
                        <a:latin typeface="Cambria Math" panose="02040503050406030204" pitchFamily="18" charset="0"/>
                        <a:cs typeface="Consolas"/>
                      </a:rPr>
                      <m:t>𝑮</m:t>
                    </m:r>
                    <m:r>
                      <a:rPr lang="es-CL" sz="2200" b="1" i="1" dirty="0">
                        <a:latin typeface="Cambria Math" panose="02040503050406030204" pitchFamily="18" charset="0"/>
                        <a:cs typeface="Consolas"/>
                      </a:rPr>
                      <m:t>) </m:t>
                    </m:r>
                    <m:r>
                      <m:rPr>
                        <m:sty m:val="p"/>
                      </m:rPr>
                      <a:rPr lang="es-CL" sz="2200" b="0" i="0" dirty="0">
                        <a:latin typeface="Cambria Math" panose="02040503050406030204" pitchFamily="18" charset="0"/>
                      </a:rPr>
                      <m:t>con</m:t>
                    </m:r>
                    <m:r>
                      <a:rPr lang="es-CL" sz="2200" b="0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dirty="0">
                        <a:latin typeface="Cambria Math" panose="02040503050406030204" pitchFamily="18" charset="0"/>
                      </a:rPr>
                      <m:t>tiempos</m:t>
                    </m:r>
                  </m:oMath>
                </a14:m>
                <a:endParaRPr lang="es-ES_tradnl" sz="2200" dirty="0"/>
              </a:p>
              <a:p>
                <a:pPr marL="517525" indent="-282575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200" b="0" i="0" dirty="0">
                        <a:latin typeface="Cambria Math" panose="02040503050406030204" pitchFamily="18" charset="0"/>
                      </a:rPr>
                      <m:t>Insertar</m:t>
                    </m:r>
                    <m:r>
                      <a:rPr lang="es-CL" sz="2200" b="0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dirty="0">
                        <a:latin typeface="Cambria Math" panose="02040503050406030204" pitchFamily="18" charset="0"/>
                      </a:rPr>
                      <m:t>v</m:t>
                    </m:r>
                    <m:r>
                      <a:rPr lang="es-CL" sz="2200" b="0" i="0" dirty="0">
                        <a:latin typeface="Cambria Math" panose="02040503050406030204" pitchFamily="18" charset="0"/>
                      </a:rPr>
                      <m:t>é</m:t>
                    </m:r>
                    <m:r>
                      <m:rPr>
                        <m:sty m:val="p"/>
                      </m:rPr>
                      <a:rPr lang="es-CL" sz="2200" b="0" i="0" dirty="0">
                        <a:latin typeface="Cambria Math" panose="02040503050406030204" pitchFamily="18" charset="0"/>
                      </a:rPr>
                      <m:t>rtices</m:t>
                    </m:r>
                    <m:r>
                      <a:rPr lang="es-CL" sz="2200" b="0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dirty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sz="22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200" b="1" i="1" dirty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s-CL" sz="22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dirty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sz="2200" b="0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dirty="0">
                        <a:latin typeface="Cambria Math" panose="02040503050406030204" pitchFamily="18" charset="0"/>
                      </a:rPr>
                      <m:t>orden</m:t>
                    </m:r>
                    <m:r>
                      <a:rPr lang="es-CL" sz="2200" b="0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dirty="0">
                        <a:latin typeface="Cambria Math" panose="02040503050406030204" pitchFamily="18" charset="0"/>
                      </a:rPr>
                      <m:t>descendiente</m:t>
                    </m:r>
                    <m:r>
                      <a:rPr lang="es-CL" sz="2200" b="0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dirty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sz="2200" b="0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dirty="0">
                        <a:latin typeface="Cambria Math" panose="02040503050406030204" pitchFamily="18" charset="0"/>
                      </a:rPr>
                      <m:t>tiempos</m:t>
                    </m:r>
                    <m:r>
                      <a:rPr lang="es-CL" sz="22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200" b="1" i="1" dirty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lang="es-CL" sz="2200" b="1" i="1" dirty="0">
                  <a:latin typeface="Cambria Math" panose="02040503050406030204" pitchFamily="18" charset="0"/>
                </a:endParaRPr>
              </a:p>
              <a:p>
                <a:pPr marL="517525" indent="-282575"/>
                <a14:m>
                  <m:oMath xmlns:m="http://schemas.openxmlformats.org/officeDocument/2006/math">
                    <m:r>
                      <a:rPr lang="es-CL" sz="2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nsolas"/>
                      </a:rPr>
                      <m:t>𝒇𝒐𝒓</m:t>
                    </m:r>
                    <m:r>
                      <a:rPr lang="es-CL" sz="2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nsolas"/>
                      </a:rPr>
                      <m:t> </m:t>
                    </m:r>
                    <m:r>
                      <a:rPr lang="es-CL" sz="2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nsolas"/>
                      </a:rPr>
                      <m:t>𝒆𝒂𝒄𝒉</m:t>
                    </m:r>
                    <m:r>
                      <a:rPr lang="es-CL" sz="2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nsolas"/>
                      </a:rPr>
                      <m:t> </m:t>
                    </m:r>
                    <m:r>
                      <a:rPr lang="es-CL" sz="22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onsolas"/>
                      </a:rPr>
                      <m:t>𝒖</m:t>
                    </m:r>
                    <m:r>
                      <a:rPr lang="es-CL" sz="22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onsolas"/>
                      </a:rPr>
                      <m:t> </m:t>
                    </m:r>
                    <m:r>
                      <a:rPr lang="es-CL" sz="2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nsolas"/>
                      </a:rPr>
                      <m:t>𝒊𝒏</m:t>
                    </m:r>
                    <m:r>
                      <a:rPr lang="es-CL" sz="22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onsolas"/>
                      </a:rPr>
                      <m:t> </m:t>
                    </m:r>
                    <m:r>
                      <a:rPr lang="es-CL" sz="22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onsolas"/>
                      </a:rPr>
                      <m:t>𝑳</m:t>
                    </m:r>
                    <m:r>
                      <a:rPr lang="es-CL" sz="22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onsolas"/>
                      </a:rPr>
                      <m:t>:</m:t>
                    </m:r>
                  </m:oMath>
                </a14:m>
                <a:endParaRPr lang="es-CL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onsolas"/>
                </a:endParaRPr>
              </a:p>
              <a:p>
                <a:pPr marL="517525" indent="-282575"/>
                <a:r>
                  <a:rPr lang="es-ES_tradnl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onsolas"/>
                  </a:rPr>
                  <a:t>         </a:t>
                </a:r>
                <a14:m>
                  <m:oMath xmlns:m="http://schemas.openxmlformats.org/officeDocument/2006/math">
                    <m:r>
                      <a:rPr lang="es-CL" sz="2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cs typeface="Consolas"/>
                      </a:rPr>
                      <m:t>𝒂𝒔𝒔𝒊𝒈𝒏</m:t>
                    </m:r>
                    <m:r>
                      <a:rPr lang="es-CL" sz="22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onsolas"/>
                      </a:rPr>
                      <m:t>(</m:t>
                    </m:r>
                    <m:r>
                      <a:rPr lang="es-CL" sz="22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onsolas"/>
                      </a:rPr>
                      <m:t>𝒖</m:t>
                    </m:r>
                    <m:r>
                      <a:rPr lang="es-CL" sz="22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onsolas"/>
                      </a:rPr>
                      <m:t>, </m:t>
                    </m:r>
                    <m:r>
                      <a:rPr lang="es-CL" sz="22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onsolas"/>
                      </a:rPr>
                      <m:t>𝒖</m:t>
                    </m:r>
                    <m:r>
                      <a:rPr lang="es-CL" sz="22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onsolas"/>
                      </a:rPr>
                      <m:t>)</m:t>
                    </m:r>
                  </m:oMath>
                </a14:m>
                <a:endParaRPr lang="es-ES_tradnl" sz="22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cs typeface="Consolas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021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val 78">
            <a:extLst>
              <a:ext uri="{FF2B5EF4-FFF2-40B4-BE49-F238E27FC236}">
                <a16:creationId xmlns:a16="http://schemas.microsoft.com/office/drawing/2014/main" id="{D43353DA-53D5-F144-BFDE-4B29745A1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958" y="555085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b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33A7186-E005-8F46-9A82-C206CF93C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6400" y="555529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a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1395FA9-599C-D546-B359-1B927E00C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1842" y="555085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C087553-2451-4F4D-AE33-9F2F19858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01" y="563363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d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BFC4812-0DD5-534E-88CA-56B98E881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443" y="563807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g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297C9E8-A262-4740-88EF-A1E5FAF02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2885" y="563363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f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09A6FFD-5507-1940-A1F0-653D644E9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878" y="563807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h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BA8D4C5-C2D8-A649-B77F-BC09EACF4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559" y="563363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B3E162-38B4-4047-90E3-8CC4EA87A76C}"/>
              </a:ext>
            </a:extLst>
          </p:cNvPr>
          <p:cNvSpPr txBox="1"/>
          <p:nvPr/>
        </p:nvSpPr>
        <p:spPr>
          <a:xfrm>
            <a:off x="828869" y="694470"/>
            <a:ext cx="463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L:</a:t>
            </a:r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FF942C6-3C0E-4E40-B528-1F6D275AB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69" y="2321834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a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D198386-8281-C04F-8DD4-0771F834C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669" y="2321834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c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AAC271F-3903-9C48-8B88-42CDDB421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6269" y="2321834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b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7DF96CB-AEFC-BD46-86A5-E704D788D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6269" y="4303034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f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D2D934E-1152-A74F-BF57-28F6BFA2F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69" y="4303034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e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6FF21D3-0CEA-CD47-8B94-3FB62BCB1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669" y="4303034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g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797CACA-821D-1C4C-B3BE-391B7E911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9669" y="4303034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h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4550357-F501-984C-BD71-18E520AF3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9669" y="2321834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d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D1B7CEA-15C8-0046-919E-43A1A3A995C3}"/>
              </a:ext>
            </a:extLst>
          </p:cNvPr>
          <p:cNvCxnSpPr>
            <a:cxnSpLocks noChangeShapeType="1"/>
            <a:stCxn id="67" idx="3"/>
            <a:endCxn id="69" idx="7"/>
          </p:cNvCxnSpPr>
          <p:nvPr/>
        </p:nvCxnSpPr>
        <p:spPr bwMode="auto">
          <a:xfrm flipH="1">
            <a:off x="1443427" y="2936392"/>
            <a:ext cx="1548284" cy="14720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3" name="Straight Arrow Connector 15">
            <a:extLst>
              <a:ext uri="{FF2B5EF4-FFF2-40B4-BE49-F238E27FC236}">
                <a16:creationId xmlns:a16="http://schemas.microsoft.com/office/drawing/2014/main" id="{42983816-9B46-D240-9E9C-75703B13D647}"/>
              </a:ext>
            </a:extLst>
          </p:cNvPr>
          <p:cNvCxnSpPr>
            <a:cxnSpLocks noChangeShapeType="1"/>
            <a:stCxn id="69" idx="0"/>
            <a:endCxn id="65" idx="4"/>
          </p:cNvCxnSpPr>
          <p:nvPr/>
        </p:nvCxnSpPr>
        <p:spPr bwMode="auto">
          <a:xfrm flipV="1">
            <a:off x="1188869" y="3041834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4" name="Straight Arrow Connector 17">
            <a:extLst>
              <a:ext uri="{FF2B5EF4-FFF2-40B4-BE49-F238E27FC236}">
                <a16:creationId xmlns:a16="http://schemas.microsoft.com/office/drawing/2014/main" id="{2BC8B5D5-AEFA-B34F-AD64-D57C4F159BC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48869" y="2681834"/>
            <a:ext cx="133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5" name="Straight Arrow Connector 19">
            <a:extLst>
              <a:ext uri="{FF2B5EF4-FFF2-40B4-BE49-F238E27FC236}">
                <a16:creationId xmlns:a16="http://schemas.microsoft.com/office/drawing/2014/main" id="{16C2D9B8-911C-BC4C-9937-43A3E1A5FC8E}"/>
              </a:ext>
            </a:extLst>
          </p:cNvPr>
          <p:cNvCxnSpPr>
            <a:cxnSpLocks noChangeShapeType="1"/>
            <a:stCxn id="67" idx="4"/>
            <a:endCxn id="68" idx="0"/>
          </p:cNvCxnSpPr>
          <p:nvPr/>
        </p:nvCxnSpPr>
        <p:spPr bwMode="auto">
          <a:xfrm>
            <a:off x="3246269" y="3041834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1" name="Straight Arrow Connector 21">
            <a:extLst>
              <a:ext uri="{FF2B5EF4-FFF2-40B4-BE49-F238E27FC236}">
                <a16:creationId xmlns:a16="http://schemas.microsoft.com/office/drawing/2014/main" id="{48A232AE-1FB6-B34F-B3AA-96E48F0ADDC3}"/>
              </a:ext>
            </a:extLst>
          </p:cNvPr>
          <p:cNvCxnSpPr>
            <a:cxnSpLocks noChangeShapeType="1"/>
            <a:stCxn id="69" idx="6"/>
            <a:endCxn id="68" idx="2"/>
          </p:cNvCxnSpPr>
          <p:nvPr/>
        </p:nvCxnSpPr>
        <p:spPr bwMode="auto">
          <a:xfrm>
            <a:off x="1548869" y="4663034"/>
            <a:ext cx="1337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" name="Straight Arrow Connector 23">
            <a:extLst>
              <a:ext uri="{FF2B5EF4-FFF2-40B4-BE49-F238E27FC236}">
                <a16:creationId xmlns:a16="http://schemas.microsoft.com/office/drawing/2014/main" id="{6C65F0C5-6CDC-0143-902C-E019CAD8DDAC}"/>
              </a:ext>
            </a:extLst>
          </p:cNvPr>
          <p:cNvCxnSpPr>
            <a:cxnSpLocks noChangeShapeType="1"/>
            <a:stCxn id="67" idx="6"/>
            <a:endCxn id="66" idx="2"/>
          </p:cNvCxnSpPr>
          <p:nvPr/>
        </p:nvCxnSpPr>
        <p:spPr bwMode="auto">
          <a:xfrm>
            <a:off x="3606269" y="2681834"/>
            <a:ext cx="171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3" name="Straight Arrow Connector 25">
            <a:extLst>
              <a:ext uri="{FF2B5EF4-FFF2-40B4-BE49-F238E27FC236}">
                <a16:creationId xmlns:a16="http://schemas.microsoft.com/office/drawing/2014/main" id="{26B9B88B-F985-DA4E-9EF8-97ECAF1DE9A6}"/>
              </a:ext>
            </a:extLst>
          </p:cNvPr>
          <p:cNvCxnSpPr>
            <a:cxnSpLocks noChangeShapeType="1"/>
            <a:stCxn id="66" idx="4"/>
            <a:endCxn id="72" idx="0"/>
          </p:cNvCxnSpPr>
          <p:nvPr/>
        </p:nvCxnSpPr>
        <p:spPr bwMode="auto">
          <a:xfrm>
            <a:off x="5684669" y="3041834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4" name="Straight Arrow Connector 27">
            <a:extLst>
              <a:ext uri="{FF2B5EF4-FFF2-40B4-BE49-F238E27FC236}">
                <a16:creationId xmlns:a16="http://schemas.microsoft.com/office/drawing/2014/main" id="{96632BBB-8AC2-1440-A3B1-4B8E79E80365}"/>
              </a:ext>
            </a:extLst>
          </p:cNvPr>
          <p:cNvCxnSpPr>
            <a:cxnSpLocks noChangeShapeType="1"/>
            <a:stCxn id="75" idx="4"/>
            <a:endCxn id="73" idx="0"/>
          </p:cNvCxnSpPr>
          <p:nvPr/>
        </p:nvCxnSpPr>
        <p:spPr bwMode="auto">
          <a:xfrm>
            <a:off x="7589669" y="3041834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" name="Straight Arrow Connector 29">
            <a:extLst>
              <a:ext uri="{FF2B5EF4-FFF2-40B4-BE49-F238E27FC236}">
                <a16:creationId xmlns:a16="http://schemas.microsoft.com/office/drawing/2014/main" id="{E3F71B11-C9BC-3A45-94DE-4809ED6F771A}"/>
              </a:ext>
            </a:extLst>
          </p:cNvPr>
          <p:cNvCxnSpPr>
            <a:cxnSpLocks noChangeShapeType="1"/>
            <a:stCxn id="72" idx="6"/>
            <a:endCxn id="73" idx="2"/>
          </p:cNvCxnSpPr>
          <p:nvPr/>
        </p:nvCxnSpPr>
        <p:spPr bwMode="auto">
          <a:xfrm>
            <a:off x="6044669" y="4663034"/>
            <a:ext cx="118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6" name="Straight Arrow Connector 31">
            <a:extLst>
              <a:ext uri="{FF2B5EF4-FFF2-40B4-BE49-F238E27FC236}">
                <a16:creationId xmlns:a16="http://schemas.microsoft.com/office/drawing/2014/main" id="{E7695496-38BC-E144-AA8F-2CB9C7DA3AAA}"/>
              </a:ext>
            </a:extLst>
          </p:cNvPr>
          <p:cNvCxnSpPr>
            <a:cxnSpLocks noChangeShapeType="1"/>
            <a:stCxn id="75" idx="2"/>
            <a:endCxn id="66" idx="6"/>
          </p:cNvCxnSpPr>
          <p:nvPr/>
        </p:nvCxnSpPr>
        <p:spPr bwMode="auto">
          <a:xfrm flipH="1">
            <a:off x="6044669" y="2681834"/>
            <a:ext cx="118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" name="Curved Connector 33">
            <a:extLst>
              <a:ext uri="{FF2B5EF4-FFF2-40B4-BE49-F238E27FC236}">
                <a16:creationId xmlns:a16="http://schemas.microsoft.com/office/drawing/2014/main" id="{DDC5C6C3-2DFC-724F-B085-9F744ACC8A83}"/>
              </a:ext>
            </a:extLst>
          </p:cNvPr>
          <p:cNvCxnSpPr>
            <a:cxnSpLocks noChangeShapeType="1"/>
            <a:stCxn id="66" idx="0"/>
            <a:endCxn id="75" idx="0"/>
          </p:cNvCxnSpPr>
          <p:nvPr/>
        </p:nvCxnSpPr>
        <p:spPr bwMode="auto">
          <a:xfrm rot="5400000" flipH="1" flipV="1">
            <a:off x="6637169" y="1369334"/>
            <a:ext cx="12700" cy="1905000"/>
          </a:xfrm>
          <a:prstGeom prst="curvedConnector3">
            <a:avLst>
              <a:gd name="adj1" fmla="val 3365220"/>
            </a:avLst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8" name="Straight Arrow Connector 36">
            <a:extLst>
              <a:ext uri="{FF2B5EF4-FFF2-40B4-BE49-F238E27FC236}">
                <a16:creationId xmlns:a16="http://schemas.microsoft.com/office/drawing/2014/main" id="{05E23460-A909-F743-9596-E466A38DCD6E}"/>
              </a:ext>
            </a:extLst>
          </p:cNvPr>
          <p:cNvCxnSpPr>
            <a:cxnSpLocks noChangeShapeType="1"/>
            <a:stCxn id="68" idx="6"/>
            <a:endCxn id="72" idx="2"/>
          </p:cNvCxnSpPr>
          <p:nvPr/>
        </p:nvCxnSpPr>
        <p:spPr bwMode="auto">
          <a:xfrm>
            <a:off x="3606269" y="4663034"/>
            <a:ext cx="171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9" name="Curved Connector 38">
            <a:extLst>
              <a:ext uri="{FF2B5EF4-FFF2-40B4-BE49-F238E27FC236}">
                <a16:creationId xmlns:a16="http://schemas.microsoft.com/office/drawing/2014/main" id="{CC1F1CC1-D2E4-534C-B2B7-0DB017CFF4CA}"/>
              </a:ext>
            </a:extLst>
          </p:cNvPr>
          <p:cNvCxnSpPr>
            <a:cxnSpLocks noChangeShapeType="1"/>
            <a:stCxn id="72" idx="4"/>
            <a:endCxn id="68" idx="4"/>
          </p:cNvCxnSpPr>
          <p:nvPr/>
        </p:nvCxnSpPr>
        <p:spPr bwMode="auto">
          <a:xfrm rot="5400000">
            <a:off x="4465469" y="3803834"/>
            <a:ext cx="12700" cy="2438400"/>
          </a:xfrm>
          <a:prstGeom prst="curvedConnector3">
            <a:avLst>
              <a:gd name="adj1" fmla="val 4226087"/>
            </a:avLst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0" name="Shape 41">
            <a:extLst>
              <a:ext uri="{FF2B5EF4-FFF2-40B4-BE49-F238E27FC236}">
                <a16:creationId xmlns:a16="http://schemas.microsoft.com/office/drawing/2014/main" id="{74C11340-EB64-1448-BD56-6644F97FEB08}"/>
              </a:ext>
            </a:extLst>
          </p:cNvPr>
          <p:cNvCxnSpPr>
            <a:cxnSpLocks noChangeShapeType="1"/>
            <a:stCxn id="73" idx="4"/>
            <a:endCxn id="73" idx="6"/>
          </p:cNvCxnSpPr>
          <p:nvPr/>
        </p:nvCxnSpPr>
        <p:spPr bwMode="auto">
          <a:xfrm rot="5400000" flipH="1" flipV="1">
            <a:off x="7589669" y="4663034"/>
            <a:ext cx="360000" cy="360000"/>
          </a:xfrm>
          <a:prstGeom prst="curvedConnector4">
            <a:avLst>
              <a:gd name="adj1" fmla="val -63500"/>
              <a:gd name="adj2" fmla="val 163500"/>
            </a:avLst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1" name="Right Triangle 100">
            <a:extLst>
              <a:ext uri="{FF2B5EF4-FFF2-40B4-BE49-F238E27FC236}">
                <a16:creationId xmlns:a16="http://schemas.microsoft.com/office/drawing/2014/main" id="{780E1FF9-DD70-F249-B3CC-48268A7DCEE0}"/>
              </a:ext>
            </a:extLst>
          </p:cNvPr>
          <p:cNvSpPr/>
          <p:nvPr/>
        </p:nvSpPr>
        <p:spPr>
          <a:xfrm flipV="1">
            <a:off x="712149" y="2237351"/>
            <a:ext cx="3685758" cy="3580276"/>
          </a:xfrm>
          <a:prstGeom prst="rtTriangle">
            <a:avLst/>
          </a:prstGeom>
          <a:solidFill>
            <a:srgbClr val="1CADE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091AAF3-096A-1742-86DD-44EC51222B62}"/>
              </a:ext>
            </a:extLst>
          </p:cNvPr>
          <p:cNvSpPr/>
          <p:nvPr/>
        </p:nvSpPr>
        <p:spPr>
          <a:xfrm>
            <a:off x="5023723" y="2237351"/>
            <a:ext cx="3226891" cy="888966"/>
          </a:xfrm>
          <a:prstGeom prst="rect">
            <a:avLst/>
          </a:prstGeom>
          <a:solidFill>
            <a:srgbClr val="1CADE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C8653E9-C45B-E44D-8A70-09F6B8050C9C}"/>
              </a:ext>
            </a:extLst>
          </p:cNvPr>
          <p:cNvSpPr/>
          <p:nvPr/>
        </p:nvSpPr>
        <p:spPr>
          <a:xfrm>
            <a:off x="2800501" y="4239510"/>
            <a:ext cx="3312779" cy="888966"/>
          </a:xfrm>
          <a:prstGeom prst="rect">
            <a:avLst/>
          </a:prstGeom>
          <a:solidFill>
            <a:srgbClr val="1CADE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8E722A1-D560-2048-BEE9-2A812AAFD0DE}"/>
              </a:ext>
            </a:extLst>
          </p:cNvPr>
          <p:cNvSpPr/>
          <p:nvPr/>
        </p:nvSpPr>
        <p:spPr>
          <a:xfrm>
            <a:off x="7119688" y="4218551"/>
            <a:ext cx="913562" cy="888966"/>
          </a:xfrm>
          <a:prstGeom prst="rect">
            <a:avLst/>
          </a:prstGeom>
          <a:solidFill>
            <a:srgbClr val="1CADE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69366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_tradnl" sz="4200" dirty="0"/>
              <a:t>Definamos el </a:t>
            </a:r>
            <a:r>
              <a:rPr lang="es-ES_tradnl" sz="4200" i="1" dirty="0"/>
              <a:t>grafo de componentes G</a:t>
            </a:r>
            <a:r>
              <a:rPr lang="es-ES_tradnl" sz="4200" baseline="30000" dirty="0"/>
              <a:t>CFC</a:t>
            </a:r>
            <a:endParaRPr lang="en-US" sz="4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775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kumimoji="0" sz="1600" b="1" kern="1200">
                <a:solidFill>
                  <a:srgbClr val="FFFFFF"/>
                </a:solidFill>
                <a:latin typeface="Calibri"/>
                <a:ea typeface="+mn-ea"/>
                <a:cs typeface="Calibr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70D7B2-05AC-5E46-A5A9-DC14CA5FB5D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r>
              <a:rPr lang="es-ES_tradnl" sz="2200" dirty="0"/>
              <a:t>Supongamos que </a:t>
            </a:r>
            <a:r>
              <a:rPr lang="es-ES_tradnl" sz="2200" i="1" dirty="0"/>
              <a:t>G</a:t>
            </a:r>
            <a:r>
              <a:rPr lang="es-ES_tradnl" sz="2200" dirty="0"/>
              <a:t> tiene las componentes fuertemente conectadas </a:t>
            </a:r>
            <a:r>
              <a:rPr lang="es-ES_tradnl" sz="2200" i="1" dirty="0"/>
              <a:t>C</a:t>
            </a:r>
            <a:r>
              <a:rPr lang="es-ES_tradnl" sz="2200" baseline="-25000" dirty="0"/>
              <a:t>1</a:t>
            </a:r>
            <a:r>
              <a:rPr lang="es-ES_tradnl" sz="2200" dirty="0"/>
              <a:t>, </a:t>
            </a:r>
            <a:r>
              <a:rPr lang="es-ES_tradnl" sz="2200" i="1" dirty="0"/>
              <a:t>C</a:t>
            </a:r>
            <a:r>
              <a:rPr lang="es-ES_tradnl" sz="2200" baseline="-25000" dirty="0"/>
              <a:t>2</a:t>
            </a:r>
            <a:r>
              <a:rPr lang="es-ES_tradnl" sz="2200" dirty="0"/>
              <a:t>, …, </a:t>
            </a:r>
            <a:r>
              <a:rPr lang="es-ES_tradnl" sz="2200" i="1" dirty="0" err="1"/>
              <a:t>C</a:t>
            </a:r>
            <a:r>
              <a:rPr lang="es-ES_tradnl" sz="2200" i="1" baseline="-25000" dirty="0" err="1"/>
              <a:t>k</a:t>
            </a:r>
            <a:endParaRPr lang="es-ES_tradnl" sz="2200" i="1" baseline="-25000" dirty="0"/>
          </a:p>
          <a:p>
            <a:endParaRPr lang="es-ES_tradnl" sz="2200" baseline="-25000" dirty="0"/>
          </a:p>
          <a:p>
            <a:r>
              <a:rPr lang="es-ES_tradnl" sz="2200" i="1" dirty="0"/>
              <a:t>V</a:t>
            </a:r>
            <a:r>
              <a:rPr lang="es-ES_tradnl" sz="2200" baseline="30000" dirty="0"/>
              <a:t>CFC</a:t>
            </a:r>
            <a:r>
              <a:rPr lang="es-ES_tradnl" sz="2200" dirty="0"/>
              <a:t> es {</a:t>
            </a:r>
            <a:r>
              <a:rPr lang="es-ES_tradnl" sz="2200" i="1" dirty="0"/>
              <a:t>C</a:t>
            </a:r>
            <a:r>
              <a:rPr lang="es-ES_tradnl" sz="2200" baseline="-25000" dirty="0"/>
              <a:t>1</a:t>
            </a:r>
            <a:r>
              <a:rPr lang="es-ES_tradnl" sz="2200" dirty="0"/>
              <a:t>, </a:t>
            </a:r>
            <a:r>
              <a:rPr lang="es-ES_tradnl" sz="2200" i="1" dirty="0"/>
              <a:t>C</a:t>
            </a:r>
            <a:r>
              <a:rPr lang="es-ES_tradnl" sz="2200" baseline="-25000" dirty="0"/>
              <a:t>2</a:t>
            </a:r>
            <a:r>
              <a:rPr lang="es-ES_tradnl" sz="2200" dirty="0"/>
              <a:t>, …, </a:t>
            </a:r>
            <a:r>
              <a:rPr lang="es-ES_tradnl" sz="2200" i="1" dirty="0" err="1"/>
              <a:t>C</a:t>
            </a:r>
            <a:r>
              <a:rPr lang="es-ES_tradnl" sz="2200" i="1" baseline="-25000" dirty="0" err="1"/>
              <a:t>k</a:t>
            </a:r>
            <a:r>
              <a:rPr lang="es-ES_tradnl" sz="2200" dirty="0"/>
              <a:t>}</a:t>
            </a:r>
          </a:p>
          <a:p>
            <a:endParaRPr lang="es-ES_tradnl" sz="2200" i="1" dirty="0"/>
          </a:p>
          <a:p>
            <a:r>
              <a:rPr lang="es-ES_tradnl" sz="2200" dirty="0"/>
              <a:t>Hay una arista (</a:t>
            </a:r>
            <a:r>
              <a:rPr lang="es-ES_tradnl" sz="2200" i="1" dirty="0"/>
              <a:t>C</a:t>
            </a:r>
            <a:r>
              <a:rPr lang="es-ES_tradnl" sz="2200" i="1" baseline="-25000" dirty="0"/>
              <a:t>i</a:t>
            </a:r>
            <a:r>
              <a:rPr lang="es-ES_tradnl" sz="2200" dirty="0"/>
              <a:t> , </a:t>
            </a:r>
            <a:r>
              <a:rPr lang="es-ES_tradnl" sz="2200" i="1" dirty="0" err="1"/>
              <a:t>C</a:t>
            </a:r>
            <a:r>
              <a:rPr lang="es-ES_tradnl" sz="2200" i="1" baseline="-25000" dirty="0" err="1"/>
              <a:t>j</a:t>
            </a:r>
            <a:r>
              <a:rPr lang="es-ES_tradnl" sz="2200" dirty="0"/>
              <a:t>) ∈ </a:t>
            </a:r>
            <a:r>
              <a:rPr lang="es-ES_tradnl" sz="2200" i="1" dirty="0"/>
              <a:t>E</a:t>
            </a:r>
            <a:r>
              <a:rPr lang="es-ES_tradnl" sz="2200" baseline="30000" dirty="0"/>
              <a:t>CFC</a:t>
            </a:r>
            <a:r>
              <a:rPr lang="es-ES_tradnl" sz="2200" dirty="0"/>
              <a:t> si </a:t>
            </a:r>
            <a:r>
              <a:rPr lang="es-ES_tradnl" sz="2200" i="1" dirty="0"/>
              <a:t>G</a:t>
            </a:r>
            <a:r>
              <a:rPr lang="es-ES_tradnl" sz="2200" dirty="0"/>
              <a:t> tiene una arista direccional (</a:t>
            </a:r>
            <a:r>
              <a:rPr lang="es-ES_tradnl" sz="2200" i="1" dirty="0"/>
              <a:t>x</a:t>
            </a:r>
            <a:r>
              <a:rPr lang="es-ES_tradnl" sz="2200" dirty="0"/>
              <a:t>, </a:t>
            </a:r>
            <a:r>
              <a:rPr lang="es-ES_tradnl" sz="2200" i="1" dirty="0"/>
              <a:t>y</a:t>
            </a:r>
            <a:r>
              <a:rPr lang="es-ES_tradnl" sz="2200" dirty="0"/>
              <a:t>) para algún </a:t>
            </a:r>
            <a:r>
              <a:rPr lang="es-ES_tradnl" sz="2200" i="1" dirty="0"/>
              <a:t>x</a:t>
            </a:r>
            <a:r>
              <a:rPr lang="es-ES_tradnl" sz="2200" dirty="0"/>
              <a:t> ∈ </a:t>
            </a:r>
            <a:r>
              <a:rPr lang="es-ES_tradnl" sz="2200" i="1" dirty="0"/>
              <a:t>C</a:t>
            </a:r>
            <a:r>
              <a:rPr lang="es-ES_tradnl" sz="2200" i="1" baseline="-25000" dirty="0"/>
              <a:t>i</a:t>
            </a:r>
            <a:r>
              <a:rPr lang="es-ES_tradnl" sz="2200" dirty="0"/>
              <a:t> y algún </a:t>
            </a:r>
            <a:r>
              <a:rPr lang="es-ES_tradnl" sz="2200" i="1" dirty="0"/>
              <a:t>y</a:t>
            </a:r>
            <a:r>
              <a:rPr lang="es-ES_tradnl" sz="2200" dirty="0"/>
              <a:t> ∈ </a:t>
            </a:r>
            <a:r>
              <a:rPr lang="es-ES_tradnl" sz="2200" i="1" dirty="0" err="1"/>
              <a:t>C</a:t>
            </a:r>
            <a:r>
              <a:rPr lang="es-ES_tradnl" sz="2200" i="1" baseline="-25000" dirty="0" err="1"/>
              <a:t>j</a:t>
            </a:r>
            <a:endParaRPr lang="es-ES_tradnl" sz="2200" i="1" baseline="-25000" dirty="0"/>
          </a:p>
        </p:txBody>
      </p:sp>
    </p:spTree>
    <p:extLst>
      <p:ext uri="{BB962C8B-B14F-4D97-AF65-F5344CB8AC3E}">
        <p14:creationId xmlns:p14="http://schemas.microsoft.com/office/powerpoint/2010/main" val="25112292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2273-2514-43EC-A476-7FA555D8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El grafo </a:t>
            </a:r>
            <a:r>
              <a:rPr lang="es-ES_tradnl" i="1" dirty="0"/>
              <a:t>G</a:t>
            </a:r>
            <a:r>
              <a:rPr lang="es-ES_tradnl" baseline="30000" dirty="0"/>
              <a:t>CFC</a:t>
            </a:r>
            <a:r>
              <a:rPr lang="es-CL" dirty="0"/>
              <a:t> tiene un orden topológico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r>
              <a:rPr lang="es-ES_tradnl" i="1" dirty="0"/>
              <a:t>G</a:t>
            </a:r>
            <a:r>
              <a:rPr lang="es-ES_tradnl" baseline="30000" dirty="0"/>
              <a:t>CFC</a:t>
            </a:r>
            <a:r>
              <a:rPr lang="es-ES_tradnl" dirty="0"/>
              <a:t> es un grafo direccional acíclico</a:t>
            </a:r>
          </a:p>
          <a:p>
            <a:endParaRPr lang="es-ES_tradnl" i="1" dirty="0"/>
          </a:p>
          <a:p>
            <a:r>
              <a:rPr lang="es-ES_tradnl" dirty="0"/>
              <a:t>Esto, ya que si existiera un ciclo en </a:t>
            </a:r>
            <a:r>
              <a:rPr lang="es-ES_tradnl" i="1" dirty="0"/>
              <a:t>G</a:t>
            </a:r>
            <a:r>
              <a:rPr lang="es-ES_tradnl" baseline="30000" dirty="0"/>
              <a:t>CFC</a:t>
            </a:r>
            <a:r>
              <a:rPr lang="es-ES_tradnl" dirty="0"/>
              <a:t>, este tendría CFCs, lo cual no es posible por construcción del grafo</a:t>
            </a:r>
          </a:p>
          <a:p>
            <a:endParaRPr lang="es-ES_tradnl" dirty="0"/>
          </a:p>
          <a:p>
            <a:r>
              <a:rPr lang="es-ES_tradnl" dirty="0"/>
              <a:t>Por lo que podemos encontrar un orden topológico en </a:t>
            </a:r>
            <a:r>
              <a:rPr lang="es-ES_tradnl" i="1" dirty="0"/>
              <a:t>G</a:t>
            </a:r>
            <a:r>
              <a:rPr lang="es-ES_tradnl" baseline="30000" dirty="0"/>
              <a:t>CFC</a:t>
            </a:r>
            <a:endParaRPr lang="es-ES_trad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775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kumimoji="0" sz="1600" b="1" kern="1200">
                <a:solidFill>
                  <a:srgbClr val="FFFFFF"/>
                </a:solidFill>
                <a:latin typeface="Calibri"/>
                <a:ea typeface="+mn-ea"/>
                <a:cs typeface="Calibr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70D7B2-05AC-5E46-A5A9-DC14CA5FB5D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414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2273-2514-43EC-A476-7FA555D8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Resumen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_tradnl" dirty="0"/>
              <a:t> Podemos guardar los tiempos de inicio y fin de cada nodo al hacer DFS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_tradnl" dirty="0"/>
              <a:t> Usando los tiempos podemos encontrar un orden topológico en un grafo acíclico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_tradnl" dirty="0"/>
              <a:t> En un grafo cíclico podemos encontrar las componentes fuertemente conectadas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_tradnl" dirty="0"/>
              <a:t> Podemos encontrar el orden topológico de las componentes fuertemente conectadas en un grafo cualquiera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775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kumimoji="0" sz="1600" b="1" kern="1200">
                <a:solidFill>
                  <a:srgbClr val="FFFFFF"/>
                </a:solidFill>
                <a:latin typeface="Calibri"/>
                <a:ea typeface="+mn-ea"/>
                <a:cs typeface="Calibr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70D7B2-05AC-5E46-A5A9-DC14CA5FB5D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3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DB43-9821-F347-8717-BF716EA5A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¿Cuál es la complejidad de </a:t>
            </a:r>
            <a:r>
              <a:rPr lang="en-US" i="1"/>
              <a:t>dfs</a:t>
            </a:r>
            <a:r>
              <a:rPr lang="en-US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A4ADC-37D2-534D-BD9F-9DCF11748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8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2570D7B2-05AC-5E46-A5A9-DC14CA5FB5D3}" type="slidenum">
              <a:rPr lang="en-US"/>
              <a:pPr/>
              <a:t>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89E01F1-D6C2-42DC-9911-BDB2047E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>
            <a:noAutofit/>
          </a:bodyPr>
          <a:lstStyle/>
          <a:p>
            <a:r>
              <a:rPr lang="en-US" sz="4000" dirty="0" err="1"/>
              <a:t>Clase</a:t>
            </a:r>
            <a:r>
              <a:rPr lang="en-US" sz="4000" dirty="0"/>
              <a:t> anterior: DFS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457D2-EE99-42ED-BA1B-75AD210F7C45}"/>
              </a:ext>
            </a:extLst>
          </p:cNvPr>
          <p:cNvSpPr txBox="1"/>
          <p:nvPr/>
        </p:nvSpPr>
        <p:spPr>
          <a:xfrm>
            <a:off x="251461" y="1354497"/>
            <a:ext cx="8641072" cy="44670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s-CL" sz="2400" dirty="0"/>
          </a:p>
          <a:p>
            <a:pPr>
              <a:lnSpc>
                <a:spcPct val="150000"/>
              </a:lnSpc>
            </a:pPr>
            <a:r>
              <a:rPr lang="es-CL" sz="2400" dirty="0"/>
              <a:t>DFS itera sobre todos los nodos sin repetirlos</a:t>
            </a:r>
          </a:p>
          <a:p>
            <a:pPr>
              <a:lnSpc>
                <a:spcPct val="150000"/>
              </a:lnSpc>
            </a:pPr>
            <a:r>
              <a:rPr lang="es-CL" sz="2400" dirty="0"/>
              <a:t>Para ello usa los colores:</a:t>
            </a:r>
          </a:p>
          <a:p>
            <a:pPr>
              <a:lnSpc>
                <a:spcPct val="150000"/>
              </a:lnSpc>
            </a:pPr>
            <a:endParaRPr lang="es-CL" sz="2400" dirty="0"/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s-CL" sz="2400" dirty="0"/>
              <a:t>blanco: no ha sido visitado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s-CL" sz="2400" dirty="0"/>
              <a:t>gris: fue visitado pero aún no se han visitado todos sus vecinos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s-CL" sz="2400" dirty="0"/>
              <a:t>negro: fue visitado y también fueron visitados todos sus vecinos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407284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/>
              <a:t>Ahora</a:t>
            </a:r>
            <a:r>
              <a:rPr lang="en-US" sz="4000" dirty="0"/>
              <a:t> </a:t>
            </a:r>
            <a:r>
              <a:rPr lang="en-US" sz="4000" dirty="0" err="1"/>
              <a:t>agregamos</a:t>
            </a:r>
            <a:r>
              <a:rPr lang="en-US" sz="4000" dirty="0"/>
              <a:t> </a:t>
            </a:r>
            <a:r>
              <a:rPr lang="en-US" sz="4000" dirty="0" err="1"/>
              <a:t>tiempos de descubrimiento,</a:t>
            </a:r>
            <a:r>
              <a:rPr lang="en-US" sz="4000" dirty="0"/>
              <a:t> o </a:t>
            </a:r>
            <a:r>
              <a:rPr lang="en-US" sz="4000" dirty="0" err="1"/>
              <a:t>inicio,</a:t>
            </a:r>
            <a:r>
              <a:rPr lang="en-US" sz="4000" dirty="0"/>
              <a:t> y de finalización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2570D7B2-05AC-5E46-A5A9-DC14CA5FB5D3}" type="slidenum">
              <a:rPr lang="en-US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8753" y="1600200"/>
            <a:ext cx="8647295" cy="457497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_tradnl" sz="2400" dirty="0"/>
              <a:t>Cuando se visita un nodo blanco no solo se pinta de gris 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_tradnl" sz="2400" dirty="0"/>
              <a:t>… además, se marca el tiempo (la hora) en que se pinta de gris</a:t>
            </a:r>
          </a:p>
          <a:p>
            <a:pPr marL="0" indent="0">
              <a:lnSpc>
                <a:spcPct val="100000"/>
              </a:lnSpc>
              <a:buNone/>
            </a:pPr>
            <a:endParaRPr lang="es-ES_trad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s-ES_tradnl" sz="2400" dirty="0"/>
              <a:t>Similarmente, cuando se pinta de negro</a:t>
            </a:r>
          </a:p>
          <a:p>
            <a:pPr marL="0" indent="0">
              <a:lnSpc>
                <a:spcPct val="100000"/>
              </a:lnSpc>
              <a:buNone/>
            </a:pPr>
            <a:endParaRPr lang="es-ES_trad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s-ES_tradnl" sz="2400" dirty="0"/>
              <a:t>Estos son, respectivamente, el </a:t>
            </a:r>
            <a:r>
              <a:rPr lang="es-ES_tradnl" sz="2400" i="1" dirty="0"/>
              <a:t>tiempo de inicio</a:t>
            </a:r>
            <a:r>
              <a:rPr lang="es-ES_tradnl" sz="2400" dirty="0"/>
              <a:t> y el </a:t>
            </a:r>
            <a:r>
              <a:rPr lang="es-ES_tradnl" sz="2400" i="1" dirty="0"/>
              <a:t>tiempo de finalización</a:t>
            </a:r>
            <a:r>
              <a:rPr lang="es-ES_tradnl" sz="2400" dirty="0"/>
              <a:t> de un nodo, </a:t>
            </a:r>
          </a:p>
        </p:txBody>
      </p:sp>
    </p:spTree>
    <p:extLst>
      <p:ext uri="{BB962C8B-B14F-4D97-AF65-F5344CB8AC3E}">
        <p14:creationId xmlns:p14="http://schemas.microsoft.com/office/powerpoint/2010/main" val="234357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6CFC830A-B2BA-4320-83C8-52CC2361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400" dirty="0"/>
              <a:t>Ej.: un grafo </a:t>
            </a:r>
            <a:r>
              <a:rPr lang="es-CL" sz="4400" i="1" dirty="0"/>
              <a:t>G</a:t>
            </a:r>
            <a:r>
              <a:rPr lang="es-CL" sz="4400" dirty="0"/>
              <a:t> direccional</a:t>
            </a: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29718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2672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086600" y="3720548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371600" y="3720548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971800" y="5181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4102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10" name="AutoShape 10"/>
          <p:cNvCxnSpPr>
            <a:cxnSpLocks noChangeShapeType="1"/>
            <a:stCxn id="3" idx="6"/>
            <a:endCxn id="9" idx="2"/>
          </p:cNvCxnSpPr>
          <p:nvPr/>
        </p:nvCxnSpPr>
        <p:spPr bwMode="auto">
          <a:xfrm>
            <a:off x="3581400" y="2514600"/>
            <a:ext cx="1828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1"/>
          <p:cNvCxnSpPr>
            <a:cxnSpLocks noChangeShapeType="1"/>
            <a:stCxn id="3" idx="5"/>
            <a:endCxn id="4" idx="1"/>
          </p:cNvCxnSpPr>
          <p:nvPr/>
        </p:nvCxnSpPr>
        <p:spPr bwMode="auto">
          <a:xfrm>
            <a:off x="3492500" y="2730500"/>
            <a:ext cx="8636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2"/>
          <p:cNvCxnSpPr>
            <a:cxnSpLocks noChangeShapeType="1"/>
            <a:stCxn id="9" idx="3"/>
            <a:endCxn id="4" idx="7"/>
          </p:cNvCxnSpPr>
          <p:nvPr/>
        </p:nvCxnSpPr>
        <p:spPr bwMode="auto">
          <a:xfrm flipH="1">
            <a:off x="4787900" y="2730500"/>
            <a:ext cx="7112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3"/>
          <p:cNvCxnSpPr>
            <a:cxnSpLocks noChangeShapeType="1"/>
            <a:stCxn id="4" idx="2"/>
            <a:endCxn id="6" idx="6"/>
          </p:cNvCxnSpPr>
          <p:nvPr/>
        </p:nvCxnSpPr>
        <p:spPr bwMode="auto">
          <a:xfrm flipH="1" flipV="1">
            <a:off x="1981200" y="4025348"/>
            <a:ext cx="2286000" cy="132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4"/>
          <p:cNvCxnSpPr>
            <a:cxnSpLocks noChangeShapeType="1"/>
            <a:stCxn id="4" idx="6"/>
            <a:endCxn id="5" idx="2"/>
          </p:cNvCxnSpPr>
          <p:nvPr/>
        </p:nvCxnSpPr>
        <p:spPr bwMode="auto">
          <a:xfrm flipV="1">
            <a:off x="4876800" y="4025348"/>
            <a:ext cx="2209800" cy="132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5"/>
          <p:cNvCxnSpPr>
            <a:cxnSpLocks noChangeShapeType="1"/>
            <a:stCxn id="4" idx="3"/>
            <a:endCxn id="7" idx="7"/>
          </p:cNvCxnSpPr>
          <p:nvPr/>
        </p:nvCxnSpPr>
        <p:spPr bwMode="auto">
          <a:xfrm flipH="1">
            <a:off x="3492500" y="4254500"/>
            <a:ext cx="863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6"/>
          <p:cNvCxnSpPr>
            <a:cxnSpLocks noChangeShapeType="1"/>
            <a:stCxn id="4" idx="5"/>
            <a:endCxn id="8" idx="1"/>
          </p:cNvCxnSpPr>
          <p:nvPr/>
        </p:nvCxnSpPr>
        <p:spPr bwMode="auto">
          <a:xfrm>
            <a:off x="4787900" y="4254500"/>
            <a:ext cx="787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7"/>
          <p:cNvCxnSpPr>
            <a:cxnSpLocks noChangeShapeType="1"/>
            <a:stCxn id="6" idx="7"/>
            <a:endCxn id="3" idx="3"/>
          </p:cNvCxnSpPr>
          <p:nvPr/>
        </p:nvCxnSpPr>
        <p:spPr bwMode="auto">
          <a:xfrm flipV="1">
            <a:off x="1891926" y="2730126"/>
            <a:ext cx="1169148" cy="1079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8"/>
          <p:cNvCxnSpPr>
            <a:cxnSpLocks noChangeShapeType="1"/>
            <a:stCxn id="9" idx="5"/>
            <a:endCxn id="5" idx="1"/>
          </p:cNvCxnSpPr>
          <p:nvPr/>
        </p:nvCxnSpPr>
        <p:spPr bwMode="auto">
          <a:xfrm>
            <a:off x="5930526" y="2730126"/>
            <a:ext cx="1245348" cy="1079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9"/>
          <p:cNvCxnSpPr>
            <a:cxnSpLocks noChangeShapeType="1"/>
            <a:stCxn id="6" idx="5"/>
            <a:endCxn id="7" idx="1"/>
          </p:cNvCxnSpPr>
          <p:nvPr/>
        </p:nvCxnSpPr>
        <p:spPr bwMode="auto">
          <a:xfrm>
            <a:off x="1891926" y="4240874"/>
            <a:ext cx="1169148" cy="1030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0"/>
          <p:cNvCxnSpPr>
            <a:cxnSpLocks noChangeShapeType="1"/>
            <a:stCxn id="5" idx="3"/>
            <a:endCxn id="8" idx="7"/>
          </p:cNvCxnSpPr>
          <p:nvPr/>
        </p:nvCxnSpPr>
        <p:spPr bwMode="auto">
          <a:xfrm flipH="1">
            <a:off x="6006726" y="4240874"/>
            <a:ext cx="1169148" cy="1030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21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3581400" y="5486400"/>
            <a:ext cx="190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8992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ADEB-4C31-4EF4-BB91-6EE527A9E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i="1" dirty="0" err="1"/>
              <a:t>dfsVisit</a:t>
            </a:r>
            <a:r>
              <a:rPr lang="es-CL" dirty="0"/>
              <a:t> de </a:t>
            </a:r>
            <a:r>
              <a:rPr lang="es-CL" i="1" dirty="0"/>
              <a:t>G</a:t>
            </a:r>
            <a:r>
              <a:rPr lang="es-CL" dirty="0"/>
              <a:t> a partir del vértice 4</a:t>
            </a:r>
          </a:p>
        </p:txBody>
      </p:sp>
      <p:sp>
        <p:nvSpPr>
          <p:cNvPr id="25" name="TextBox 34"/>
          <p:cNvSpPr txBox="1">
            <a:spLocks noChangeArrowheads="1"/>
          </p:cNvSpPr>
          <p:nvPr/>
        </p:nvSpPr>
        <p:spPr bwMode="auto">
          <a:xfrm>
            <a:off x="7696200" y="37338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[1, …]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CC8DEEB3-22CE-4C55-A593-0AFC96467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27" name="Oval 4">
            <a:extLst>
              <a:ext uri="{FF2B5EF4-FFF2-40B4-BE49-F238E27FC236}">
                <a16:creationId xmlns:a16="http://schemas.microsoft.com/office/drawing/2014/main" id="{E90D8AB8-3E69-41EB-B049-4078BDE75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C3C8007E-2CBF-43A3-BB14-450FD0C42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720548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29" name="Oval 6">
            <a:extLst>
              <a:ext uri="{FF2B5EF4-FFF2-40B4-BE49-F238E27FC236}">
                <a16:creationId xmlns:a16="http://schemas.microsoft.com/office/drawing/2014/main" id="{BE4CE814-EF76-47A5-9EF3-DCEB78E59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720548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30" name="Oval 7">
            <a:extLst>
              <a:ext uri="{FF2B5EF4-FFF2-40B4-BE49-F238E27FC236}">
                <a16:creationId xmlns:a16="http://schemas.microsoft.com/office/drawing/2014/main" id="{AEE1D69D-2665-479D-B080-C84C1D959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181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31" name="Oval 8">
            <a:extLst>
              <a:ext uri="{FF2B5EF4-FFF2-40B4-BE49-F238E27FC236}">
                <a16:creationId xmlns:a16="http://schemas.microsoft.com/office/drawing/2014/main" id="{08C8A4FB-07E7-4EBB-9DD2-18CA3F029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32" name="Oval 9">
            <a:extLst>
              <a:ext uri="{FF2B5EF4-FFF2-40B4-BE49-F238E27FC236}">
                <a16:creationId xmlns:a16="http://schemas.microsoft.com/office/drawing/2014/main" id="{C8F0A232-BE4A-4B02-935F-08B31076B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33" name="AutoShape 10">
            <a:extLst>
              <a:ext uri="{FF2B5EF4-FFF2-40B4-BE49-F238E27FC236}">
                <a16:creationId xmlns:a16="http://schemas.microsoft.com/office/drawing/2014/main" id="{EA8BE96C-79DB-48A0-9797-D5194F723D1C}"/>
              </a:ext>
            </a:extLst>
          </p:cNvPr>
          <p:cNvCxnSpPr>
            <a:cxnSpLocks noChangeShapeType="1"/>
            <a:stCxn id="26" idx="6"/>
            <a:endCxn id="32" idx="2"/>
          </p:cNvCxnSpPr>
          <p:nvPr/>
        </p:nvCxnSpPr>
        <p:spPr bwMode="auto">
          <a:xfrm>
            <a:off x="3581400" y="2514600"/>
            <a:ext cx="1828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11">
            <a:extLst>
              <a:ext uri="{FF2B5EF4-FFF2-40B4-BE49-F238E27FC236}">
                <a16:creationId xmlns:a16="http://schemas.microsoft.com/office/drawing/2014/main" id="{A8D48F42-D803-4E5B-AE45-48B55848B223}"/>
              </a:ext>
            </a:extLst>
          </p:cNvPr>
          <p:cNvCxnSpPr>
            <a:cxnSpLocks noChangeShapeType="1"/>
            <a:stCxn id="26" idx="5"/>
            <a:endCxn id="27" idx="1"/>
          </p:cNvCxnSpPr>
          <p:nvPr/>
        </p:nvCxnSpPr>
        <p:spPr bwMode="auto">
          <a:xfrm>
            <a:off x="3492500" y="2730500"/>
            <a:ext cx="8636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12">
            <a:extLst>
              <a:ext uri="{FF2B5EF4-FFF2-40B4-BE49-F238E27FC236}">
                <a16:creationId xmlns:a16="http://schemas.microsoft.com/office/drawing/2014/main" id="{5EF36536-F6CA-4B4E-8FFD-18B98727D725}"/>
              </a:ext>
            </a:extLst>
          </p:cNvPr>
          <p:cNvCxnSpPr>
            <a:cxnSpLocks noChangeShapeType="1"/>
            <a:stCxn id="32" idx="3"/>
            <a:endCxn id="27" idx="7"/>
          </p:cNvCxnSpPr>
          <p:nvPr/>
        </p:nvCxnSpPr>
        <p:spPr bwMode="auto">
          <a:xfrm flipH="1">
            <a:off x="4787900" y="2730500"/>
            <a:ext cx="7112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13">
            <a:extLst>
              <a:ext uri="{FF2B5EF4-FFF2-40B4-BE49-F238E27FC236}">
                <a16:creationId xmlns:a16="http://schemas.microsoft.com/office/drawing/2014/main" id="{341399DF-75B2-4940-826C-73BA57F268F2}"/>
              </a:ext>
            </a:extLst>
          </p:cNvPr>
          <p:cNvCxnSpPr>
            <a:cxnSpLocks noChangeShapeType="1"/>
            <a:stCxn id="27" idx="2"/>
            <a:endCxn id="29" idx="6"/>
          </p:cNvCxnSpPr>
          <p:nvPr/>
        </p:nvCxnSpPr>
        <p:spPr bwMode="auto">
          <a:xfrm flipH="1" flipV="1">
            <a:off x="1981200" y="4025348"/>
            <a:ext cx="2286000" cy="132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4">
            <a:extLst>
              <a:ext uri="{FF2B5EF4-FFF2-40B4-BE49-F238E27FC236}">
                <a16:creationId xmlns:a16="http://schemas.microsoft.com/office/drawing/2014/main" id="{F75C33FF-154D-4B4F-8F0A-800543953ED7}"/>
              </a:ext>
            </a:extLst>
          </p:cNvPr>
          <p:cNvCxnSpPr>
            <a:cxnSpLocks noChangeShapeType="1"/>
            <a:stCxn id="27" idx="6"/>
            <a:endCxn id="28" idx="2"/>
          </p:cNvCxnSpPr>
          <p:nvPr/>
        </p:nvCxnSpPr>
        <p:spPr bwMode="auto">
          <a:xfrm flipV="1">
            <a:off x="4876800" y="4025348"/>
            <a:ext cx="2209800" cy="132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15">
            <a:extLst>
              <a:ext uri="{FF2B5EF4-FFF2-40B4-BE49-F238E27FC236}">
                <a16:creationId xmlns:a16="http://schemas.microsoft.com/office/drawing/2014/main" id="{F391AA16-5A91-434D-92E7-E89F86F88E0A}"/>
              </a:ext>
            </a:extLst>
          </p:cNvPr>
          <p:cNvCxnSpPr>
            <a:cxnSpLocks noChangeShapeType="1"/>
            <a:stCxn id="27" idx="3"/>
            <a:endCxn id="30" idx="7"/>
          </p:cNvCxnSpPr>
          <p:nvPr/>
        </p:nvCxnSpPr>
        <p:spPr bwMode="auto">
          <a:xfrm flipH="1">
            <a:off x="3492500" y="4254500"/>
            <a:ext cx="863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16">
            <a:extLst>
              <a:ext uri="{FF2B5EF4-FFF2-40B4-BE49-F238E27FC236}">
                <a16:creationId xmlns:a16="http://schemas.microsoft.com/office/drawing/2014/main" id="{EF130FBD-0741-4DB7-AB04-7D1BCD8AF444}"/>
              </a:ext>
            </a:extLst>
          </p:cNvPr>
          <p:cNvCxnSpPr>
            <a:cxnSpLocks noChangeShapeType="1"/>
            <a:stCxn id="27" idx="5"/>
            <a:endCxn id="31" idx="1"/>
          </p:cNvCxnSpPr>
          <p:nvPr/>
        </p:nvCxnSpPr>
        <p:spPr bwMode="auto">
          <a:xfrm>
            <a:off x="4787900" y="4254500"/>
            <a:ext cx="787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17">
            <a:extLst>
              <a:ext uri="{FF2B5EF4-FFF2-40B4-BE49-F238E27FC236}">
                <a16:creationId xmlns:a16="http://schemas.microsoft.com/office/drawing/2014/main" id="{5312EC97-77A2-4808-9D89-8C35581EA3BA}"/>
              </a:ext>
            </a:extLst>
          </p:cNvPr>
          <p:cNvCxnSpPr>
            <a:cxnSpLocks noChangeShapeType="1"/>
            <a:stCxn id="29" idx="7"/>
            <a:endCxn id="26" idx="3"/>
          </p:cNvCxnSpPr>
          <p:nvPr/>
        </p:nvCxnSpPr>
        <p:spPr bwMode="auto">
          <a:xfrm flipV="1">
            <a:off x="1891926" y="2730126"/>
            <a:ext cx="1169148" cy="1079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18">
            <a:extLst>
              <a:ext uri="{FF2B5EF4-FFF2-40B4-BE49-F238E27FC236}">
                <a16:creationId xmlns:a16="http://schemas.microsoft.com/office/drawing/2014/main" id="{EE9E8BFA-22D7-46DC-80A3-B2BD659DDECA}"/>
              </a:ext>
            </a:extLst>
          </p:cNvPr>
          <p:cNvCxnSpPr>
            <a:cxnSpLocks noChangeShapeType="1"/>
            <a:stCxn id="32" idx="5"/>
            <a:endCxn id="28" idx="1"/>
          </p:cNvCxnSpPr>
          <p:nvPr/>
        </p:nvCxnSpPr>
        <p:spPr bwMode="auto">
          <a:xfrm>
            <a:off x="5930526" y="2730126"/>
            <a:ext cx="1245348" cy="1079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19">
            <a:extLst>
              <a:ext uri="{FF2B5EF4-FFF2-40B4-BE49-F238E27FC236}">
                <a16:creationId xmlns:a16="http://schemas.microsoft.com/office/drawing/2014/main" id="{A61F1676-D54D-4C5D-A277-81A9F4FB1829}"/>
              </a:ext>
            </a:extLst>
          </p:cNvPr>
          <p:cNvCxnSpPr>
            <a:cxnSpLocks noChangeShapeType="1"/>
            <a:stCxn id="29" idx="5"/>
            <a:endCxn id="30" idx="1"/>
          </p:cNvCxnSpPr>
          <p:nvPr/>
        </p:nvCxnSpPr>
        <p:spPr bwMode="auto">
          <a:xfrm>
            <a:off x="1891926" y="4240874"/>
            <a:ext cx="1169148" cy="1030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20">
            <a:extLst>
              <a:ext uri="{FF2B5EF4-FFF2-40B4-BE49-F238E27FC236}">
                <a16:creationId xmlns:a16="http://schemas.microsoft.com/office/drawing/2014/main" id="{20FC58FA-936B-4734-A856-BDFEFFB06985}"/>
              </a:ext>
            </a:extLst>
          </p:cNvPr>
          <p:cNvCxnSpPr>
            <a:cxnSpLocks noChangeShapeType="1"/>
            <a:stCxn id="28" idx="3"/>
            <a:endCxn id="31" idx="7"/>
          </p:cNvCxnSpPr>
          <p:nvPr/>
        </p:nvCxnSpPr>
        <p:spPr bwMode="auto">
          <a:xfrm flipH="1">
            <a:off x="6006726" y="4240874"/>
            <a:ext cx="1169148" cy="1030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21">
            <a:extLst>
              <a:ext uri="{FF2B5EF4-FFF2-40B4-BE49-F238E27FC236}">
                <a16:creationId xmlns:a16="http://schemas.microsoft.com/office/drawing/2014/main" id="{40C836A1-DC30-4760-8788-738980B04EC0}"/>
              </a:ext>
            </a:extLst>
          </p:cNvPr>
          <p:cNvCxnSpPr>
            <a:cxnSpLocks noChangeShapeType="1"/>
            <a:stCxn id="31" idx="2"/>
            <a:endCxn id="30" idx="6"/>
          </p:cNvCxnSpPr>
          <p:nvPr/>
        </p:nvCxnSpPr>
        <p:spPr bwMode="auto">
          <a:xfrm flipH="1">
            <a:off x="3581400" y="5486400"/>
            <a:ext cx="190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41621520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3298</TotalTime>
  <Words>1755</Words>
  <Application>Microsoft Macintosh PowerPoint</Application>
  <PresentationFormat>On-screen Show (4:3)</PresentationFormat>
  <Paragraphs>470</Paragraphs>
  <Slides>44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ＭＳ Ｐゴシック</vt:lpstr>
      <vt:lpstr>Arial</vt:lpstr>
      <vt:lpstr>Calibri</vt:lpstr>
      <vt:lpstr>Calibri (body)</vt:lpstr>
      <vt:lpstr>Calibri Light</vt:lpstr>
      <vt:lpstr>Cambria Math</vt:lpstr>
      <vt:lpstr>Consolas</vt:lpstr>
      <vt:lpstr>Courier</vt:lpstr>
      <vt:lpstr>Symbol</vt:lpstr>
      <vt:lpstr>Wingdings</vt:lpstr>
      <vt:lpstr>IIC2133</vt:lpstr>
      <vt:lpstr>Exploración en profundidad, o DFS</vt:lpstr>
      <vt:lpstr>Queremos distinguir este caso …</vt:lpstr>
      <vt:lpstr>… de este otro</vt:lpstr>
      <vt:lpstr>El algoritmo DFS</vt:lpstr>
      <vt:lpstr>¿Cuál es la complejidad de dfs?</vt:lpstr>
      <vt:lpstr>Clase anterior: DFS</vt:lpstr>
      <vt:lpstr>Ahora agregamos tiempos de descubrimiento, o inicio, y de finalización</vt:lpstr>
      <vt:lpstr>Ej.: un grafo G direccional</vt:lpstr>
      <vt:lpstr>dfsVisit de G a partir del vértice 4</vt:lpstr>
      <vt:lpstr>dfsVisit de G: del vértice 4 vamos al 6 y de ahí al 5</vt:lpstr>
      <vt:lpstr>Como desde 5 no podemos seguir, lo terminamos y volvemos a 6</vt:lpstr>
      <vt:lpstr>Como desde 6 no salen otras aristas, lo terminamos y volvemos a 4</vt:lpstr>
      <vt:lpstr>Como desde 4 no salen otras aristas  terminamos dfsVisit de G desde 4</vt:lpstr>
      <vt:lpstr>dfsVisit de G a partir del vértice 0</vt:lpstr>
      <vt:lpstr>dfsVisit de G: de 0 vamos a 1, de ahí a 3 y de ahí a 2</vt:lpstr>
      <vt:lpstr>De 2 no vamos a 5 ni a 0; la diferencia es que 5 ya está terminado, pero 0 aún no</vt:lpstr>
      <vt:lpstr>Terminamos 2, volvemos a 3 y (con 4, 5 y 6 terminados) terminamos 3 y luego 1</vt:lpstr>
      <vt:lpstr>Volvemos a 0, no vamos a 3  terminamos dfsVisit de G desde 0</vt:lpstr>
      <vt:lpstr>PowerPoint Presentation</vt:lpstr>
      <vt:lpstr>PowerPoint Presentation</vt:lpstr>
      <vt:lpstr>Propiedades de los intervalos [u.start, u.end]</vt:lpstr>
      <vt:lpstr>Tipos de aristas luego de DFS</vt:lpstr>
      <vt:lpstr>Las propiedades de los intervalos de tiempo y los tipos de arista</vt:lpstr>
      <vt:lpstr>Ej.: dfs de G a partir del nodo 2</vt:lpstr>
      <vt:lpstr>¿Qué usos le podemos dar a DFS + los tiempos de (inicio y) finalización?</vt:lpstr>
      <vt:lpstr>Un grafo direccional acíclico G se puede ordenar topológicamente</vt:lpstr>
      <vt:lpstr>Ej.: grafo después de ejecutar DFS</vt:lpstr>
      <vt:lpstr>El algoritmo de ordenación topológica</vt:lpstr>
      <vt:lpstr>El algoritmo de ordenación topológica</vt:lpstr>
      <vt:lpstr>Grafos direccionales con ciclos y sus componentes fuertemente conectadas</vt:lpstr>
      <vt:lpstr>Ej.: grafo G con ciclos</vt:lpstr>
      <vt:lpstr>Las CFCs de G</vt:lpstr>
      <vt:lpstr>PowerPoint Presentation</vt:lpstr>
      <vt:lpstr>El algoritmo usa el grafo transpuesto G’ de G</vt:lpstr>
      <vt:lpstr>G’ tiene las mismas CFCs que G</vt:lpstr>
      <vt:lpstr>PowerPoint Presentation</vt:lpstr>
      <vt:lpstr>PowerPoint Presentation</vt:lpstr>
      <vt:lpstr>DFS sobre G’, pero en orden decreciente de tiempos end (según el recorrido anterior)</vt:lpstr>
      <vt:lpstr>Algoritmo de Kosaraju para CFCs</vt:lpstr>
      <vt:lpstr>Algoritmo de Kosaraju para CFCs</vt:lpstr>
      <vt:lpstr>PowerPoint Presentation</vt:lpstr>
      <vt:lpstr>Definamos el grafo de componentes GCFC</vt:lpstr>
      <vt:lpstr>El grafo GCFC tiene un orden topológico</vt:lpstr>
      <vt:lpstr>Resumen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proceso</dc:title>
  <dc:creator>Vicente Errázuriz Quiroga</dc:creator>
  <cp:lastModifiedBy>Yadran</cp:lastModifiedBy>
  <cp:revision>211</cp:revision>
  <dcterms:created xsi:type="dcterms:W3CDTF">2018-04-24T22:29:29Z</dcterms:created>
  <dcterms:modified xsi:type="dcterms:W3CDTF">2020-10-21T16:47:41Z</dcterms:modified>
</cp:coreProperties>
</file>