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79"/>
  </p:notesMasterIdLst>
  <p:sldIdLst>
    <p:sldId id="339" r:id="rId2"/>
    <p:sldId id="338" r:id="rId3"/>
    <p:sldId id="341" r:id="rId4"/>
    <p:sldId id="340" r:id="rId5"/>
    <p:sldId id="342" r:id="rId6"/>
    <p:sldId id="343" r:id="rId7"/>
    <p:sldId id="344" r:id="rId8"/>
    <p:sldId id="345" r:id="rId9"/>
    <p:sldId id="346" r:id="rId10"/>
    <p:sldId id="347" r:id="rId11"/>
    <p:sldId id="336" r:id="rId12"/>
    <p:sldId id="348" r:id="rId13"/>
    <p:sldId id="349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50" r:id="rId22"/>
    <p:sldId id="360" r:id="rId23"/>
    <p:sldId id="361" r:id="rId24"/>
    <p:sldId id="362" r:id="rId25"/>
    <p:sldId id="370" r:id="rId26"/>
    <p:sldId id="281" r:id="rId27"/>
    <p:sldId id="376" r:id="rId28"/>
    <p:sldId id="377" r:id="rId29"/>
    <p:sldId id="378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322" r:id="rId50"/>
    <p:sldId id="408" r:id="rId51"/>
    <p:sldId id="409" r:id="rId52"/>
    <p:sldId id="422" r:id="rId53"/>
    <p:sldId id="410" r:id="rId54"/>
    <p:sldId id="411" r:id="rId55"/>
    <p:sldId id="412" r:id="rId56"/>
    <p:sldId id="413" r:id="rId57"/>
    <p:sldId id="424" r:id="rId58"/>
    <p:sldId id="425" r:id="rId59"/>
    <p:sldId id="414" r:id="rId60"/>
    <p:sldId id="415" r:id="rId61"/>
    <p:sldId id="416" r:id="rId62"/>
    <p:sldId id="417" r:id="rId63"/>
    <p:sldId id="423" r:id="rId64"/>
    <p:sldId id="418" r:id="rId65"/>
    <p:sldId id="420" r:id="rId66"/>
    <p:sldId id="421" r:id="rId67"/>
    <p:sldId id="419" r:id="rId68"/>
    <p:sldId id="428" r:id="rId69"/>
    <p:sldId id="429" r:id="rId70"/>
    <p:sldId id="426" r:id="rId71"/>
    <p:sldId id="427" r:id="rId72"/>
    <p:sldId id="329" r:id="rId73"/>
    <p:sldId id="430" r:id="rId74"/>
    <p:sldId id="431" r:id="rId75"/>
    <p:sldId id="432" r:id="rId76"/>
    <p:sldId id="433" r:id="rId77"/>
    <p:sldId id="434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CC"/>
    <a:srgbClr val="FF5050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7D42E-BC87-4FF2-911B-5E91C061890A}" type="datetimeFigureOut">
              <a:rPr lang="es-CL" smtClean="0"/>
              <a:t>26-10-2020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3FA1-CEF5-4E89-BC11-293D968212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89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72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621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76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021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77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222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3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9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9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76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63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80.png"/><Relationship Id="rId7" Type="http://schemas.openxmlformats.org/officeDocument/2006/relationships/image" Target="../media/image6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76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3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9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9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76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91.png"/><Relationship Id="rId9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7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7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7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image" Target="../media/image89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Relationship Id="rId14" Type="http://schemas.openxmlformats.org/officeDocument/2006/relationships/image" Target="../media/image10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image" Target="../media/image89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Relationship Id="rId14" Type="http://schemas.openxmlformats.org/officeDocument/2006/relationships/image" Target="../media/image10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0.png"/><Relationship Id="rId18" Type="http://schemas.openxmlformats.org/officeDocument/2006/relationships/image" Target="../media/image93.png"/><Relationship Id="rId3" Type="http://schemas.openxmlformats.org/officeDocument/2006/relationships/image" Target="../media/image90.png"/><Relationship Id="rId21" Type="http://schemas.openxmlformats.org/officeDocument/2006/relationships/image" Target="../media/image107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17" Type="http://schemas.openxmlformats.org/officeDocument/2006/relationships/image" Target="../media/image106.png"/><Relationship Id="rId2" Type="http://schemas.openxmlformats.org/officeDocument/2006/relationships/image" Target="../media/image89.png"/><Relationship Id="rId16" Type="http://schemas.openxmlformats.org/officeDocument/2006/relationships/image" Target="../media/image105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5" Type="http://schemas.openxmlformats.org/officeDocument/2006/relationships/image" Target="../media/image104.png"/><Relationship Id="rId10" Type="http://schemas.openxmlformats.org/officeDocument/2006/relationships/image" Target="../media/image95.png"/><Relationship Id="rId19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Relationship Id="rId14" Type="http://schemas.openxmlformats.org/officeDocument/2006/relationships/image" Target="../media/image10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0.png"/><Relationship Id="rId18" Type="http://schemas.openxmlformats.org/officeDocument/2006/relationships/image" Target="../media/image93.png"/><Relationship Id="rId3" Type="http://schemas.openxmlformats.org/officeDocument/2006/relationships/image" Target="../media/image90.png"/><Relationship Id="rId21" Type="http://schemas.openxmlformats.org/officeDocument/2006/relationships/image" Target="../media/image107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17" Type="http://schemas.openxmlformats.org/officeDocument/2006/relationships/image" Target="../media/image106.png"/><Relationship Id="rId2" Type="http://schemas.openxmlformats.org/officeDocument/2006/relationships/image" Target="../media/image89.png"/><Relationship Id="rId16" Type="http://schemas.openxmlformats.org/officeDocument/2006/relationships/image" Target="../media/image105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5" Type="http://schemas.openxmlformats.org/officeDocument/2006/relationships/image" Target="../media/image104.png"/><Relationship Id="rId10" Type="http://schemas.openxmlformats.org/officeDocument/2006/relationships/image" Target="../media/image95.png"/><Relationship Id="rId19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Relationship Id="rId14" Type="http://schemas.openxmlformats.org/officeDocument/2006/relationships/image" Target="../media/image10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0.png"/><Relationship Id="rId18" Type="http://schemas.openxmlformats.org/officeDocument/2006/relationships/image" Target="../media/image93.png"/><Relationship Id="rId3" Type="http://schemas.openxmlformats.org/officeDocument/2006/relationships/image" Target="../media/image90.png"/><Relationship Id="rId21" Type="http://schemas.openxmlformats.org/officeDocument/2006/relationships/image" Target="../media/image107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17" Type="http://schemas.openxmlformats.org/officeDocument/2006/relationships/image" Target="../media/image106.png"/><Relationship Id="rId2" Type="http://schemas.openxmlformats.org/officeDocument/2006/relationships/image" Target="../media/image89.png"/><Relationship Id="rId16" Type="http://schemas.openxmlformats.org/officeDocument/2006/relationships/image" Target="../media/image105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5" Type="http://schemas.openxmlformats.org/officeDocument/2006/relationships/image" Target="../media/image104.png"/><Relationship Id="rId10" Type="http://schemas.openxmlformats.org/officeDocument/2006/relationships/image" Target="../media/image95.png"/><Relationship Id="rId19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Relationship Id="rId14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8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4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103.png"/><Relationship Id="rId14" Type="http://schemas.openxmlformats.org/officeDocument/2006/relationships/image" Target="../media/image9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8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0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4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103.png"/><Relationship Id="rId14" Type="http://schemas.openxmlformats.org/officeDocument/2006/relationships/image" Target="../media/image9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9.png"/><Relationship Id="rId7" Type="http://schemas.openxmlformats.org/officeDocument/2006/relationships/image" Target="../media/image98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110.png"/><Relationship Id="rId14" Type="http://schemas.openxmlformats.org/officeDocument/2006/relationships/image" Target="../media/image9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9.png"/><Relationship Id="rId7" Type="http://schemas.openxmlformats.org/officeDocument/2006/relationships/image" Target="../media/image98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110.png"/><Relationship Id="rId14" Type="http://schemas.openxmlformats.org/officeDocument/2006/relationships/image" Target="../media/image9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12.png"/><Relationship Id="rId3" Type="http://schemas.openxmlformats.org/officeDocument/2006/relationships/image" Target="../media/image89.png"/><Relationship Id="rId21" Type="http://schemas.openxmlformats.org/officeDocument/2006/relationships/image" Target="../media/image115.png"/><Relationship Id="rId7" Type="http://schemas.openxmlformats.org/officeDocument/2006/relationships/image" Target="../media/image98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4.png"/><Relationship Id="rId19" Type="http://schemas.openxmlformats.org/officeDocument/2006/relationships/image" Target="../media/image113.png"/><Relationship Id="rId4" Type="http://schemas.openxmlformats.org/officeDocument/2006/relationships/image" Target="../media/image90.png"/><Relationship Id="rId9" Type="http://schemas.openxmlformats.org/officeDocument/2006/relationships/image" Target="../media/image111.png"/><Relationship Id="rId14" Type="http://schemas.openxmlformats.org/officeDocument/2006/relationships/image" Target="../media/image9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12.png"/><Relationship Id="rId3" Type="http://schemas.openxmlformats.org/officeDocument/2006/relationships/image" Target="../media/image89.png"/><Relationship Id="rId21" Type="http://schemas.openxmlformats.org/officeDocument/2006/relationships/image" Target="../media/image115.png"/><Relationship Id="rId7" Type="http://schemas.openxmlformats.org/officeDocument/2006/relationships/image" Target="../media/image98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4.png"/><Relationship Id="rId19" Type="http://schemas.openxmlformats.org/officeDocument/2006/relationships/image" Target="../media/image113.png"/><Relationship Id="rId4" Type="http://schemas.openxmlformats.org/officeDocument/2006/relationships/image" Target="../media/image90.png"/><Relationship Id="rId9" Type="http://schemas.openxmlformats.org/officeDocument/2006/relationships/image" Target="../media/image111.png"/><Relationship Id="rId14" Type="http://schemas.openxmlformats.org/officeDocument/2006/relationships/image" Target="../media/image9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12.png"/><Relationship Id="rId3" Type="http://schemas.openxmlformats.org/officeDocument/2006/relationships/image" Target="../media/image89.png"/><Relationship Id="rId21" Type="http://schemas.openxmlformats.org/officeDocument/2006/relationships/image" Target="../media/image115.png"/><Relationship Id="rId7" Type="http://schemas.openxmlformats.org/officeDocument/2006/relationships/image" Target="../media/image98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4.png"/><Relationship Id="rId19" Type="http://schemas.openxmlformats.org/officeDocument/2006/relationships/image" Target="../media/image113.png"/><Relationship Id="rId4" Type="http://schemas.openxmlformats.org/officeDocument/2006/relationships/image" Target="../media/image90.png"/><Relationship Id="rId9" Type="http://schemas.openxmlformats.org/officeDocument/2006/relationships/image" Target="../media/image111.png"/><Relationship Id="rId14" Type="http://schemas.openxmlformats.org/officeDocument/2006/relationships/image" Target="../media/image9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12.png"/><Relationship Id="rId3" Type="http://schemas.openxmlformats.org/officeDocument/2006/relationships/image" Target="../media/image89.png"/><Relationship Id="rId21" Type="http://schemas.openxmlformats.org/officeDocument/2006/relationships/image" Target="../media/image115.png"/><Relationship Id="rId7" Type="http://schemas.openxmlformats.org/officeDocument/2006/relationships/image" Target="../media/image98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4.png"/><Relationship Id="rId19" Type="http://schemas.openxmlformats.org/officeDocument/2006/relationships/image" Target="../media/image113.png"/><Relationship Id="rId4" Type="http://schemas.openxmlformats.org/officeDocument/2006/relationships/image" Target="../media/image90.png"/><Relationship Id="rId9" Type="http://schemas.openxmlformats.org/officeDocument/2006/relationships/image" Target="../media/image111.png"/><Relationship Id="rId14" Type="http://schemas.openxmlformats.org/officeDocument/2006/relationships/image" Target="../media/image9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9.png"/><Relationship Id="rId7" Type="http://schemas.openxmlformats.org/officeDocument/2006/relationships/image" Target="../media/image98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110.png"/><Relationship Id="rId14" Type="http://schemas.openxmlformats.org/officeDocument/2006/relationships/image" Target="../media/image9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9.png"/><Relationship Id="rId7" Type="http://schemas.openxmlformats.org/officeDocument/2006/relationships/image" Target="../media/image116.png"/><Relationship Id="rId12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CA60-C020-4A46-A8F4-A1AC26D2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caja fuerte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D1B3-5F43-47ED-B99A-F73D1F84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príncipe nigeriano te ha ofrecido el contenido de su caja fuerte si adivinas la combinación</a:t>
            </a:r>
          </a:p>
          <a:p>
            <a:endParaRPr lang="es-CL" dirty="0"/>
          </a:p>
          <a:p>
            <a:r>
              <a:rPr lang="es-CL" dirty="0"/>
              <a:t>Tienes la siguiente información</a:t>
            </a:r>
          </a:p>
          <a:p>
            <a:pPr lvl="1"/>
            <a:r>
              <a:rPr lang="es-CL" dirty="0"/>
              <a:t>La caja fuerte tiene 3 botones: rojo, verde y azul</a:t>
            </a:r>
          </a:p>
          <a:p>
            <a:pPr lvl="1"/>
            <a:r>
              <a:rPr lang="es-CL" dirty="0"/>
              <a:t>La combinación para abrirlo es de 8 botones</a:t>
            </a:r>
          </a:p>
        </p:txBody>
      </p:sp>
    </p:spTree>
    <p:extLst>
      <p:ext uri="{BB962C8B-B14F-4D97-AF65-F5344CB8AC3E}">
        <p14:creationId xmlns:p14="http://schemas.microsoft.com/office/powerpoint/2010/main" val="400484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1A0156-F9BD-433A-BDF6-B29E323F009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El nivel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400" dirty="0"/>
                  <a:t> corresponde al valor que toma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400" dirty="0"/>
              </a:p>
              <a:p>
                <a:endParaRPr lang="es-CL" sz="2400" dirty="0"/>
              </a:p>
              <a:p>
                <a:r>
                  <a:rPr lang="es-CL" sz="2400" dirty="0"/>
                  <a:t>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/>
                  <a:t> puede tomar 3 valores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/>
                  <a:t> es la cantidad de nodos del nivel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400" dirty="0"/>
                  <a:t>, tenemos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CL" sz="2400" dirty="0"/>
                  <a:t>, 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CL" sz="2400" dirty="0"/>
              </a:p>
              <a:p>
                <a:r>
                  <a:rPr lang="es-CL" sz="2400" dirty="0"/>
                  <a:t>Por lo tanto, </a:t>
                </a: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=6561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1A0156-F9BD-433A-BDF6-B29E323F0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26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A6ACEF-3DE2-4355-A468-1A1A35728342}"/>
              </a:ext>
            </a:extLst>
          </p:cNvPr>
          <p:cNvCxnSpPr>
            <a:cxnSpLocks/>
          </p:cNvCxnSpPr>
          <p:nvPr/>
        </p:nvCxnSpPr>
        <p:spPr>
          <a:xfrm flipH="1">
            <a:off x="3492000" y="591365"/>
            <a:ext cx="952721" cy="6174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2659EF-A209-4C6E-8EDF-E547F2D4D87E}"/>
              </a:ext>
            </a:extLst>
          </p:cNvPr>
          <p:cNvCxnSpPr>
            <a:cxnSpLocks/>
          </p:cNvCxnSpPr>
          <p:nvPr/>
        </p:nvCxnSpPr>
        <p:spPr>
          <a:xfrm>
            <a:off x="4699279" y="591365"/>
            <a:ext cx="952721" cy="6174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332427-4A6F-41D4-86B9-1214A14DB89B}"/>
              </a:ext>
            </a:extLst>
          </p:cNvPr>
          <p:cNvCxnSpPr>
            <a:cxnSpLocks/>
          </p:cNvCxnSpPr>
          <p:nvPr/>
        </p:nvCxnSpPr>
        <p:spPr>
          <a:xfrm flipH="1">
            <a:off x="972000" y="1384178"/>
            <a:ext cx="2494122" cy="106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39C08C-F7F1-4253-8D31-943EBEB8C847}"/>
              </a:ext>
            </a:extLst>
          </p:cNvPr>
          <p:cNvCxnSpPr>
            <a:cxnSpLocks/>
          </p:cNvCxnSpPr>
          <p:nvPr/>
        </p:nvCxnSpPr>
        <p:spPr>
          <a:xfrm flipH="1">
            <a:off x="3132000" y="1384178"/>
            <a:ext cx="334122" cy="106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187229-B46F-4C0C-B507-71AE161A3383}"/>
                  </a:ext>
                </a:extLst>
              </p:cNvPr>
              <p:cNvSpPr txBox="1"/>
              <p:nvPr/>
            </p:nvSpPr>
            <p:spPr>
              <a:xfrm>
                <a:off x="5454695" y="1747423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187229-B46F-4C0C-B507-71AE161A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95" y="1747423"/>
                <a:ext cx="4616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8D20EE-C76A-486B-930F-653E697FC51F}"/>
                  </a:ext>
                </a:extLst>
              </p:cNvPr>
              <p:cNvSpPr txBox="1"/>
              <p:nvPr/>
            </p:nvSpPr>
            <p:spPr>
              <a:xfrm>
                <a:off x="707639" y="3003185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8D20EE-C76A-486B-930F-653E697F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9" y="3003185"/>
                <a:ext cx="4616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BDC233-A10D-4629-9E86-206B254F30F7}"/>
                  </a:ext>
                </a:extLst>
              </p:cNvPr>
              <p:cNvSpPr txBox="1"/>
              <p:nvPr/>
            </p:nvSpPr>
            <p:spPr>
              <a:xfrm>
                <a:off x="2913776" y="3003185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BDC233-A10D-4629-9E86-206B254F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76" y="3003185"/>
                <a:ext cx="461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e 56">
            <a:extLst>
              <a:ext uri="{FF2B5EF4-FFF2-40B4-BE49-F238E27FC236}">
                <a16:creationId xmlns:a16="http://schemas.microsoft.com/office/drawing/2014/main" id="{DDEC33A5-9F62-4D77-A129-51C0FB75FDC9}"/>
              </a:ext>
            </a:extLst>
          </p:cNvPr>
          <p:cNvSpPr/>
          <p:nvPr/>
        </p:nvSpPr>
        <p:spPr>
          <a:xfrm>
            <a:off x="7452000" y="1208844"/>
            <a:ext cx="247597" cy="4046737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C80D30-14C3-4C5B-9AD1-D3C87F00179F}"/>
                  </a:ext>
                </a:extLst>
              </p:cNvPr>
              <p:cNvSpPr txBox="1"/>
              <p:nvPr/>
            </p:nvSpPr>
            <p:spPr>
              <a:xfrm>
                <a:off x="7793616" y="3059668"/>
                <a:ext cx="363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C80D30-14C3-4C5B-9AD1-D3C87F001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16" y="3059668"/>
                <a:ext cx="363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4B80EE-330F-4BEE-B572-BFC82EE469D1}"/>
                  </a:ext>
                </a:extLst>
              </p:cNvPr>
              <p:cNvSpPr txBox="1"/>
              <p:nvPr/>
            </p:nvSpPr>
            <p:spPr>
              <a:xfrm>
                <a:off x="1821167" y="2439654"/>
                <a:ext cx="461665" cy="369332"/>
              </a:xfrm>
              <a:prstGeom prst="rect">
                <a:avLst/>
              </a:prstGeom>
              <a:noFill/>
            </p:spPr>
            <p:txBody>
              <a:bodyPr vert="horz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4B80EE-330F-4BEE-B572-BFC82EE46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67" y="2439654"/>
                <a:ext cx="461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C585DC-3D3F-4071-80CA-C435A7466ADF}"/>
              </a:ext>
            </a:extLst>
          </p:cNvPr>
          <p:cNvCxnSpPr>
            <a:endCxn id="65" idx="0"/>
          </p:cNvCxnSpPr>
          <p:nvPr/>
        </p:nvCxnSpPr>
        <p:spPr>
          <a:xfrm flipH="1">
            <a:off x="2052000" y="1516123"/>
            <a:ext cx="1312721" cy="923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DDD24F-6475-436C-ABA0-587F43F0C099}"/>
                  </a:ext>
                </a:extLst>
              </p:cNvPr>
              <p:cNvSpPr txBox="1"/>
              <p:nvPr/>
            </p:nvSpPr>
            <p:spPr>
              <a:xfrm>
                <a:off x="4342091" y="1218463"/>
                <a:ext cx="461665" cy="369332"/>
              </a:xfrm>
              <a:prstGeom prst="rect">
                <a:avLst/>
              </a:prstGeom>
              <a:noFill/>
            </p:spPr>
            <p:txBody>
              <a:bodyPr vert="horz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DDD24F-6475-436C-ABA0-587F43F0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091" y="1218463"/>
                <a:ext cx="461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E0E1B-8DE6-4E50-9CA5-DB4074ACEDA5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572000" y="644086"/>
            <a:ext cx="924" cy="57437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ight Brace 73">
            <a:extLst>
              <a:ext uri="{FF2B5EF4-FFF2-40B4-BE49-F238E27FC236}">
                <a16:creationId xmlns:a16="http://schemas.microsoft.com/office/drawing/2014/main" id="{951230E9-07B3-4625-9FC7-4A0B91AB2834}"/>
              </a:ext>
            </a:extLst>
          </p:cNvPr>
          <p:cNvSpPr/>
          <p:nvPr/>
        </p:nvSpPr>
        <p:spPr>
          <a:xfrm rot="5400000">
            <a:off x="1928199" y="2433088"/>
            <a:ext cx="247597" cy="2520002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E3B99C3-F39F-41D9-8C8B-ADC62E641295}"/>
                  </a:ext>
                </a:extLst>
              </p:cNvPr>
              <p:cNvSpPr txBox="1"/>
              <p:nvPr/>
            </p:nvSpPr>
            <p:spPr>
              <a:xfrm>
                <a:off x="1868164" y="3933956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E3B99C3-F39F-41D9-8C8B-ADC62E64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64" y="3933956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D99FD7B-C306-450E-A2D2-BAF2AAF17188}"/>
                  </a:ext>
                </a:extLst>
              </p:cNvPr>
              <p:cNvSpPr txBox="1"/>
              <p:nvPr/>
            </p:nvSpPr>
            <p:spPr>
              <a:xfrm>
                <a:off x="3312000" y="5808290"/>
                <a:ext cx="2511713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L" sz="2000" dirty="0"/>
                  <a:t>El árbol tiene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s-CL" sz="2000" dirty="0"/>
                  <a:t> hojas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D99FD7B-C306-450E-A2D2-BAF2AAF17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00" y="5808290"/>
                <a:ext cx="2511713" cy="405624"/>
              </a:xfrm>
              <a:prstGeom prst="rect">
                <a:avLst/>
              </a:prstGeom>
              <a:blipFill>
                <a:blip r:embed="rId9"/>
                <a:stretch>
                  <a:fillRect l="-1942" t="-7576" r="-2184" b="-2727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F2F87D-B469-484B-99CC-D6CEDC24EF00}"/>
              </a:ext>
            </a:extLst>
          </p:cNvPr>
          <p:cNvSpPr/>
          <p:nvPr/>
        </p:nvSpPr>
        <p:spPr>
          <a:xfrm>
            <a:off x="3312000" y="120884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EA1891-84A8-489C-A5E0-7CBA7707B73D}"/>
              </a:ext>
            </a:extLst>
          </p:cNvPr>
          <p:cNvSpPr/>
          <p:nvPr/>
        </p:nvSpPr>
        <p:spPr>
          <a:xfrm>
            <a:off x="5472000" y="120884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C39851-DC5C-4CB3-A5C1-F07CB6F7443C}"/>
              </a:ext>
            </a:extLst>
          </p:cNvPr>
          <p:cNvSpPr/>
          <p:nvPr/>
        </p:nvSpPr>
        <p:spPr>
          <a:xfrm>
            <a:off x="792000" y="244432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19CFDC-FCED-405C-ADBE-0F777D234A9C}"/>
              </a:ext>
            </a:extLst>
          </p:cNvPr>
          <p:cNvSpPr/>
          <p:nvPr/>
        </p:nvSpPr>
        <p:spPr>
          <a:xfrm>
            <a:off x="2952000" y="244432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F361F544-B070-4940-AE40-98AB2C5AB11A}"/>
              </a:ext>
            </a:extLst>
          </p:cNvPr>
          <p:cNvSpPr/>
          <p:nvPr/>
        </p:nvSpPr>
        <p:spPr>
          <a:xfrm rot="5400000">
            <a:off x="4448201" y="1096754"/>
            <a:ext cx="247597" cy="2520002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7AFBA38-C27F-4AA8-8B37-F805E219DF7A}"/>
                  </a:ext>
                </a:extLst>
              </p:cNvPr>
              <p:cNvSpPr txBox="1"/>
              <p:nvPr/>
            </p:nvSpPr>
            <p:spPr>
              <a:xfrm>
                <a:off x="4388166" y="259762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7AFBA38-C27F-4AA8-8B37-F805E219D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66" y="2597622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E1D0EA-E539-4A24-A560-6990944073E6}"/>
              </a:ext>
            </a:extLst>
          </p:cNvPr>
          <p:cNvSpPr/>
          <p:nvPr/>
        </p:nvSpPr>
        <p:spPr>
          <a:xfrm>
            <a:off x="4392000" y="28408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894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387E-EAA2-44C8-86D2-3A4859CA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Combinaciones con restricción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DC164-EBDC-4A29-94CC-CEF0FE57D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Se nos impone la siguiente restricción: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“No se puede apretar el mismo botón dos veces seguidas”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¿Cuántos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existen ahora?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DC164-EBDC-4A29-94CC-CEF0FE57D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 r="-56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14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1A0156-F9BD-433A-BDF6-B29E323F009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400" dirty="0"/>
                  <a:t> puede tomar 3 valores, todos los demás sólo pueden tomar 2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/>
                  <a:t> es la cantidad de nodos del nivel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400" dirty="0"/>
                  <a:t>, tenemos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CL" sz="2400" dirty="0"/>
                  <a:t>, 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CL" sz="2400" dirty="0"/>
              </a:p>
              <a:p>
                <a:r>
                  <a:rPr lang="es-CL" sz="2400" dirty="0"/>
                  <a:t>Por lo tanto, </a:t>
                </a: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=3⋅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=384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1A0156-F9BD-433A-BDF6-B29E323F0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94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020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/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p:sp>
          <p:nvSpPr>
            <p:cNvPr id="19" name="Rectángulo: esquinas redondeadas 3">
              <a:extLst>
                <a:ext uri="{FF2B5EF4-FFF2-40B4-BE49-F238E27FC236}">
                  <a16:creationId xmlns:a16="http://schemas.microsoft.com/office/drawing/2014/main" id="{E4BF8BF3-D965-407E-A002-CF8D9A6C22C5}"/>
                </a:ext>
              </a:extLst>
            </p:cNvPr>
            <p:cNvSpPr/>
            <p:nvPr/>
          </p:nvSpPr>
          <p:spPr>
            <a:xfrm>
              <a:off x="2484712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86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3229993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/>
          <p:nvPr/>
        </p:nvCxnSpPr>
        <p:spPr>
          <a:xfrm>
            <a:off x="4564601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4564601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2785591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ángulo: esquinas redondeadas 3">
              <a:extLst>
                <a:ext uri="{FF2B5EF4-FFF2-40B4-BE49-F238E27FC236}">
                  <a16:creationId xmlns:a16="http://schemas.microsoft.com/office/drawing/2014/main" id="{44A2E511-2745-41C1-B29C-4A77CEB91E72}"/>
                </a:ext>
              </a:extLst>
            </p:cNvPr>
            <p:cNvSpPr/>
            <p:nvPr/>
          </p:nvSpPr>
          <p:spPr>
            <a:xfrm>
              <a:off x="3826719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280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4572000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5906608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/>
          <p:nvPr/>
        </p:nvCxnSpPr>
        <p:spPr>
          <a:xfrm>
            <a:off x="5906608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4127598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ángulo: esquinas redondeadas 3">
              <a:extLst>
                <a:ext uri="{FF2B5EF4-FFF2-40B4-BE49-F238E27FC236}">
                  <a16:creationId xmlns:a16="http://schemas.microsoft.com/office/drawing/2014/main" id="{64A6C761-4ACD-484D-95AA-E10505E37C5C}"/>
                </a:ext>
              </a:extLst>
            </p:cNvPr>
            <p:cNvSpPr/>
            <p:nvPr/>
          </p:nvSpPr>
          <p:spPr>
            <a:xfrm>
              <a:off x="5168726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13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cxnSpLocks/>
          </p:cNvCxnSpPr>
          <p:nvPr/>
        </p:nvCxnSpPr>
        <p:spPr>
          <a:xfrm flipH="1">
            <a:off x="532660" y="2522738"/>
            <a:ext cx="1074198" cy="109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>
            <a:cxnSpLocks/>
          </p:cNvCxnSpPr>
          <p:nvPr/>
        </p:nvCxnSpPr>
        <p:spPr>
          <a:xfrm flipH="1">
            <a:off x="1887986" y="2522738"/>
            <a:ext cx="7399" cy="109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>
            <a:cxnSpLocks/>
          </p:cNvCxnSpPr>
          <p:nvPr/>
        </p:nvCxnSpPr>
        <p:spPr>
          <a:xfrm>
            <a:off x="2192784" y="2522738"/>
            <a:ext cx="1037209" cy="1009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/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p:sp>
          <p:nvSpPr>
            <p:cNvPr id="19" name="Rectángulo: esquinas redondeadas 3">
              <a:extLst>
                <a:ext uri="{FF2B5EF4-FFF2-40B4-BE49-F238E27FC236}">
                  <a16:creationId xmlns:a16="http://schemas.microsoft.com/office/drawing/2014/main" id="{E4BF8BF3-D965-407E-A002-CF8D9A6C22C5}"/>
                </a:ext>
              </a:extLst>
            </p:cNvPr>
            <p:cNvSpPr/>
            <p:nvPr/>
          </p:nvSpPr>
          <p:spPr>
            <a:xfrm>
              <a:off x="2484712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108976" y="3532377"/>
            <a:ext cx="3572817" cy="556802"/>
            <a:chOff x="2484712" y="393109"/>
            <a:chExt cx="3572817" cy="556802"/>
          </a:xfrm>
        </p:grpSpPr>
        <p:sp>
          <p:nvSpPr>
            <p:cNvPr id="17" name="Rectángulo: esquinas redondeadas 3">
              <a:extLst>
                <a:ext uri="{FF2B5EF4-FFF2-40B4-BE49-F238E27FC236}">
                  <a16:creationId xmlns:a16="http://schemas.microsoft.com/office/drawing/2014/main" id="{68EB5661-D19A-446E-9DA1-589DE8B67C81}"/>
                </a:ext>
              </a:extLst>
            </p:cNvPr>
            <p:cNvSpPr/>
            <p:nvPr/>
          </p:nvSpPr>
          <p:spPr>
            <a:xfrm>
              <a:off x="2484712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2" name="Rectángulo: esquinas redondeadas 3">
              <a:extLst>
                <a:ext uri="{FF2B5EF4-FFF2-40B4-BE49-F238E27FC236}">
                  <a16:creationId xmlns:a16="http://schemas.microsoft.com/office/drawing/2014/main" id="{6C96A9A0-37A7-4FD5-9CFB-14AADE6F8576}"/>
                </a:ext>
              </a:extLst>
            </p:cNvPr>
            <p:cNvSpPr/>
            <p:nvPr/>
          </p:nvSpPr>
          <p:spPr>
            <a:xfrm>
              <a:off x="3826719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4" name="Rectángulo: esquinas redondeadas 3">
              <a:extLst>
                <a:ext uri="{FF2B5EF4-FFF2-40B4-BE49-F238E27FC236}">
                  <a16:creationId xmlns:a16="http://schemas.microsoft.com/office/drawing/2014/main" id="{7FEE56EC-0EB0-4035-9E80-876CEEEEEFD0}"/>
                </a:ext>
              </a:extLst>
            </p:cNvPr>
            <p:cNvSpPr/>
            <p:nvPr/>
          </p:nvSpPr>
          <p:spPr>
            <a:xfrm>
              <a:off x="5168726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50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endCxn id="17" idx="0"/>
          </p:cNvCxnSpPr>
          <p:nvPr/>
        </p:nvCxnSpPr>
        <p:spPr>
          <a:xfrm flipH="1">
            <a:off x="1887986" y="2241144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/>
          <p:nvPr/>
        </p:nvCxnSpPr>
        <p:spPr>
          <a:xfrm>
            <a:off x="3222594" y="2241144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>
            <a:endCxn id="24" idx="0"/>
          </p:cNvCxnSpPr>
          <p:nvPr/>
        </p:nvCxnSpPr>
        <p:spPr>
          <a:xfrm>
            <a:off x="3222594" y="2241144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/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p:sp>
          <p:nvSpPr>
            <p:cNvPr id="19" name="Rectángulo: esquinas redondeadas 3">
              <a:extLst>
                <a:ext uri="{FF2B5EF4-FFF2-40B4-BE49-F238E27FC236}">
                  <a16:creationId xmlns:a16="http://schemas.microsoft.com/office/drawing/2014/main" id="{E4BF8BF3-D965-407E-A002-CF8D9A6C22C5}"/>
                </a:ext>
              </a:extLst>
            </p:cNvPr>
            <p:cNvSpPr/>
            <p:nvPr/>
          </p:nvSpPr>
          <p:spPr>
            <a:xfrm>
              <a:off x="2484712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1443584" y="3532377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ángulo: esquinas redondeadas 3">
              <a:extLst>
                <a:ext uri="{FF2B5EF4-FFF2-40B4-BE49-F238E27FC236}">
                  <a16:creationId xmlns:a16="http://schemas.microsoft.com/office/drawing/2014/main" id="{6C96A9A0-37A7-4FD5-9CFB-14AADE6F8576}"/>
                </a:ext>
              </a:extLst>
            </p:cNvPr>
            <p:cNvSpPr/>
            <p:nvPr/>
          </p:nvSpPr>
          <p:spPr>
            <a:xfrm>
              <a:off x="3826719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F644-90A2-40CE-B8CE-C080873C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Combinaciones con repetición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35F91-BCCE-48E8-AA52-0088B3D39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20000"/>
              </a:bodyPr>
              <a:lstStyle/>
              <a:p>
                <a:r>
                  <a:rPr lang="es-CL" dirty="0"/>
                  <a:t>Digamos que nuestra combinación 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Debemos probar todos los posibles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Donde nuestros elementos son los 3 botones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¿Cuantas combinaciones hay que probar en el peor caso?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35F91-BCCE-48E8-AA52-0088B3D39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 b="-136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48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endCxn id="17" idx="0"/>
          </p:cNvCxnSpPr>
          <p:nvPr/>
        </p:nvCxnSpPr>
        <p:spPr>
          <a:xfrm flipH="1">
            <a:off x="3229993" y="2247530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>
            <a:endCxn id="22" idx="0"/>
          </p:cNvCxnSpPr>
          <p:nvPr/>
        </p:nvCxnSpPr>
        <p:spPr>
          <a:xfrm>
            <a:off x="4564601" y="2247530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/>
          <p:nvPr/>
        </p:nvCxnSpPr>
        <p:spPr>
          <a:xfrm>
            <a:off x="4564601" y="2247530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/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p:sp>
          <p:nvSpPr>
            <p:cNvPr id="19" name="Rectángulo: esquinas redondeadas 3">
              <a:extLst>
                <a:ext uri="{FF2B5EF4-FFF2-40B4-BE49-F238E27FC236}">
                  <a16:creationId xmlns:a16="http://schemas.microsoft.com/office/drawing/2014/main" id="{E4BF8BF3-D965-407E-A002-CF8D9A6C22C5}"/>
                </a:ext>
              </a:extLst>
            </p:cNvPr>
            <p:cNvSpPr/>
            <p:nvPr/>
          </p:nvSpPr>
          <p:spPr>
            <a:xfrm>
              <a:off x="2484712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2785591" y="3538763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ángulo: esquinas redondeadas 3">
              <a:extLst>
                <a:ext uri="{FF2B5EF4-FFF2-40B4-BE49-F238E27FC236}">
                  <a16:creationId xmlns:a16="http://schemas.microsoft.com/office/drawing/2014/main" id="{7FEE56EC-0EB0-4035-9E80-876CEEEEEFD0}"/>
                </a:ext>
              </a:extLst>
            </p:cNvPr>
            <p:cNvSpPr/>
            <p:nvPr/>
          </p:nvSpPr>
          <p:spPr>
            <a:xfrm>
              <a:off x="5168726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84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5210-4CA4-4B0A-8E1E-CAE81315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restricciones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9A8D3-10B3-4D23-973E-68F063AA4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Se nos imponen las siguientes restricciones: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s-C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s-C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s-CL" dirty="0"/>
              </a:p>
              <a:p>
                <a:r>
                  <a:rPr lang="es-CL" dirty="0"/>
                  <a:t>¿Cuántos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existen ahora?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9A8D3-10B3-4D23-973E-68F063AA4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1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41B-0C52-42BC-B942-C34BA9F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Visualización de las restricciones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F22B4CA0-5BC1-4EF1-BB4B-4E4764D35C84}"/>
              </a:ext>
            </a:extLst>
          </p:cNvPr>
          <p:cNvSpPr txBox="1"/>
          <p:nvPr/>
        </p:nvSpPr>
        <p:spPr>
          <a:xfrm>
            <a:off x="251461" y="5726188"/>
            <a:ext cx="864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Sin restricciones</a:t>
            </a:r>
          </a:p>
        </p:txBody>
      </p:sp>
    </p:spTree>
    <p:extLst>
      <p:ext uri="{BB962C8B-B14F-4D97-AF65-F5344CB8AC3E}">
        <p14:creationId xmlns:p14="http://schemas.microsoft.com/office/powerpoint/2010/main" val="291758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41B-0C52-42BC-B942-C34BA9F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Visualización de las restricciones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F52454-B8C4-4814-B511-66774D9BE4C9}"/>
              </a:ext>
            </a:extLst>
          </p:cNvPr>
          <p:cNvSpPr txBox="1"/>
          <p:nvPr/>
        </p:nvSpPr>
        <p:spPr>
          <a:xfrm>
            <a:off x="251461" y="5726188"/>
            <a:ext cx="864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Sin apretar el mismo botón dos veces</a:t>
            </a:r>
          </a:p>
        </p:txBody>
      </p:sp>
    </p:spTree>
    <p:extLst>
      <p:ext uri="{BB962C8B-B14F-4D97-AF65-F5344CB8AC3E}">
        <p14:creationId xmlns:p14="http://schemas.microsoft.com/office/powerpoint/2010/main" val="389092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41B-0C52-42BC-B942-C34BA9F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Visualización de las restricciones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C0220B-A7C5-47E8-B66A-BF00C9504A96}"/>
              </a:ext>
            </a:extLst>
          </p:cNvPr>
          <p:cNvSpPr txBox="1"/>
          <p:nvPr/>
        </p:nvSpPr>
        <p:spPr>
          <a:xfrm>
            <a:off x="251461" y="5726188"/>
            <a:ext cx="864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Agregando el último set de restricciones</a:t>
            </a:r>
          </a:p>
        </p:txBody>
      </p:sp>
    </p:spTree>
    <p:extLst>
      <p:ext uri="{BB962C8B-B14F-4D97-AF65-F5344CB8AC3E}">
        <p14:creationId xmlns:p14="http://schemas.microsoft.com/office/powerpoint/2010/main" val="175696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41B-0C52-42BC-B942-C34BA9F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Visualización de las restricciones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C0220B-A7C5-47E8-B66A-BF00C9504A96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Un posible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C0220B-A7C5-47E8-B66A-BF00C9504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69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9EA31-BC88-445B-AA24-9977CB59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Coloración de grafos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0A8F91-5A59-421C-85E5-94A4C37C6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es-CL" dirty="0"/>
                  <a:t>Dado un grafo no dirigido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colores, llamamos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k-coloración</a:t>
                </a:r>
                <a:r>
                  <a:rPr lang="es-CL" b="1" dirty="0"/>
                  <a:t> </a:t>
                </a:r>
                <a:r>
                  <a:rPr lang="es-CL" dirty="0"/>
                  <a:t>del grafo a una asignación tal que</a:t>
                </a:r>
              </a:p>
              <a:p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b="0" dirty="0"/>
                  <a:t> Cada nodo tiene asignado un color y sólo uno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Nodos vecinos tienen colores distintos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 ¿Cómo podemos encontrar todas las k-coloraciones del grafo?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0A8F91-5A59-421C-85E5-94A4C37C6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r="-494" b="-22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0E93-EBB0-4BDD-B664-AE8D73E8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E3D5F54-4848-44E8-B1C6-1B975EE4F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1" y="1838736"/>
                <a:ext cx="5006339" cy="318052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𝒅𝒇𝒔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,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𝑬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):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𝒇𝒐𝒓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𝒆𝒂𝒄𝒉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𝒊𝒏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.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𝒄𝒐𝒍𝒐𝒓</m:t>
                    </m:r>
                    <m:r>
                      <a:rPr lang="en-GB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←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𝒘𝒉𝒊𝒕𝒆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𝑽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E3D5F54-4848-44E8-B1C6-1B975EE4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1838736"/>
                <a:ext cx="5006339" cy="3180525"/>
              </a:xfrm>
              <a:prstGeom prst="rect">
                <a:avLst/>
              </a:prstGeom>
              <a:blipFill>
                <a:blip r:embed="rId2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9F1411D-5A62-4482-B133-EBC76CE52E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6024" y="1838737"/>
                <a:ext cx="4056509" cy="409154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t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3175" defTabSz="911225">
                  <a:spcBef>
                    <a:spcPct val="5000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←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𝒈𝒓𝒂𝒚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𝒃𝒍𝒂𝒄𝒌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9F1411D-5A62-4482-B133-EBC76CE5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24" y="1838737"/>
                <a:ext cx="4056509" cy="4091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103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92B0-7B4A-48B5-8C19-1303A8FF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E82F3EA-6446-4057-B6B3-D0E5D53A7F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1" y="1838736"/>
                <a:ext cx="5006339" cy="318052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𝒅𝒇𝒔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,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𝑬</m:t>
                    </m:r>
                    <m:r>
                      <a:rPr lang="en-GB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,</m:t>
                    </m:r>
                    <m:r>
                      <a:rPr lang="en-GB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𝒌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):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𝒇𝒐𝒓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𝒆𝒂𝒄𝒉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𝒊𝒏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.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𝒄𝒐𝒍𝒐𝒓</m:t>
                    </m:r>
                    <m:r>
                      <a:rPr lang="en-GB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←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𝒘𝒉𝒊𝒕𝒆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𝑽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𝒌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E82F3EA-6446-4057-B6B3-D0E5D53A7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1838736"/>
                <a:ext cx="5006339" cy="3180525"/>
              </a:xfrm>
              <a:prstGeom prst="rect">
                <a:avLst/>
              </a:prstGeom>
              <a:blipFill>
                <a:blip r:embed="rId2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AA3CA5A4-992F-48F0-B619-C38123CFE8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6024" y="1838737"/>
                <a:ext cx="4056509" cy="419807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t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3175" defTabSz="911225">
                  <a:spcBef>
                    <a:spcPct val="5000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𝒌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←</m:t>
                    </m:r>
                    <m:r>
                      <a:rPr lang="en-GB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𝒈𝒆𝒕𝑪𝒐𝒍𝒐𝒓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𝒌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AA3CA5A4-992F-48F0-B619-C38123CFE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24" y="1838737"/>
                <a:ext cx="4056509" cy="4198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92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DF2083-0566-4499-92C7-782F0A75697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𝒈𝒆𝒕𝑪𝒐𝒍𝒐𝒓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𝒗𝒂𝒍𝒊𝒅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begChr m:val="["/>
                        <m:endChr m:val="]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𝒄𝒐𝒍𝒐𝒓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	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𝒗𝒂𝒍𝒊𝒅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𝒃𝒓𝒆𝒂𝒌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𝒗𝒂𝒍𝒊𝒅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 ∅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DF2083-0566-4499-92C7-782F0A756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2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5948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377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FAC289-665D-4F16-9C79-E4E988FFFD1B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FAC289-665D-4F16-9C79-E4E988FFF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86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38A408-3EB6-4E2F-8B63-80EC1D8178C9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38A408-3EB6-4E2F-8B63-80EC1D817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255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1B2065-5E1E-4555-93C7-25E6C2DE6A9F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1B2065-5E1E-4555-93C7-25E6C2DE6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327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41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000" dirty="0"/>
                  <a:t> también.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50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876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6547-D668-4D75-AE00-DF042A39F86C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000" dirty="0"/>
                  <a:t> también.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6547-D668-4D75-AE00-DF042A39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718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41B-0C52-42BC-B942-C34BA9F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Otro grafo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75EDDC-5484-40F3-A53D-29F8BE51A9C3}"/>
              </a:ext>
            </a:extLst>
          </p:cNvPr>
          <p:cNvSpPr txBox="1"/>
          <p:nvPr/>
        </p:nvSpPr>
        <p:spPr>
          <a:xfrm>
            <a:off x="251461" y="5726188"/>
            <a:ext cx="864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Ahora pintemos un grafo ligeramente diferente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69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1213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1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98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90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000" dirty="0"/>
                  <a:t> también.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50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75EDDC-5484-40F3-A53D-29F8BE51A9C3}"/>
              </a:ext>
            </a:extLst>
          </p:cNvPr>
          <p:cNvSpPr txBox="1"/>
          <p:nvPr/>
        </p:nvSpPr>
        <p:spPr>
          <a:xfrm>
            <a:off x="251461" y="5726188"/>
            <a:ext cx="864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!!!!!!!!!!!!!!!!!!!!!!!!!!!!!!!!!!!!!!!!!!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50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BDA-D656-4577-9695-A7190AF0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Traicionados por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5476-C8AC-4132-94C8-F221D4A3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Si nos equivocamos, no hay nada que hacer, ya que DFS recorre cada nodo solo una vez.</a:t>
            </a:r>
          </a:p>
          <a:p>
            <a:endParaRPr lang="es-CL" dirty="0"/>
          </a:p>
          <a:p>
            <a:r>
              <a:rPr lang="es-CL" dirty="0"/>
              <a:t>Esto nos permite quizás encontrar una coloración, pero no todas.</a:t>
            </a:r>
          </a:p>
          <a:p>
            <a:endParaRPr lang="es-CL" dirty="0"/>
          </a:p>
          <a:p>
            <a:r>
              <a:rPr lang="es-CL" dirty="0"/>
              <a:t>¿Qué podemos hacer?</a:t>
            </a:r>
          </a:p>
        </p:txBody>
      </p:sp>
    </p:spTree>
    <p:extLst>
      <p:ext uri="{BB962C8B-B14F-4D97-AF65-F5344CB8AC3E}">
        <p14:creationId xmlns:p14="http://schemas.microsoft.com/office/powerpoint/2010/main" val="3962969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78F1-5563-4DE4-B932-43707C7B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DFS al rescate, ahora si que 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A3C1-6E89-4195-8834-4A101FDF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En lugar de recorrer el grafo de restricciones, podemos recorrer el </a:t>
            </a:r>
            <a:r>
              <a:rPr lang="es-CL" b="1" dirty="0">
                <a:solidFill>
                  <a:schemeClr val="accent2"/>
                </a:solidFill>
              </a:rPr>
              <a:t>árbol de asignaciones</a:t>
            </a:r>
            <a:r>
              <a:rPr lang="es-CL" dirty="0"/>
              <a:t>, usando DFS.</a:t>
            </a:r>
          </a:p>
          <a:p>
            <a:endParaRPr lang="es-CL" dirty="0"/>
          </a:p>
          <a:p>
            <a:r>
              <a:rPr lang="es-CL" dirty="0"/>
              <a:t>Cada arista de este árbol es una asignación, y la cruzamos solo si no viola ninguna restricción. </a:t>
            </a:r>
          </a:p>
          <a:p>
            <a:endParaRPr lang="es-CL" dirty="0"/>
          </a:p>
          <a:p>
            <a:r>
              <a:rPr lang="es-CL" dirty="0"/>
              <a:t>Si logramos llegar a una hoja, hemos encontrado una combinación válida.</a:t>
            </a:r>
          </a:p>
        </p:txBody>
      </p:sp>
    </p:spTree>
    <p:extLst>
      <p:ext uri="{BB962C8B-B14F-4D97-AF65-F5344CB8AC3E}">
        <p14:creationId xmlns:p14="http://schemas.microsoft.com/office/powerpoint/2010/main" val="2366953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A6ACEF-3DE2-4355-A468-1A1A35728342}"/>
              </a:ext>
            </a:extLst>
          </p:cNvPr>
          <p:cNvCxnSpPr>
            <a:cxnSpLocks/>
          </p:cNvCxnSpPr>
          <p:nvPr/>
        </p:nvCxnSpPr>
        <p:spPr>
          <a:xfrm flipH="1">
            <a:off x="3492000" y="591365"/>
            <a:ext cx="952721" cy="6174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2659EF-A209-4C6E-8EDF-E547F2D4D87E}"/>
              </a:ext>
            </a:extLst>
          </p:cNvPr>
          <p:cNvCxnSpPr>
            <a:cxnSpLocks/>
          </p:cNvCxnSpPr>
          <p:nvPr/>
        </p:nvCxnSpPr>
        <p:spPr>
          <a:xfrm>
            <a:off x="4699279" y="591365"/>
            <a:ext cx="952721" cy="6174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332427-4A6F-41D4-86B9-1214A14DB89B}"/>
              </a:ext>
            </a:extLst>
          </p:cNvPr>
          <p:cNvCxnSpPr>
            <a:cxnSpLocks/>
          </p:cNvCxnSpPr>
          <p:nvPr/>
        </p:nvCxnSpPr>
        <p:spPr>
          <a:xfrm flipH="1">
            <a:off x="972000" y="1384178"/>
            <a:ext cx="2494122" cy="106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39C08C-F7F1-4253-8D31-943EBEB8C847}"/>
              </a:ext>
            </a:extLst>
          </p:cNvPr>
          <p:cNvCxnSpPr>
            <a:cxnSpLocks/>
          </p:cNvCxnSpPr>
          <p:nvPr/>
        </p:nvCxnSpPr>
        <p:spPr>
          <a:xfrm flipH="1">
            <a:off x="3132000" y="1384178"/>
            <a:ext cx="334122" cy="106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187229-B46F-4C0C-B507-71AE161A3383}"/>
                  </a:ext>
                </a:extLst>
              </p:cNvPr>
              <p:cNvSpPr txBox="1"/>
              <p:nvPr/>
            </p:nvSpPr>
            <p:spPr>
              <a:xfrm>
                <a:off x="5454695" y="1747423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187229-B46F-4C0C-B507-71AE161A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95" y="1747423"/>
                <a:ext cx="4616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8D20EE-C76A-486B-930F-653E697FC51F}"/>
                  </a:ext>
                </a:extLst>
              </p:cNvPr>
              <p:cNvSpPr txBox="1"/>
              <p:nvPr/>
            </p:nvSpPr>
            <p:spPr>
              <a:xfrm>
                <a:off x="707639" y="3003185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8D20EE-C76A-486B-930F-653E697F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9" y="3003185"/>
                <a:ext cx="4616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BDC233-A10D-4629-9E86-206B254F30F7}"/>
                  </a:ext>
                </a:extLst>
              </p:cNvPr>
              <p:cNvSpPr txBox="1"/>
              <p:nvPr/>
            </p:nvSpPr>
            <p:spPr>
              <a:xfrm>
                <a:off x="2913776" y="3003185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BDC233-A10D-4629-9E86-206B254F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76" y="3003185"/>
                <a:ext cx="461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e 56">
            <a:extLst>
              <a:ext uri="{FF2B5EF4-FFF2-40B4-BE49-F238E27FC236}">
                <a16:creationId xmlns:a16="http://schemas.microsoft.com/office/drawing/2014/main" id="{DDEC33A5-9F62-4D77-A129-51C0FB75FDC9}"/>
              </a:ext>
            </a:extLst>
          </p:cNvPr>
          <p:cNvSpPr/>
          <p:nvPr/>
        </p:nvSpPr>
        <p:spPr>
          <a:xfrm>
            <a:off x="7452000" y="1208844"/>
            <a:ext cx="247597" cy="4046737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C80D30-14C3-4C5B-9AD1-D3C87F00179F}"/>
                  </a:ext>
                </a:extLst>
              </p:cNvPr>
              <p:cNvSpPr txBox="1"/>
              <p:nvPr/>
            </p:nvSpPr>
            <p:spPr>
              <a:xfrm>
                <a:off x="7793616" y="3059668"/>
                <a:ext cx="363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C80D30-14C3-4C5B-9AD1-D3C87F001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16" y="3059668"/>
                <a:ext cx="363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4B80EE-330F-4BEE-B572-BFC82EE469D1}"/>
                  </a:ext>
                </a:extLst>
              </p:cNvPr>
              <p:cNvSpPr txBox="1"/>
              <p:nvPr/>
            </p:nvSpPr>
            <p:spPr>
              <a:xfrm>
                <a:off x="1821167" y="2439654"/>
                <a:ext cx="461665" cy="369332"/>
              </a:xfrm>
              <a:prstGeom prst="rect">
                <a:avLst/>
              </a:prstGeom>
              <a:noFill/>
            </p:spPr>
            <p:txBody>
              <a:bodyPr vert="horz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4B80EE-330F-4BEE-B572-BFC82EE46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67" y="2439654"/>
                <a:ext cx="461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C585DC-3D3F-4071-80CA-C435A7466ADF}"/>
              </a:ext>
            </a:extLst>
          </p:cNvPr>
          <p:cNvCxnSpPr>
            <a:endCxn id="65" idx="0"/>
          </p:cNvCxnSpPr>
          <p:nvPr/>
        </p:nvCxnSpPr>
        <p:spPr>
          <a:xfrm flipH="1">
            <a:off x="2052000" y="1516123"/>
            <a:ext cx="1312721" cy="923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DDD24F-6475-436C-ABA0-587F43F0C099}"/>
                  </a:ext>
                </a:extLst>
              </p:cNvPr>
              <p:cNvSpPr txBox="1"/>
              <p:nvPr/>
            </p:nvSpPr>
            <p:spPr>
              <a:xfrm>
                <a:off x="4342091" y="1218463"/>
                <a:ext cx="461665" cy="369332"/>
              </a:xfrm>
              <a:prstGeom prst="rect">
                <a:avLst/>
              </a:prstGeom>
              <a:noFill/>
            </p:spPr>
            <p:txBody>
              <a:bodyPr vert="horz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DDD24F-6475-436C-ABA0-587F43F0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091" y="1218463"/>
                <a:ext cx="461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E0E1B-8DE6-4E50-9CA5-DB4074ACEDA5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572000" y="644086"/>
            <a:ext cx="924" cy="57437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ight Brace 73">
            <a:extLst>
              <a:ext uri="{FF2B5EF4-FFF2-40B4-BE49-F238E27FC236}">
                <a16:creationId xmlns:a16="http://schemas.microsoft.com/office/drawing/2014/main" id="{951230E9-07B3-4625-9FC7-4A0B91AB2834}"/>
              </a:ext>
            </a:extLst>
          </p:cNvPr>
          <p:cNvSpPr/>
          <p:nvPr/>
        </p:nvSpPr>
        <p:spPr>
          <a:xfrm rot="5400000">
            <a:off x="1928199" y="2433088"/>
            <a:ext cx="247597" cy="2520002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E3B99C3-F39F-41D9-8C8B-ADC62E641295}"/>
                  </a:ext>
                </a:extLst>
              </p:cNvPr>
              <p:cNvSpPr txBox="1"/>
              <p:nvPr/>
            </p:nvSpPr>
            <p:spPr>
              <a:xfrm>
                <a:off x="1868164" y="3933956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E3B99C3-F39F-41D9-8C8B-ADC62E64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64" y="3933956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D99FD7B-C306-450E-A2D2-BAF2AAF17188}"/>
              </a:ext>
            </a:extLst>
          </p:cNvPr>
          <p:cNvSpPr txBox="1"/>
          <p:nvPr/>
        </p:nvSpPr>
        <p:spPr>
          <a:xfrm>
            <a:off x="1018338" y="5808290"/>
            <a:ext cx="709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accent2"/>
                </a:solidFill>
              </a:rPr>
              <a:t>árbol de asignaciones</a:t>
            </a:r>
            <a:r>
              <a:rPr lang="es-CL" sz="2000" dirty="0"/>
              <a:t>, también conocido como </a:t>
            </a:r>
            <a:r>
              <a:rPr lang="es-CL" sz="2000" b="1" dirty="0">
                <a:solidFill>
                  <a:schemeClr val="accent2"/>
                </a:solidFill>
              </a:rPr>
              <a:t>árbol de búsqueda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F2F87D-B469-484B-99CC-D6CEDC24EF00}"/>
              </a:ext>
            </a:extLst>
          </p:cNvPr>
          <p:cNvSpPr/>
          <p:nvPr/>
        </p:nvSpPr>
        <p:spPr>
          <a:xfrm>
            <a:off x="3312000" y="120884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EA1891-84A8-489C-A5E0-7CBA7707B73D}"/>
              </a:ext>
            </a:extLst>
          </p:cNvPr>
          <p:cNvSpPr/>
          <p:nvPr/>
        </p:nvSpPr>
        <p:spPr>
          <a:xfrm>
            <a:off x="5472000" y="120884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C39851-DC5C-4CB3-A5C1-F07CB6F7443C}"/>
              </a:ext>
            </a:extLst>
          </p:cNvPr>
          <p:cNvSpPr/>
          <p:nvPr/>
        </p:nvSpPr>
        <p:spPr>
          <a:xfrm>
            <a:off x="792000" y="244432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19CFDC-FCED-405C-ADBE-0F777D234A9C}"/>
              </a:ext>
            </a:extLst>
          </p:cNvPr>
          <p:cNvSpPr/>
          <p:nvPr/>
        </p:nvSpPr>
        <p:spPr>
          <a:xfrm>
            <a:off x="2952000" y="244432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F361F544-B070-4940-AE40-98AB2C5AB11A}"/>
              </a:ext>
            </a:extLst>
          </p:cNvPr>
          <p:cNvSpPr/>
          <p:nvPr/>
        </p:nvSpPr>
        <p:spPr>
          <a:xfrm rot="5400000">
            <a:off x="4448201" y="1096754"/>
            <a:ext cx="247597" cy="2520002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7AFBA38-C27F-4AA8-8B37-F805E219DF7A}"/>
                  </a:ext>
                </a:extLst>
              </p:cNvPr>
              <p:cNvSpPr txBox="1"/>
              <p:nvPr/>
            </p:nvSpPr>
            <p:spPr>
              <a:xfrm>
                <a:off x="4388166" y="259762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7AFBA38-C27F-4AA8-8B37-F805E219D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66" y="2597622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E1D0EA-E539-4A24-A560-6990944073E6}"/>
              </a:ext>
            </a:extLst>
          </p:cNvPr>
          <p:cNvSpPr/>
          <p:nvPr/>
        </p:nvSpPr>
        <p:spPr>
          <a:xfrm>
            <a:off x="4392000" y="28408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444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50B42-41A4-489B-92E8-3E1F4F87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Recorriendo el árbol de búsqueda</a:t>
            </a:r>
          </a:p>
        </p:txBody>
      </p:sp>
      <p:sp>
        <p:nvSpPr>
          <p:cNvPr id="42" name="Marcador de contenido 41">
            <a:extLst>
              <a:ext uri="{FF2B5EF4-FFF2-40B4-BE49-F238E27FC236}">
                <a16:creationId xmlns:a16="http://schemas.microsoft.com/office/drawing/2014/main" id="{5B208B29-91F3-42D3-A8A4-41D39262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46198"/>
            <a:ext cx="8641076" cy="54540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Probemos con este grafo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62F7523-B28F-41BB-BD0F-4C3D05F0E1F6}"/>
                  </a:ext>
                </a:extLst>
              </p:cNvPr>
              <p:cNvSpPr/>
              <p:nvPr/>
            </p:nvSpPr>
            <p:spPr>
              <a:xfrm>
                <a:off x="3434918" y="3922365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62F7523-B28F-41BB-BD0F-4C3D05F0E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8" y="3922365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A7B415EB-EE84-4BA1-95D8-B3B3C3264F45}"/>
                  </a:ext>
                </a:extLst>
              </p:cNvPr>
              <p:cNvSpPr/>
              <p:nvPr/>
            </p:nvSpPr>
            <p:spPr>
              <a:xfrm>
                <a:off x="5087645" y="2314198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A7B415EB-EE84-4BA1-95D8-B3B3C3264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45" y="2314198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5547A480-DB3C-4525-87A0-844E145ED65E}"/>
                  </a:ext>
                </a:extLst>
              </p:cNvPr>
              <p:cNvSpPr/>
              <p:nvPr/>
            </p:nvSpPr>
            <p:spPr>
              <a:xfrm>
                <a:off x="3434918" y="2314198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5547A480-DB3C-4525-87A0-844E145ED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8" y="2314198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9660E055-6024-4971-A16B-52DE1F551B58}"/>
                  </a:ext>
                </a:extLst>
              </p:cNvPr>
              <p:cNvSpPr/>
              <p:nvPr/>
            </p:nvSpPr>
            <p:spPr>
              <a:xfrm>
                <a:off x="5087642" y="3922365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9660E055-6024-4971-A16B-52DE1F551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42" y="3922365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432C170-B126-4594-B369-E82746E955FD}"/>
              </a:ext>
            </a:extLst>
          </p:cNvPr>
          <p:cNvCxnSpPr>
            <a:stCxn id="33" idx="6"/>
            <a:endCxn id="31" idx="2"/>
          </p:cNvCxnSpPr>
          <p:nvPr/>
        </p:nvCxnSpPr>
        <p:spPr>
          <a:xfrm>
            <a:off x="4056354" y="2624916"/>
            <a:ext cx="10312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B82303A-1FA3-4857-824D-9B6CBFD7120F}"/>
              </a:ext>
            </a:extLst>
          </p:cNvPr>
          <p:cNvCxnSpPr>
            <a:stCxn id="31" idx="4"/>
            <a:endCxn id="43" idx="0"/>
          </p:cNvCxnSpPr>
          <p:nvPr/>
        </p:nvCxnSpPr>
        <p:spPr>
          <a:xfrm flipH="1">
            <a:off x="5398360" y="2935634"/>
            <a:ext cx="3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AE03F57-119B-4D25-8FFD-2B2C5435D47F}"/>
              </a:ext>
            </a:extLst>
          </p:cNvPr>
          <p:cNvCxnSpPr>
            <a:stCxn id="43" idx="2"/>
            <a:endCxn id="28" idx="6"/>
          </p:cNvCxnSpPr>
          <p:nvPr/>
        </p:nvCxnSpPr>
        <p:spPr>
          <a:xfrm flipH="1">
            <a:off x="4056354" y="4233083"/>
            <a:ext cx="10312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DE1A07A-785A-415E-970D-B1356E734DA5}"/>
              </a:ext>
            </a:extLst>
          </p:cNvPr>
          <p:cNvCxnSpPr>
            <a:stCxn id="28" idx="0"/>
            <a:endCxn id="33" idx="4"/>
          </p:cNvCxnSpPr>
          <p:nvPr/>
        </p:nvCxnSpPr>
        <p:spPr>
          <a:xfrm flipV="1">
            <a:off x="3745636" y="2935634"/>
            <a:ext cx="0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B0D0B63-27DF-40E8-B94F-0EAF20A9131D}"/>
              </a:ext>
            </a:extLst>
          </p:cNvPr>
          <p:cNvCxnSpPr>
            <a:stCxn id="28" idx="7"/>
            <a:endCxn id="31" idx="3"/>
          </p:cNvCxnSpPr>
          <p:nvPr/>
        </p:nvCxnSpPr>
        <p:spPr>
          <a:xfrm flipV="1">
            <a:off x="3965347" y="2844627"/>
            <a:ext cx="1213305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1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3229993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4564601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4564601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2785591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0348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D01E3-E507-469D-82D7-41F2595BA00A}"/>
              </a:ext>
            </a:extLst>
          </p:cNvPr>
          <p:cNvGrpSpPr>
            <a:grpSpLocks noChangeAspect="1"/>
          </p:cNvGrpSpPr>
          <p:nvPr/>
        </p:nvGrpSpPr>
        <p:grpSpPr>
          <a:xfrm>
            <a:off x="7661428" y="274665"/>
            <a:ext cx="1331651" cy="1305558"/>
            <a:chOff x="3434918" y="2314198"/>
            <a:chExt cx="2274163" cy="2229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Elipse 27">
                  <a:extLst>
                    <a:ext uri="{FF2B5EF4-FFF2-40B4-BE49-F238E27FC236}">
                      <a16:creationId xmlns:a16="http://schemas.microsoft.com/office/drawing/2014/main" id="{24DAC975-5908-479B-8004-1573B78FA9E4}"/>
                    </a:ext>
                  </a:extLst>
                </p:cNvPr>
                <p:cNvSpPr/>
                <p:nvPr/>
              </p:nvSpPr>
              <p:spPr>
                <a:xfrm>
                  <a:off x="3434918" y="3922365"/>
                  <a:ext cx="621436" cy="621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CL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Elipse 27">
                  <a:extLst>
                    <a:ext uri="{FF2B5EF4-FFF2-40B4-BE49-F238E27FC236}">
                      <a16:creationId xmlns:a16="http://schemas.microsoft.com/office/drawing/2014/main" id="{24DAC975-5908-479B-8004-1573B78FA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918" y="3922365"/>
                  <a:ext cx="621436" cy="62143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Elipse 30">
                  <a:extLst>
                    <a:ext uri="{FF2B5EF4-FFF2-40B4-BE49-F238E27FC236}">
                      <a16:creationId xmlns:a16="http://schemas.microsoft.com/office/drawing/2014/main" id="{D2197F46-BA55-42C7-B945-D4FEA0942751}"/>
                    </a:ext>
                  </a:extLst>
                </p:cNvPr>
                <p:cNvSpPr/>
                <p:nvPr/>
              </p:nvSpPr>
              <p:spPr>
                <a:xfrm>
                  <a:off x="5087645" y="2314198"/>
                  <a:ext cx="621436" cy="621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Elipse 30">
                  <a:extLst>
                    <a:ext uri="{FF2B5EF4-FFF2-40B4-BE49-F238E27FC236}">
                      <a16:creationId xmlns:a16="http://schemas.microsoft.com/office/drawing/2014/main" id="{D2197F46-BA55-42C7-B945-D4FEA0942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45" y="2314198"/>
                  <a:ext cx="621436" cy="6214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ipse 32">
                  <a:extLst>
                    <a:ext uri="{FF2B5EF4-FFF2-40B4-BE49-F238E27FC236}">
                      <a16:creationId xmlns:a16="http://schemas.microsoft.com/office/drawing/2014/main" id="{CAFB1F0B-6D2D-443F-B63B-82B74ED8B1B2}"/>
                    </a:ext>
                  </a:extLst>
                </p:cNvPr>
                <p:cNvSpPr/>
                <p:nvPr/>
              </p:nvSpPr>
              <p:spPr>
                <a:xfrm>
                  <a:off x="3434918" y="2314198"/>
                  <a:ext cx="621436" cy="621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Elipse 32">
                  <a:extLst>
                    <a:ext uri="{FF2B5EF4-FFF2-40B4-BE49-F238E27FC236}">
                      <a16:creationId xmlns:a16="http://schemas.microsoft.com/office/drawing/2014/main" id="{CAFB1F0B-6D2D-443F-B63B-82B74ED8B1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918" y="2314198"/>
                  <a:ext cx="621436" cy="62143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Elipse 42">
                  <a:extLst>
                    <a:ext uri="{FF2B5EF4-FFF2-40B4-BE49-F238E27FC236}">
                      <a16:creationId xmlns:a16="http://schemas.microsoft.com/office/drawing/2014/main" id="{E86BE2DD-CB2F-42B3-978C-B7C26C91A3F7}"/>
                    </a:ext>
                  </a:extLst>
                </p:cNvPr>
                <p:cNvSpPr/>
                <p:nvPr/>
              </p:nvSpPr>
              <p:spPr>
                <a:xfrm>
                  <a:off x="5087642" y="3922365"/>
                  <a:ext cx="621436" cy="621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CL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Elipse 42">
                  <a:extLst>
                    <a:ext uri="{FF2B5EF4-FFF2-40B4-BE49-F238E27FC236}">
                      <a16:creationId xmlns:a16="http://schemas.microsoft.com/office/drawing/2014/main" id="{E86BE2DD-CB2F-42B3-978C-B7C26C91A3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42" y="3922365"/>
                  <a:ext cx="621436" cy="62143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cto 6">
              <a:extLst>
                <a:ext uri="{FF2B5EF4-FFF2-40B4-BE49-F238E27FC236}">
                  <a16:creationId xmlns:a16="http://schemas.microsoft.com/office/drawing/2014/main" id="{49C60389-2635-4779-97A0-4E6E2A8219A2}"/>
                </a:ext>
              </a:extLst>
            </p:cNvPr>
            <p:cNvCxnSpPr>
              <a:stCxn id="15" idx="6"/>
              <a:endCxn id="14" idx="2"/>
            </p:cNvCxnSpPr>
            <p:nvPr/>
          </p:nvCxnSpPr>
          <p:spPr>
            <a:xfrm>
              <a:off x="4056354" y="2624916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8">
              <a:extLst>
                <a:ext uri="{FF2B5EF4-FFF2-40B4-BE49-F238E27FC236}">
                  <a16:creationId xmlns:a16="http://schemas.microsoft.com/office/drawing/2014/main" id="{3E7DDF81-6C3F-4E4A-8FEE-A8B2D58F0F39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 flipH="1">
              <a:off x="5398360" y="2935634"/>
              <a:ext cx="3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0">
              <a:extLst>
                <a:ext uri="{FF2B5EF4-FFF2-40B4-BE49-F238E27FC236}">
                  <a16:creationId xmlns:a16="http://schemas.microsoft.com/office/drawing/2014/main" id="{34345076-C5A1-4D17-88D8-A837A77FD013}"/>
                </a:ext>
              </a:extLst>
            </p:cNvPr>
            <p:cNvCxnSpPr>
              <a:stCxn id="16" idx="2"/>
              <a:endCxn id="13" idx="6"/>
            </p:cNvCxnSpPr>
            <p:nvPr/>
          </p:nvCxnSpPr>
          <p:spPr>
            <a:xfrm flipH="1">
              <a:off x="4056354" y="4233083"/>
              <a:ext cx="103128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12">
              <a:extLst>
                <a:ext uri="{FF2B5EF4-FFF2-40B4-BE49-F238E27FC236}">
                  <a16:creationId xmlns:a16="http://schemas.microsoft.com/office/drawing/2014/main" id="{9455B69B-635A-471F-A67A-8CF576536772}"/>
                </a:ext>
              </a:extLst>
            </p:cNvPr>
            <p:cNvCxnSpPr>
              <a:stCxn id="13" idx="0"/>
              <a:endCxn id="15" idx="4"/>
            </p:cNvCxnSpPr>
            <p:nvPr/>
          </p:nvCxnSpPr>
          <p:spPr>
            <a:xfrm flipV="1">
              <a:off x="3745636" y="2935634"/>
              <a:ext cx="0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14">
              <a:extLst>
                <a:ext uri="{FF2B5EF4-FFF2-40B4-BE49-F238E27FC236}">
                  <a16:creationId xmlns:a16="http://schemas.microsoft.com/office/drawing/2014/main" id="{8CDAA5C4-5085-400B-AF94-F94ED0C57DDF}"/>
                </a:ext>
              </a:extLst>
            </p:cNvPr>
            <p:cNvCxnSpPr>
              <a:stCxn id="13" idx="7"/>
              <a:endCxn id="14" idx="3"/>
            </p:cNvCxnSpPr>
            <p:nvPr/>
          </p:nvCxnSpPr>
          <p:spPr>
            <a:xfrm flipV="1">
              <a:off x="3965347" y="2844627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306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592334-CAB4-4230-ADD9-9EE5B617D402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592334-CAB4-4230-ADD9-9EE5B617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368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1FFB1-DE87-42B9-9946-5EB3F03F6BE6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1FFB1-DE87-42B9-9946-5EB3F03F6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A9E32-A410-4B85-9EA2-80646405FE74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A9E32-A410-4B85-9EA2-80646405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19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1FFB1-DE87-42B9-9946-5EB3F03F6BE6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1FFB1-DE87-42B9-9946-5EB3F03F6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A9E32-A410-4B85-9EA2-80646405FE74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A9E32-A410-4B85-9EA2-80646405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627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62B26-BB2B-4834-B66A-8FD40B264493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62B26-BB2B-4834-B66A-8FD40B264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A67A77-11CF-4079-9E37-5EE5099BB61F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A67A77-11CF-4079-9E37-5EE5099B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912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4D52C-5DED-407F-BF3E-78519DAE484C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4D52C-5DED-407F-BF3E-78519DAE4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00B16-185B-43F9-BC23-BA1EF134189C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00B16-185B-43F9-BC23-BA1EF1341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80D009-DD9C-4007-8CEE-4F745A3D259A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80D009-DD9C-4007-8CEE-4F745A3D2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83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632E2-850B-451C-9F21-B1A4999586A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632E2-850B-451C-9F21-B1A499958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C48446-BFA7-476C-80A2-54C623C18A00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C48446-BFA7-476C-80A2-54C623C18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4AEC7C-4F10-4B2D-9230-021CACC19DD8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4AEC7C-4F10-4B2D-9230-021CACC19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10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/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818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/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84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/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4572000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5906608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5906608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4127598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288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/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EA562-F352-42B0-8294-C804342AEEE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EA562-F352-42B0-8294-C804342A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56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/>
              <p:nvPr/>
            </p:nvSpPr>
            <p:spPr>
              <a:xfrm>
                <a:off x="3628241" y="3518218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41" y="3518218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EA562-F352-42B0-8294-C804342AEEE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EA562-F352-42B0-8294-C804342A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572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6529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9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27D3DB-015C-48A6-B976-20AEC8222459}"/>
              </a:ext>
            </a:extLst>
          </p:cNvPr>
          <p:cNvSpPr/>
          <p:nvPr/>
        </p:nvSpPr>
        <p:spPr>
          <a:xfrm>
            <a:off x="4392000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AE777BB-1704-4EBE-8E78-53DA1CBE81B6}"/>
              </a:ext>
            </a:extLst>
          </p:cNvPr>
          <p:cNvSpPr/>
          <p:nvPr/>
        </p:nvSpPr>
        <p:spPr>
          <a:xfrm>
            <a:off x="3672769" y="406613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2522E1-93EA-4630-876F-5898357CD1DF}"/>
              </a:ext>
            </a:extLst>
          </p:cNvPr>
          <p:cNvSpPr/>
          <p:nvPr/>
        </p:nvSpPr>
        <p:spPr>
          <a:xfrm>
            <a:off x="5110462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/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/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/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C2B1E7-3387-4AFA-A42D-317E57C23E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852769" y="3470822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9B4C4E-57A4-4248-854A-A63F6FEC6C0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572000" y="3470822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08A2F-FAC7-4B59-8940-80BC3E22335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572000" y="3470822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10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27D3DB-015C-48A6-B976-20AEC8222459}"/>
              </a:ext>
            </a:extLst>
          </p:cNvPr>
          <p:cNvSpPr/>
          <p:nvPr/>
        </p:nvSpPr>
        <p:spPr>
          <a:xfrm>
            <a:off x="4392000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AE777BB-1704-4EBE-8E78-53DA1CBE81B6}"/>
              </a:ext>
            </a:extLst>
          </p:cNvPr>
          <p:cNvSpPr/>
          <p:nvPr/>
        </p:nvSpPr>
        <p:spPr>
          <a:xfrm>
            <a:off x="3672769" y="406613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2522E1-93EA-4630-876F-5898357CD1DF}"/>
              </a:ext>
            </a:extLst>
          </p:cNvPr>
          <p:cNvSpPr/>
          <p:nvPr/>
        </p:nvSpPr>
        <p:spPr>
          <a:xfrm>
            <a:off x="5110462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/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/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/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C2B1E7-3387-4AFA-A42D-317E57C23E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852769" y="3470822"/>
            <a:ext cx="719231" cy="595316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9B4C4E-57A4-4248-854A-A63F6FEC6C0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572000" y="3470822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08A2F-FAC7-4B59-8940-80BC3E22335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572000" y="3470822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2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27D3DB-015C-48A6-B976-20AEC8222459}"/>
              </a:ext>
            </a:extLst>
          </p:cNvPr>
          <p:cNvSpPr/>
          <p:nvPr/>
        </p:nvSpPr>
        <p:spPr>
          <a:xfrm>
            <a:off x="4392000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AE777BB-1704-4EBE-8E78-53DA1CBE81B6}"/>
              </a:ext>
            </a:extLst>
          </p:cNvPr>
          <p:cNvSpPr/>
          <p:nvPr/>
        </p:nvSpPr>
        <p:spPr>
          <a:xfrm>
            <a:off x="3672769" y="406613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2522E1-93EA-4630-876F-5898357CD1DF}"/>
              </a:ext>
            </a:extLst>
          </p:cNvPr>
          <p:cNvSpPr/>
          <p:nvPr/>
        </p:nvSpPr>
        <p:spPr>
          <a:xfrm>
            <a:off x="5110462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/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/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/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C2B1E7-3387-4AFA-A42D-317E57C23E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852769" y="3470822"/>
            <a:ext cx="719231" cy="595316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9B4C4E-57A4-4248-854A-A63F6FEC6C0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572000" y="3470822"/>
            <a:ext cx="0" cy="58251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08A2F-FAC7-4B59-8940-80BC3E22335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572000" y="3470822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877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27D3DB-015C-48A6-B976-20AEC8222459}"/>
              </a:ext>
            </a:extLst>
          </p:cNvPr>
          <p:cNvSpPr/>
          <p:nvPr/>
        </p:nvSpPr>
        <p:spPr>
          <a:xfrm>
            <a:off x="4392000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AE777BB-1704-4EBE-8E78-53DA1CBE81B6}"/>
              </a:ext>
            </a:extLst>
          </p:cNvPr>
          <p:cNvSpPr/>
          <p:nvPr/>
        </p:nvSpPr>
        <p:spPr>
          <a:xfrm>
            <a:off x="3672769" y="406613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2522E1-93EA-4630-876F-5898357CD1DF}"/>
              </a:ext>
            </a:extLst>
          </p:cNvPr>
          <p:cNvSpPr/>
          <p:nvPr/>
        </p:nvSpPr>
        <p:spPr>
          <a:xfrm>
            <a:off x="5110462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/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/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/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C2B1E7-3387-4AFA-A42D-317E57C23E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852769" y="3470822"/>
            <a:ext cx="719231" cy="595316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9B4C4E-57A4-4248-854A-A63F6FEC6C0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572000" y="3470822"/>
            <a:ext cx="0" cy="58251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08A2F-FAC7-4B59-8940-80BC3E22335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572000" y="3470822"/>
            <a:ext cx="718462" cy="58251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0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793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50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endCxn id="17" idx="0"/>
          </p:cNvCxnSpPr>
          <p:nvPr/>
        </p:nvCxnSpPr>
        <p:spPr>
          <a:xfrm flipH="1">
            <a:off x="553378" y="2241144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>
            <a:endCxn id="22" idx="0"/>
          </p:cNvCxnSpPr>
          <p:nvPr/>
        </p:nvCxnSpPr>
        <p:spPr>
          <a:xfrm>
            <a:off x="1887986" y="2241144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>
            <a:endCxn id="24" idx="0"/>
          </p:cNvCxnSpPr>
          <p:nvPr/>
        </p:nvCxnSpPr>
        <p:spPr>
          <a:xfrm>
            <a:off x="1887986" y="2241144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108976" y="3532377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172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75A69-B285-454A-9F63-E42D0FA0E8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CL" sz="7200" dirty="0">
                <a:latin typeface="French Script MT" panose="03020402040607040605" pitchFamily="66" charset="0"/>
              </a:rPr>
              <a:t>ETC</a:t>
            </a:r>
            <a:endParaRPr lang="es-CL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892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D044-A764-4321-8F73-8B71A2CD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Validez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BFA8-22E5-4BEC-BFA6-20ED8DC1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secuencia de asignaciones válidas no necesariamente llega a una solución.</a:t>
            </a:r>
          </a:p>
          <a:p>
            <a:endParaRPr lang="es-CL" dirty="0"/>
          </a:p>
          <a:p>
            <a:r>
              <a:rPr lang="es-CL" dirty="0"/>
              <a:t>Cuando llegamos a una contradicción, es necesario deshacer la asignación anterior. Este paso se conoce como </a:t>
            </a:r>
            <a:r>
              <a:rPr lang="es-CL" b="1" i="1" dirty="0">
                <a:solidFill>
                  <a:schemeClr val="accent2"/>
                </a:solidFill>
              </a:rPr>
              <a:t>back-</a:t>
            </a:r>
            <a:r>
              <a:rPr lang="es-CL" b="1" i="1" dirty="0" err="1">
                <a:solidFill>
                  <a:schemeClr val="accent2"/>
                </a:solidFill>
              </a:rPr>
              <a:t>track</a:t>
            </a:r>
            <a:endParaRPr lang="es-CL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000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𝒄𝒐𝒍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s-CL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b="1" dirty="0"/>
                  <a:t>	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Tenemos</m:t>
                    </m:r>
                    <m:r>
                      <a:rPr lang="es-CL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combinaci</m:t>
                    </m:r>
                    <m:r>
                      <a:rPr lang="es-CL" sz="2400" b="0" i="0" dirty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CL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sz="2400" b="0" i="0" dirty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lida</m:t>
                    </m:r>
                  </m:oMath>
                </a14:m>
                <a:r>
                  <a:rPr lang="es-CL" sz="2400" b="1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23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1C38DF-86CD-4854-94DE-16D518D74CB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L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0" indent="0"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begChr m:val="["/>
                        <m:endChr m:val="]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𝒄𝒐𝒍𝒐𝒓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r>
                  <a:rPr lang="es-CL" b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1C38DF-86CD-4854-94DE-16D518D74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3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819C-AF77-4BFC-B613-973DE139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Backtracking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4AE6-7D3E-4A97-8561-4E583641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Esto que hicimos ahora es una estrategia algorítmica, conocida como </a:t>
            </a:r>
            <a:r>
              <a:rPr lang="es-CL" b="1" dirty="0" err="1">
                <a:solidFill>
                  <a:schemeClr val="accent2"/>
                </a:solidFill>
              </a:rPr>
              <a:t>backtracking</a:t>
            </a:r>
            <a:endParaRPr lang="es-CL" b="1" dirty="0">
              <a:solidFill>
                <a:schemeClr val="accent2"/>
              </a:solidFill>
            </a:endParaRPr>
          </a:p>
          <a:p>
            <a:endParaRPr lang="es-CL" b="1" dirty="0">
              <a:solidFill>
                <a:schemeClr val="accent2"/>
              </a:solidFill>
            </a:endParaRPr>
          </a:p>
          <a:p>
            <a:r>
              <a:rPr lang="es-CL" dirty="0"/>
              <a:t>Es especialmente útil para problemas de </a:t>
            </a:r>
            <a:r>
              <a:rPr lang="es-CL" b="1" dirty="0">
                <a:solidFill>
                  <a:schemeClr val="accent2"/>
                </a:solidFill>
              </a:rPr>
              <a:t>satisfacción de restricciones</a:t>
            </a:r>
          </a:p>
        </p:txBody>
      </p:sp>
    </p:spTree>
    <p:extLst>
      <p:ext uri="{BB962C8B-B14F-4D97-AF65-F5344CB8AC3E}">
        <p14:creationId xmlns:p14="http://schemas.microsoft.com/office/powerpoint/2010/main" val="31612537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C38B-4F8A-4D61-B040-444AC3EA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Generalización de BT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42077-EC80-4896-ACC4-34500B779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Llamamos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s-CL" dirty="0"/>
                  <a:t> al conjunto 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variables</a:t>
                </a:r>
              </a:p>
              <a:p>
                <a:endParaRPr lang="es-CL" dirty="0"/>
              </a:p>
              <a:p>
                <a:r>
                  <a:rPr lang="es-CL" dirty="0"/>
                  <a:t>Los valores que puede tomar cada variable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s-CL" b="1" dirty="0"/>
                  <a:t> </a:t>
                </a:r>
                <a:r>
                  <a:rPr lang="es-CL" dirty="0"/>
                  <a:t>son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dominio</a:t>
                </a:r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b="1" dirty="0"/>
              </a:p>
              <a:p>
                <a:endParaRPr lang="es-CL" dirty="0"/>
              </a:p>
              <a:p>
                <a:r>
                  <a:rPr lang="es-CL" dirty="0"/>
                  <a:t>Las restricciones las abstraemos en un conjunto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s-CL" b="1" dirty="0"/>
              </a:p>
              <a:p>
                <a:endParaRPr lang="es-CL" b="1" dirty="0"/>
              </a:p>
              <a:p>
                <a:endParaRPr lang="es-CL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42077-EC80-4896-ACC4-34500B779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0291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GB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𝒔𝒐𝒍𝒖𝒕𝒊𝒐𝒏𝒔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𝒄𝒉𝒐𝒐𝒔𝒆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𝒖𝒏𝒂𝒔𝒔𝒊𝒈𝒏𝒆𝒅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𝒗𝒂𝒓𝒊𝒂𝒃𝒍𝒆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𝒂𝒍𝒍</m:t>
                    </m:r>
                    <m:r>
                      <a:rPr lang="en-GB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𝒔𝒐𝒍𝒖𝒕𝒊𝒐𝒏𝒔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es</m:t>
                    </m:r>
                    <m: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una</m:t>
                    </m:r>
                    <m: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asignaci</m:t>
                    </m:r>
                    <m: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valida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6968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𝒄𝒉𝒐𝒐𝒔𝒆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𝒖𝒏𝒂𝒔𝒔𝒊𝒈𝒏𝒆𝒅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𝒗𝒂𝒓𝒊𝒂𝒃𝒍𝒆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57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endCxn id="17" idx="0"/>
          </p:cNvCxnSpPr>
          <p:nvPr/>
        </p:nvCxnSpPr>
        <p:spPr>
          <a:xfrm flipH="1">
            <a:off x="1887986" y="2241144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>
            <a:endCxn id="22" idx="0"/>
          </p:cNvCxnSpPr>
          <p:nvPr/>
        </p:nvCxnSpPr>
        <p:spPr>
          <a:xfrm>
            <a:off x="3222594" y="2241144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>
            <a:endCxn id="24" idx="0"/>
          </p:cNvCxnSpPr>
          <p:nvPr/>
        </p:nvCxnSpPr>
        <p:spPr>
          <a:xfrm>
            <a:off x="3222594" y="2241144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1443584" y="3532377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185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endCxn id="17" idx="0"/>
          </p:cNvCxnSpPr>
          <p:nvPr/>
        </p:nvCxnSpPr>
        <p:spPr>
          <a:xfrm flipH="1">
            <a:off x="3229993" y="2247530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>
            <a:endCxn id="22" idx="0"/>
          </p:cNvCxnSpPr>
          <p:nvPr/>
        </p:nvCxnSpPr>
        <p:spPr>
          <a:xfrm>
            <a:off x="4564601" y="2247530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>
            <a:endCxn id="24" idx="0"/>
          </p:cNvCxnSpPr>
          <p:nvPr/>
        </p:nvCxnSpPr>
        <p:spPr>
          <a:xfrm>
            <a:off x="4564601" y="2247530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2785591" y="3538763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330575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1063</TotalTime>
  <Words>2012</Words>
  <Application>Microsoft Office PowerPoint</Application>
  <PresentationFormat>On-screen Show (4:3)</PresentationFormat>
  <Paragraphs>778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French Script MT</vt:lpstr>
      <vt:lpstr>IIC2133</vt:lpstr>
      <vt:lpstr>La caja fuerte</vt:lpstr>
      <vt:lpstr>Combinaciones con repetición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Combinaciones con restricción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Más restricciones</vt:lpstr>
      <vt:lpstr>Visualización de las restricciones</vt:lpstr>
      <vt:lpstr>Visualización de las restricciones</vt:lpstr>
      <vt:lpstr>Visualización de las restricciones</vt:lpstr>
      <vt:lpstr>Visualización de las restricciones</vt:lpstr>
      <vt:lpstr>Coloración de grafos</vt:lpstr>
      <vt:lpstr>DFS</vt:lpstr>
      <vt:lpstr>DFS</vt:lpstr>
      <vt:lpstr>PowerPoint Presentation</vt:lpstr>
      <vt:lpstr>dfsVisit(x_1,3)</vt:lpstr>
      <vt:lpstr>dfsVisit(x_2,3)</vt:lpstr>
      <vt:lpstr>dfsVisit(x_3,3)</vt:lpstr>
      <vt:lpstr>dfsVisit(x_4,3)</vt:lpstr>
      <vt:lpstr>dfsVisit(x_5,3)</vt:lpstr>
      <vt:lpstr>dfsVisit(x_6,3)</vt:lpstr>
      <vt:lpstr>dfsVisit(x_7,3)</vt:lpstr>
      <vt:lpstr>dfsVisit(x_8,3)</vt:lpstr>
      <vt:lpstr>Otro grafo</vt:lpstr>
      <vt:lpstr>dfsVisit(x_1,3)</vt:lpstr>
      <vt:lpstr>dfsVisit(x_2,3)</vt:lpstr>
      <vt:lpstr>dfsVisit(x_3,3)</vt:lpstr>
      <vt:lpstr>dfsVisit(x_4,3)</vt:lpstr>
      <vt:lpstr>dfsVisit(x_5,3)</vt:lpstr>
      <vt:lpstr>dfsVisit(x_6,3)</vt:lpstr>
      <vt:lpstr>dfsVisit(x_7,3)</vt:lpstr>
      <vt:lpstr>Traicionados por DFS</vt:lpstr>
      <vt:lpstr>DFS al rescate, ahora si que si</vt:lpstr>
      <vt:lpstr>PowerPoint Presentation</vt:lpstr>
      <vt:lpstr>Recorriendo el árbol de búsqueda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Validez</vt:lpstr>
      <vt:lpstr>PowerPoint Presentation</vt:lpstr>
      <vt:lpstr>PowerPoint Presentation</vt:lpstr>
      <vt:lpstr>Backtracking</vt:lpstr>
      <vt:lpstr>Generalización de BT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Salas</dc:title>
  <dc:creator>Vicente Errázuriz Quiroga</dc:creator>
  <cp:lastModifiedBy>Vicente Errázuriz</cp:lastModifiedBy>
  <cp:revision>89</cp:revision>
  <dcterms:created xsi:type="dcterms:W3CDTF">2018-04-17T19:38:35Z</dcterms:created>
  <dcterms:modified xsi:type="dcterms:W3CDTF">2020-10-26T16:32:08Z</dcterms:modified>
</cp:coreProperties>
</file>