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41"/>
  </p:notesMasterIdLst>
  <p:sldIdLst>
    <p:sldId id="294" r:id="rId2"/>
    <p:sldId id="257" r:id="rId3"/>
    <p:sldId id="311" r:id="rId4"/>
    <p:sldId id="312" r:id="rId5"/>
    <p:sldId id="258" r:id="rId6"/>
    <p:sldId id="261" r:id="rId7"/>
    <p:sldId id="259" r:id="rId8"/>
    <p:sldId id="262" r:id="rId9"/>
    <p:sldId id="313" r:id="rId10"/>
    <p:sldId id="264" r:id="rId11"/>
    <p:sldId id="265" r:id="rId12"/>
    <p:sldId id="314" r:id="rId13"/>
    <p:sldId id="315" r:id="rId14"/>
    <p:sldId id="274" r:id="rId15"/>
    <p:sldId id="275" r:id="rId16"/>
    <p:sldId id="295" r:id="rId17"/>
    <p:sldId id="305" r:id="rId18"/>
    <p:sldId id="278" r:id="rId19"/>
    <p:sldId id="279" r:id="rId20"/>
    <p:sldId id="317" r:id="rId21"/>
    <p:sldId id="276" r:id="rId22"/>
    <p:sldId id="277" r:id="rId23"/>
    <p:sldId id="281" r:id="rId24"/>
    <p:sldId id="282" r:id="rId25"/>
    <p:sldId id="318" r:id="rId26"/>
    <p:sldId id="306" r:id="rId27"/>
    <p:sldId id="283" r:id="rId28"/>
    <p:sldId id="284" r:id="rId29"/>
    <p:sldId id="304" r:id="rId30"/>
    <p:sldId id="286" r:id="rId31"/>
    <p:sldId id="307" r:id="rId32"/>
    <p:sldId id="308" r:id="rId33"/>
    <p:sldId id="285" r:id="rId34"/>
    <p:sldId id="296" r:id="rId35"/>
    <p:sldId id="300" r:id="rId36"/>
    <p:sldId id="298" r:id="rId37"/>
    <p:sldId id="299" r:id="rId38"/>
    <p:sldId id="303" r:id="rId39"/>
    <p:sldId id="31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CC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0" autoAdjust="0"/>
    <p:restoredTop sz="92761"/>
  </p:normalViewPr>
  <p:slideViewPr>
    <p:cSldViewPr snapToGrid="0" showGuides="1">
      <p:cViewPr varScale="1">
        <p:scale>
          <a:sx n="88" d="100"/>
          <a:sy n="88" d="100"/>
        </p:scale>
        <p:origin x="10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76A3-EFA0-4F8F-8DCF-3DB05C2BC51A}" type="datetimeFigureOut">
              <a:rPr lang="es-CL" smtClean="0"/>
              <a:t>14-09-20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1381E-6540-4CC7-BC03-B9BFC0C5606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436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</m:e>
                    </m:func>
                  </m:oMath>
                </a14:m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Normalmente son </a:t>
                </a:r>
                <a:r>
                  <a:rPr lang="es-CL" b="0" i="0">
                    <a:latin typeface="Cambria Math" panose="02040503050406030204" pitchFamily="18" charset="0"/>
                  </a:rPr>
                  <a:t>𝑂(log⁡〖𝑛), 〗</a:t>
                </a:r>
                <a:r>
                  <a:rPr lang="es-CL" dirty="0"/>
                  <a:t>pero pueden degenerarse</a:t>
                </a:r>
                <a:r>
                  <a:rPr lang="es-CL" baseline="0" dirty="0"/>
                  <a:t>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𝑂(𝑛)</a:t>
                </a:r>
                <a:r>
                  <a:rPr lang="es-CL" dirty="0"/>
                  <a:t> si las raíces son </a:t>
                </a:r>
                <a:r>
                  <a:rPr lang="es-CL"/>
                  <a:t>lo suficientemente</a:t>
                </a:r>
                <a:r>
                  <a:rPr lang="es-CL" baseline="0"/>
                  <a:t> malas!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9AF07-D5FD-4DCC-8A21-CB8F135A0FA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25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X e Y son los nodos que van camino a la inserción, a partir del nodo desbalanceado más bajo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809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este caso se rota el árbol hacia la derecha, en torno a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407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Luego de insertar un nodo iteramos hacia arriba revisando el balance de los nodos desde el nodo insertado hasta la </a:t>
            </a:r>
            <a:r>
              <a:rPr lang="es-CL" dirty="0" err="1"/>
              <a:t>raiz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7967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4576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aquí tomamos Y como pivote, el árbol resultante no está balanceado.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7835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Ok esto no nos está sirviendo.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1064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Siguiendo el mismo esquema de antes, a partir de X, el nodo más bajo que está desbalanceado, Y </a:t>
            </a:r>
            <a:r>
              <a:rPr lang="es-CL" dirty="0" err="1"/>
              <a:t>y</a:t>
            </a:r>
            <a:r>
              <a:rPr lang="es-CL" dirty="0"/>
              <a:t> Z son los siguientes nodos en la ruta de la inserción. Luego se puede rotar Z hacia la izquierda y luego nuevamente se rota Z hacia la derecha,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0581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Tambien</a:t>
            </a:r>
            <a:r>
              <a:rPr lang="es-CL" dirty="0"/>
              <a:t> se puede ver como que Z sube hacia arriba y queda entre Y </a:t>
            </a:r>
            <a:r>
              <a:rPr lang="es-CL" dirty="0" err="1"/>
              <a:t>y</a:t>
            </a:r>
            <a:r>
              <a:rPr lang="es-CL" dirty="0"/>
              <a:t>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599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Tambien</a:t>
            </a:r>
            <a:r>
              <a:rPr lang="es-CL" dirty="0"/>
              <a:t> se puede ver como que Z sube hacia arriba y queda entre Y </a:t>
            </a:r>
            <a:r>
              <a:rPr lang="es-CL" dirty="0" err="1"/>
              <a:t>y</a:t>
            </a:r>
            <a:r>
              <a:rPr lang="es-CL" dirty="0"/>
              <a:t>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9885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Aquí X es K, Y es F, y Z es 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540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3884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2224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Una sola: si fuera necesario más de una, el árbol original no sería un AVL.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3723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36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255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solo cuando los datos están repartidos de manera pareja que el árbol tiene altura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solo cuando los datos están repartidos de manera pareja que el árbol tiene altura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 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454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Claramente no! Ojo que estos árboles solo representan la altura, no la cantidad de datos.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0855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Este caso tiene mas sentido, PERO no es posible que se cumpla recursivamente a menos que la cantidad de datos sea potencia de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96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¿Quizás? Es más razonable que pedir que ambos árboles tengan la misma altura.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298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AVL viene de los nombres de los que propusieron este modelo originalmente: 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delson-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elsky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 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andis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la práctica, nos referimos a los nodos que no cumplen el primer punto como “nodos desbalanceados”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Nótese que esta es solo </a:t>
            </a:r>
            <a:r>
              <a:rPr lang="es-C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 de definir balance, existen más nociones que cumplen diferentes propiedades.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011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570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380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60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77A-76E2-49EC-AF93-03B5FFF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Raíces y raíces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FFE6-5F4E-4325-ACEB-37FB4008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¿Hay algunas raíces más convenientes que otras?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¿Qué pasa con el árbol si no queda un dato conveniente como raíz?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¿Cómo varía la complejidad de las operaciones?</a:t>
            </a:r>
          </a:p>
        </p:txBody>
      </p:sp>
    </p:spTree>
    <p:extLst>
      <p:ext uri="{BB962C8B-B14F-4D97-AF65-F5344CB8AC3E}">
        <p14:creationId xmlns:p14="http://schemas.microsoft.com/office/powerpoint/2010/main" val="97199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197-5C0B-40B7-B404-53AD9147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b="1" dirty="0"/>
              <a:t>Árboles </a:t>
            </a:r>
            <a:r>
              <a:rPr lang="es-CL" sz="4400" b="1" cap="small" dirty="0"/>
              <a:t>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0226-1382-4CA4-B184-049D7780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Diremos que un ABB está </a:t>
            </a:r>
            <a:r>
              <a:rPr lang="es-CL" b="1" cap="small" dirty="0">
                <a:solidFill>
                  <a:schemeClr val="accent2"/>
                </a:solidFill>
              </a:rPr>
              <a:t>avl</a:t>
            </a:r>
            <a:r>
              <a:rPr lang="es-CL" b="1" dirty="0">
                <a:solidFill>
                  <a:schemeClr val="accent2"/>
                </a:solidFill>
              </a:rPr>
              <a:t>-balanceado</a:t>
            </a:r>
            <a:r>
              <a:rPr lang="es-CL" dirty="0"/>
              <a:t> si: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las alturas de los hijos de la raíz difieren a lo más en 1 entre ellas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cada hijo a su vez está </a:t>
            </a:r>
            <a:r>
              <a:rPr lang="es-CL" b="1" cap="small" dirty="0">
                <a:solidFill>
                  <a:schemeClr val="accent2"/>
                </a:solidFill>
              </a:rPr>
              <a:t>avl</a:t>
            </a:r>
            <a:r>
              <a:rPr lang="es-CL" b="1" dirty="0">
                <a:solidFill>
                  <a:schemeClr val="accent2"/>
                </a:solidFill>
              </a:rPr>
              <a:t>-balanceado</a:t>
            </a:r>
          </a:p>
          <a:p>
            <a:pPr marL="0" indent="0">
              <a:lnSpc>
                <a:spcPct val="100000"/>
              </a:lnSpc>
              <a:buNone/>
            </a:pPr>
            <a:endParaRPr lang="es-CL" b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b="1" dirty="0">
                <a:solidFill>
                  <a:schemeClr val="accent2"/>
                </a:solidFill>
              </a:rPr>
              <a:t> </a:t>
            </a:r>
            <a:r>
              <a:rPr lang="es-CL" dirty="0"/>
              <a:t>Un ABB que cumple esta propiedad se llama </a:t>
            </a:r>
            <a:r>
              <a:rPr lang="es-CL" b="1" dirty="0">
                <a:solidFill>
                  <a:schemeClr val="accent2"/>
                </a:solidFill>
              </a:rPr>
              <a:t>árbol AVL</a:t>
            </a:r>
          </a:p>
        </p:txBody>
      </p:sp>
    </p:spTree>
    <p:extLst>
      <p:ext uri="{BB962C8B-B14F-4D97-AF65-F5344CB8AC3E}">
        <p14:creationId xmlns:p14="http://schemas.microsoft.com/office/powerpoint/2010/main" val="247509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17D8-9D79-4E26-B4FC-A6B50A6D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en árboles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475E-A155-48C4-80F9-F95B4A5C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CL" dirty="0"/>
              <a:t>Al insertar o eliminar un nodo, es posible desbalancear el árbol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CL" dirty="0"/>
              <a:t>¿Cómo garantizamos el </a:t>
            </a:r>
            <a:r>
              <a:rPr lang="es-CL" b="1" dirty="0">
                <a:solidFill>
                  <a:schemeClr val="accent2"/>
                </a:solidFill>
              </a:rPr>
              <a:t>balance</a:t>
            </a:r>
            <a:r>
              <a:rPr lang="es-CL" dirty="0"/>
              <a:t> del árbol luego de cada operación?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CL" dirty="0"/>
              <a:t>Nos interesa conservar todas las propiedades de los ABB:</a:t>
            </a:r>
          </a:p>
          <a:p>
            <a:pPr marL="635508" lvl="1" indent="-342900">
              <a:lnSpc>
                <a:spcPct val="110000"/>
              </a:lnSpc>
            </a:pPr>
            <a:r>
              <a:rPr lang="es-ES_tradnl"/>
              <a:t>en particular, el balance </a:t>
            </a:r>
            <a:r>
              <a:rPr lang="es-ES_tradnl" b="1"/>
              <a:t>debe ser restaurado </a:t>
            </a:r>
            <a:r>
              <a:rPr lang="es-ES_tradnl"/>
              <a:t>antes de que la operación —de inserción o eliminación— pueda considerarse completa</a:t>
            </a:r>
          </a:p>
        </p:txBody>
      </p:sp>
    </p:spTree>
    <p:extLst>
      <p:ext uri="{BB962C8B-B14F-4D97-AF65-F5344CB8AC3E}">
        <p14:creationId xmlns:p14="http://schemas.microsoft.com/office/powerpoint/2010/main" val="365515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P.ej., árbol AVL inicial</a:t>
            </a:r>
            <a:endParaRPr lang="es-CL" i="1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1B679-8A88-0749-9AFB-ED008F79159C}"/>
              </a:ext>
            </a:extLst>
          </p:cNvPr>
          <p:cNvSpPr txBox="1"/>
          <p:nvPr/>
        </p:nvSpPr>
        <p:spPr>
          <a:xfrm>
            <a:off x="4501872" y="5272069"/>
            <a:ext cx="4157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Para cualquier nodo, las alturas de sus</a:t>
            </a:r>
          </a:p>
          <a:p>
            <a:r>
              <a:rPr lang="en-US" sz="2000"/>
              <a:t>hijos difieren a lo más en 1 entre ellas</a:t>
            </a:r>
          </a:p>
        </p:txBody>
      </p:sp>
    </p:spTree>
    <p:extLst>
      <p:ext uri="{BB962C8B-B14F-4D97-AF65-F5344CB8AC3E}">
        <p14:creationId xmlns:p14="http://schemas.microsoft.com/office/powerpoint/2010/main" val="135113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F18434-1DF2-4AF8-93EE-BC088E47525B}"/>
              </a:ext>
            </a:extLst>
          </p:cNvPr>
          <p:cNvCxnSpPr>
            <a:stCxn id="67" idx="3"/>
            <a:endCxn id="58" idx="0"/>
          </p:cNvCxnSpPr>
          <p:nvPr/>
        </p:nvCxnSpPr>
        <p:spPr>
          <a:xfrm flipH="1">
            <a:off x="851112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… árbol luego de insertar </a:t>
            </a:r>
            <a:r>
              <a:rPr lang="es-CL" i="1" dirty="0"/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26083FF-6AAB-4F2B-8380-DF502DC55B58}"/>
              </a:ext>
            </a:extLst>
          </p:cNvPr>
          <p:cNvSpPr/>
          <p:nvPr/>
        </p:nvSpPr>
        <p:spPr>
          <a:xfrm>
            <a:off x="603053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D3E50-1304-6140-A939-7B60431BEBA5}"/>
              </a:ext>
            </a:extLst>
          </p:cNvPr>
          <p:cNvSpPr txBox="1"/>
          <p:nvPr/>
        </p:nvSpPr>
        <p:spPr>
          <a:xfrm>
            <a:off x="2835584" y="5272069"/>
            <a:ext cx="581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Los árboles con raíces </a:t>
            </a:r>
            <a:r>
              <a:rPr lang="en-US" sz="2000" i="1"/>
              <a:t>T</a:t>
            </a:r>
            <a:r>
              <a:rPr lang="en-US" sz="2000"/>
              <a:t> y </a:t>
            </a:r>
            <a:r>
              <a:rPr lang="en-US" sz="2000" i="1"/>
              <a:t>K </a:t>
            </a:r>
            <a:r>
              <a:rPr lang="en-US" sz="2000"/>
              <a:t>quedaron desbalanceados</a:t>
            </a:r>
          </a:p>
          <a:p>
            <a:r>
              <a:rPr lang="en-US" sz="2000"/>
              <a:t>(los nodos </a:t>
            </a:r>
            <a:r>
              <a:rPr lang="en-US" sz="2000" i="1"/>
              <a:t>T</a:t>
            </a:r>
            <a:r>
              <a:rPr lang="en-US" sz="2000"/>
              <a:t> y </a:t>
            </a:r>
            <a:r>
              <a:rPr lang="en-US" sz="2000" i="1"/>
              <a:t>K</a:t>
            </a:r>
            <a:r>
              <a:rPr lang="en-US" sz="2000"/>
              <a:t> “quedaron desbalanceados”)</a:t>
            </a:r>
          </a:p>
        </p:txBody>
      </p:sp>
    </p:spTree>
    <p:extLst>
      <p:ext uri="{BB962C8B-B14F-4D97-AF65-F5344CB8AC3E}">
        <p14:creationId xmlns:p14="http://schemas.microsoft.com/office/powerpoint/2010/main" val="138921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CL" dirty="0"/>
                  <a:t>Más en general, luego de insertar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9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3B4B-6308-4A5F-B3C3-C1EBB9D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2700595"/>
            <a:ext cx="4320537" cy="3397046"/>
          </a:xfrm>
          <a:solidFill>
            <a:schemeClr val="bg1"/>
          </a:solidFill>
        </p:spPr>
        <p:txBody>
          <a:bodyPr anchor="ctr"/>
          <a:lstStyle/>
          <a:p>
            <a:pPr algn="ctr"/>
            <a:r>
              <a:rPr lang="es-CL" dirty="0"/>
              <a:t>¿Cómo (re)balancear el árbol con raíz </a:t>
            </a:r>
            <a:r>
              <a:rPr lang="es-CL" b="1" i="1" dirty="0">
                <a:solidFill>
                  <a:srgbClr val="FFC000"/>
                </a:solidFill>
              </a:rPr>
              <a:t>X</a:t>
            </a:r>
            <a:r>
              <a:rPr lang="es-CL" dirty="0"/>
              <a:t>?</a:t>
            </a:r>
          </a:p>
          <a:p>
            <a:pPr algn="ctr"/>
            <a:r>
              <a:rPr lang="es-CL" sz="2400" dirty="0"/>
              <a:t>( suponemos que </a:t>
            </a:r>
            <a:r>
              <a:rPr lang="es-CL" sz="2400" i="1" dirty="0"/>
              <a:t>T</a:t>
            </a:r>
            <a:r>
              <a:rPr lang="es-CL" sz="2400" baseline="-25000" dirty="0"/>
              <a:t>1</a:t>
            </a:r>
            <a:r>
              <a:rPr lang="es-CL" sz="2400" dirty="0"/>
              <a:t>, </a:t>
            </a:r>
            <a:r>
              <a:rPr lang="es-CL" sz="2400" i="1" dirty="0"/>
              <a:t>T</a:t>
            </a:r>
            <a:r>
              <a:rPr lang="es-CL" sz="2400" baseline="-25000" dirty="0"/>
              <a:t>2</a:t>
            </a:r>
            <a:r>
              <a:rPr lang="es-CL" sz="2400" dirty="0"/>
              <a:t> y </a:t>
            </a:r>
            <a:r>
              <a:rPr lang="es-CL" sz="2400" i="1" dirty="0"/>
              <a:t>T</a:t>
            </a:r>
            <a:r>
              <a:rPr lang="es-CL" sz="2400" baseline="-25000" dirty="0"/>
              <a:t>3</a:t>
            </a:r>
            <a:r>
              <a:rPr lang="es-CL" sz="2400" dirty="0"/>
              <a:t> son AVLs 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80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rmAutofit fontScale="90000"/>
          </a:bodyPr>
          <a:lstStyle/>
          <a:p>
            <a:r>
              <a:rPr lang="es-CL" b="1" dirty="0"/>
              <a:t>Rotación</a:t>
            </a:r>
            <a:r>
              <a:rPr lang="es-CL" dirty="0"/>
              <a:t> a la derecha en torno a </a:t>
            </a:r>
            <a:r>
              <a:rPr lang="es-CL" i="1" dirty="0"/>
              <a:t>X</a:t>
            </a:r>
            <a:r>
              <a:rPr lang="es-CL" dirty="0"/>
              <a:t>-</a:t>
            </a:r>
            <a:r>
              <a:rPr lang="es-CL" i="1" dirty="0"/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05BD29-993A-4715-9DE6-6E60D02DE545}"/>
              </a:ext>
            </a:extLst>
          </p:cNvPr>
          <p:cNvSpPr/>
          <p:nvPr/>
        </p:nvSpPr>
        <p:spPr>
          <a:xfrm>
            <a:off x="3848830" y="1856922"/>
            <a:ext cx="1319346" cy="61337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2FB66-A306-4AF4-A9FE-C51E7AC453CD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5710429" y="1856922"/>
            <a:ext cx="758304" cy="129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C5156A-BD97-4CA8-9806-AA7231DF5625}"/>
              </a:ext>
            </a:extLst>
          </p:cNvPr>
          <p:cNvCxnSpPr>
            <a:stCxn id="33" idx="5"/>
            <a:endCxn id="36" idx="0"/>
          </p:cNvCxnSpPr>
          <p:nvPr/>
        </p:nvCxnSpPr>
        <p:spPr>
          <a:xfrm>
            <a:off x="6819541" y="1856922"/>
            <a:ext cx="764229" cy="476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7D9953C-5BBA-49BB-93A9-028FAE0EF2E8}"/>
              </a:ext>
            </a:extLst>
          </p:cNvPr>
          <p:cNvSpPr/>
          <p:nvPr/>
        </p:nvSpPr>
        <p:spPr>
          <a:xfrm>
            <a:off x="6396078" y="143345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9E0DE3-AE79-4C9A-97B1-31D9F663864A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 flipH="1">
            <a:off x="7036305" y="2756592"/>
            <a:ext cx="372061" cy="81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5C400A-5935-498F-B310-B1C636CC49C7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7759174" y="2756592"/>
            <a:ext cx="603007" cy="283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E779D58-E108-4C25-83C1-C0D2AFC4022D}"/>
              </a:ext>
            </a:extLst>
          </p:cNvPr>
          <p:cNvSpPr/>
          <p:nvPr/>
        </p:nvSpPr>
        <p:spPr>
          <a:xfrm>
            <a:off x="7335711" y="23331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1C587A4-4544-418F-A96D-4194D88069DB}"/>
                  </a:ext>
                </a:extLst>
              </p:cNvPr>
              <p:cNvSpPr/>
              <p:nvPr/>
            </p:nvSpPr>
            <p:spPr>
              <a:xfrm>
                <a:off x="7831829" y="3040370"/>
                <a:ext cx="1060704" cy="260912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1C587A4-4544-418F-A96D-4194D8806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829" y="3040370"/>
                <a:ext cx="1060704" cy="260912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11DB447D-DEA1-4892-9661-03F4BA836685}"/>
                  </a:ext>
                </a:extLst>
              </p:cNvPr>
              <p:cNvSpPr/>
              <p:nvPr/>
            </p:nvSpPr>
            <p:spPr>
              <a:xfrm>
                <a:off x="6505953" y="3570376"/>
                <a:ext cx="1060704" cy="207511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11DB447D-DEA1-4892-9661-03F4BA836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953" y="3570376"/>
                <a:ext cx="1060704" cy="2075117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0B617B54-424F-45EE-B588-04BC42D0399D}"/>
                  </a:ext>
                </a:extLst>
              </p:cNvPr>
              <p:cNvSpPr/>
              <p:nvPr/>
            </p:nvSpPr>
            <p:spPr>
              <a:xfrm>
                <a:off x="5180077" y="3148130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0B617B54-424F-45EE-B588-04BC42D03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77" y="3148130"/>
                <a:ext cx="1060704" cy="2501368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2CF5-07C1-4C71-97B9-9DA5A401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Rotación </a:t>
            </a:r>
            <a:r>
              <a:rPr lang="es-CL" i="1" dirty="0"/>
              <a:t>X-Y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CBE1B9D-EABB-422C-97E1-CD927BBA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565" y="1824419"/>
            <a:ext cx="4410972" cy="4273222"/>
          </a:xfrm>
        </p:spPr>
        <p:txBody>
          <a:bodyPr anchor="ctr"/>
          <a:lstStyle/>
          <a:p>
            <a:r>
              <a:rPr lang="es-CL" dirty="0"/>
              <a:t>¿Cómo encontramos los nodos </a:t>
            </a:r>
            <a:r>
              <a:rPr lang="es-CL" i="1" dirty="0"/>
              <a:t>X</a:t>
            </a:r>
            <a:r>
              <a:rPr lang="es-CL" dirty="0"/>
              <a:t> y </a:t>
            </a:r>
            <a:r>
              <a:rPr lang="es-CL" i="1" dirty="0"/>
              <a:t>Y</a:t>
            </a:r>
            <a:r>
              <a:rPr lang="es-CL" dirty="0"/>
              <a:t> para hacer la rotación?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DF7BB6-44D8-4854-A9EB-5B94F5447109}"/>
              </a:ext>
            </a:extLst>
          </p:cNvPr>
          <p:cNvCxnSpPr>
            <a:stCxn id="9" idx="3"/>
            <a:endCxn id="8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E04F84-1648-4DA3-94A5-9EBC5807A629}"/>
              </a:ext>
            </a:extLst>
          </p:cNvPr>
          <p:cNvCxnSpPr>
            <a:cxnSpLocks/>
            <a:stCxn id="9" idx="5"/>
            <a:endCxn id="12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88C597-1CE8-4A44-B886-E82FDFEC1689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99617A-3EC3-49DE-8B5B-116890DC4DC2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6D82EE-C5F2-4CA2-A6D6-E3149BD38A29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2A615D-5389-4198-B21E-2FCE8C6E8FAF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8A9727CA-27F7-444D-B2FF-2C3560A063D8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8A9727CA-27F7-444D-B2FF-2C3560A0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49096FD8-B122-4E99-9D43-538A3ED4EB77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49096FD8-B122-4E99-9D43-538A3ED4E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A9BEB6-83B3-4018-BFF5-CE8C34F6254C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DA9BEB6-83B3-4018-BFF5-CE8C34F62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42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A9C61E8-A144-48A9-819C-B768A93779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_tradnl"/>
              <a:t>Agregamos a cada nodo </a:t>
            </a:r>
            <a:r>
              <a:rPr lang="es-ES_tradnl" i="1"/>
              <a:t>r</a:t>
            </a:r>
            <a:r>
              <a:rPr lang="es-ES_tradnl"/>
              <a:t> un </a:t>
            </a:r>
            <a:r>
              <a:rPr lang="es-ES_tradnl" b="1"/>
              <a:t>atributo de balance </a:t>
            </a:r>
            <a:r>
              <a:rPr lang="es-ES_tradnl"/>
              <a:t>adicional:</a:t>
            </a:r>
            <a:endParaRPr lang="es-ES_tradnl" i="1"/>
          </a:p>
          <a:p>
            <a:pPr marL="4556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_tradnl" sz="2400" i="1"/>
              <a:t>r.balance</a:t>
            </a:r>
            <a:r>
              <a:rPr lang="es-ES_tradnl" sz="2400"/>
              <a:t> = –1 / 0 / +1 ,</a:t>
            </a:r>
          </a:p>
          <a:p>
            <a:pPr marL="4556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_tradnl" sz="2400"/>
              <a:t>… dependiendo de si el subárbol izquierdo es más alto (–1), ambos subárboles tienen la misma altura (0), o si el subárbol derecho es más alto (+1)</a:t>
            </a:r>
            <a:endParaRPr lang="es-CL" sz="2400" dirty="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s-CL" dirty="0"/>
              <a:t>Luego de insertar, recorremos el árbol hacia arriba a lo largo de la </a:t>
            </a:r>
            <a:r>
              <a:rPr lang="es-CL" b="1" dirty="0">
                <a:solidFill>
                  <a:schemeClr val="accent2"/>
                </a:solidFill>
              </a:rPr>
              <a:t>ruta de inserción</a:t>
            </a:r>
            <a:r>
              <a:rPr lang="es-CL" dirty="0"/>
              <a:t>:</a:t>
            </a:r>
          </a:p>
          <a:p>
            <a:pPr marL="635508" lvl="1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s-CL" dirty="0"/>
              <a:t>definimos </a:t>
            </a:r>
            <a:r>
              <a:rPr lang="es-CL" i="1" dirty="0"/>
              <a:t>X</a:t>
            </a:r>
            <a:r>
              <a:rPr lang="es-CL" dirty="0"/>
              <a:t> como la raíz del </a:t>
            </a:r>
            <a:r>
              <a:rPr lang="es-CL" b="1" dirty="0">
                <a:solidFill>
                  <a:schemeClr val="accent2"/>
                </a:solidFill>
              </a:rPr>
              <a:t>primer</a:t>
            </a:r>
            <a:r>
              <a:rPr lang="es-CL" dirty="0"/>
              <a:t> árbol desbalanceado que encontremos (o como el primer nodo desbalanceado),</a:t>
            </a:r>
          </a:p>
          <a:p>
            <a:pPr marL="635000" lvl="1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CL" dirty="0"/>
              <a:t>… y </a:t>
            </a:r>
            <a:r>
              <a:rPr lang="es-CL" i="1" dirty="0"/>
              <a:t>Y</a:t>
            </a:r>
            <a:r>
              <a:rPr lang="es-CL" dirty="0"/>
              <a:t> como el siguiente nodo (hacia abajo) en la ruta de inserción</a:t>
            </a:r>
          </a:p>
        </p:txBody>
      </p:sp>
    </p:spTree>
    <p:extLst>
      <p:ext uri="{BB962C8B-B14F-4D97-AF65-F5344CB8AC3E}">
        <p14:creationId xmlns:p14="http://schemas.microsoft.com/office/powerpoint/2010/main" val="112093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F18434-1DF2-4AF8-93EE-BC088E47525B}"/>
              </a:ext>
            </a:extLst>
          </p:cNvPr>
          <p:cNvCxnSpPr>
            <a:stCxn id="67" idx="3"/>
            <a:endCxn id="58" idx="0"/>
          </p:cNvCxnSpPr>
          <p:nvPr/>
        </p:nvCxnSpPr>
        <p:spPr>
          <a:xfrm flipH="1">
            <a:off x="851112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Luego de insertar </a:t>
            </a:r>
            <a:r>
              <a:rPr lang="es-CL" i="1" dirty="0"/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26083FF-6AAB-4F2B-8380-DF502DC55B58}"/>
              </a:ext>
            </a:extLst>
          </p:cNvPr>
          <p:cNvSpPr/>
          <p:nvPr/>
        </p:nvSpPr>
        <p:spPr>
          <a:xfrm>
            <a:off x="603053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BEB24-DA77-2046-98DE-041F71964EA8}"/>
              </a:ext>
            </a:extLst>
          </p:cNvPr>
          <p:cNvSpPr txBox="1"/>
          <p:nvPr/>
        </p:nvSpPr>
        <p:spPr>
          <a:xfrm>
            <a:off x="2091399" y="23170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8B183-62CF-F045-8999-A0F59A3DB113}"/>
              </a:ext>
            </a:extLst>
          </p:cNvPr>
          <p:cNvSpPr txBox="1"/>
          <p:nvPr/>
        </p:nvSpPr>
        <p:spPr>
          <a:xfrm>
            <a:off x="1207363" y="32403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00B05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01734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Rotación a la derecha en torno a </a:t>
            </a:r>
            <a:r>
              <a:rPr lang="es-CL" i="1" dirty="0"/>
              <a:t>K</a:t>
            </a:r>
            <a:r>
              <a:rPr lang="es-CL" dirty="0"/>
              <a:t>-</a:t>
            </a:r>
            <a:r>
              <a:rPr lang="es-CL" i="1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9AA33D-194B-49B9-8125-64BADB111499}"/>
              </a:ext>
            </a:extLst>
          </p:cNvPr>
          <p:cNvCxnSpPr>
            <a:endCxn id="27" idx="0"/>
          </p:cNvCxnSpPr>
          <p:nvPr/>
        </p:nvCxnSpPr>
        <p:spPr>
          <a:xfrm flipH="1">
            <a:off x="3083635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30DA8-65DC-456E-BB3C-95947C3366A7}"/>
              </a:ext>
            </a:extLst>
          </p:cNvPr>
          <p:cNvCxnSpPr>
            <a:endCxn id="28" idx="0"/>
          </p:cNvCxnSpPr>
          <p:nvPr/>
        </p:nvCxnSpPr>
        <p:spPr>
          <a:xfrm>
            <a:off x="3755165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35BCB7A-53B9-42C9-873A-C7CAC2DE851B}"/>
              </a:ext>
            </a:extLst>
          </p:cNvPr>
          <p:cNvSpPr/>
          <p:nvPr/>
        </p:nvSpPr>
        <p:spPr>
          <a:xfrm>
            <a:off x="2835576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F97DDA-0635-4095-A001-C10EE9F95525}"/>
              </a:ext>
            </a:extLst>
          </p:cNvPr>
          <p:cNvSpPr/>
          <p:nvPr/>
        </p:nvSpPr>
        <p:spPr>
          <a:xfrm>
            <a:off x="3827812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F4F028-BE2C-7747-914C-A26A7983103B}"/>
              </a:ext>
            </a:extLst>
          </p:cNvPr>
          <p:cNvSpPr txBox="1"/>
          <p:nvPr/>
        </p:nvSpPr>
        <p:spPr>
          <a:xfrm>
            <a:off x="3800902" y="33062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F9C7FC-71DB-694F-BD19-DE9B869BB33B}"/>
              </a:ext>
            </a:extLst>
          </p:cNvPr>
          <p:cNvSpPr txBox="1"/>
          <p:nvPr/>
        </p:nvSpPr>
        <p:spPr>
          <a:xfrm>
            <a:off x="2866453" y="25304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00B05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8040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Mismos datos</a:t>
            </a:r>
            <a:r>
              <a:rPr lang="es-CL" sz="4400"/>
              <a:t>, distintos </a:t>
            </a:r>
            <a:r>
              <a:rPr lang="es-CL" sz="4400" dirty="0"/>
              <a:t>árboles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D8088-90AD-41F8-A8D8-19FF8D3F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22471"/>
            <a:ext cx="8641076" cy="669133"/>
          </a:xfrm>
        </p:spPr>
        <p:txBody>
          <a:bodyPr>
            <a:normAutofit/>
          </a:bodyPr>
          <a:lstStyle/>
          <a:p>
            <a:pPr algn="ctr"/>
            <a:r>
              <a:rPr lang="es-CL" dirty="0"/>
              <a:t>¿Cuáles son las consecuencias de estas diferencias?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2231222" y="139369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3398538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2729405" y="1891876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2811357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3103186" y="3059192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3978673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3896721" y="3059192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1053319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469661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761490" y="3059192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1634255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1551502" y="3059192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1345148" y="1891876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678D65-2515-4F37-B099-943454D6D924}"/>
              </a:ext>
            </a:extLst>
          </p:cNvPr>
          <p:cNvCxnSpPr>
            <a:cxnSpLocks/>
          </p:cNvCxnSpPr>
          <p:nvPr/>
        </p:nvCxnSpPr>
        <p:spPr>
          <a:xfrm>
            <a:off x="5786437" y="193374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276A9-9BC3-4ED3-8270-2CAE9FA21AD0}"/>
              </a:ext>
            </a:extLst>
          </p:cNvPr>
          <p:cNvCxnSpPr>
            <a:cxnSpLocks/>
          </p:cNvCxnSpPr>
          <p:nvPr/>
        </p:nvCxnSpPr>
        <p:spPr>
          <a:xfrm>
            <a:off x="6072187" y="250474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F3C7C1-6CC0-4DC5-90EA-092C70A4A7C3}"/>
              </a:ext>
            </a:extLst>
          </p:cNvPr>
          <p:cNvCxnSpPr>
            <a:cxnSpLocks/>
          </p:cNvCxnSpPr>
          <p:nvPr/>
        </p:nvCxnSpPr>
        <p:spPr>
          <a:xfrm>
            <a:off x="6372225" y="310106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A5465-C9A1-44D5-974E-88E3412DDFE8}"/>
              </a:ext>
            </a:extLst>
          </p:cNvPr>
          <p:cNvCxnSpPr>
            <a:cxnSpLocks/>
          </p:cNvCxnSpPr>
          <p:nvPr/>
        </p:nvCxnSpPr>
        <p:spPr>
          <a:xfrm>
            <a:off x="6657975" y="3684719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848C-D3EA-4955-A261-92D371E6738E}"/>
              </a:ext>
            </a:extLst>
          </p:cNvPr>
          <p:cNvCxnSpPr>
            <a:cxnSpLocks/>
          </p:cNvCxnSpPr>
          <p:nvPr/>
        </p:nvCxnSpPr>
        <p:spPr>
          <a:xfrm>
            <a:off x="6958012" y="4268377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E0856D-1FDA-4F27-B185-893702B6009B}"/>
              </a:ext>
            </a:extLst>
          </p:cNvPr>
          <p:cNvCxnSpPr>
            <a:cxnSpLocks/>
          </p:cNvCxnSpPr>
          <p:nvPr/>
        </p:nvCxnSpPr>
        <p:spPr>
          <a:xfrm>
            <a:off x="7248525" y="484795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83836F-4F41-408C-A62D-41B79644E2B0}"/>
              </a:ext>
            </a:extLst>
          </p:cNvPr>
          <p:cNvSpPr/>
          <p:nvPr/>
        </p:nvSpPr>
        <p:spPr>
          <a:xfrm>
            <a:off x="5366347" y="139143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AE5281-CA36-46FC-B501-2A64B8F1B8C3}"/>
              </a:ext>
            </a:extLst>
          </p:cNvPr>
          <p:cNvSpPr/>
          <p:nvPr/>
        </p:nvSpPr>
        <p:spPr>
          <a:xfrm>
            <a:off x="5950005" y="255875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234C76-60A2-4921-8F36-581537239837}"/>
              </a:ext>
            </a:extLst>
          </p:cNvPr>
          <p:cNvSpPr/>
          <p:nvPr/>
        </p:nvSpPr>
        <p:spPr>
          <a:xfrm>
            <a:off x="6533663" y="37260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5A32E-0AFF-4749-BB64-74E7342A627E}"/>
              </a:ext>
            </a:extLst>
          </p:cNvPr>
          <p:cNvSpPr/>
          <p:nvPr/>
        </p:nvSpPr>
        <p:spPr>
          <a:xfrm>
            <a:off x="5658176" y="197087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604F5-9A13-4B61-BDCB-2E0E72337202}"/>
              </a:ext>
            </a:extLst>
          </p:cNvPr>
          <p:cNvSpPr/>
          <p:nvPr/>
        </p:nvSpPr>
        <p:spPr>
          <a:xfrm>
            <a:off x="6238311" y="31424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15774-82F5-4612-92D7-3A109CBA734B}"/>
              </a:ext>
            </a:extLst>
          </p:cNvPr>
          <p:cNvSpPr/>
          <p:nvPr/>
        </p:nvSpPr>
        <p:spPr>
          <a:xfrm>
            <a:off x="6829015" y="43097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23DEB-3C52-47B9-90B9-88DCB2E3A191}"/>
              </a:ext>
            </a:extLst>
          </p:cNvPr>
          <p:cNvSpPr/>
          <p:nvPr/>
        </p:nvSpPr>
        <p:spPr>
          <a:xfrm>
            <a:off x="7111394" y="48933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253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DA774-8452-4FD8-82C4-9614CC9C7398}"/>
              </a:ext>
            </a:extLst>
          </p:cNvPr>
          <p:cNvCxnSpPr>
            <a:stCxn id="89" idx="3"/>
            <a:endCxn id="25" idx="0"/>
          </p:cNvCxnSpPr>
          <p:nvPr/>
        </p:nvCxnSpPr>
        <p:spPr>
          <a:xfrm flipH="1">
            <a:off x="1843348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Otro ej.: el árbol (inicial)</a:t>
            </a:r>
            <a:br>
              <a:rPr lang="es-CL" sz="4000" dirty="0"/>
            </a:br>
            <a:r>
              <a:rPr lang="es-CL" sz="4000" dirty="0"/>
              <a:t>luego de insertar </a:t>
            </a:r>
            <a:r>
              <a:rPr lang="es-CL" sz="4000" i="1" dirty="0"/>
              <a:t>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353A09-A177-4D8C-9459-D51DE9499D6E}"/>
              </a:ext>
            </a:extLst>
          </p:cNvPr>
          <p:cNvSpPr/>
          <p:nvPr/>
        </p:nvSpPr>
        <p:spPr>
          <a:xfrm>
            <a:off x="1595289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37144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CL" sz="4000" dirty="0"/>
                  <a:t>Más en general, el árbol</a:t>
                </a:r>
                <a:br>
                  <a:rPr lang="es-CL" sz="4000" dirty="0"/>
                </a:br>
                <a:r>
                  <a:rPr lang="es-CL" sz="4000" dirty="0"/>
                  <a:t>luego de una inserción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4000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96" t="-16667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3B4B-6308-4A5F-B3C3-C1EBB9D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2700595"/>
            <a:ext cx="4320537" cy="3397046"/>
          </a:xfrm>
        </p:spPr>
        <p:txBody>
          <a:bodyPr/>
          <a:lstStyle/>
          <a:p>
            <a:pPr algn="ctr"/>
            <a:r>
              <a:rPr lang="es-CL" dirty="0"/>
              <a:t>¿Cómo (re)balancear el árbol con raíz </a:t>
            </a:r>
            <a:r>
              <a:rPr lang="es-CL" b="1" dirty="0">
                <a:solidFill>
                  <a:srgbClr val="FFC00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07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160E7257-0A01-44EB-965E-688FED72E605}"/>
              </a:ext>
            </a:extLst>
          </p:cNvPr>
          <p:cNvSpPr/>
          <p:nvPr/>
        </p:nvSpPr>
        <p:spPr>
          <a:xfrm>
            <a:off x="3759222" y="1823200"/>
            <a:ext cx="1489901" cy="67608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A4C917-1FCC-41C0-BAF6-CB233C7C1F86}"/>
              </a:ext>
            </a:extLst>
          </p:cNvPr>
          <p:cNvCxnSpPr>
            <a:stCxn id="25" idx="3"/>
            <a:endCxn id="22" idx="0"/>
          </p:cNvCxnSpPr>
          <p:nvPr/>
        </p:nvCxnSpPr>
        <p:spPr>
          <a:xfrm flipH="1">
            <a:off x="5847170" y="1896495"/>
            <a:ext cx="815410" cy="122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3CCB91-B532-40CD-A9BA-DBFBB6679A19}"/>
              </a:ext>
            </a:extLst>
          </p:cNvPr>
          <p:cNvCxnSpPr>
            <a:stCxn id="25" idx="5"/>
            <a:endCxn id="26" idx="0"/>
          </p:cNvCxnSpPr>
          <p:nvPr/>
        </p:nvCxnSpPr>
        <p:spPr>
          <a:xfrm>
            <a:off x="7013388" y="1896495"/>
            <a:ext cx="725836" cy="459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¿Rotación a la derecha en torno a </a:t>
            </a:r>
            <a:r>
              <a:rPr lang="es-CL" i="1" dirty="0"/>
              <a:t>X</a:t>
            </a:r>
            <a:r>
              <a:rPr lang="es-CL" dirty="0"/>
              <a:t>-</a:t>
            </a:r>
            <a:r>
              <a:rPr lang="es-CL" i="1" dirty="0"/>
              <a:t>Y</a:t>
            </a:r>
            <a:r>
              <a:rPr lang="es-CL" dirty="0"/>
              <a:t> ?</a:t>
            </a:r>
            <a:endParaRPr lang="es-CL" i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03994DC-2400-43E6-B996-336DD144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12753"/>
            <a:ext cx="8641076" cy="691254"/>
          </a:xfrm>
        </p:spPr>
        <p:txBody>
          <a:bodyPr>
            <a:normAutofit/>
          </a:bodyPr>
          <a:lstStyle/>
          <a:p>
            <a:pPr algn="ctr"/>
            <a:r>
              <a:rPr lang="es-CL" dirty="0"/>
              <a:t>Esto no está sirviendo…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D74334CA-835C-4F93-B762-81EF7FA97366}"/>
                  </a:ext>
                </a:extLst>
              </p:cNvPr>
              <p:cNvSpPr/>
              <p:nvPr/>
            </p:nvSpPr>
            <p:spPr>
              <a:xfrm>
                <a:off x="5316818" y="3123717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D74334CA-835C-4F93-B762-81EF7FA97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18" y="3123717"/>
                <a:ext cx="1060704" cy="2002033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633F3442-10BB-49C1-BCE5-2F0693EAEA3B}"/>
                  </a:ext>
                </a:extLst>
              </p:cNvPr>
              <p:cNvSpPr/>
              <p:nvPr/>
            </p:nvSpPr>
            <p:spPr>
              <a:xfrm>
                <a:off x="656746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633F3442-10BB-49C1-BCE5-2F0693EAE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469" y="3572629"/>
                <a:ext cx="1060704" cy="2572197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44A7CF6-0E67-4D95-B09D-3B9BA1E94701}"/>
                  </a:ext>
                </a:extLst>
              </p:cNvPr>
              <p:cNvSpPr/>
              <p:nvPr/>
            </p:nvSpPr>
            <p:spPr>
              <a:xfrm>
                <a:off x="7818120" y="3029623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44A7CF6-0E67-4D95-B09D-3B9BA1E94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120" y="3029623"/>
                <a:ext cx="1060704" cy="2615869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60655941-B794-49F4-95CC-BE1CA43D59D1}"/>
              </a:ext>
            </a:extLst>
          </p:cNvPr>
          <p:cNvSpPr/>
          <p:nvPr/>
        </p:nvSpPr>
        <p:spPr>
          <a:xfrm>
            <a:off x="6589925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77F3A7-57CB-48F8-A075-39CFACF5F5EA}"/>
              </a:ext>
            </a:extLst>
          </p:cNvPr>
          <p:cNvSpPr/>
          <p:nvPr/>
        </p:nvSpPr>
        <p:spPr>
          <a:xfrm>
            <a:off x="7491165" y="235565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3D088B-2321-46D2-AFBC-3556DFF85256}"/>
              </a:ext>
            </a:extLst>
          </p:cNvPr>
          <p:cNvCxnSpPr>
            <a:stCxn id="26" idx="3"/>
            <a:endCxn id="23" idx="0"/>
          </p:cNvCxnSpPr>
          <p:nvPr/>
        </p:nvCxnSpPr>
        <p:spPr>
          <a:xfrm flipH="1">
            <a:off x="7097821" y="2779119"/>
            <a:ext cx="465999" cy="79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AA04B-8A6E-40CF-A8FD-DDE52FF19B62}"/>
              </a:ext>
            </a:extLst>
          </p:cNvPr>
          <p:cNvCxnSpPr>
            <a:stCxn id="26" idx="5"/>
            <a:endCxn id="24" idx="0"/>
          </p:cNvCxnSpPr>
          <p:nvPr/>
        </p:nvCxnSpPr>
        <p:spPr>
          <a:xfrm>
            <a:off x="7914628" y="2779119"/>
            <a:ext cx="433844" cy="250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1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580180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Hagamos doble click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84" b="-1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2037899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686057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461362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05B135AB-9A10-6C4A-B22B-2F28EC98166E}"/>
              </a:ext>
            </a:extLst>
          </p:cNvPr>
          <p:cNvSpPr/>
          <p:nvPr/>
        </p:nvSpPr>
        <p:spPr>
          <a:xfrm>
            <a:off x="904568" y="2841523"/>
            <a:ext cx="2492435" cy="3796865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CDAAB-2D94-B644-A9C6-B01101D9E511}"/>
              </a:ext>
            </a:extLst>
          </p:cNvPr>
          <p:cNvSpPr txBox="1"/>
          <p:nvPr/>
        </p:nvSpPr>
        <p:spPr>
          <a:xfrm>
            <a:off x="4301571" y="5322326"/>
            <a:ext cx="45909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El nodo insertado podría estar en </a:t>
            </a:r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’ o en </a:t>
            </a:r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’’;</a:t>
            </a:r>
          </a:p>
          <a:p>
            <a:r>
              <a:rPr lang="en-US"/>
              <a:t>en el caso del ej. de la diap. #20, está en </a:t>
            </a:r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599477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580180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600" b="1" dirty="0"/>
              <a:t>Rotación doble</a:t>
            </a:r>
            <a:r>
              <a:rPr lang="es-CL" sz="3600" dirty="0"/>
              <a:t>: primero a la izquierda en torno a </a:t>
            </a:r>
            <a:r>
              <a:rPr lang="es-CL" sz="3600" i="1" dirty="0"/>
              <a:t>Y</a:t>
            </a:r>
            <a:r>
              <a:rPr lang="es-CL" sz="3600" dirty="0"/>
              <a:t>-</a:t>
            </a:r>
            <a:r>
              <a:rPr lang="es-CL" sz="3600" i="1" dirty="0"/>
              <a:t>Z</a:t>
            </a:r>
            <a:r>
              <a:rPr lang="es-CL" sz="3600" dirty="0"/>
              <a:t>; luego a la derecha en torno a </a:t>
            </a:r>
            <a:r>
              <a:rPr lang="es-CL" sz="3600" i="1" dirty="0"/>
              <a:t>X</a:t>
            </a:r>
            <a:r>
              <a:rPr lang="es-CL" sz="3600" dirty="0"/>
              <a:t>-</a:t>
            </a:r>
            <a:r>
              <a:rPr lang="es-CL" sz="3600" i="1" dirty="0"/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2037899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686057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461362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115F9D76-1B7C-4937-9DFC-0D3E4641BAC0}"/>
              </a:ext>
            </a:extLst>
          </p:cNvPr>
          <p:cNvSpPr/>
          <p:nvPr/>
        </p:nvSpPr>
        <p:spPr>
          <a:xfrm>
            <a:off x="5582236" y="226993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1E805A5-1D16-4A3D-9837-DEAE784C8F4C}"/>
              </a:ext>
            </a:extLst>
          </p:cNvPr>
          <p:cNvSpPr/>
          <p:nvPr/>
        </p:nvSpPr>
        <p:spPr>
          <a:xfrm>
            <a:off x="6614503" y="140037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F92351-02E7-4BC2-8B57-B78142540B52}"/>
              </a:ext>
            </a:extLst>
          </p:cNvPr>
          <p:cNvSpPr/>
          <p:nvPr/>
        </p:nvSpPr>
        <p:spPr>
          <a:xfrm>
            <a:off x="7612624" y="229875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4BCFA756-1D85-4706-B7B8-5FC883A0EBBF}"/>
                  </a:ext>
                </a:extLst>
              </p:cNvPr>
              <p:cNvSpPr/>
              <p:nvPr/>
            </p:nvSpPr>
            <p:spPr>
              <a:xfrm>
                <a:off x="4847139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4BCFA756-1D85-4706-B7B8-5FC883A0E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39" y="3643459"/>
                <a:ext cx="895118" cy="2002033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B85A4171-D7E1-48AA-B483-D55F6BAB63A0}"/>
                  </a:ext>
                </a:extLst>
              </p:cNvPr>
              <p:cNvSpPr/>
              <p:nvPr/>
            </p:nvSpPr>
            <p:spPr>
              <a:xfrm>
                <a:off x="8043349" y="3029623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B85A4171-D7E1-48AA-B483-D55F6BAB6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49" y="3029623"/>
                <a:ext cx="766564" cy="2615869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48A17B1-383B-4C12-BD6E-8DF72850FB7B}"/>
                  </a:ext>
                </a:extLst>
              </p:cNvPr>
              <p:cNvSpPr/>
              <p:nvPr/>
            </p:nvSpPr>
            <p:spPr>
              <a:xfrm>
                <a:off x="7007646" y="3463588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48A17B1-383B-4C12-BD6E-8DF72850F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646" y="3463588"/>
                <a:ext cx="701616" cy="1659518"/>
              </a:xfrm>
              <a:prstGeom prst="triangl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99797D78-07D7-472B-9195-E8F257CB400F}"/>
                  </a:ext>
                </a:extLst>
              </p:cNvPr>
              <p:cNvSpPr/>
              <p:nvPr/>
            </p:nvSpPr>
            <p:spPr>
              <a:xfrm>
                <a:off x="5983676" y="3486639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99797D78-07D7-472B-9195-E8F257CB4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76" y="3486639"/>
                <a:ext cx="782550" cy="2158853"/>
              </a:xfrm>
              <a:prstGeom prst="triangl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AA7470-A36E-4CD8-9B95-7F3E5B5BC65E}"/>
              </a:ext>
            </a:extLst>
          </p:cNvPr>
          <p:cNvCxnSpPr>
            <a:stCxn id="21" idx="3"/>
            <a:endCxn id="37" idx="0"/>
          </p:cNvCxnSpPr>
          <p:nvPr/>
        </p:nvCxnSpPr>
        <p:spPr>
          <a:xfrm flipH="1">
            <a:off x="5294698" y="2693400"/>
            <a:ext cx="360193" cy="95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8E5137-926C-416C-972C-F7BA252A38A5}"/>
              </a:ext>
            </a:extLst>
          </p:cNvPr>
          <p:cNvCxnSpPr>
            <a:stCxn id="21" idx="5"/>
            <a:endCxn id="41" idx="0"/>
          </p:cNvCxnSpPr>
          <p:nvPr/>
        </p:nvCxnSpPr>
        <p:spPr>
          <a:xfrm>
            <a:off x="6005699" y="2693400"/>
            <a:ext cx="369252" cy="793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C575D7-F443-4A82-A6E8-660D296E067B}"/>
              </a:ext>
            </a:extLst>
          </p:cNvPr>
          <p:cNvCxnSpPr>
            <a:stCxn id="22" idx="3"/>
            <a:endCxn id="21" idx="0"/>
          </p:cNvCxnSpPr>
          <p:nvPr/>
        </p:nvCxnSpPr>
        <p:spPr>
          <a:xfrm flipH="1">
            <a:off x="5830295" y="1823840"/>
            <a:ext cx="856863" cy="446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DC006E-6D2F-498D-BD8E-7D60214499D5}"/>
              </a:ext>
            </a:extLst>
          </p:cNvPr>
          <p:cNvCxnSpPr>
            <a:stCxn id="22" idx="5"/>
            <a:endCxn id="23" idx="0"/>
          </p:cNvCxnSpPr>
          <p:nvPr/>
        </p:nvCxnSpPr>
        <p:spPr>
          <a:xfrm>
            <a:off x="7037966" y="1823840"/>
            <a:ext cx="822717" cy="474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449E42-346D-4E28-9230-67B8EA31823B}"/>
              </a:ext>
            </a:extLst>
          </p:cNvPr>
          <p:cNvCxnSpPr>
            <a:stCxn id="23" idx="3"/>
            <a:endCxn id="40" idx="0"/>
          </p:cNvCxnSpPr>
          <p:nvPr/>
        </p:nvCxnSpPr>
        <p:spPr>
          <a:xfrm flipH="1">
            <a:off x="7358454" y="2722214"/>
            <a:ext cx="326825" cy="7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40466-B0A4-4FCD-9E85-21D3CF66A4D7}"/>
              </a:ext>
            </a:extLst>
          </p:cNvPr>
          <p:cNvCxnSpPr>
            <a:stCxn id="23" idx="5"/>
            <a:endCxn id="38" idx="0"/>
          </p:cNvCxnSpPr>
          <p:nvPr/>
        </p:nvCxnSpPr>
        <p:spPr>
          <a:xfrm>
            <a:off x="8036087" y="2722214"/>
            <a:ext cx="390544" cy="307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AE1E55F-79C3-4273-A6A7-38C816C208CA}"/>
              </a:ext>
            </a:extLst>
          </p:cNvPr>
          <p:cNvSpPr/>
          <p:nvPr/>
        </p:nvSpPr>
        <p:spPr>
          <a:xfrm>
            <a:off x="3823455" y="1565093"/>
            <a:ext cx="1471243" cy="1018420"/>
          </a:xfrm>
          <a:prstGeom prst="rightArrow">
            <a:avLst>
              <a:gd name="adj1" fmla="val 50000"/>
              <a:gd name="adj2" fmla="val 3430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Doble</a:t>
            </a:r>
          </a:p>
          <a:p>
            <a:pPr algn="ctr"/>
            <a:r>
              <a:rPr lang="es-CL" dirty="0"/>
              <a:t>rotación</a:t>
            </a:r>
          </a:p>
        </p:txBody>
      </p:sp>
    </p:spTree>
    <p:extLst>
      <p:ext uri="{BB962C8B-B14F-4D97-AF65-F5344CB8AC3E}">
        <p14:creationId xmlns:p14="http://schemas.microsoft.com/office/powerpoint/2010/main" val="3329203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289362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432859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666399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464766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600" b="1" dirty="0"/>
              <a:t>(</a:t>
            </a:r>
            <a:r>
              <a:rPr lang="es-CL" sz="3600" dirty="0"/>
              <a:t> La primera rotación, a la izquierda, convierte</a:t>
            </a:r>
            <a:br>
              <a:rPr lang="es-CL" sz="3600" dirty="0"/>
            </a:br>
            <a:r>
              <a:rPr lang="es-CL" sz="3600" dirty="0"/>
              <a:t>el problema en uno similar al de la diap. #15 </a:t>
            </a:r>
            <a:r>
              <a:rPr lang="es-CL" sz="3600" b="1" dirty="0"/>
              <a:t>)</a:t>
            </a:r>
            <a:endParaRPr lang="es-CL" sz="3600" i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041303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009396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18840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40" y="3643459"/>
                <a:ext cx="895118" cy="2002033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301211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11" y="2504548"/>
                <a:ext cx="766564" cy="2615869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1922485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570643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345948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179368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68" y="3985974"/>
                <a:ext cx="782550" cy="2158853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418603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03" y="3985974"/>
                <a:ext cx="701616" cy="1659518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row: Right 52">
            <a:extLst>
              <a:ext uri="{FF2B5EF4-FFF2-40B4-BE49-F238E27FC236}">
                <a16:creationId xmlns:a16="http://schemas.microsoft.com/office/drawing/2014/main" id="{2AE1E55F-79C3-4273-A6A7-38C816C208CA}"/>
              </a:ext>
            </a:extLst>
          </p:cNvPr>
          <p:cNvSpPr/>
          <p:nvPr/>
        </p:nvSpPr>
        <p:spPr>
          <a:xfrm>
            <a:off x="3879725" y="2420355"/>
            <a:ext cx="2301032" cy="598803"/>
          </a:xfrm>
          <a:prstGeom prst="rightArrow">
            <a:avLst>
              <a:gd name="adj1" fmla="val 50000"/>
              <a:gd name="adj2" fmla="val 3430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primera rotación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Isosceles Triangle 10">
                <a:extLst>
                  <a:ext uri="{FF2B5EF4-FFF2-40B4-BE49-F238E27FC236}">
                    <a16:creationId xmlns:a16="http://schemas.microsoft.com/office/drawing/2014/main" id="{4DF9985A-011B-ED43-8394-D89D31778C06}"/>
                  </a:ext>
                </a:extLst>
              </p:cNvPr>
              <p:cNvSpPr/>
              <p:nvPr/>
            </p:nvSpPr>
            <p:spPr>
              <a:xfrm>
                <a:off x="5178923" y="4142794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Isosceles Triangle 10">
                <a:extLst>
                  <a:ext uri="{FF2B5EF4-FFF2-40B4-BE49-F238E27FC236}">
                    <a16:creationId xmlns:a16="http://schemas.microsoft.com/office/drawing/2014/main" id="{4DF9985A-011B-ED43-8394-D89D31778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923" y="4142794"/>
                <a:ext cx="895118" cy="2002033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E0F3C7-0EEB-7E4B-82FE-E4BF46B5D952}"/>
              </a:ext>
            </a:extLst>
          </p:cNvPr>
          <p:cNvCxnSpPr>
            <a:cxnSpLocks/>
            <a:stCxn id="43" idx="3"/>
            <a:endCxn id="35" idx="0"/>
          </p:cNvCxnSpPr>
          <p:nvPr/>
        </p:nvCxnSpPr>
        <p:spPr>
          <a:xfrm flipH="1">
            <a:off x="5626482" y="3639934"/>
            <a:ext cx="253394" cy="50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C1AD4F0-83AD-E24B-B951-17A3EF886EF1}"/>
              </a:ext>
            </a:extLst>
          </p:cNvPr>
          <p:cNvSpPr/>
          <p:nvPr/>
        </p:nvSpPr>
        <p:spPr>
          <a:xfrm>
            <a:off x="5807221" y="32164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0927A-5142-BD4D-A960-C09E0B442C1E}"/>
              </a:ext>
            </a:extLst>
          </p:cNvPr>
          <p:cNvCxnSpPr>
            <a:cxnSpLocks/>
            <a:stCxn id="46" idx="5"/>
            <a:endCxn id="47" idx="0"/>
          </p:cNvCxnSpPr>
          <p:nvPr/>
        </p:nvCxnSpPr>
        <p:spPr>
          <a:xfrm>
            <a:off x="7319297" y="1895609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94FC1455-8702-D04C-B179-6D723F93C6F2}"/>
              </a:ext>
            </a:extLst>
          </p:cNvPr>
          <p:cNvSpPr/>
          <p:nvPr/>
        </p:nvSpPr>
        <p:spPr>
          <a:xfrm>
            <a:off x="6895834" y="1472146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Isosceles Triangle 110">
                <a:extLst>
                  <a:ext uri="{FF2B5EF4-FFF2-40B4-BE49-F238E27FC236}">
                    <a16:creationId xmlns:a16="http://schemas.microsoft.com/office/drawing/2014/main" id="{4941F11E-68CC-7447-AEBB-5BDD76A4FC3F}"/>
                  </a:ext>
                </a:extLst>
              </p:cNvPr>
              <p:cNvSpPr/>
              <p:nvPr/>
            </p:nvSpPr>
            <p:spPr>
              <a:xfrm>
                <a:off x="8187649" y="2503662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47" name="Isosceles Triangle 110">
                <a:extLst>
                  <a:ext uri="{FF2B5EF4-FFF2-40B4-BE49-F238E27FC236}">
                    <a16:creationId xmlns:a16="http://schemas.microsoft.com/office/drawing/2014/main" id="{4941F11E-68CC-7447-AEBB-5BDD76A4F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649" y="2503662"/>
                <a:ext cx="766564" cy="2615869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8D07D811-FCAA-4941-9C48-4DDD88C65CB6}"/>
              </a:ext>
            </a:extLst>
          </p:cNvPr>
          <p:cNvSpPr/>
          <p:nvPr/>
        </p:nvSpPr>
        <p:spPr>
          <a:xfrm>
            <a:off x="6345706" y="246759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2723B6-7AEC-1844-B224-778C8E777D38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6769169" y="2891060"/>
            <a:ext cx="661504" cy="593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Isosceles Triangle 43">
                <a:extLst>
                  <a:ext uri="{FF2B5EF4-FFF2-40B4-BE49-F238E27FC236}">
                    <a16:creationId xmlns:a16="http://schemas.microsoft.com/office/drawing/2014/main" id="{F80189AA-43C7-2C41-B43F-D9C8FD35651D}"/>
                  </a:ext>
                </a:extLst>
              </p:cNvPr>
              <p:cNvSpPr/>
              <p:nvPr/>
            </p:nvSpPr>
            <p:spPr>
              <a:xfrm>
                <a:off x="7079865" y="3484292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Isosceles Triangle 43">
                <a:extLst>
                  <a:ext uri="{FF2B5EF4-FFF2-40B4-BE49-F238E27FC236}">
                    <a16:creationId xmlns:a16="http://schemas.microsoft.com/office/drawing/2014/main" id="{F80189AA-43C7-2C41-B43F-D9C8FD356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865" y="3484292"/>
                <a:ext cx="701616" cy="1659518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54F490-988F-5540-B6AF-E34646793F60}"/>
              </a:ext>
            </a:extLst>
          </p:cNvPr>
          <p:cNvCxnSpPr>
            <a:cxnSpLocks/>
            <a:stCxn id="48" idx="3"/>
            <a:endCxn id="43" idx="0"/>
          </p:cNvCxnSpPr>
          <p:nvPr/>
        </p:nvCxnSpPr>
        <p:spPr>
          <a:xfrm flipH="1">
            <a:off x="6055280" y="2891060"/>
            <a:ext cx="363081" cy="325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Isosceles Triangle 38">
                <a:extLst>
                  <a:ext uri="{FF2B5EF4-FFF2-40B4-BE49-F238E27FC236}">
                    <a16:creationId xmlns:a16="http://schemas.microsoft.com/office/drawing/2014/main" id="{2893E150-8F5B-E14D-8746-33840F1EC2A8}"/>
                  </a:ext>
                </a:extLst>
              </p:cNvPr>
              <p:cNvSpPr/>
              <p:nvPr/>
            </p:nvSpPr>
            <p:spPr>
              <a:xfrm>
                <a:off x="632060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Isosceles Triangle 38">
                <a:extLst>
                  <a:ext uri="{FF2B5EF4-FFF2-40B4-BE49-F238E27FC236}">
                    <a16:creationId xmlns:a16="http://schemas.microsoft.com/office/drawing/2014/main" id="{2893E150-8F5B-E14D-8746-33840F1EC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602" y="3985974"/>
                <a:ext cx="782550" cy="2158853"/>
              </a:xfrm>
              <a:prstGeom prst="triangl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956CD4-6EB8-C248-A3E4-F89C29E76B5B}"/>
              </a:ext>
            </a:extLst>
          </p:cNvPr>
          <p:cNvCxnSpPr>
            <a:cxnSpLocks/>
            <a:stCxn id="43" idx="5"/>
            <a:endCxn id="52" idx="0"/>
          </p:cNvCxnSpPr>
          <p:nvPr/>
        </p:nvCxnSpPr>
        <p:spPr>
          <a:xfrm>
            <a:off x="6230684" y="3639934"/>
            <a:ext cx="481193" cy="346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21A1D0-AD10-5D46-810F-52F24859801E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6593765" y="1895609"/>
            <a:ext cx="374724" cy="571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F016AA-1AEA-8F48-B7B0-5525B1A9C7F2}"/>
              </a:ext>
            </a:extLst>
          </p:cNvPr>
          <p:cNvSpPr txBox="1"/>
          <p:nvPr/>
        </p:nvSpPr>
        <p:spPr>
          <a:xfrm>
            <a:off x="3570739" y="1180648"/>
            <a:ext cx="2639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el desbalance resultante</a:t>
            </a:r>
          </a:p>
          <a:p>
            <a:r>
              <a:rPr lang="en-US"/>
              <a:t>(intermedio) es como una</a:t>
            </a:r>
          </a:p>
          <a:p>
            <a:r>
              <a:rPr lang="en-US"/>
              <a:t>inserción por la izquierda</a:t>
            </a:r>
          </a:p>
          <a:p>
            <a:r>
              <a:rPr lang="en-US"/>
              <a:t>en el subárbol con raíz </a:t>
            </a:r>
            <a:r>
              <a:rPr lang="en-US" i="1"/>
              <a:t>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61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07E4C50-83AF-402F-A162-F1C6D0E4D0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r>
              <a:rPr lang="es-CL" b="1" i="1" dirty="0"/>
              <a:t>X</a:t>
            </a:r>
            <a:r>
              <a:rPr lang="es-CL" b="1" dirty="0"/>
              <a:t> </a:t>
            </a:r>
            <a:r>
              <a:rPr lang="es-CL" dirty="0"/>
              <a:t>y</a:t>
            </a:r>
            <a:r>
              <a:rPr lang="es-CL" b="1" dirty="0"/>
              <a:t> </a:t>
            </a:r>
            <a:r>
              <a:rPr lang="es-CL" b="1" i="1" dirty="0"/>
              <a:t>Y</a:t>
            </a:r>
            <a:r>
              <a:rPr lang="es-CL" b="1" dirty="0"/>
              <a:t> </a:t>
            </a:r>
            <a:r>
              <a:rPr lang="es-CL" dirty="0"/>
              <a:t>se definen igual que antes, y </a:t>
            </a:r>
            <a:r>
              <a:rPr lang="es-CL" b="1" i="1" dirty="0"/>
              <a:t>Z</a:t>
            </a:r>
            <a:r>
              <a:rPr lang="es-CL" dirty="0"/>
              <a:t> sería el siguiente nodo hacia abajo en la ruta de inserción</a:t>
            </a:r>
          </a:p>
          <a:p>
            <a:endParaRPr lang="es-CL" b="1" dirty="0"/>
          </a:p>
          <a:p>
            <a:r>
              <a:rPr lang="es-CL" dirty="0"/>
              <a:t>Tenemos definidos entonces </a:t>
            </a:r>
            <a:r>
              <a:rPr lang="es-CL" b="1" i="1" dirty="0"/>
              <a:t>X</a:t>
            </a:r>
            <a:r>
              <a:rPr lang="es-CL" dirty="0"/>
              <a:t>, </a:t>
            </a:r>
            <a:r>
              <a:rPr lang="es-CL" b="1" i="1" dirty="0"/>
              <a:t>Y</a:t>
            </a:r>
            <a:r>
              <a:rPr lang="es-CL" dirty="0"/>
              <a:t> </a:t>
            </a:r>
            <a:r>
              <a:rPr lang="es-CL" dirty="0" err="1"/>
              <a:t>y</a:t>
            </a:r>
            <a:r>
              <a:rPr lang="es-CL" dirty="0"/>
              <a:t> </a:t>
            </a:r>
            <a:r>
              <a:rPr lang="es-CL" b="1" i="1" dirty="0"/>
              <a:t>Z</a:t>
            </a:r>
            <a:r>
              <a:rPr lang="es-CL" b="1" dirty="0"/>
              <a:t> </a:t>
            </a:r>
            <a:r>
              <a:rPr lang="es-CL" dirty="0"/>
              <a:t>en torno a los que hacemos las rotaciones</a:t>
            </a:r>
          </a:p>
        </p:txBody>
      </p:sp>
    </p:spTree>
    <p:extLst>
      <p:ext uri="{BB962C8B-B14F-4D97-AF65-F5344CB8AC3E}">
        <p14:creationId xmlns:p14="http://schemas.microsoft.com/office/powerpoint/2010/main" val="2369212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DA774-8452-4FD8-82C4-9614CC9C7398}"/>
              </a:ext>
            </a:extLst>
          </p:cNvPr>
          <p:cNvCxnSpPr>
            <a:stCxn id="89" idx="3"/>
            <a:endCxn id="25" idx="0"/>
          </p:cNvCxnSpPr>
          <p:nvPr/>
        </p:nvCxnSpPr>
        <p:spPr>
          <a:xfrm flipH="1">
            <a:off x="1843348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Vovliendo al ejemplo, luego de insertar </a:t>
            </a:r>
            <a:r>
              <a:rPr lang="es-CL" sz="4000" i="1" dirty="0"/>
              <a:t>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353A09-A177-4D8C-9459-D51DE9499D6E}"/>
              </a:ext>
            </a:extLst>
          </p:cNvPr>
          <p:cNvSpPr/>
          <p:nvPr/>
        </p:nvSpPr>
        <p:spPr>
          <a:xfrm>
            <a:off x="1595289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CA7E9A-DD05-6641-A615-BC7D43865973}"/>
              </a:ext>
            </a:extLst>
          </p:cNvPr>
          <p:cNvSpPr txBox="1"/>
          <p:nvPr/>
        </p:nvSpPr>
        <p:spPr>
          <a:xfrm>
            <a:off x="2091399" y="23170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09263B-169C-7140-8131-6985DF47E704}"/>
              </a:ext>
            </a:extLst>
          </p:cNvPr>
          <p:cNvSpPr txBox="1"/>
          <p:nvPr/>
        </p:nvSpPr>
        <p:spPr>
          <a:xfrm>
            <a:off x="1207363" y="32403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12A2AC-1E75-6644-8736-C177E03A7BAC}"/>
              </a:ext>
            </a:extLst>
          </p:cNvPr>
          <p:cNvSpPr txBox="1"/>
          <p:nvPr/>
        </p:nvSpPr>
        <p:spPr>
          <a:xfrm>
            <a:off x="2306802" y="439444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7030A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736176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¡ La rotación doble rebalancea el árbol 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30DA8-65DC-456E-BB3C-95947C3366A7}"/>
              </a:ext>
            </a:extLst>
          </p:cNvPr>
          <p:cNvCxnSpPr>
            <a:endCxn id="28" idx="0"/>
          </p:cNvCxnSpPr>
          <p:nvPr/>
        </p:nvCxnSpPr>
        <p:spPr>
          <a:xfrm>
            <a:off x="3755165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F97DDA-0635-4095-A001-C10EE9F95525}"/>
              </a:ext>
            </a:extLst>
          </p:cNvPr>
          <p:cNvSpPr/>
          <p:nvPr/>
        </p:nvSpPr>
        <p:spPr>
          <a:xfrm>
            <a:off x="3827812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7EED13-AE41-4AB8-9654-946AF96A4D9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D9467C-8C57-408E-932F-37FCAC14E2B8}"/>
              </a:ext>
            </a:extLst>
          </p:cNvPr>
          <p:cNvCxnSpPr/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B3C8BBC-1B24-407D-A0B2-2594C15DA97E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1A61E-9838-7B4B-BA47-E64B911769D8}"/>
              </a:ext>
            </a:extLst>
          </p:cNvPr>
          <p:cNvSpPr txBox="1"/>
          <p:nvPr/>
        </p:nvSpPr>
        <p:spPr>
          <a:xfrm>
            <a:off x="3708495" y="3328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056F12-B45E-214F-9B36-BD0FA0CD7E42}"/>
              </a:ext>
            </a:extLst>
          </p:cNvPr>
          <p:cNvSpPr txBox="1"/>
          <p:nvPr/>
        </p:nvSpPr>
        <p:spPr>
          <a:xfrm>
            <a:off x="1207363" y="32403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4E2BFF-1A35-0D42-96C9-231D103EBC57}"/>
              </a:ext>
            </a:extLst>
          </p:cNvPr>
          <p:cNvSpPr txBox="1"/>
          <p:nvPr/>
        </p:nvSpPr>
        <p:spPr>
          <a:xfrm>
            <a:off x="2112666" y="2310572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rgbClr val="7030A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86430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FA6E7-ED75-4272-952C-71C5B7E0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Resumen rotaciones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BF7E7-7056-40FF-926C-6F6F06E1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s-CL" dirty="0"/>
              <a:t>Tenemos entonces 4 casos de desbalance, que podemos definir según la ruta que toma la inserción desde </a:t>
            </a:r>
            <a:r>
              <a:rPr lang="es-CL" b="1" i="1" dirty="0"/>
              <a:t>X</a:t>
            </a:r>
            <a:r>
              <a:rPr lang="es-CL" dirty="0"/>
              <a:t>:</a:t>
            </a:r>
          </a:p>
          <a:p>
            <a:pPr marL="514350" indent="-51435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L" dirty="0"/>
              <a:t>Izquierda + Izquierda (LL): Rotación simple</a:t>
            </a:r>
            <a:endParaRPr lang="es-CL" b="1" dirty="0"/>
          </a:p>
          <a:p>
            <a:pPr marL="514350" indent="-51435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L" dirty="0"/>
              <a:t>Izquierda + Derecha (LR): Rotación doble</a:t>
            </a:r>
          </a:p>
          <a:p>
            <a:pPr marL="514350" indent="-51435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L" dirty="0"/>
              <a:t>Derecha + Izquierda (RL): Rotación doble</a:t>
            </a:r>
          </a:p>
          <a:p>
            <a:pPr marL="514350" indent="-51435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L" dirty="0"/>
              <a:t>Derecha + Derecha (RR): Rotación simple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CL" dirty="0"/>
              <a:t>Los casos 1 y 4 son simétricos entre ellos; lo mismo para 2 y 3</a:t>
            </a:r>
          </a:p>
        </p:txBody>
      </p:sp>
    </p:spTree>
    <p:extLst>
      <p:ext uri="{BB962C8B-B14F-4D97-AF65-F5344CB8AC3E}">
        <p14:creationId xmlns:p14="http://schemas.microsoft.com/office/powerpoint/2010/main" val="190863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">
            <a:extLst>
              <a:ext uri="{FF2B5EF4-FFF2-40B4-BE49-F238E27FC236}">
                <a16:creationId xmlns:a16="http://schemas.microsoft.com/office/drawing/2014/main" id="{B6E63B92-95AF-9E45-806A-83523493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72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2E739079-AD41-714E-AFCB-F481CD5E7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9050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060D89C0-FDAD-764B-8CCE-11D742374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1242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19</a:t>
            </a:r>
          </a:p>
        </p:txBody>
      </p:sp>
      <p:cxnSp>
        <p:nvCxnSpPr>
          <p:cNvPr id="8" name="AutoShape 5">
            <a:extLst>
              <a:ext uri="{FF2B5EF4-FFF2-40B4-BE49-F238E27FC236}">
                <a16:creationId xmlns:a16="http://schemas.microsoft.com/office/drawing/2014/main" id="{7A897F09-DFAC-1F45-8E41-9636ACA715DF}"/>
              </a:ext>
            </a:extLst>
          </p:cNvPr>
          <p:cNvCxnSpPr>
            <a:cxnSpLocks noChangeShapeType="1"/>
            <a:stCxn id="6" idx="5"/>
            <a:endCxn id="7" idx="1"/>
          </p:cNvCxnSpPr>
          <p:nvPr/>
        </p:nvCxnSpPr>
        <p:spPr bwMode="auto">
          <a:xfrm>
            <a:off x="5451475" y="2555881"/>
            <a:ext cx="1289050" cy="679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6">
            <a:extLst>
              <a:ext uri="{FF2B5EF4-FFF2-40B4-BE49-F238E27FC236}">
                <a16:creationId xmlns:a16="http://schemas.microsoft.com/office/drawing/2014/main" id="{F45E8B5D-D826-6F40-8BC6-3E9DDCEF20B4}"/>
              </a:ext>
            </a:extLst>
          </p:cNvPr>
          <p:cNvCxnSpPr>
            <a:cxnSpLocks noChangeShapeType="1"/>
            <a:stCxn id="5" idx="5"/>
            <a:endCxn id="6" idx="0"/>
          </p:cNvCxnSpPr>
          <p:nvPr/>
        </p:nvCxnSpPr>
        <p:spPr bwMode="auto">
          <a:xfrm>
            <a:off x="4537075" y="1108081"/>
            <a:ext cx="644525" cy="796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Oval 7">
            <a:extLst>
              <a:ext uri="{FF2B5EF4-FFF2-40B4-BE49-F238E27FC236}">
                <a16:creationId xmlns:a16="http://schemas.microsoft.com/office/drawing/2014/main" id="{DEE8604F-D3D5-F240-AAC0-D6D44F9AE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23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DE4F7B4B-78E5-B846-938D-B2D21B3D0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2672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B997EE28-B539-8F42-8AA2-D3CEEF08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410206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12334E50-27C6-AF43-B9D8-37E8ABDD852D}"/>
              </a:ext>
            </a:extLst>
          </p:cNvPr>
          <p:cNvCxnSpPr>
            <a:cxnSpLocks noChangeShapeType="1"/>
            <a:stCxn id="7" idx="3"/>
            <a:endCxn id="11" idx="0"/>
          </p:cNvCxnSpPr>
          <p:nvPr/>
        </p:nvCxnSpPr>
        <p:spPr bwMode="auto">
          <a:xfrm flipH="1">
            <a:off x="6400800" y="3775081"/>
            <a:ext cx="3397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7CB44361-6770-2641-A221-A95A6FDCD882}"/>
              </a:ext>
            </a:extLst>
          </p:cNvPr>
          <p:cNvCxnSpPr>
            <a:cxnSpLocks noChangeShapeType="1"/>
            <a:stCxn id="11" idx="3"/>
            <a:endCxn id="12" idx="0"/>
          </p:cNvCxnSpPr>
          <p:nvPr/>
        </p:nvCxnSpPr>
        <p:spPr bwMode="auto">
          <a:xfrm flipH="1">
            <a:off x="5791200" y="4918081"/>
            <a:ext cx="3397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5D5672AC-52AE-F342-8B61-29F993E9A7F0}"/>
              </a:ext>
            </a:extLst>
          </p:cNvPr>
          <p:cNvCxnSpPr>
            <a:cxnSpLocks noChangeShapeType="1"/>
            <a:stCxn id="7" idx="5"/>
            <a:endCxn id="10" idx="0"/>
          </p:cNvCxnSpPr>
          <p:nvPr/>
        </p:nvCxnSpPr>
        <p:spPr bwMode="auto">
          <a:xfrm>
            <a:off x="7280275" y="3775081"/>
            <a:ext cx="14065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9124245B-F279-7348-BCB8-F0D1D9D77DFE}"/>
              </a:ext>
            </a:extLst>
          </p:cNvPr>
          <p:cNvCxnSpPr>
            <a:cxnSpLocks noChangeShapeType="1"/>
            <a:stCxn id="11" idx="5"/>
          </p:cNvCxnSpPr>
          <p:nvPr/>
        </p:nvCxnSpPr>
        <p:spPr bwMode="auto">
          <a:xfrm>
            <a:off x="6670675" y="4918081"/>
            <a:ext cx="415925" cy="473075"/>
          </a:xfrm>
          <a:prstGeom prst="straightConnector1">
            <a:avLst/>
          </a:prstGeom>
          <a:noFill/>
          <a:ln w="9525">
            <a:solidFill>
              <a:srgbClr val="00B05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FC7F1CFB-0BB0-684B-860A-97FA111BE6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990606"/>
            <a:ext cx="644525" cy="796925"/>
          </a:xfrm>
          <a:prstGeom prst="straightConnector1">
            <a:avLst/>
          </a:prstGeom>
          <a:noFill/>
          <a:ln w="9525">
            <a:solidFill>
              <a:srgbClr val="00B05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0DFDF94D-D083-934F-B5A3-6D26F2C445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2362206"/>
            <a:ext cx="1289050" cy="679450"/>
          </a:xfrm>
          <a:prstGeom prst="straightConnector1">
            <a:avLst/>
          </a:prstGeom>
          <a:noFill/>
          <a:ln w="9525">
            <a:solidFill>
              <a:srgbClr val="00B050"/>
            </a:solidFill>
            <a:prstDash val="lg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E1C6447E-5B28-6046-B68F-548FA934C8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324600" y="3657606"/>
            <a:ext cx="339725" cy="492125"/>
          </a:xfrm>
          <a:prstGeom prst="straightConnector1">
            <a:avLst/>
          </a:prstGeom>
          <a:noFill/>
          <a:ln w="9525">
            <a:solidFill>
              <a:srgbClr val="00B050"/>
            </a:solidFill>
            <a:prstDash val="dash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" name="Text Box 18">
            <a:extLst>
              <a:ext uri="{FF2B5EF4-FFF2-40B4-BE49-F238E27FC236}">
                <a16:creationId xmlns:a16="http://schemas.microsoft.com/office/drawing/2014/main" id="{8DA4CC93-108A-FE40-8F86-6DF254D9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914406"/>
            <a:ext cx="9028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B050"/>
                </a:solidFill>
              </a:rPr>
              <a:t>18 &gt; 7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8137A5FB-6968-1443-BB72-433A0E28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057406"/>
            <a:ext cx="10264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B050"/>
                </a:solidFill>
              </a:rPr>
              <a:t>18 &gt; 11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FBB95C39-450D-4B4E-933F-0EBDD4FA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429006"/>
            <a:ext cx="10454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B050"/>
                </a:solidFill>
              </a:rPr>
              <a:t>18 &lt; 19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05DAD59C-BB92-5247-A628-C88B86F4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00606"/>
            <a:ext cx="10454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B050"/>
                </a:solidFill>
              </a:rPr>
              <a:t>18 &gt; 17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4FE7F953-0977-664C-AAC6-E2E32CE54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5381631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B050"/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1BF89E3-A7E9-4940-8850-096C70CA97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32" y="263531"/>
                <a:ext cx="3685796" cy="5943600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_tradnl">
                    <a:latin typeface="Calibri"/>
                    <a:cs typeface="Calibri"/>
                  </a:rPr>
                  <a:t>Si en el árbol de la derecha buscamos la clave 18 a partir de la raíz:</a:t>
                </a:r>
              </a:p>
              <a:p>
                <a:pPr lvl="1">
                  <a:spcBef>
                    <a:spcPts val="1680"/>
                  </a:spcBef>
                  <a:buClr>
                    <a:srgbClr val="FF0000"/>
                  </a:buClr>
                </a:pPr>
                <a:r>
                  <a:rPr lang="es-ES_tradnl">
                    <a:latin typeface="Calibri"/>
                    <a:cs typeface="Calibri"/>
                  </a:rPr>
                  <a:t>comparamos 18 con 7</a:t>
                </a:r>
              </a:p>
              <a:p>
                <a:pPr marL="465138" lvl="1" indent="0">
                  <a:spcBef>
                    <a:spcPts val="1680"/>
                  </a:spcBef>
                  <a:buClr>
                    <a:srgbClr val="FF0000"/>
                  </a:buClr>
                  <a:buNone/>
                </a:pPr>
                <a:r>
                  <a:rPr lang="es-ES_tradnl">
                    <a:latin typeface="Calibri"/>
                    <a:cs typeface="Calibri"/>
                  </a:rPr>
                  <a:t>… luego con 11</a:t>
                </a:r>
              </a:p>
              <a:p>
                <a:pPr marL="465138" lvl="1" indent="0">
                  <a:spcBef>
                    <a:spcPts val="1680"/>
                  </a:spcBef>
                  <a:buClr>
                    <a:srgbClr val="FF0000"/>
                  </a:buClr>
                  <a:buNone/>
                </a:pPr>
                <a:r>
                  <a:rPr lang="es-ES_tradnl">
                    <a:latin typeface="Calibri"/>
                    <a:cs typeface="Calibri"/>
                  </a:rPr>
                  <a:t>… de ahí con 19</a:t>
                </a:r>
              </a:p>
              <a:p>
                <a:pPr marL="465138" lvl="1" indent="0">
                  <a:spcBef>
                    <a:spcPts val="1680"/>
                  </a:spcBef>
                  <a:buClr>
                    <a:srgbClr val="FF0000"/>
                  </a:buClr>
                  <a:buNone/>
                </a:pPr>
                <a:r>
                  <a:rPr lang="es-ES_tradnl">
                    <a:latin typeface="Calibri"/>
                    <a:cs typeface="Calibri"/>
                  </a:rPr>
                  <a:t>… con 17</a:t>
                </a:r>
              </a:p>
              <a:p>
                <a:pPr marL="465138" lvl="1" indent="0">
                  <a:spcBef>
                    <a:spcPts val="1680"/>
                  </a:spcBef>
                  <a:buClr>
                    <a:srgbClr val="FF0000"/>
                  </a:buClr>
                  <a:buNone/>
                </a:pPr>
                <a:r>
                  <a:rPr lang="es-ES_tradnl">
                    <a:latin typeface="Calibri"/>
                    <a:cs typeface="Calibri"/>
                  </a:rPr>
                  <a:t>… y tratamos de ir al hijo de-recho del nodo con clave 17</a:t>
                </a:r>
              </a:p>
              <a:p>
                <a:pPr lvl="1">
                  <a:spcBef>
                    <a:spcPts val="1680"/>
                  </a:spcBef>
                  <a:buClr>
                    <a:srgbClr val="FF0000"/>
                  </a:buClr>
                </a:pPr>
                <a:r>
                  <a:rPr lang="es-ES_tradnl" b="1">
                    <a:cs typeface="Calibri"/>
                  </a:rPr>
                  <a:t>(</a:t>
                </a:r>
                <a:r>
                  <a:rPr lang="es-ES_tradnl">
                    <a:cs typeface="Calibri"/>
                  </a:rPr>
                  <a:t> este último nodo no existe </a:t>
                </a:r>
                <a:r>
                  <a:rPr lang="es-ES_tradnl">
                    <a:cs typeface="Calibri"/>
                    <a:sym typeface="Wingdings" pitchFamily="2" charset="2"/>
                  </a:rPr>
                  <a:t> </a:t>
                </a:r>
                <a:r>
                  <a:rPr lang="es-ES_tradnl">
                    <a:cs typeface="Calibri"/>
                  </a:rPr>
                  <a:t>la clave 18 </a:t>
                </a:r>
                <a:r>
                  <a:rPr lang="es-ES_tradnl" b="1">
                    <a:latin typeface="Calibri"/>
                    <a:cs typeface="Calibri"/>
                  </a:rPr>
                  <a:t>no está </a:t>
                </a:r>
                <a:r>
                  <a:rPr lang="es-ES_tradnl">
                    <a:latin typeface="Calibri"/>
                    <a:cs typeface="Calibri"/>
                  </a:rPr>
                  <a:t>alma-cenada en el árbol, y por lo tanto devolvemos 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b="1">
                    <a:latin typeface="Calibri"/>
                    <a:cs typeface="Calibri"/>
                  </a:rPr>
                  <a:t>)</a:t>
                </a:r>
                <a:endParaRPr lang="es-ES_tradnl" b="1" i="1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1BF89E3-A7E9-4940-8850-096C70CA9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2" y="263531"/>
                <a:ext cx="3685796" cy="5943600"/>
              </a:xfrm>
              <a:prstGeom prst="rect">
                <a:avLst/>
              </a:prstGeom>
              <a:blipFill>
                <a:blip r:embed="rId2"/>
                <a:stretch>
                  <a:fillRect l="-2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B369C2-8B23-1C48-B2C2-A67DD8EEF444}"/>
              </a:ext>
            </a:extLst>
          </p:cNvPr>
          <p:cNvCxnSpPr/>
          <p:nvPr/>
        </p:nvCxnSpPr>
        <p:spPr>
          <a:xfrm flipV="1">
            <a:off x="3058510" y="1219206"/>
            <a:ext cx="82769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41B375-BCCE-A746-8898-679F78E2237F}"/>
              </a:ext>
            </a:extLst>
          </p:cNvPr>
          <p:cNvCxnSpPr>
            <a:cxnSpLocks/>
          </p:cNvCxnSpPr>
          <p:nvPr/>
        </p:nvCxnSpPr>
        <p:spPr>
          <a:xfrm flipV="1">
            <a:off x="2270234" y="2362206"/>
            <a:ext cx="2377966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73B1B5-0A72-7C47-8C64-2EA3FFA81436}"/>
              </a:ext>
            </a:extLst>
          </p:cNvPr>
          <p:cNvCxnSpPr>
            <a:cxnSpLocks/>
          </p:cNvCxnSpPr>
          <p:nvPr/>
        </p:nvCxnSpPr>
        <p:spPr>
          <a:xfrm>
            <a:off x="2315094" y="3062296"/>
            <a:ext cx="4085706" cy="29050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2569AF-BEC1-0C4B-820B-55D872E30811}"/>
              </a:ext>
            </a:extLst>
          </p:cNvPr>
          <p:cNvCxnSpPr>
            <a:cxnSpLocks/>
          </p:cNvCxnSpPr>
          <p:nvPr/>
        </p:nvCxnSpPr>
        <p:spPr>
          <a:xfrm>
            <a:off x="1646373" y="3555514"/>
            <a:ext cx="4221027" cy="921893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8DEF9E-8C3C-4C4E-B592-4E59AEA70CAD}"/>
              </a:ext>
            </a:extLst>
          </p:cNvPr>
          <p:cNvCxnSpPr>
            <a:cxnSpLocks/>
          </p:cNvCxnSpPr>
          <p:nvPr/>
        </p:nvCxnSpPr>
        <p:spPr>
          <a:xfrm>
            <a:off x="3650291" y="4423575"/>
            <a:ext cx="3020384" cy="95805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19ADBC-29DC-DE4E-AF7C-2A66D5B21584}"/>
              </a:ext>
            </a:extLst>
          </p:cNvPr>
          <p:cNvSpPr txBox="1"/>
          <p:nvPr/>
        </p:nvSpPr>
        <p:spPr>
          <a:xfrm>
            <a:off x="3609125" y="1429830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nivel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8EF0E9-A11A-BA48-AEEA-12700D60655B}"/>
              </a:ext>
            </a:extLst>
          </p:cNvPr>
          <p:cNvSpPr txBox="1"/>
          <p:nvPr/>
        </p:nvSpPr>
        <p:spPr>
          <a:xfrm>
            <a:off x="3658174" y="2526274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nivel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24ADAE-E30F-5A47-AA4F-47CC61CE45BA}"/>
              </a:ext>
            </a:extLst>
          </p:cNvPr>
          <p:cNvSpPr txBox="1"/>
          <p:nvPr/>
        </p:nvSpPr>
        <p:spPr>
          <a:xfrm>
            <a:off x="3927410" y="3310586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nivel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7A47F5-9173-9E43-AC98-9A13C31D3DC5}"/>
              </a:ext>
            </a:extLst>
          </p:cNvPr>
          <p:cNvSpPr txBox="1"/>
          <p:nvPr/>
        </p:nvSpPr>
        <p:spPr>
          <a:xfrm>
            <a:off x="4760694" y="4396542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nivel 4</a:t>
            </a:r>
          </a:p>
        </p:txBody>
      </p:sp>
    </p:spTree>
    <p:extLst>
      <p:ext uri="{BB962C8B-B14F-4D97-AF65-F5344CB8AC3E}">
        <p14:creationId xmlns:p14="http://schemas.microsoft.com/office/powerpoint/2010/main" val="634678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5495-4DE9-4000-AACD-677EF9E8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las rotaciones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477A-E9D9-4835-B67B-DB224AA7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¿Qué tan costoso es rebalancear el árbol?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¿Cuántas rotaciones es necesario hacer en el peor caso?</a:t>
            </a:r>
          </a:p>
        </p:txBody>
      </p:sp>
    </p:spTree>
    <p:extLst>
      <p:ext uri="{BB962C8B-B14F-4D97-AF65-F5344CB8AC3E}">
        <p14:creationId xmlns:p14="http://schemas.microsoft.com/office/powerpoint/2010/main" val="2890522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B9D51-7140-4B12-B95B-1D5F2E45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Costo de </a:t>
            </a:r>
            <a:r>
              <a:rPr lang="es-CL" dirty="0" err="1"/>
              <a:t>rebalancear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C0275-E932-4659-B209-568AB1CE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CL" dirty="0"/>
              <a:t>Hacer una rotación tiene costo constante —no depende del número de nodos del árbol:</a:t>
            </a:r>
          </a:p>
          <a:p>
            <a:pPr marL="635508" lvl="1" indent="-342900">
              <a:lnSpc>
                <a:spcPct val="110000"/>
              </a:lnSpc>
            </a:pPr>
            <a:r>
              <a:rPr lang="es-CL" dirty="0"/>
              <a:t>en la rotación simple, hay que cambiar 3 punteros</a:t>
            </a:r>
          </a:p>
          <a:p>
            <a:pPr marL="635508" lvl="1" indent="-342900">
              <a:lnSpc>
                <a:spcPct val="110000"/>
              </a:lnSpc>
            </a:pPr>
            <a:r>
              <a:rPr lang="es-CL" dirty="0"/>
              <a:t>en la rotación doble, hay que cambiar 5 punteros</a:t>
            </a:r>
          </a:p>
          <a:p>
            <a:pPr marL="0" indent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s-CL" dirty="0"/>
              <a:t>Además, al hacer estas rotaciones para el </a:t>
            </a:r>
            <a:r>
              <a:rPr lang="es-CL" b="1" i="1" dirty="0"/>
              <a:t>X</a:t>
            </a:r>
            <a:r>
              <a:rPr lang="es-CL" dirty="0"/>
              <a:t> que definimos, se soluciona el desbalance de </a:t>
            </a:r>
            <a:r>
              <a:rPr lang="es-CL" b="1" i="1" dirty="0"/>
              <a:t>X</a:t>
            </a:r>
            <a:r>
              <a:rPr lang="es-CL" b="1" dirty="0"/>
              <a:t> </a:t>
            </a:r>
            <a:r>
              <a:rPr lang="es-CL" dirty="0"/>
              <a:t>y</a:t>
            </a:r>
            <a:r>
              <a:rPr lang="es-CL" b="1" dirty="0"/>
              <a:t> </a:t>
            </a:r>
            <a:r>
              <a:rPr lang="es-CL" b="1" dirty="0">
                <a:solidFill>
                  <a:schemeClr val="accent2"/>
                </a:solidFill>
              </a:rPr>
              <a:t>no es posible crear un nuevo desbalance</a:t>
            </a:r>
            <a:endParaRPr lang="es-CL" dirty="0">
              <a:solidFill>
                <a:schemeClr val="accent2"/>
              </a:solidFill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s-CL" dirty="0"/>
              <a:t>… por lo que siempre en el peor caso realizaremos una sola rotación (simple o doble)</a:t>
            </a:r>
            <a:endParaRPr lang="es-CL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22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542B5-7B76-49DA-B636-02D2566F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Costo de la inserción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35619AE-8F42-4A03-B046-3A59805AA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s-CL" dirty="0"/>
                  <a:t>Luego de insertar, debemos revisar hacia arriba la ruta de inserción buscando el primer desbalance: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CL" dirty="0"/>
                  <a:t>el peor caso es que no haya un desbalance y lleguemos hasta la raíz</a:t>
                </a:r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dirty="0"/>
                  <a:t>Esto significa que toda </a:t>
                </a:r>
                <a:r>
                  <a:rPr lang="es-CL" b="1" dirty="0"/>
                  <a:t>la inserción sigue siendo 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s-CL" dirty="0"/>
                  <a:t>, siendo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la altura del árbol (si bien el número de pasos individuales más o menos se duplicó)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35619AE-8F42-4A03-B046-3A59805AA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839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9218-918B-409C-BE26-35042530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Altura de un árbol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2A0C-FB7D-4AAC-A113-66D1F24D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La complejidad de la inserción —con rebalanceo incluido— sigue dependiendo de la altura del árbol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¿Pero cuál es la altura de un árbol AVL?</a:t>
            </a:r>
          </a:p>
        </p:txBody>
      </p:sp>
    </p:spTree>
    <p:extLst>
      <p:ext uri="{BB962C8B-B14F-4D97-AF65-F5344CB8AC3E}">
        <p14:creationId xmlns:p14="http://schemas.microsoft.com/office/powerpoint/2010/main" val="3707210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41F2-9348-4D77-A725-CFB216B2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Altura </a:t>
            </a:r>
            <a:r>
              <a:rPr lang="es-CL" i="1" dirty="0"/>
              <a:t>h</a:t>
            </a:r>
            <a:r>
              <a:rPr lang="es-CL" dirty="0"/>
              <a:t> de un árbol AVL con </a:t>
            </a:r>
            <a:r>
              <a:rPr lang="es-CL" i="1" dirty="0"/>
              <a:t>n</a:t>
            </a:r>
            <a:r>
              <a:rPr lang="es-CL" dirty="0"/>
              <a:t> nodos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202BAF-D480-47F1-A323-29AF408E2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323975"/>
                <a:ext cx="8641076" cy="477366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s-CL" dirty="0"/>
                  <a:t>Podemos pensarlo al revés:</a:t>
                </a:r>
              </a:p>
              <a:p>
                <a:pPr marL="635508" lvl="1" indent="-34290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dirty="0"/>
                  <a:t>¿cuál es el máximo número de nodos de un árbol de altura </a:t>
                </a: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?</a:t>
                </a:r>
              </a:p>
              <a:p>
                <a:pPr marL="635508" lvl="1" indent="-34290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dirty="0"/>
                  <a:t>¿y el mínimo?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s-CL" dirty="0"/>
                  <a:t>Vamos a demostrar que en ambos casos el número de nodos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crece exponencialmente con la altura </a:t>
                </a:r>
                <a14:m>
                  <m:oMath xmlns:m="http://schemas.openxmlformats.org/officeDocument/2006/math">
                    <m:r>
                      <a:rPr lang="es-CL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s-CL" dirty="0"/>
                  <a:t>… lo que implica que la altura está acotada por el loga-ritmo del número de nodos </a:t>
                </a:r>
                <a:r>
                  <a:rPr lang="es-CL" dirty="0">
                    <a:sym typeface="Wingdings" pitchFamily="2" charset="2"/>
                  </a:rPr>
                  <a:t> </a:t>
                </a:r>
                <a:r>
                  <a:rPr lang="es-CL" dirty="0"/>
                  <a:t>el árbol está balanceado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202BAF-D480-47F1-A323-29AF408E2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323975"/>
                <a:ext cx="8641076" cy="4773666"/>
              </a:xfrm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039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8A739-D73F-4A49-8882-1D9E93FE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1) Máximo número de nodos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A07A09-BFDB-4CF8-8D1D-730874F76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dirty="0"/>
                  <a:t>El máximo número de nodos en un árbol binario de altura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se da cuando el árbol está lleno, es decir,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s-CL" dirty="0"/>
              </a:p>
              <a:p>
                <a:pPr>
                  <a:spcBef>
                    <a:spcPts val="24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r>
                  <a:rPr lang="es-CL" dirty="0"/>
                  <a:t>, por lo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CL" dirty="0"/>
              </a:p>
              <a:p>
                <a:pPr>
                  <a:spcBef>
                    <a:spcPts val="2400"/>
                  </a:spcBef>
                  <a:spcAft>
                    <a:spcPts val="0"/>
                  </a:spcAft>
                </a:pPr>
                <a:r>
                  <a:rPr lang="es-CL" dirty="0"/>
                  <a:t>Como ambas funciones son crecientes,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A07A09-BFDB-4CF8-8D1D-730874F76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r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828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B4A2-2320-4A06-849B-9600E703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2) Mínimo número de nodos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12B8D-E180-43EA-9C97-633AC02F8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200" dirty="0"/>
                  <a:t>Sea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200" dirty="0"/>
                  <a:t> la cantidad mínima de nodos que puede tener un árbol AVL de altura </a:t>
                </a:r>
                <a14:m>
                  <m:oMath xmlns:m="http://schemas.openxmlformats.org/officeDocument/2006/math">
                    <m:r>
                      <a:rPr lang="es-CL" sz="22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200" dirty="0"/>
              </a:p>
              <a:p>
                <a:pPr>
                  <a:lnSpc>
                    <a:spcPct val="100000"/>
                  </a:lnSpc>
                </a:pPr>
                <a:r>
                  <a:rPr lang="es-CL" sz="2200" dirty="0"/>
                  <a:t>Observamos que</a:t>
                </a:r>
                <a:r>
                  <a:rPr lang="es-CL" sz="2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sz="2200" dirty="0">
                    <a:latin typeface="Cambria Math" panose="02040503050406030204" pitchFamily="18" charset="0"/>
                  </a:rPr>
                  <a:t>(1) = 1 </a:t>
                </a:r>
                <a:r>
                  <a:rPr lang="es-CL" sz="2200" dirty="0"/>
                  <a:t>(sólo la raíz) y</a:t>
                </a:r>
                <a:r>
                  <a:rPr lang="es-CL" sz="2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L" sz="2200" dirty="0">
                    <a:latin typeface="Cambria Math" panose="02040503050406030204" pitchFamily="18" charset="0"/>
                  </a:rPr>
                  <a:t>(2) = 2</a:t>
                </a:r>
                <a:r>
                  <a:rPr lang="es-CL" sz="2200" dirty="0"/>
                  <a:t> (la raíz y un hijo)</a:t>
                </a:r>
                <a:endParaRPr lang="es-CL" sz="22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s-CL" sz="2200" dirty="0"/>
                  <a:t>Este árbol debe tener subárboles de alturas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sz="2200" dirty="0">
                    <a:latin typeface="Cambria Math" panose="020405030504060302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s-CL" sz="2200" dirty="0"/>
                  <a:t> 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CL" sz="2000" dirty="0"/>
                  <a:t>al menos un subárbol tiene altura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CL" sz="2000" dirty="0"/>
                  <a:t> ( para que el árbol original tenga altura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000" dirty="0"/>
                  <a:t> 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CL" sz="2000" dirty="0"/>
                  <a:t>las alturas de los aubárboles pueden diferir a lo más en 1 ( la propiedad de balance )</a:t>
                </a:r>
              </a:p>
              <a:p>
                <a:pPr>
                  <a:lnSpc>
                    <a:spcPct val="100000"/>
                  </a:lnSpc>
                </a:pPr>
                <a:r>
                  <a:rPr lang="es-CL" sz="2200" dirty="0"/>
                  <a:t>… y estos subárboles deben tener el menor número de de nodos para sus alturas</a:t>
                </a:r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CL" sz="22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200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CL" sz="22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12B8D-E180-43EA-9C97-633AC02F8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276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77AA7-890B-41AE-9248-60FE4102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55F188C-1AEE-4E16-9136-308933164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sz="2200"/>
                  <a:t>Esta recurrencia es similar a la recurrencia para la secuencia de Fibonacci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L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s-CL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sz="2200" b="0"/>
              </a:p>
              <a:p>
                <a:pPr marL="201168" lvl="1" indent="0">
                  <a:buNone/>
                </a:pPr>
                <a:r>
                  <a:rPr lang="en-US" sz="2200" b="0"/>
                  <a:t>… de modo que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s-CL" sz="2200" dirty="0"/>
                  <a:t>, por lo que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2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CL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</m:oMath>
                </a14:m>
                <a:endParaRPr lang="en-US" sz="2200" b="0"/>
              </a:p>
              <a:p>
                <a:pPr marL="201168" lvl="1" indent="0">
                  <a:buNone/>
                </a:pPr>
                <a:r>
                  <a:rPr lang="en-US" sz="2200"/>
                  <a:t>Por otra parte, sabemos que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s-CL" sz="2200" dirty="0"/>
                  <a:t>, en que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s-CL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s-CL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L" sz="2200" i="1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s-CL" sz="2200" dirty="0"/>
                  <a:t> </a:t>
                </a:r>
              </a:p>
              <a:p>
                <a:pPr marL="201168" lvl="1" indent="0">
                  <a:buNone/>
                </a:pPr>
                <a:r>
                  <a:rPr lang="es-CL" sz="2200" dirty="0"/>
                  <a:t>… por lo tanto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s-CL" sz="2200" dirty="0"/>
              </a:p>
              <a:p>
                <a:pPr marL="201168" lvl="1" indent="0">
                  <a:buNone/>
                </a:pPr>
                <a:r>
                  <a:rPr lang="es-CL" sz="2200" dirty="0"/>
                  <a:t>Como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CL" sz="2200" dirty="0"/>
                  <a:t>tenemos que </a:t>
                </a:r>
                <a14:m>
                  <m:oMath xmlns:m="http://schemas.openxmlformats.org/officeDocument/2006/math"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lang="es-CL" sz="2200" dirty="0"/>
              </a:p>
              <a:p>
                <a:pPr marL="201168" lvl="1" indent="0">
                  <a:buNone/>
                </a:pPr>
                <a:r>
                  <a:rPr lang="es-CL" sz="2200" dirty="0"/>
                  <a:t>… por lo que </a:t>
                </a:r>
                <a14:m>
                  <m:oMath xmlns:m="http://schemas.openxmlformats.org/officeDocument/2006/math">
                    <m:r>
                      <a:rPr lang="es-CL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s-CL" sz="22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55F188C-1AEE-4E16-9136-308933164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38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0E6EB-C808-42C4-AABA-1F16D97C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Así, de 1) y 2)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795D53-41D5-47C1-9C22-AB0DCAD19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La altura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dirty="0"/>
                  <a:t> de un árbol AVL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nodos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),</m:t>
                        </m:r>
                      </m:e>
                    </m:func>
                  </m:oMath>
                </a14:m>
                <a:r>
                  <a:rPr lang="es-CL" dirty="0"/>
                  <a:t> tanto en el caso del mayor número de nodos, como en el caso del menor número de nodos</a:t>
                </a:r>
              </a:p>
              <a:p>
                <a:endParaRPr lang="es-CL" dirty="0"/>
              </a:p>
              <a:p>
                <a:r>
                  <a:rPr lang="es-CL" dirty="0"/>
                  <a:t>Por lo tanto, en un árbol AVL de altura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795D53-41D5-47C1-9C22-AB0DCAD19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1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517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54683-1202-9741-8C2B-CF6070E127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Árbol binario:</a:t>
            </a:r>
          </a:p>
          <a:p>
            <a:pPr lvl="1"/>
            <a:r>
              <a:rPr lang="en-US"/>
              <a:t>cada nodo </a:t>
            </a:r>
            <a:r>
              <a:rPr lang="en-US" i="1"/>
              <a:t>x</a:t>
            </a:r>
            <a:r>
              <a:rPr lang="en-US"/>
              <a:t> tiene a lo más dos hijos, uno izquierdo y otro derecho,</a:t>
            </a:r>
          </a:p>
          <a:p>
            <a:pPr marL="401638" lvl="1" indent="0">
              <a:buNone/>
            </a:pPr>
            <a:r>
              <a:rPr lang="en-US"/>
              <a:t>… que, si están, son raíces de los subárboles izquierdo y derecho de </a:t>
            </a:r>
            <a:r>
              <a:rPr lang="en-US" i="1"/>
              <a:t>x</a:t>
            </a:r>
            <a:endParaRPr lang="en-US"/>
          </a:p>
          <a:p>
            <a:r>
              <a:rPr lang="en-US"/>
              <a:t>Árbol binario de búsqueda (</a:t>
            </a:r>
            <a:r>
              <a:rPr lang="en-US" cap="small"/>
              <a:t>abb</a:t>
            </a:r>
            <a:r>
              <a:rPr lang="en-US"/>
              <a:t>):</a:t>
            </a:r>
          </a:p>
          <a:p>
            <a:pPr lvl="1"/>
            <a:r>
              <a:rPr lang="en-US"/>
              <a:t>la clave en un nodo </a:t>
            </a:r>
            <a:r>
              <a:rPr lang="en-US" i="1"/>
              <a:t>x</a:t>
            </a:r>
            <a:r>
              <a:rPr lang="en-US"/>
              <a:t> es mayor que cualquiera de las claves en el subárbol izquierdo de </a:t>
            </a:r>
            <a:r>
              <a:rPr lang="en-US" i="1"/>
              <a:t>x</a:t>
            </a:r>
            <a:endParaRPr lang="en-US"/>
          </a:p>
          <a:p>
            <a:pPr marL="401638" lvl="1" indent="0">
              <a:buNone/>
            </a:pPr>
            <a:r>
              <a:rPr lang="en-US"/>
              <a:t>… y menor que cualquiera de las claves en el subárbol derecho de </a:t>
            </a:r>
            <a:r>
              <a:rPr lang="en-US" i="1"/>
              <a:t>x</a:t>
            </a:r>
            <a:endParaRPr lang="en-US"/>
          </a:p>
          <a:p>
            <a:r>
              <a:rPr lang="en-US" cap="small"/>
              <a:t>abb</a:t>
            </a:r>
            <a:r>
              <a:rPr lang="en-US"/>
              <a:t> balanceado:</a:t>
            </a:r>
          </a:p>
          <a:p>
            <a:pPr lvl="1"/>
            <a:r>
              <a:rPr lang="en-US"/>
              <a:t>cumple una propiedad adicional de balance</a:t>
            </a:r>
          </a:p>
          <a:p>
            <a:pPr lvl="1"/>
            <a:r>
              <a:rPr lang="en-US"/>
              <a:t>p.ej., </a:t>
            </a:r>
            <a:r>
              <a:rPr lang="es-ES_tradnl"/>
              <a:t>en un árbol </a:t>
            </a:r>
            <a:r>
              <a:rPr lang="es-ES_tradnl" cap="small"/>
              <a:t>avl</a:t>
            </a:r>
            <a:r>
              <a:rPr lang="es-ES_tradnl"/>
              <a:t>, para cualquier nodo del árbol, las alturas de los subárboles izquierdo y derecho pueden diferir a lo más en 1</a:t>
            </a:r>
          </a:p>
        </p:txBody>
      </p:sp>
    </p:spTree>
    <p:extLst>
      <p:ext uri="{BB962C8B-B14F-4D97-AF65-F5344CB8AC3E}">
        <p14:creationId xmlns:p14="http://schemas.microsoft.com/office/powerpoint/2010/main" val="308558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CED1-085D-7649-9CB6-E36CB460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Complejidad de las operaciones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7F9B-562B-5745-87D3-A251A094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 sz="2400"/>
              <a:t>Todas las operaciones —</a:t>
            </a:r>
            <a:r>
              <a:rPr lang="es-ES_tradnl" sz="2400" i="1"/>
              <a:t>buscar</a:t>
            </a:r>
            <a:r>
              <a:rPr lang="es-ES_tradnl" sz="2400"/>
              <a:t>, </a:t>
            </a:r>
            <a:r>
              <a:rPr lang="es-ES_tradnl" sz="2400" i="1"/>
              <a:t>insertar</a:t>
            </a:r>
            <a:r>
              <a:rPr lang="es-ES_tradnl" sz="2400"/>
              <a:t> y </a:t>
            </a:r>
            <a:r>
              <a:rPr lang="es-ES_tradnl" sz="2400" i="1"/>
              <a:t>eliminar*</a:t>
            </a:r>
            <a:r>
              <a:rPr lang="es-ES_tradnl" sz="2400"/>
              <a:t>— toman tiempo (o número de pasos) </a:t>
            </a:r>
            <a:r>
              <a:rPr lang="es-ES_tradnl" sz="2400" b="1"/>
              <a:t>proporcional a la </a:t>
            </a:r>
            <a:r>
              <a:rPr lang="es-ES_tradnl" sz="2400" b="1" i="1"/>
              <a:t>altura del árbol</a:t>
            </a:r>
            <a:r>
              <a:rPr lang="es-ES_tradnl" sz="2400"/>
              <a:t> —el número máximo de niveles desde la raíz hasta la hoja “de más abajo”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2400"/>
              <a:t>… o la longitud de la rama más larga del árbol:</a:t>
            </a:r>
          </a:p>
          <a:p>
            <a:pPr marL="571500" lvl="1" indent="-279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_tradnl" sz="2000"/>
              <a:t>la altura mínima de un </a:t>
            </a:r>
            <a:r>
              <a:rPr lang="es-ES_tradnl" sz="2000" cap="small"/>
              <a:t>abb</a:t>
            </a:r>
            <a:r>
              <a:rPr lang="es-ES_tradnl" sz="2000"/>
              <a:t> con </a:t>
            </a:r>
            <a:r>
              <a:rPr lang="es-ES_tradnl" sz="2000" i="1"/>
              <a:t>n</a:t>
            </a:r>
            <a:r>
              <a:rPr lang="es-ES_tradnl" sz="2000"/>
              <a:t> objetos es O(log</a:t>
            </a:r>
            <a:r>
              <a:rPr lang="es-ES_tradnl" sz="2000" i="1"/>
              <a:t>n</a:t>
            </a:r>
            <a:r>
              <a:rPr lang="es-ES_tradnl" sz="2000"/>
              <a:t>)</a:t>
            </a:r>
          </a:p>
          <a:p>
            <a:pPr marL="571500" lvl="1" indent="-2794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_tradnl" sz="2000"/>
              <a:t>… aunque en general podría ser O(</a:t>
            </a:r>
            <a:r>
              <a:rPr lang="es-ES_tradnl" sz="2000" i="1"/>
              <a:t>n</a:t>
            </a:r>
            <a:r>
              <a:rPr lang="es-ES_tradnl" sz="2000"/>
              <a:t>)</a:t>
            </a:r>
          </a:p>
          <a:p>
            <a:pPr marL="93663" indent="-93663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s-ES_tradnl" sz="2000"/>
              <a:t>*</a:t>
            </a:r>
            <a:r>
              <a:rPr lang="es-ES_tradnl" sz="2000" i="1"/>
              <a:t>insertar</a:t>
            </a:r>
            <a:r>
              <a:rPr lang="es-ES_tradnl" sz="2000"/>
              <a:t> y </a:t>
            </a:r>
            <a:r>
              <a:rPr lang="es-ES_tradnl" sz="2000" i="1"/>
              <a:t>eliminar</a:t>
            </a:r>
            <a:r>
              <a:rPr lang="es-ES_tradnl" sz="2000"/>
              <a:t> incluyen primero una búsqueda</a:t>
            </a:r>
          </a:p>
        </p:txBody>
      </p:sp>
    </p:spTree>
    <p:extLst>
      <p:ext uri="{BB962C8B-B14F-4D97-AF65-F5344CB8AC3E}">
        <p14:creationId xmlns:p14="http://schemas.microsoft.com/office/powerpoint/2010/main" val="36672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17F2-543B-45B2-BAA2-43D97B9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Queremos asegurarnos de que</a:t>
            </a:r>
            <a:br>
              <a:rPr lang="es-CL" sz="4000" dirty="0"/>
            </a:br>
            <a:r>
              <a:rPr lang="es-CL" sz="4000" dirty="0"/>
              <a:t>el árbol esté </a:t>
            </a:r>
            <a:r>
              <a:rPr lang="es-CL" sz="4000" b="1" dirty="0"/>
              <a:t>balanceado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BF116-CA2D-46CF-A74A-B63EBE5B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¿Cómo podríamos definir esta noción?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Nos interesa que se pueda cumplir recursivamente</a:t>
            </a:r>
          </a:p>
        </p:txBody>
      </p:sp>
    </p:spTree>
    <p:extLst>
      <p:ext uri="{BB962C8B-B14F-4D97-AF65-F5344CB8AC3E}">
        <p14:creationId xmlns:p14="http://schemas.microsoft.com/office/powerpoint/2010/main" val="302491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684420B-4A7F-4472-90A5-8C475ED30C22}"/>
                  </a:ext>
                </a:extLst>
              </p:cNvPr>
              <p:cNvSpPr/>
              <p:nvPr/>
            </p:nvSpPr>
            <p:spPr>
              <a:xfrm>
                <a:off x="4572000" y="2511580"/>
                <a:ext cx="3968954" cy="363324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684420B-4A7F-4472-90A5-8C475ED30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11580"/>
                <a:ext cx="3968954" cy="3633245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1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3E641F43-1C8A-44E1-9022-05EFDABE9804}"/>
                  </a:ext>
                </a:extLst>
              </p:cNvPr>
              <p:cNvSpPr/>
              <p:nvPr/>
            </p:nvSpPr>
            <p:spPr>
              <a:xfrm>
                <a:off x="851112" y="2514599"/>
                <a:ext cx="3472826" cy="258450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3E641F43-1C8A-44E1-9022-05EFDABE9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2" y="2514599"/>
                <a:ext cx="3472826" cy="2584509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847B5478-5FC0-4E1C-AFA6-9FFA5D71A831}"/>
                  </a:ext>
                </a:extLst>
              </p:cNvPr>
              <p:cNvSpPr/>
              <p:nvPr/>
            </p:nvSpPr>
            <p:spPr>
              <a:xfrm>
                <a:off x="4820064" y="2511581"/>
                <a:ext cx="3472826" cy="258450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847B5478-5FC0-4E1C-AFA6-9FFA5D71A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64" y="2511581"/>
                <a:ext cx="3472826" cy="2584509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41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E4E17A21-E1D4-4D86-8EDD-093F7807DCC7}"/>
                  </a:ext>
                </a:extLst>
              </p:cNvPr>
              <p:cNvSpPr/>
              <p:nvPr/>
            </p:nvSpPr>
            <p:spPr>
              <a:xfrm>
                <a:off x="851112" y="2514599"/>
                <a:ext cx="3472826" cy="258147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E4E17A21-E1D4-4D86-8EDD-093F7807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2" y="2514599"/>
                <a:ext cx="3472826" cy="2581479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363F7687-6571-4889-85AA-F067E5B945F9}"/>
                  </a:ext>
                </a:extLst>
              </p:cNvPr>
              <p:cNvSpPr/>
              <p:nvPr/>
            </p:nvSpPr>
            <p:spPr>
              <a:xfrm>
                <a:off x="4820064" y="2511581"/>
                <a:ext cx="3472826" cy="363323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363F7687-6571-4889-85AA-F067E5B94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64" y="2511581"/>
                <a:ext cx="3472826" cy="3633235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11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4AAE-E2F4-AA4D-925F-961C2AC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ABBs balanceados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AAD5-A4D2-2E49-889C-770FFF07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/>
              <a:t>Para </a:t>
            </a:r>
            <a:r>
              <a:rPr lang="es-ES_tradnl" cap="small"/>
              <a:t>abb</a:t>
            </a:r>
            <a:r>
              <a:rPr lang="es-ES_tradnl"/>
              <a:t>s, podemos garantizar que las operaciones de diccionario —</a:t>
            </a:r>
            <a:r>
              <a:rPr lang="es-ES_tradnl" i="1"/>
              <a:t>buscar</a:t>
            </a:r>
            <a:r>
              <a:rPr lang="es-ES_tradnl"/>
              <a:t>, </a:t>
            </a:r>
            <a:r>
              <a:rPr lang="es-ES_tradnl" i="1"/>
              <a:t>insertar</a:t>
            </a:r>
            <a:r>
              <a:rPr lang="es-ES_tradnl"/>
              <a:t> y </a:t>
            </a:r>
            <a:r>
              <a:rPr lang="es-ES_tradnl" i="1"/>
              <a:t>eliminar</a:t>
            </a:r>
            <a:r>
              <a:rPr lang="es-ES_tradnl"/>
              <a:t>— tomen tiempo O(log</a:t>
            </a:r>
            <a:r>
              <a:rPr lang="es-ES_tradnl" i="1"/>
              <a:t>n</a:t>
            </a:r>
            <a:r>
              <a:rPr lang="es-ES_tradnl"/>
              <a:t>) en el peor caso:</a:t>
            </a:r>
          </a:p>
          <a:p>
            <a:pPr algn="ctr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b="1"/>
              <a:t>es necesario mantenerlos balanceados</a:t>
            </a:r>
          </a:p>
          <a:p>
            <a:pPr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</a:pPr>
            <a:r>
              <a:rPr lang="es-ES_tradnl"/>
              <a:t>La </a:t>
            </a:r>
            <a:r>
              <a:rPr lang="es-ES_tradnl" b="1"/>
              <a:t>propiedad de balance</a:t>
            </a:r>
            <a:r>
              <a:rPr lang="es-ES_tradnl"/>
              <a:t> debe cumplir dos condiciones:</a:t>
            </a:r>
          </a:p>
          <a:p>
            <a:pPr lvl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_tradnl"/>
              <a:t>debe asegurar que la altura de un árbol con </a:t>
            </a:r>
            <a:r>
              <a:rPr lang="es-ES_tradnl" i="1"/>
              <a:t>n</a:t>
            </a:r>
            <a:r>
              <a:rPr lang="es-ES_tradnl"/>
              <a:t> nodos sea O(log</a:t>
            </a:r>
            <a:r>
              <a:rPr lang="es-ES_tradnl" i="1"/>
              <a:t>n</a:t>
            </a:r>
            <a:r>
              <a:rPr lang="es-ES_tradnl"/>
              <a:t>)</a:t>
            </a:r>
          </a:p>
          <a:p>
            <a:pPr lvl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</a:pPr>
            <a:r>
              <a:rPr lang="es-ES_tradnl"/>
              <a:t>debe ser fácil de mantener —p.ej., la complejidad de (re)balan-cear el árbol después de una inserción no puede ser mayor que O(log</a:t>
            </a:r>
            <a:r>
              <a:rPr lang="es-ES_tradnl" i="1"/>
              <a:t>n</a:t>
            </a:r>
            <a:r>
              <a:rPr lang="es-ES_tradnl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3475600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9483</TotalTime>
  <Words>2177</Words>
  <Application>Microsoft Macintosh PowerPoint</Application>
  <PresentationFormat>On-screen Show (4:3)</PresentationFormat>
  <Paragraphs>377</Paragraphs>
  <Slides>39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Cambria Math</vt:lpstr>
      <vt:lpstr>Wingdings</vt:lpstr>
      <vt:lpstr>IIC2133</vt:lpstr>
      <vt:lpstr>Raíces y raíces</vt:lpstr>
      <vt:lpstr>Mismos datos, distintos árboles</vt:lpstr>
      <vt:lpstr>PowerPoint Presentation</vt:lpstr>
      <vt:lpstr>Complejidad de las operaciones</vt:lpstr>
      <vt:lpstr>Queremos asegurarnos de que el árbol esté balanceado</vt:lpstr>
      <vt:lpstr>¿Está balanceado?</vt:lpstr>
      <vt:lpstr>¿Está balanceado?</vt:lpstr>
      <vt:lpstr>¿Está balanceado?</vt:lpstr>
      <vt:lpstr>ABBs balanceados</vt:lpstr>
      <vt:lpstr>Árboles avl</vt:lpstr>
      <vt:lpstr>Operaciones en árboles AVL</vt:lpstr>
      <vt:lpstr>P.ej., árbol AVL inicial</vt:lpstr>
      <vt:lpstr>… árbol luego de insertar B</vt:lpstr>
      <vt:lpstr>Más en general, luego de insertar en T_1</vt:lpstr>
      <vt:lpstr>Rotación a la derecha en torno a X-Y</vt:lpstr>
      <vt:lpstr>Rotación X-Y</vt:lpstr>
      <vt:lpstr>PowerPoint Presentation</vt:lpstr>
      <vt:lpstr>Luego de insertar B</vt:lpstr>
      <vt:lpstr>Rotación a la derecha en torno a K-F</vt:lpstr>
      <vt:lpstr>Otro ej.: el árbol (inicial) luego de insertar G</vt:lpstr>
      <vt:lpstr>Más en general, el árbol luego de una inserción en T_2</vt:lpstr>
      <vt:lpstr>¿Rotación a la derecha en torno a X-Y ?</vt:lpstr>
      <vt:lpstr>Hagamos doble click en T_2</vt:lpstr>
      <vt:lpstr>Rotación doble: primero a la izquierda en torno a Y-Z; luego a la derecha en torno a X-Z</vt:lpstr>
      <vt:lpstr>( La primera rotación, a la izquierda, convierte el problema en uno similar al de la diap. #15 )</vt:lpstr>
      <vt:lpstr>PowerPoint Presentation</vt:lpstr>
      <vt:lpstr>Vovliendo al ejemplo, luego de insertar G</vt:lpstr>
      <vt:lpstr>¡ La rotación doble rebalancea el árbol !</vt:lpstr>
      <vt:lpstr>Resumen rotaciones</vt:lpstr>
      <vt:lpstr>Propiedades de las rotaciones</vt:lpstr>
      <vt:lpstr>Costo de rebalancear</vt:lpstr>
      <vt:lpstr>Costo de la inserción</vt:lpstr>
      <vt:lpstr>Altura de un árbol AVL</vt:lpstr>
      <vt:lpstr>Altura h de un árbol AVL con n nodos</vt:lpstr>
      <vt:lpstr>1) Máximo número de nodos</vt:lpstr>
      <vt:lpstr>2) Mínimo número de nodos</vt:lpstr>
      <vt:lpstr>…</vt:lpstr>
      <vt:lpstr>Así, de 1) y 2) …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Mismos datos, distinto árbol</dc:title>
  <dc:creator>Vicente Errázuriz Quiroga</dc:creator>
  <cp:lastModifiedBy>Yadran</cp:lastModifiedBy>
  <cp:revision>160</cp:revision>
  <dcterms:created xsi:type="dcterms:W3CDTF">2018-03-25T17:49:14Z</dcterms:created>
  <dcterms:modified xsi:type="dcterms:W3CDTF">2020-09-14T15:38:43Z</dcterms:modified>
</cp:coreProperties>
</file>