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2"/>
  </p:notesMasterIdLst>
  <p:sldIdLst>
    <p:sldId id="294" r:id="rId2"/>
    <p:sldId id="257" r:id="rId3"/>
    <p:sldId id="311" r:id="rId4"/>
    <p:sldId id="312" r:id="rId5"/>
    <p:sldId id="258" r:id="rId6"/>
    <p:sldId id="261" r:id="rId7"/>
    <p:sldId id="259" r:id="rId8"/>
    <p:sldId id="262" r:id="rId9"/>
    <p:sldId id="313" r:id="rId10"/>
    <p:sldId id="264" r:id="rId11"/>
    <p:sldId id="265" r:id="rId12"/>
    <p:sldId id="314" r:id="rId13"/>
    <p:sldId id="315" r:id="rId14"/>
    <p:sldId id="274" r:id="rId15"/>
    <p:sldId id="275" r:id="rId16"/>
    <p:sldId id="295" r:id="rId17"/>
    <p:sldId id="305" r:id="rId18"/>
    <p:sldId id="278" r:id="rId19"/>
    <p:sldId id="279" r:id="rId20"/>
    <p:sldId id="317" r:id="rId21"/>
    <p:sldId id="276" r:id="rId22"/>
    <p:sldId id="277" r:id="rId23"/>
    <p:sldId id="281" r:id="rId24"/>
    <p:sldId id="282" r:id="rId25"/>
    <p:sldId id="283" r:id="rId26"/>
    <p:sldId id="284" r:id="rId27"/>
    <p:sldId id="306" r:id="rId28"/>
    <p:sldId id="304" r:id="rId29"/>
    <p:sldId id="286" r:id="rId30"/>
    <p:sldId id="307" r:id="rId31"/>
    <p:sldId id="308" r:id="rId32"/>
    <p:sldId id="285" r:id="rId33"/>
    <p:sldId id="296" r:id="rId34"/>
    <p:sldId id="300" r:id="rId35"/>
    <p:sldId id="298" r:id="rId36"/>
    <p:sldId id="299" r:id="rId37"/>
    <p:sldId id="301" r:id="rId38"/>
    <p:sldId id="302" r:id="rId39"/>
    <p:sldId id="303" r:id="rId40"/>
    <p:sldId id="31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1" autoAdjust="0"/>
    <p:restoredTop sz="92841"/>
  </p:normalViewPr>
  <p:slideViewPr>
    <p:cSldViewPr snapToGrid="0" showGuides="1">
      <p:cViewPr varScale="1">
        <p:scale>
          <a:sx n="128" d="100"/>
          <a:sy n="128" d="100"/>
        </p:scale>
        <p:origin x="8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A3-EFA0-4F8F-8DCF-3DB05C2BC51A}" type="datetimeFigureOut">
              <a:rPr lang="es-CL" smtClean="0"/>
              <a:t>07-09-20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381E-6540-4CC7-BC03-B9BFC0C5606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36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25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X e Y son los nodos que van camino a la inserción, a partir del nodo desbalanceado más bajo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09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se rota el árbol hacia la derecha, en torno a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40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Luego de insertar un nodo iteramos hacia arriba revisando el balance de los nodos desde el nodo insertado hasta la </a:t>
            </a:r>
            <a:r>
              <a:rPr lang="es-CL" dirty="0" err="1"/>
              <a:t>raiz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96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4576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aquí tomamos Y como pivote, el árbol resultante no está balanceado.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83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 esto no nos está sirviendo.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064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Siguiendo el mismo esquema de antes, a partir de X, el nodo más bajo que está desbalanceado, Y </a:t>
            </a:r>
            <a:r>
              <a:rPr lang="es-CL" dirty="0" err="1"/>
              <a:t>y</a:t>
            </a:r>
            <a:r>
              <a:rPr lang="es-CL" dirty="0"/>
              <a:t> Z son los siguientes nodos en la ruta de la inserción. Luego se puede rotar Z hacia la izquierda y luego nuevamente se rota Z hacia la derecha,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581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Tambien</a:t>
            </a:r>
            <a:r>
              <a:rPr lang="es-CL" dirty="0"/>
              <a:t> se puede ver como que Z sube hacia arriba y queda entre Y </a:t>
            </a:r>
            <a:r>
              <a:rPr lang="es-CL" dirty="0" err="1"/>
              <a:t>y</a:t>
            </a:r>
            <a:r>
              <a:rPr lang="es-CL" dirty="0"/>
              <a:t>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599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X es K, Y es F, y Z es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408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22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3884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sola: si fuera necesario más de una, el árbol original no sería un AVL.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72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no! Ojo que estos árboles solo representan la altura, no la cantidad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85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 caso tiene mas sentido, PERO no es posible que se cumpla recursivamente a menos que la cantidad de datos sea potencia de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96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¿Quizás? Es más razonable que pedir que ambos árboles tengan la misma altura.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98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AVL viene de los nombres de los que propusieron este modelo originalmente: 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delson-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elsky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 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práctica, nos referimos a los nodos que no cumplen el primer punto como “nodos desbalanceados”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Nótese que esta es solo 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definir balance, existen más nociones que cumplen diferentes propiedades.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11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570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380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Raíces y raíces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más convenientes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dato conveniente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9719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97-5C0B-40B7-B404-53AD9147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b="1" dirty="0"/>
              <a:t>Árboles </a:t>
            </a:r>
            <a:r>
              <a:rPr lang="es-CL" sz="4400" b="1" cap="small" dirty="0"/>
              <a:t>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0226-1382-4CA4-B184-049D778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Diremos que un ABB 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  <a:r>
              <a:rPr lang="es-CL" dirty="0"/>
              <a:t> si: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las alturas de los hijos de la raíz difieren a lo más en 1 entre ellas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hijo a su vez 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</a:p>
          <a:p>
            <a:pPr marL="0" indent="0">
              <a:lnSpc>
                <a:spcPct val="100000"/>
              </a:lnSpc>
              <a:buNone/>
            </a:pPr>
            <a:endParaRPr lang="es-CL" b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b="1" dirty="0">
                <a:solidFill>
                  <a:schemeClr val="accent2"/>
                </a:solidFill>
              </a:rPr>
              <a:t> </a:t>
            </a:r>
            <a:r>
              <a:rPr lang="es-CL" dirty="0"/>
              <a:t>Un ABB que cumple esta propiedad se llama </a:t>
            </a:r>
            <a:r>
              <a:rPr lang="es-CL" b="1" dirty="0">
                <a:solidFill>
                  <a:schemeClr val="accent2"/>
                </a:solidFill>
              </a:rPr>
              <a:t>árbol AVL</a:t>
            </a:r>
          </a:p>
        </p:txBody>
      </p:sp>
    </p:spTree>
    <p:extLst>
      <p:ext uri="{BB962C8B-B14F-4D97-AF65-F5344CB8AC3E}">
        <p14:creationId xmlns:p14="http://schemas.microsoft.com/office/powerpoint/2010/main" val="247509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7D8-9D79-4E26-B4FC-A6B50A6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en árboles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475E-A155-48C4-80F9-F95B4A5C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Al insertar o eliminar un nodo, es posible desbalancear el árbol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¿Cómo garantizamos el </a:t>
            </a:r>
            <a:r>
              <a:rPr lang="es-CL" b="1" dirty="0">
                <a:solidFill>
                  <a:schemeClr val="accent2"/>
                </a:solidFill>
              </a:rPr>
              <a:t>balance</a:t>
            </a:r>
            <a:r>
              <a:rPr lang="es-CL" dirty="0"/>
              <a:t> del árbol luego de cada operación?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Nos interesa conservar todas las propiedades de los ABB:</a:t>
            </a:r>
          </a:p>
          <a:p>
            <a:pPr marL="635508" lvl="1" indent="-342900">
              <a:lnSpc>
                <a:spcPct val="110000"/>
              </a:lnSpc>
            </a:pPr>
            <a:r>
              <a:rPr lang="es-ES_tradnl"/>
              <a:t>en particular, el balance </a:t>
            </a:r>
            <a:r>
              <a:rPr lang="es-ES_tradnl" b="1"/>
              <a:t>debe ser restaurado </a:t>
            </a:r>
            <a:r>
              <a:rPr lang="es-ES_tradnl"/>
              <a:t>antes de que la operación —de inserción o elimionación— pueda considerarse completa</a:t>
            </a:r>
          </a:p>
        </p:txBody>
      </p:sp>
    </p:spTree>
    <p:extLst>
      <p:ext uri="{BB962C8B-B14F-4D97-AF65-F5344CB8AC3E}">
        <p14:creationId xmlns:p14="http://schemas.microsoft.com/office/powerpoint/2010/main" val="365515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P.ej., árbol AVL inicial</a:t>
            </a:r>
            <a:endParaRPr lang="es-CL" i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1B679-8A88-0749-9AFB-ED008F79159C}"/>
              </a:ext>
            </a:extLst>
          </p:cNvPr>
          <p:cNvSpPr txBox="1"/>
          <p:nvPr/>
        </p:nvSpPr>
        <p:spPr>
          <a:xfrm>
            <a:off x="4501872" y="5272069"/>
            <a:ext cx="4157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Para cualquier nodo, las alturas de sus</a:t>
            </a:r>
          </a:p>
          <a:p>
            <a:r>
              <a:rPr lang="en-US" sz="2000"/>
              <a:t>hijos difieren a lo más en 1 entre ellas</a:t>
            </a:r>
          </a:p>
        </p:txBody>
      </p:sp>
    </p:spTree>
    <p:extLst>
      <p:ext uri="{BB962C8B-B14F-4D97-AF65-F5344CB8AC3E}">
        <p14:creationId xmlns:p14="http://schemas.microsoft.com/office/powerpoint/2010/main" val="135113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árbol luego de insertar </a:t>
            </a:r>
            <a:r>
              <a:rPr lang="es-CL" i="1" dirty="0"/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D3E50-1304-6140-A939-7B60431BEBA5}"/>
              </a:ext>
            </a:extLst>
          </p:cNvPr>
          <p:cNvSpPr txBox="1"/>
          <p:nvPr/>
        </p:nvSpPr>
        <p:spPr>
          <a:xfrm>
            <a:off x="2835584" y="5272069"/>
            <a:ext cx="581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Los árboles con raíces </a:t>
            </a:r>
            <a:r>
              <a:rPr lang="en-US" sz="2000" i="1"/>
              <a:t>T</a:t>
            </a:r>
            <a:r>
              <a:rPr lang="en-US" sz="2000"/>
              <a:t> y </a:t>
            </a:r>
            <a:r>
              <a:rPr lang="en-US" sz="2000" i="1"/>
              <a:t>K </a:t>
            </a:r>
            <a:r>
              <a:rPr lang="en-US" sz="2000"/>
              <a:t>quedaron desbalanceados</a:t>
            </a:r>
          </a:p>
          <a:p>
            <a:r>
              <a:rPr lang="en-US" sz="2000"/>
              <a:t>(los nodos </a:t>
            </a:r>
            <a:r>
              <a:rPr lang="en-US" sz="2000" i="1"/>
              <a:t>T</a:t>
            </a:r>
            <a:r>
              <a:rPr lang="en-US" sz="2000"/>
              <a:t> y </a:t>
            </a:r>
            <a:r>
              <a:rPr lang="en-US" sz="2000" i="1"/>
              <a:t>K</a:t>
            </a:r>
            <a:r>
              <a:rPr lang="en-US" sz="2000"/>
              <a:t> “quedaron desbalanceados”)</a:t>
            </a:r>
          </a:p>
        </p:txBody>
      </p:sp>
    </p:spTree>
    <p:extLst>
      <p:ext uri="{BB962C8B-B14F-4D97-AF65-F5344CB8AC3E}">
        <p14:creationId xmlns:p14="http://schemas.microsoft.com/office/powerpoint/2010/main" val="138921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CL" dirty="0"/>
                  <a:t>Más en general, luego de insertar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i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  <a:p>
            <a:pPr algn="ctr"/>
            <a:r>
              <a:rPr lang="es-CL" sz="2400" dirty="0"/>
              <a:t>( suponemos que </a:t>
            </a:r>
            <a:r>
              <a:rPr lang="es-CL" sz="2400" i="1" dirty="0"/>
              <a:t>T</a:t>
            </a:r>
            <a:r>
              <a:rPr lang="es-CL" sz="2400" baseline="-25000" dirty="0"/>
              <a:t>1</a:t>
            </a:r>
            <a:r>
              <a:rPr lang="es-CL" sz="2400" dirty="0"/>
              <a:t>, </a:t>
            </a:r>
            <a:r>
              <a:rPr lang="es-CL" sz="2400" i="1" dirty="0"/>
              <a:t>T</a:t>
            </a:r>
            <a:r>
              <a:rPr lang="es-CL" sz="2400" baseline="-25000" dirty="0"/>
              <a:t>2</a:t>
            </a:r>
            <a:r>
              <a:rPr lang="es-CL" sz="2400" dirty="0"/>
              <a:t> y </a:t>
            </a:r>
            <a:r>
              <a:rPr lang="es-CL" sz="2400" i="1" dirty="0"/>
              <a:t>T</a:t>
            </a:r>
            <a:r>
              <a:rPr lang="es-CL" sz="2400" baseline="-25000" dirty="0"/>
              <a:t>3</a:t>
            </a:r>
            <a:r>
              <a:rPr lang="es-CL" sz="2400" dirty="0"/>
              <a:t> son AVLs 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 fontScale="90000"/>
          </a:bodyPr>
          <a:lstStyle/>
          <a:p>
            <a:r>
              <a:rPr lang="es-CL" b="1" dirty="0"/>
              <a:t>Rotación</a:t>
            </a:r>
            <a:r>
              <a:rPr lang="es-CL" dirty="0"/>
              <a:t>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05BD29-993A-4715-9DE6-6E60D02DE545}"/>
              </a:ext>
            </a:extLst>
          </p:cNvPr>
          <p:cNvSpPr/>
          <p:nvPr/>
        </p:nvSpPr>
        <p:spPr>
          <a:xfrm>
            <a:off x="3848830" y="1856922"/>
            <a:ext cx="1319346" cy="61337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2FB66-A306-4AF4-A9FE-C51E7AC453CD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5710429" y="1856922"/>
            <a:ext cx="758304" cy="129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C5156A-BD97-4CA8-9806-AA7231DF5625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6819541" y="1856922"/>
            <a:ext cx="764229" cy="476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D9953C-5BBA-49BB-93A9-028FAE0EF2E8}"/>
              </a:ext>
            </a:extLst>
          </p:cNvPr>
          <p:cNvSpPr/>
          <p:nvPr/>
        </p:nvSpPr>
        <p:spPr>
          <a:xfrm>
            <a:off x="6396078" y="143345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9E0DE3-AE79-4C9A-97B1-31D9F663864A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036305" y="2756592"/>
            <a:ext cx="372061" cy="81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5C400A-5935-498F-B310-B1C636CC49C7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7759174" y="2756592"/>
            <a:ext cx="603007" cy="28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E779D58-E108-4C25-83C1-C0D2AFC4022D}"/>
              </a:ext>
            </a:extLst>
          </p:cNvPr>
          <p:cNvSpPr/>
          <p:nvPr/>
        </p:nvSpPr>
        <p:spPr>
          <a:xfrm>
            <a:off x="7335711" y="23331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/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/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/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2CF5-07C1-4C71-97B9-9DA5A401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Rotación </a:t>
            </a:r>
            <a:r>
              <a:rPr lang="es-CL" i="1" dirty="0"/>
              <a:t>X-Y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CBE1B9D-EABB-422C-97E1-CD927BBA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565" y="1824419"/>
            <a:ext cx="4410972" cy="4273222"/>
          </a:xfrm>
        </p:spPr>
        <p:txBody>
          <a:bodyPr anchor="ctr"/>
          <a:lstStyle/>
          <a:p>
            <a:r>
              <a:rPr lang="es-CL" dirty="0"/>
              <a:t>¿Cómo encontramos los nodos </a:t>
            </a:r>
            <a:r>
              <a:rPr lang="es-CL" i="1" dirty="0"/>
              <a:t>X</a:t>
            </a:r>
            <a:r>
              <a:rPr lang="es-CL" dirty="0"/>
              <a:t> y </a:t>
            </a:r>
            <a:r>
              <a:rPr lang="es-CL" i="1" dirty="0"/>
              <a:t>Y</a:t>
            </a:r>
            <a:r>
              <a:rPr lang="es-CL" dirty="0"/>
              <a:t> a rotar?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DF7BB6-44D8-4854-A9EB-5B94F5447109}"/>
              </a:ext>
            </a:extLst>
          </p:cNvPr>
          <p:cNvCxnSpPr>
            <a:stCxn id="9" idx="3"/>
            <a:endCxn id="8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E04F84-1648-4DA3-94A5-9EBC5807A629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88C597-1CE8-4A44-B886-E82FDFEC168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9617A-3EC3-49DE-8B5B-116890DC4DC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6D82EE-C5F2-4CA2-A6D6-E3149BD38A29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2A615D-5389-4198-B21E-2FCE8C6E8FAF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A9727CA-27F7-444D-B2FF-2C3560A063D8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A9727CA-27F7-444D-B2FF-2C3560A0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49096FD8-B122-4E99-9D43-538A3ED4EB77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49096FD8-B122-4E99-9D43-538A3ED4E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A9BEB6-83B3-4018-BFF5-CE8C34F6254C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A9BEB6-83B3-4018-BFF5-CE8C34F62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42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A9C61E8-A144-48A9-819C-B768A93779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/>
              <a:t>Agregamos a cada nodo </a:t>
            </a:r>
            <a:r>
              <a:rPr lang="es-ES_tradnl" i="1"/>
              <a:t>x</a:t>
            </a:r>
            <a:r>
              <a:rPr lang="es-ES_tradnl"/>
              <a:t> un </a:t>
            </a:r>
            <a:r>
              <a:rPr lang="es-ES_tradnl" b="1"/>
              <a:t>atributo de balance </a:t>
            </a:r>
            <a:r>
              <a:rPr lang="es-ES_tradnl"/>
              <a:t>adicional:</a:t>
            </a:r>
            <a:endParaRPr lang="es-ES_tradnl" i="1"/>
          </a:p>
          <a:p>
            <a:pPr marL="4556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400" i="1"/>
              <a:t>x.balance</a:t>
            </a:r>
            <a:r>
              <a:rPr lang="es-ES_tradnl" sz="2400"/>
              <a:t> = –1 / 0 / +1 ,</a:t>
            </a:r>
          </a:p>
          <a:p>
            <a:pPr marL="4556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400"/>
              <a:t>… dependiendo de si el subárbol izquierdo es más alto, ambos subárboles tienen la misma altura, o si el subárbol derecho es más alto, respectivamente</a:t>
            </a:r>
            <a:endParaRPr lang="es-CL" sz="2400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CL" dirty="0"/>
              <a:t>Luego de insertar, recorremos el árbol hacia arriba a lo largo de la </a:t>
            </a:r>
            <a:r>
              <a:rPr lang="es-CL" b="1" dirty="0">
                <a:solidFill>
                  <a:schemeClr val="accent2"/>
                </a:solidFill>
              </a:rPr>
              <a:t>ruta de inserción</a:t>
            </a:r>
            <a:r>
              <a:rPr lang="es-CL" dirty="0"/>
              <a:t>:</a:t>
            </a:r>
          </a:p>
          <a:p>
            <a:pPr marL="635508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CL" dirty="0"/>
              <a:t>definimos </a:t>
            </a:r>
            <a:r>
              <a:rPr lang="es-CL" i="1" dirty="0"/>
              <a:t>X</a:t>
            </a:r>
            <a:r>
              <a:rPr lang="es-CL" dirty="0"/>
              <a:t> como la raíz del </a:t>
            </a:r>
            <a:r>
              <a:rPr lang="es-CL" b="1" dirty="0">
                <a:solidFill>
                  <a:schemeClr val="accent2"/>
                </a:solidFill>
              </a:rPr>
              <a:t>primer</a:t>
            </a:r>
            <a:r>
              <a:rPr lang="es-CL" dirty="0"/>
              <a:t> árbol desbalanceado que encontremos (o como el primer nodo desbalanceado),</a:t>
            </a:r>
          </a:p>
          <a:p>
            <a:pPr marL="635000" lvl="1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L" dirty="0"/>
              <a:t>… y </a:t>
            </a:r>
            <a:r>
              <a:rPr lang="es-CL" i="1" dirty="0"/>
              <a:t>Y</a:t>
            </a:r>
            <a:r>
              <a:rPr lang="es-CL" dirty="0"/>
              <a:t> como el siguiente nodo (hacia abajo) en la ruta de inserción</a:t>
            </a:r>
          </a:p>
        </p:txBody>
      </p:sp>
    </p:spTree>
    <p:extLst>
      <p:ext uri="{BB962C8B-B14F-4D97-AF65-F5344CB8AC3E}">
        <p14:creationId xmlns:p14="http://schemas.microsoft.com/office/powerpoint/2010/main" val="112093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</a:t>
            </a:r>
            <a:r>
              <a:rPr lang="es-CL" i="1" dirty="0"/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1734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Rotación a la derecha en torno a </a:t>
            </a:r>
            <a:r>
              <a:rPr lang="es-CL" i="1" dirty="0"/>
              <a:t>K</a:t>
            </a:r>
            <a:r>
              <a:rPr lang="es-CL" dirty="0"/>
              <a:t>-</a:t>
            </a:r>
            <a:r>
              <a:rPr lang="es-CL" i="1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AA33D-194B-49B9-8125-64BADB111499}"/>
              </a:ext>
            </a:extLst>
          </p:cNvPr>
          <p:cNvCxnSpPr>
            <a:endCxn id="27" idx="0"/>
          </p:cNvCxnSpPr>
          <p:nvPr/>
        </p:nvCxnSpPr>
        <p:spPr>
          <a:xfrm flipH="1">
            <a:off x="3083635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5BCB7A-53B9-42C9-873A-C7CAC2DE851B}"/>
              </a:ext>
            </a:extLst>
          </p:cNvPr>
          <p:cNvSpPr/>
          <p:nvPr/>
        </p:nvSpPr>
        <p:spPr>
          <a:xfrm>
            <a:off x="2835576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8040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Mismos datos</a:t>
            </a:r>
            <a:r>
              <a:rPr lang="es-CL" sz="4400"/>
              <a:t>, distintos </a:t>
            </a:r>
            <a:r>
              <a:rPr lang="es-CL" sz="4400" dirty="0"/>
              <a:t>árboles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8088-90AD-41F8-A8D8-19FF8D3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2471"/>
            <a:ext cx="8641076" cy="669133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¿Cuáles son las consecuencias de estas diferencias?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Otro ej.: el árbol (inicial)</a:t>
            </a:r>
            <a:br>
              <a:rPr lang="es-CL" sz="4000" dirty="0"/>
            </a:br>
            <a:r>
              <a:rPr lang="es-CL" sz="4000" dirty="0"/>
              <a:t>luego de insertar </a:t>
            </a:r>
            <a:r>
              <a:rPr lang="es-CL" sz="4000" i="1" dirty="0"/>
              <a:t>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7144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CL" dirty="0"/>
                  <a:t>Más en general, el árbol</a:t>
                </a:r>
                <a:br>
                  <a:rPr lang="es-CL" dirty="0"/>
                </a:br>
                <a:r>
                  <a:rPr lang="es-CL" dirty="0"/>
                  <a:t>luego de una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90" t="-2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7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60E7257-0A01-44EB-965E-688FED72E605}"/>
              </a:ext>
            </a:extLst>
          </p:cNvPr>
          <p:cNvSpPr/>
          <p:nvPr/>
        </p:nvSpPr>
        <p:spPr>
          <a:xfrm>
            <a:off x="3759222" y="1823200"/>
            <a:ext cx="1489901" cy="67608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A4C917-1FCC-41C0-BAF6-CB233C7C1F86}"/>
              </a:ext>
            </a:extLst>
          </p:cNvPr>
          <p:cNvCxnSpPr>
            <a:stCxn id="25" idx="3"/>
            <a:endCxn id="22" idx="0"/>
          </p:cNvCxnSpPr>
          <p:nvPr/>
        </p:nvCxnSpPr>
        <p:spPr>
          <a:xfrm flipH="1">
            <a:off x="5847170" y="1896495"/>
            <a:ext cx="815410" cy="122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CCB91-B532-40CD-A9BA-DBFBB6679A19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7013388" y="1896495"/>
            <a:ext cx="725836" cy="45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¿Rotación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  <a:r>
              <a:rPr lang="es-CL" dirty="0"/>
              <a:t> ?</a:t>
            </a:r>
            <a:endParaRPr lang="es-CL" i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03994DC-2400-43E6-B996-336DD144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12753"/>
            <a:ext cx="8641076" cy="691254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Esto no está sirviendo…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/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/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/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0655941-B794-49F4-95CC-BE1CA43D59D1}"/>
              </a:ext>
            </a:extLst>
          </p:cNvPr>
          <p:cNvSpPr/>
          <p:nvPr/>
        </p:nvSpPr>
        <p:spPr>
          <a:xfrm>
            <a:off x="6589925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7F3A7-57CB-48F8-A075-39CFACF5F5EA}"/>
              </a:ext>
            </a:extLst>
          </p:cNvPr>
          <p:cNvSpPr/>
          <p:nvPr/>
        </p:nvSpPr>
        <p:spPr>
          <a:xfrm>
            <a:off x="7491165" y="235565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3D088B-2321-46D2-AFBC-3556DFF85256}"/>
              </a:ext>
            </a:extLst>
          </p:cNvPr>
          <p:cNvCxnSpPr>
            <a:stCxn id="26" idx="3"/>
            <a:endCxn id="23" idx="0"/>
          </p:cNvCxnSpPr>
          <p:nvPr/>
        </p:nvCxnSpPr>
        <p:spPr>
          <a:xfrm flipH="1">
            <a:off x="7097821" y="2779119"/>
            <a:ext cx="465999" cy="79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AA04B-8A6E-40CF-A8FD-DDE52FF19B62}"/>
              </a:ext>
            </a:extLst>
          </p:cNvPr>
          <p:cNvCxnSpPr>
            <a:stCxn id="26" idx="5"/>
            <a:endCxn id="24" idx="0"/>
          </p:cNvCxnSpPr>
          <p:nvPr/>
        </p:nvCxnSpPr>
        <p:spPr>
          <a:xfrm>
            <a:off x="7914628" y="2779119"/>
            <a:ext cx="433844" cy="25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1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Hagamos doble click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84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5B135AB-9A10-6C4A-B22B-2F28EC98166E}"/>
              </a:ext>
            </a:extLst>
          </p:cNvPr>
          <p:cNvSpPr/>
          <p:nvPr/>
        </p:nvSpPr>
        <p:spPr>
          <a:xfrm>
            <a:off x="904568" y="2841523"/>
            <a:ext cx="2492435" cy="3796865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b="1" dirty="0"/>
              <a:t>Doble</a:t>
            </a:r>
            <a:r>
              <a:rPr lang="es-CL" sz="3600" dirty="0"/>
              <a:t> </a:t>
            </a:r>
            <a:r>
              <a:rPr lang="es-CL" sz="3600" b="1" dirty="0"/>
              <a:t>rotación</a:t>
            </a:r>
            <a:r>
              <a:rPr lang="es-CL" sz="3600" dirty="0"/>
              <a:t>: primero a la izquierda en torno a </a:t>
            </a:r>
            <a:r>
              <a:rPr lang="es-CL" sz="3600" i="1" dirty="0"/>
              <a:t>Y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  <a:r>
              <a:rPr lang="es-CL" sz="3600" dirty="0"/>
              <a:t>; luego a la derecha en torno a </a:t>
            </a:r>
            <a:r>
              <a:rPr lang="es-CL" sz="3600" i="1" dirty="0"/>
              <a:t>X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5F9D76-1B7C-4937-9DFC-0D3E4641BAC0}"/>
              </a:ext>
            </a:extLst>
          </p:cNvPr>
          <p:cNvSpPr/>
          <p:nvPr/>
        </p:nvSpPr>
        <p:spPr>
          <a:xfrm>
            <a:off x="5582236" y="226993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E805A5-1D16-4A3D-9837-DEAE784C8F4C}"/>
              </a:ext>
            </a:extLst>
          </p:cNvPr>
          <p:cNvSpPr/>
          <p:nvPr/>
        </p:nvSpPr>
        <p:spPr>
          <a:xfrm>
            <a:off x="6614503" y="140037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F92351-02E7-4BC2-8B57-B78142540B52}"/>
              </a:ext>
            </a:extLst>
          </p:cNvPr>
          <p:cNvSpPr/>
          <p:nvPr/>
        </p:nvSpPr>
        <p:spPr>
          <a:xfrm>
            <a:off x="7612624" y="229875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/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/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/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/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AA7470-A36E-4CD8-9B95-7F3E5B5BC65E}"/>
              </a:ext>
            </a:extLst>
          </p:cNvPr>
          <p:cNvCxnSpPr>
            <a:stCxn id="21" idx="3"/>
            <a:endCxn id="37" idx="0"/>
          </p:cNvCxnSpPr>
          <p:nvPr/>
        </p:nvCxnSpPr>
        <p:spPr>
          <a:xfrm flipH="1">
            <a:off x="5294698" y="2693400"/>
            <a:ext cx="360193" cy="95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8E5137-926C-416C-972C-F7BA252A38A5}"/>
              </a:ext>
            </a:extLst>
          </p:cNvPr>
          <p:cNvCxnSpPr>
            <a:stCxn id="21" idx="5"/>
            <a:endCxn id="41" idx="0"/>
          </p:cNvCxnSpPr>
          <p:nvPr/>
        </p:nvCxnSpPr>
        <p:spPr>
          <a:xfrm>
            <a:off x="6005699" y="2693400"/>
            <a:ext cx="369252" cy="793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C575D7-F443-4A82-A6E8-660D296E067B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5830295" y="1823840"/>
            <a:ext cx="856863" cy="44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DC006E-6D2F-498D-BD8E-7D60214499D5}"/>
              </a:ext>
            </a:extLst>
          </p:cNvPr>
          <p:cNvCxnSpPr>
            <a:stCxn id="22" idx="5"/>
            <a:endCxn id="23" idx="0"/>
          </p:cNvCxnSpPr>
          <p:nvPr/>
        </p:nvCxnSpPr>
        <p:spPr>
          <a:xfrm>
            <a:off x="7037966" y="1823840"/>
            <a:ext cx="822717" cy="47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449E42-346D-4E28-9230-67B8EA31823B}"/>
              </a:ext>
            </a:extLst>
          </p:cNvPr>
          <p:cNvCxnSpPr>
            <a:stCxn id="23" idx="3"/>
            <a:endCxn id="40" idx="0"/>
          </p:cNvCxnSpPr>
          <p:nvPr/>
        </p:nvCxnSpPr>
        <p:spPr>
          <a:xfrm flipH="1">
            <a:off x="7358454" y="2722214"/>
            <a:ext cx="326825" cy="7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40466-B0A4-4FCD-9E85-21D3CF66A4D7}"/>
              </a:ext>
            </a:extLst>
          </p:cNvPr>
          <p:cNvCxnSpPr>
            <a:stCxn id="23" idx="5"/>
            <a:endCxn id="38" idx="0"/>
          </p:cNvCxnSpPr>
          <p:nvPr/>
        </p:nvCxnSpPr>
        <p:spPr>
          <a:xfrm>
            <a:off x="8036087" y="2722214"/>
            <a:ext cx="390544" cy="307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AE1E55F-79C3-4273-A6A7-38C816C208CA}"/>
              </a:ext>
            </a:extLst>
          </p:cNvPr>
          <p:cNvSpPr/>
          <p:nvPr/>
        </p:nvSpPr>
        <p:spPr>
          <a:xfrm>
            <a:off x="3823455" y="1565093"/>
            <a:ext cx="1471243" cy="1018420"/>
          </a:xfrm>
          <a:prstGeom prst="rightArrow">
            <a:avLst>
              <a:gd name="adj1" fmla="val 50000"/>
              <a:gd name="adj2" fmla="val 3430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Doble</a:t>
            </a:r>
          </a:p>
          <a:p>
            <a:pPr algn="ctr"/>
            <a:r>
              <a:rPr lang="es-CL" dirty="0"/>
              <a:t>rotación</a:t>
            </a:r>
          </a:p>
        </p:txBody>
      </p:sp>
    </p:spTree>
    <p:extLst>
      <p:ext uri="{BB962C8B-B14F-4D97-AF65-F5344CB8AC3E}">
        <p14:creationId xmlns:p14="http://schemas.microsoft.com/office/powerpoint/2010/main" val="332920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Vovliendo al ejemplo,</a:t>
            </a:r>
            <a:br>
              <a:rPr lang="es-CL" sz="4000" dirty="0"/>
            </a:br>
            <a:r>
              <a:rPr lang="es-CL" sz="4000" dirty="0"/>
              <a:t>luego de insertar </a:t>
            </a:r>
            <a:r>
              <a:rPr lang="es-CL" sz="4000" i="1" dirty="0"/>
              <a:t>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3617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¡Doble rotación!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7EED13-AE41-4AB8-9654-946AF96A4D9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D9467C-8C57-408E-932F-37FCAC14E2B8}"/>
              </a:ext>
            </a:extLst>
          </p:cNvPr>
          <p:cNvCxnSpPr/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3C8BBC-1B24-407D-A0B2-2594C15DA97E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4306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07E4C50-83AF-402F-A162-F1C6D0E4D0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es-CL" b="1" i="1" dirty="0"/>
              <a:t>X</a:t>
            </a:r>
            <a:r>
              <a:rPr lang="es-CL" b="1" dirty="0"/>
              <a:t> </a:t>
            </a:r>
            <a:r>
              <a:rPr lang="es-CL" dirty="0"/>
              <a:t>y</a:t>
            </a:r>
            <a:r>
              <a:rPr lang="es-CL" b="1" dirty="0"/>
              <a:t> </a:t>
            </a:r>
            <a:r>
              <a:rPr lang="es-CL" b="1" i="1" dirty="0"/>
              <a:t>Y</a:t>
            </a:r>
            <a:r>
              <a:rPr lang="es-CL" b="1" dirty="0"/>
              <a:t> </a:t>
            </a:r>
            <a:r>
              <a:rPr lang="es-CL" dirty="0"/>
              <a:t>se definen igual que antes, y </a:t>
            </a:r>
            <a:r>
              <a:rPr lang="es-CL" b="1" i="1" dirty="0"/>
              <a:t>Z</a:t>
            </a:r>
            <a:r>
              <a:rPr lang="es-CL" dirty="0"/>
              <a:t> sería el siguiente nodo hacia abajo en la ruta de inserción</a:t>
            </a:r>
          </a:p>
          <a:p>
            <a:endParaRPr lang="es-CL" b="1" dirty="0"/>
          </a:p>
          <a:p>
            <a:r>
              <a:rPr lang="es-CL" dirty="0"/>
              <a:t>Tenemos definidos entonces </a:t>
            </a:r>
            <a:r>
              <a:rPr lang="es-CL" b="1" i="1" dirty="0"/>
              <a:t>X</a:t>
            </a:r>
            <a:r>
              <a:rPr lang="es-CL" dirty="0"/>
              <a:t>, </a:t>
            </a:r>
            <a:r>
              <a:rPr lang="es-CL" b="1" i="1" dirty="0"/>
              <a:t>Y</a:t>
            </a:r>
            <a:r>
              <a:rPr lang="es-CL" dirty="0"/>
              <a:t> </a:t>
            </a:r>
            <a:r>
              <a:rPr lang="es-CL" dirty="0" err="1"/>
              <a:t>y</a:t>
            </a:r>
            <a:r>
              <a:rPr lang="es-CL" dirty="0"/>
              <a:t> </a:t>
            </a:r>
            <a:r>
              <a:rPr lang="es-CL" b="1" i="1" dirty="0"/>
              <a:t>Z</a:t>
            </a:r>
            <a:r>
              <a:rPr lang="es-CL" b="1" dirty="0"/>
              <a:t> </a:t>
            </a:r>
            <a:r>
              <a:rPr lang="es-CL" dirty="0"/>
              <a:t>en torno a los que hacemos las rotaciones</a:t>
            </a:r>
          </a:p>
        </p:txBody>
      </p:sp>
    </p:spTree>
    <p:extLst>
      <p:ext uri="{BB962C8B-B14F-4D97-AF65-F5344CB8AC3E}">
        <p14:creationId xmlns:p14="http://schemas.microsoft.com/office/powerpoint/2010/main" val="236921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FA6E7-ED75-4272-952C-71C5B7E0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 rotaciones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BF7E7-7056-40FF-926C-6F6F06E1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Tenemos entonces 4 casos de desbalance, que podemos definir según la ruta que toma la inserción desde </a:t>
            </a:r>
            <a:r>
              <a:rPr lang="es-CL" b="1" i="1" dirty="0"/>
              <a:t>X</a:t>
            </a:r>
            <a:r>
              <a:rPr lang="es-CL" dirty="0"/>
              <a:t>:</a:t>
            </a:r>
          </a:p>
          <a:p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Izquierda + Izquierda (LL): Rotación simple</a:t>
            </a:r>
            <a:endParaRPr lang="es-CL" b="1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Izquierda + Derecha (LR): Rotación doble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Derecha + Izquierda (RL): Rotación doble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Derecha + Derecha (RR): Rotación simple</a:t>
            </a:r>
          </a:p>
          <a:p>
            <a:pPr marL="514350" indent="-514350">
              <a:buFont typeface="+mj-lt"/>
              <a:buAutoNum type="arabicPeriod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08631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5495-4DE9-4000-AACD-677EF9E8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las rotaciones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477A-E9D9-4835-B67B-DB224A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¿Qué tan costoso es rebalancear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¿Cuántas rotaciones es necesario hacer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289052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>
            <a:extLst>
              <a:ext uri="{FF2B5EF4-FFF2-40B4-BE49-F238E27FC236}">
                <a16:creationId xmlns:a16="http://schemas.microsoft.com/office/drawing/2014/main" id="{B6E63B92-95AF-9E45-806A-83523493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E739079-AD41-714E-AFCB-F481CD5E7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050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60D89C0-FDAD-764B-8CCE-11D742374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124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cxnSp>
        <p:nvCxnSpPr>
          <p:cNvPr id="8" name="AutoShape 5">
            <a:extLst>
              <a:ext uri="{FF2B5EF4-FFF2-40B4-BE49-F238E27FC236}">
                <a16:creationId xmlns:a16="http://schemas.microsoft.com/office/drawing/2014/main" id="{7A897F09-DFAC-1F45-8E41-9636ACA715DF}"/>
              </a:ext>
            </a:extLst>
          </p:cNvPr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5451475" y="2555881"/>
            <a:ext cx="1289050" cy="679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6">
            <a:extLst>
              <a:ext uri="{FF2B5EF4-FFF2-40B4-BE49-F238E27FC236}">
                <a16:creationId xmlns:a16="http://schemas.microsoft.com/office/drawing/2014/main" id="{F45E8B5D-D826-6F40-8BC6-3E9DDCEF20B4}"/>
              </a:ext>
            </a:extLst>
          </p:cNvPr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4537075" y="1108081"/>
            <a:ext cx="644525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Oval 7">
            <a:extLst>
              <a:ext uri="{FF2B5EF4-FFF2-40B4-BE49-F238E27FC236}">
                <a16:creationId xmlns:a16="http://schemas.microsoft.com/office/drawing/2014/main" id="{DEE8604F-D3D5-F240-AAC0-D6D44F9A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E4F7B4B-78E5-B846-938D-B2D21B3D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B997EE28-B539-8F42-8AA2-D3CEEF08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12334E50-27C6-AF43-B9D8-37E8ABDD852D}"/>
              </a:ext>
            </a:extLst>
          </p:cNvPr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6400800" y="3775081"/>
            <a:ext cx="339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7CB44361-6770-2641-A221-A95A6FDCD882}"/>
              </a:ext>
            </a:extLst>
          </p:cNvPr>
          <p:cNvCxnSpPr>
            <a:cxnSpLocks noChangeShapeType="1"/>
            <a:stCxn id="11" idx="3"/>
            <a:endCxn id="12" idx="0"/>
          </p:cNvCxnSpPr>
          <p:nvPr/>
        </p:nvCxnSpPr>
        <p:spPr bwMode="auto">
          <a:xfrm flipH="1">
            <a:off x="5791200" y="4918081"/>
            <a:ext cx="339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5D5672AC-52AE-F342-8B61-29F993E9A7F0}"/>
              </a:ext>
            </a:extLst>
          </p:cNvPr>
          <p:cNvCxnSpPr>
            <a:cxnSpLocks noChangeShapeType="1"/>
            <a:stCxn id="7" idx="5"/>
            <a:endCxn id="10" idx="0"/>
          </p:cNvCxnSpPr>
          <p:nvPr/>
        </p:nvCxnSpPr>
        <p:spPr bwMode="auto">
          <a:xfrm>
            <a:off x="7280275" y="3775081"/>
            <a:ext cx="14065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9124245B-F279-7348-BCB8-F0D1D9D77DFE}"/>
              </a:ext>
            </a:extLst>
          </p:cNvPr>
          <p:cNvCxnSpPr>
            <a:cxnSpLocks noChangeShapeType="1"/>
            <a:stCxn id="11" idx="5"/>
          </p:cNvCxnSpPr>
          <p:nvPr/>
        </p:nvCxnSpPr>
        <p:spPr bwMode="auto">
          <a:xfrm>
            <a:off x="6670675" y="4918081"/>
            <a:ext cx="415925" cy="473075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FC7F1CFB-0BB0-684B-860A-97FA111BE6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990606"/>
            <a:ext cx="644525" cy="796925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0DFDF94D-D083-934F-B5A3-6D26F2C445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362206"/>
            <a:ext cx="1289050" cy="679450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E1C6447E-5B28-6046-B68F-548FA934C8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24600" y="3657606"/>
            <a:ext cx="339725" cy="492125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dash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Text Box 18">
            <a:extLst>
              <a:ext uri="{FF2B5EF4-FFF2-40B4-BE49-F238E27FC236}">
                <a16:creationId xmlns:a16="http://schemas.microsoft.com/office/drawing/2014/main" id="{8DA4CC93-108A-FE40-8F86-6DF254D9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914406"/>
            <a:ext cx="902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&gt; 7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137A5FB-6968-1443-BB72-433A0E28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7406"/>
            <a:ext cx="1026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&gt; 11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FBB95C39-450D-4B4E-933F-0EBDD4FA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29006"/>
            <a:ext cx="1045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&lt; 19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05DAD59C-BB92-5247-A628-C88B86F4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00606"/>
            <a:ext cx="1045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&gt; 17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4FE7F953-0977-664C-AAC6-E2E32CE5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538163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1BF89E3-A7E9-4940-8850-096C70CA9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2" y="263531"/>
                <a:ext cx="3685796" cy="5943600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_tradnl">
                    <a:latin typeface="Calibri"/>
                    <a:cs typeface="Calibri"/>
                  </a:rPr>
                  <a:t>Si en el árbol de la derecha buscamos la clave 18 a partir de la raíz: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>
                    <a:latin typeface="Calibri"/>
                    <a:cs typeface="Calibri"/>
                  </a:rPr>
                  <a:t>comparamos 18 con 7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>
                    <a:latin typeface="Calibri"/>
                    <a:cs typeface="Calibri"/>
                  </a:rPr>
                  <a:t>… luego con 11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>
                    <a:latin typeface="Calibri"/>
                    <a:cs typeface="Calibri"/>
                  </a:rPr>
                  <a:t>… de ahí con 19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>
                    <a:latin typeface="Calibri"/>
                    <a:cs typeface="Calibri"/>
                  </a:rPr>
                  <a:t>… con 17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>
                    <a:latin typeface="Calibri"/>
                    <a:cs typeface="Calibri"/>
                  </a:rPr>
                  <a:t>… y tratamos de ir al hijo de-recho del nodo con clave 17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 b="1">
                    <a:cs typeface="Calibri"/>
                  </a:rPr>
                  <a:t>(</a:t>
                </a:r>
                <a:r>
                  <a:rPr lang="es-ES_tradnl">
                    <a:cs typeface="Calibri"/>
                  </a:rPr>
                  <a:t> este último nodo no existe </a:t>
                </a:r>
                <a:r>
                  <a:rPr lang="es-ES_tradnl">
                    <a:cs typeface="Calibri"/>
                    <a:sym typeface="Wingdings" pitchFamily="2" charset="2"/>
                  </a:rPr>
                  <a:t> </a:t>
                </a:r>
                <a:r>
                  <a:rPr lang="es-ES_tradnl">
                    <a:cs typeface="Calibri"/>
                  </a:rPr>
                  <a:t>la clave 18 </a:t>
                </a:r>
                <a:r>
                  <a:rPr lang="es-ES_tradnl" b="1">
                    <a:latin typeface="Calibri"/>
                    <a:cs typeface="Calibri"/>
                  </a:rPr>
                  <a:t>no está </a:t>
                </a:r>
                <a:r>
                  <a:rPr lang="es-ES_tradnl">
                    <a:latin typeface="Calibri"/>
                    <a:cs typeface="Calibri"/>
                  </a:rPr>
                  <a:t>alma-cenada en el árbol, y por lo tanto devolvemos 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b="1">
                    <a:latin typeface="Calibri"/>
                    <a:cs typeface="Calibri"/>
                  </a:rPr>
                  <a:t>)</a:t>
                </a:r>
                <a:endParaRPr lang="es-ES_tradnl" b="1" i="1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1BF89E3-A7E9-4940-8850-096C70CA9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2" y="263531"/>
                <a:ext cx="3685796" cy="5943600"/>
              </a:xfrm>
              <a:prstGeom prst="rect">
                <a:avLst/>
              </a:prstGeom>
              <a:blipFill>
                <a:blip r:embed="rId2"/>
                <a:stretch>
                  <a:fillRect l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B369C2-8B23-1C48-B2C2-A67DD8EEF444}"/>
              </a:ext>
            </a:extLst>
          </p:cNvPr>
          <p:cNvCxnSpPr/>
          <p:nvPr/>
        </p:nvCxnSpPr>
        <p:spPr>
          <a:xfrm flipV="1">
            <a:off x="3058510" y="1219206"/>
            <a:ext cx="82769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41B375-BCCE-A746-8898-679F78E2237F}"/>
              </a:ext>
            </a:extLst>
          </p:cNvPr>
          <p:cNvCxnSpPr>
            <a:cxnSpLocks/>
          </p:cNvCxnSpPr>
          <p:nvPr/>
        </p:nvCxnSpPr>
        <p:spPr>
          <a:xfrm flipV="1">
            <a:off x="2270234" y="2362206"/>
            <a:ext cx="2377966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73B1B5-0A72-7C47-8C64-2EA3FFA81436}"/>
              </a:ext>
            </a:extLst>
          </p:cNvPr>
          <p:cNvCxnSpPr>
            <a:cxnSpLocks/>
          </p:cNvCxnSpPr>
          <p:nvPr/>
        </p:nvCxnSpPr>
        <p:spPr>
          <a:xfrm>
            <a:off x="2315094" y="3062296"/>
            <a:ext cx="4085706" cy="29050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2569AF-BEC1-0C4B-820B-55D872E30811}"/>
              </a:ext>
            </a:extLst>
          </p:cNvPr>
          <p:cNvCxnSpPr>
            <a:cxnSpLocks/>
          </p:cNvCxnSpPr>
          <p:nvPr/>
        </p:nvCxnSpPr>
        <p:spPr>
          <a:xfrm>
            <a:off x="1646373" y="3555514"/>
            <a:ext cx="4221027" cy="921893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8DEF9E-8C3C-4C4E-B592-4E59AEA70CAD}"/>
              </a:ext>
            </a:extLst>
          </p:cNvPr>
          <p:cNvCxnSpPr>
            <a:cxnSpLocks/>
          </p:cNvCxnSpPr>
          <p:nvPr/>
        </p:nvCxnSpPr>
        <p:spPr>
          <a:xfrm>
            <a:off x="3650291" y="4423575"/>
            <a:ext cx="3020384" cy="95805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19ADBC-29DC-DE4E-AF7C-2A66D5B21584}"/>
              </a:ext>
            </a:extLst>
          </p:cNvPr>
          <p:cNvSpPr txBox="1"/>
          <p:nvPr/>
        </p:nvSpPr>
        <p:spPr>
          <a:xfrm>
            <a:off x="3609125" y="1429830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8EF0E9-A11A-BA48-AEEA-12700D60655B}"/>
              </a:ext>
            </a:extLst>
          </p:cNvPr>
          <p:cNvSpPr txBox="1"/>
          <p:nvPr/>
        </p:nvSpPr>
        <p:spPr>
          <a:xfrm>
            <a:off x="3658174" y="2526274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4ADAE-E30F-5A47-AA4F-47CC61CE45BA}"/>
              </a:ext>
            </a:extLst>
          </p:cNvPr>
          <p:cNvSpPr txBox="1"/>
          <p:nvPr/>
        </p:nvSpPr>
        <p:spPr>
          <a:xfrm>
            <a:off x="3927410" y="3310586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7A47F5-9173-9E43-AC98-9A13C31D3DC5}"/>
              </a:ext>
            </a:extLst>
          </p:cNvPr>
          <p:cNvSpPr txBox="1"/>
          <p:nvPr/>
        </p:nvSpPr>
        <p:spPr>
          <a:xfrm>
            <a:off x="4760694" y="4396542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4</a:t>
            </a:r>
          </a:p>
        </p:txBody>
      </p:sp>
    </p:spTree>
    <p:extLst>
      <p:ext uri="{BB962C8B-B14F-4D97-AF65-F5344CB8AC3E}">
        <p14:creationId xmlns:p14="http://schemas.microsoft.com/office/powerpoint/2010/main" val="634678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B9D51-7140-4B12-B95B-1D5F2E45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 </a:t>
            </a:r>
            <a:r>
              <a:rPr lang="es-CL" dirty="0" err="1"/>
              <a:t>rebalancear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C0275-E932-4659-B209-568AB1CE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Hacer una rotación tiene costo constante.</a:t>
            </a:r>
          </a:p>
          <a:p>
            <a:endParaRPr lang="es-CL" dirty="0"/>
          </a:p>
          <a:p>
            <a:r>
              <a:rPr lang="es-CL" dirty="0"/>
              <a:t>Al hacer estas rotaciones para el </a:t>
            </a:r>
            <a:r>
              <a:rPr lang="es-CL" b="1" i="1" dirty="0"/>
              <a:t>X</a:t>
            </a:r>
            <a:r>
              <a:rPr lang="es-CL" dirty="0"/>
              <a:t> que definimos, se soluciona el desbalance de </a:t>
            </a:r>
            <a:r>
              <a:rPr lang="es-CL" b="1" i="1" dirty="0"/>
              <a:t>X</a:t>
            </a:r>
            <a:r>
              <a:rPr lang="es-CL" b="1" dirty="0"/>
              <a:t> </a:t>
            </a:r>
            <a:r>
              <a:rPr lang="es-CL" dirty="0"/>
              <a:t>y</a:t>
            </a:r>
            <a:r>
              <a:rPr lang="es-CL" b="1" dirty="0"/>
              <a:t> </a:t>
            </a:r>
            <a:r>
              <a:rPr lang="es-CL" b="1" dirty="0">
                <a:solidFill>
                  <a:schemeClr val="accent2"/>
                </a:solidFill>
              </a:rPr>
              <a:t>no es posible crear un nuevo desbalance</a:t>
            </a:r>
            <a:r>
              <a:rPr lang="es-CL" dirty="0">
                <a:solidFill>
                  <a:schemeClr val="accent2"/>
                </a:solidFill>
              </a:rPr>
              <a:t>, </a:t>
            </a:r>
            <a:r>
              <a:rPr lang="es-CL" dirty="0"/>
              <a:t>por lo que siempre en el peor caso realizaremos una sola rotación (simple o doble)</a:t>
            </a:r>
            <a:endParaRPr lang="es-CL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22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542B5-7B76-49DA-B636-02D2566F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 la inserción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35619AE-8F42-4A03-B046-3A59805AA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Luego de insertar entonces debemos revisar hacia arriba buscando el primer desbalance. El peor caso es que no haya un desbalance y lleguemos hasta la raíz buscando</a:t>
                </a:r>
              </a:p>
              <a:p>
                <a:endParaRPr lang="es-CL" dirty="0"/>
              </a:p>
              <a:p>
                <a:r>
                  <a:rPr lang="es-CL" dirty="0"/>
                  <a:t>Esto significa que toda la inserción sigue siendo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35619AE-8F42-4A03-B046-3A59805AA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839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218-918B-409C-BE26-35042530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2A0C-FB7D-4AAC-A113-66D1F24D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complejidad sigue dependiendo de la altura del árbol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¿Pero cuál es la altura de un árbol AVL?</a:t>
            </a:r>
          </a:p>
        </p:txBody>
      </p:sp>
    </p:spTree>
    <p:extLst>
      <p:ext uri="{BB962C8B-B14F-4D97-AF65-F5344CB8AC3E}">
        <p14:creationId xmlns:p14="http://schemas.microsoft.com/office/powerpoint/2010/main" val="3707210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41F2-9348-4D77-A725-CFB216B2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AVL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202BAF-D480-47F1-A323-29AF408E2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323975"/>
                <a:ext cx="8641076" cy="4773666"/>
              </a:xfrm>
            </p:spPr>
            <p:txBody>
              <a:bodyPr anchor="ctr"/>
              <a:lstStyle/>
              <a:p>
                <a:r>
                  <a:rPr lang="es-CL" dirty="0"/>
                  <a:t>Podemos pensarlo al revés</a:t>
                </a:r>
              </a:p>
              <a:p>
                <a:endParaRPr lang="es-CL" dirty="0"/>
              </a:p>
              <a:p>
                <a:r>
                  <a:rPr lang="es-CL" dirty="0"/>
                  <a:t>¿Cuál es el máximo de nodos de un árbol de altura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?</a:t>
                </a:r>
              </a:p>
              <a:p>
                <a:endParaRPr lang="es-CL" dirty="0"/>
              </a:p>
              <a:p>
                <a:r>
                  <a:rPr lang="es-CL" dirty="0"/>
                  <a:t>¿Y el mínimo?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202BAF-D480-47F1-A323-29AF408E2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323975"/>
                <a:ext cx="8641076" cy="4773666"/>
              </a:xfrm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039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A739-D73F-4A49-8882-1D9E93FE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AVL: Mejor caso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A07A09-BFDB-4CF8-8D1D-730874F76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El mejor caso sería un árbol lleno, es decir,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CL" b="0" dirty="0"/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, por lo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Como ambas funciones son crecientes,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A07A09-BFDB-4CF8-8D1D-730874F76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828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B4A2-2320-4A06-849B-9600E703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Altura de un árbol AVL: Peor caso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12B8D-E180-43EA-9C97-633AC02F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es-CL" sz="2000" dirty="0"/>
                  <a:t>Sea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000" dirty="0"/>
                  <a:t> la cantidad mínima de nodos que puede tener un árbol AVL de altura </a:t>
                </a:r>
                <a14:m>
                  <m:oMath xmlns:m="http://schemas.openxmlformats.org/officeDocument/2006/math">
                    <m:r>
                      <a:rPr lang="es-CL" sz="20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CL" sz="20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L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            </m:t>
                            </m:r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&amp;1+</m:t>
                            </m:r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s-CL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s-CL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s-CL" sz="2000" dirty="0"/>
                  <a:t>  </a:t>
                </a:r>
              </a:p>
              <a:p>
                <a:r>
                  <a:rPr lang="es-CL" sz="2000" dirty="0"/>
                  <a:t>Esta recurrencia se parece a la secuencia de Fibonacci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CL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</m:t>
                              </m:r>
                              <m: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sz="2000" b="0" dirty="0"/>
              </a:p>
              <a:p>
                <a:pPr marL="201168" lvl="1" indent="0">
                  <a:buNone/>
                </a:pPr>
                <a:r>
                  <a:rPr lang="es-CL" sz="2000" dirty="0"/>
                  <a:t>Es decir, para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&gt;1,  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s-CL" sz="2000" dirty="0"/>
                  <a:t>, por lo que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12B8D-E180-43EA-9C97-633AC02F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51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76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7AA7-890B-41AE-9248-60FE4102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AVL: Peor caso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55F188C-1AEE-4E16-9136-308933164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s-CL" sz="2000" dirty="0"/>
                  <a:t> tiene una expresión matemática: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L" sz="2000" dirty="0"/>
              </a:p>
              <a:p>
                <a:pPr marL="201168" lvl="1" indent="0">
                  <a:buNone/>
                </a:pPr>
                <a:endParaRPr lang="es-CL" sz="2000" dirty="0"/>
              </a:p>
              <a:p>
                <a:pPr marL="201168" lvl="1" indent="0">
                  <a:buNone/>
                </a:pPr>
                <a:r>
                  <a:rPr lang="es-CL" sz="2000" dirty="0"/>
                  <a:t>Con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sz="2000" dirty="0"/>
                  <a:t>. Como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&lt;2,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s-CL" sz="2000" dirty="0"/>
              </a:p>
              <a:p>
                <a:pPr marL="201168" lvl="1" indent="0">
                  <a:buNone/>
                </a:pPr>
                <a:endParaRPr lang="es-CL" sz="2000" dirty="0"/>
              </a:p>
              <a:p>
                <a:pPr marL="201168" lvl="1" indent="0">
                  <a:buNone/>
                </a:pPr>
                <a:endParaRPr lang="es-CL" sz="2000" dirty="0"/>
              </a:p>
              <a:p>
                <a:pPr marL="201168" lvl="1" indent="0">
                  <a:buNone/>
                </a:pPr>
                <a:r>
                  <a:rPr lang="es-CL" sz="2000" dirty="0"/>
                  <a:t>Como para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&gt;1,</m:t>
                    </m:r>
                  </m:oMath>
                </a14:m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CL" sz="2000" dirty="0"/>
                  <a:t>tenemos que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s-CL" sz="200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55F188C-1AEE-4E16-9136-308933164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385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FCBB9-2693-416D-B042-87700074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AVL: Peor caso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6FB1C86-23CA-44D6-A1E1-3F0E776E5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4764" y="1287532"/>
                <a:ext cx="9130664" cy="490407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s-CL" dirty="0"/>
                  <a:t>Para un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, definimos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s-CL" dirty="0"/>
                  <a:t>. Como dijimos,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Por definición, esto significa que existe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y un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tal que para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L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Desarrollando, tenemos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6FB1C86-23CA-44D6-A1E1-3F0E776E5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4764" y="1287532"/>
                <a:ext cx="9130664" cy="49040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49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FCBB9-2693-416D-B042-87700074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AVL: Peor caso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6FB1C86-23CA-44D6-A1E1-3F0E776E5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53339" y="1287532"/>
                <a:ext cx="9130664" cy="4904072"/>
              </a:xfrm>
            </p:spPr>
            <p:txBody>
              <a:bodyPr anchor="ctr">
                <a:normAutofit/>
              </a:bodyPr>
              <a:lstStyle/>
              <a:p>
                <a:r>
                  <a:rPr lang="es-CL" dirty="0"/>
                  <a:t>Como ambas funciones son crecientes, desde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s-CL" b="0" i="1" dirty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L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Por lo tanto,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6FB1C86-23CA-44D6-A1E1-3F0E776E5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3339" y="1287532"/>
                <a:ext cx="9130664" cy="4904072"/>
              </a:xfrm>
              <a:blipFill>
                <a:blip r:embed="rId2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577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0E6EB-C808-42C4-AABA-1F16D97C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AVL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795D53-41D5-47C1-9C22-AB0DCAD19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La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de un árbol AVL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nodos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 en el mejor y el peor caso.</a:t>
                </a:r>
              </a:p>
              <a:p>
                <a:endParaRPr lang="es-CL" dirty="0"/>
              </a:p>
              <a:p>
                <a:r>
                  <a:rPr lang="es-CL" dirty="0"/>
                  <a:t>Por lo tanto: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795D53-41D5-47C1-9C22-AB0DCAD19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1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CED1-085D-7649-9CB6-E36CB460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Complejidad de las operaciones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7F9B-562B-5745-87D3-A251A094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/>
              <a:t>Todas las operaciones —</a:t>
            </a:r>
            <a:r>
              <a:rPr lang="es-ES_tradnl" sz="2400" i="1"/>
              <a:t>buscar</a:t>
            </a:r>
            <a:r>
              <a:rPr lang="es-ES_tradnl" sz="2400"/>
              <a:t>, </a:t>
            </a:r>
            <a:r>
              <a:rPr lang="es-ES_tradnl" sz="2400" i="1"/>
              <a:t>insertar</a:t>
            </a:r>
            <a:r>
              <a:rPr lang="es-ES_tradnl" sz="2400"/>
              <a:t> y </a:t>
            </a:r>
            <a:r>
              <a:rPr lang="es-ES_tradnl" sz="2400" i="1"/>
              <a:t>eliminar*</a:t>
            </a:r>
            <a:r>
              <a:rPr lang="es-ES_tradnl" sz="2400"/>
              <a:t>— toman tiempo (o número de pasos) proporcional a la </a:t>
            </a:r>
            <a:r>
              <a:rPr lang="es-ES_tradnl" sz="2400" i="1"/>
              <a:t>altura del árbol</a:t>
            </a:r>
            <a:r>
              <a:rPr lang="es-ES_tradnl" sz="2400"/>
              <a:t> —el número máximo de niveles desde la raíz hasta la hoja “de más abajo”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2400"/>
              <a:t>… o la longitud de la rama más larga del árbol:</a:t>
            </a:r>
          </a:p>
          <a:p>
            <a:pPr marL="571500" lvl="1" indent="-279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000"/>
              <a:t>la altura mínima de un </a:t>
            </a:r>
            <a:r>
              <a:rPr lang="es-ES_tradnl" sz="2000" cap="small"/>
              <a:t>abb</a:t>
            </a:r>
            <a:r>
              <a:rPr lang="es-ES_tradnl" sz="2000"/>
              <a:t> con </a:t>
            </a:r>
            <a:r>
              <a:rPr lang="es-ES_tradnl" sz="2000" i="1"/>
              <a:t>n</a:t>
            </a:r>
            <a:r>
              <a:rPr lang="es-ES_tradnl" sz="2000"/>
              <a:t> objetos es O(log</a:t>
            </a:r>
            <a:r>
              <a:rPr lang="es-ES_tradnl" sz="2000" i="1"/>
              <a:t>n</a:t>
            </a:r>
            <a:r>
              <a:rPr lang="es-ES_tradnl" sz="2000"/>
              <a:t>)</a:t>
            </a:r>
          </a:p>
          <a:p>
            <a:pPr marL="571500" lvl="1" indent="-279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000"/>
              <a:t>… aunque en general podría ser O(</a:t>
            </a:r>
            <a:r>
              <a:rPr lang="es-ES_tradnl" sz="2000" i="1"/>
              <a:t>n</a:t>
            </a:r>
            <a:r>
              <a:rPr lang="es-ES_tradnl" sz="2000"/>
              <a:t>)</a:t>
            </a:r>
          </a:p>
          <a:p>
            <a:pPr marL="93663" indent="-93663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s-ES_tradnl" sz="2000"/>
              <a:t>*</a:t>
            </a:r>
            <a:r>
              <a:rPr lang="es-ES_tradnl" sz="2000" i="1"/>
              <a:t>insertar</a:t>
            </a:r>
            <a:r>
              <a:rPr lang="es-ES_tradnl" sz="2000"/>
              <a:t> y </a:t>
            </a:r>
            <a:r>
              <a:rPr lang="es-ES_tradnl" sz="2000" i="1"/>
              <a:t>eliminar</a:t>
            </a:r>
            <a:r>
              <a:rPr lang="es-ES_tradnl" sz="2000"/>
              <a:t> incluyen primero una búsqueda</a:t>
            </a:r>
          </a:p>
        </p:txBody>
      </p:sp>
    </p:spTree>
    <p:extLst>
      <p:ext uri="{BB962C8B-B14F-4D97-AF65-F5344CB8AC3E}">
        <p14:creationId xmlns:p14="http://schemas.microsoft.com/office/powerpoint/2010/main" val="3667273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4683-1202-9741-8C2B-CF6070E127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Árbol binario:</a:t>
            </a:r>
          </a:p>
          <a:p>
            <a:pPr lvl="1"/>
            <a:r>
              <a:rPr lang="en-US"/>
              <a:t>cada nodo </a:t>
            </a:r>
            <a:r>
              <a:rPr lang="en-US" i="1"/>
              <a:t>x</a:t>
            </a:r>
            <a:r>
              <a:rPr lang="en-US"/>
              <a:t> tiene a lo más dos hijos, uno izquierdo y otro derecho,</a:t>
            </a:r>
          </a:p>
          <a:p>
            <a:pPr lvl="1"/>
            <a:r>
              <a:rPr lang="en-US"/>
              <a:t>… que, si están, son raíces de los subárboles izquierdo y derecho de </a:t>
            </a:r>
            <a:r>
              <a:rPr lang="en-US" i="1"/>
              <a:t>x</a:t>
            </a:r>
            <a:endParaRPr lang="en-US"/>
          </a:p>
          <a:p>
            <a:r>
              <a:rPr lang="en-US"/>
              <a:t>Árbol binario de búsqueda (</a:t>
            </a:r>
            <a:r>
              <a:rPr lang="en-US" cap="small"/>
              <a:t>abb</a:t>
            </a:r>
            <a:r>
              <a:rPr lang="en-US"/>
              <a:t>):</a:t>
            </a:r>
          </a:p>
          <a:p>
            <a:pPr lvl="1"/>
            <a:r>
              <a:rPr lang="en-US"/>
              <a:t>la clave almacenada en un nodo </a:t>
            </a:r>
            <a:r>
              <a:rPr lang="en-US" i="1"/>
              <a:t>x</a:t>
            </a:r>
            <a:r>
              <a:rPr lang="en-US"/>
              <a:t> es mayor (o igual) que cualquiera de las claves almacenadas en el subárbol izquierdo de </a:t>
            </a:r>
            <a:r>
              <a:rPr lang="en-US" i="1"/>
              <a:t>x</a:t>
            </a:r>
            <a:endParaRPr lang="en-US"/>
          </a:p>
          <a:p>
            <a:pPr lvl="1"/>
            <a:r>
              <a:rPr lang="en-US"/>
              <a:t>… y menor (o igual) que cualquiera de las claves almacenadas en el subárbol derecho de </a:t>
            </a:r>
            <a:r>
              <a:rPr lang="en-US" i="1"/>
              <a:t>x</a:t>
            </a:r>
            <a:endParaRPr lang="en-US"/>
          </a:p>
          <a:p>
            <a:r>
              <a:rPr lang="en-US" cap="small"/>
              <a:t>abb</a:t>
            </a:r>
            <a:r>
              <a:rPr lang="en-US"/>
              <a:t> balanceado:</a:t>
            </a:r>
          </a:p>
          <a:p>
            <a:pPr lvl="1"/>
            <a:r>
              <a:rPr lang="en-US"/>
              <a:t>cumple una propiedad adicional de balance</a:t>
            </a:r>
          </a:p>
          <a:p>
            <a:pPr lvl="1"/>
            <a:r>
              <a:rPr lang="en-US"/>
              <a:t>p.ej., </a:t>
            </a:r>
            <a:r>
              <a:rPr lang="es-ES_tradnl"/>
              <a:t>en un árbol </a:t>
            </a:r>
            <a:r>
              <a:rPr lang="es-ES_tradnl" cap="small"/>
              <a:t>avl</a:t>
            </a:r>
            <a:r>
              <a:rPr lang="es-ES_tradnl"/>
              <a:t>, para cualquier nodo del árbol, las alturas de los subárboles izquierdo y derecho pueden diferir a lo más en 1</a:t>
            </a:r>
          </a:p>
        </p:txBody>
      </p:sp>
    </p:spTree>
    <p:extLst>
      <p:ext uri="{BB962C8B-B14F-4D97-AF65-F5344CB8AC3E}">
        <p14:creationId xmlns:p14="http://schemas.microsoft.com/office/powerpoint/2010/main" val="308558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17F2-543B-45B2-BAA2-43D97B9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Queremos asegurarnos de que</a:t>
            </a:r>
            <a:br>
              <a:rPr lang="es-CL" sz="4000" dirty="0"/>
            </a:br>
            <a:r>
              <a:rPr lang="es-CL" sz="4000" dirty="0"/>
              <a:t>el árbol esté </a:t>
            </a:r>
            <a:r>
              <a:rPr lang="es-CL" sz="4000" b="1" dirty="0"/>
              <a:t>balanceado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F116-CA2D-46CF-A74A-B63EBE5B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¿Cómo podríamos definir esta noción?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Nos interesa que se pueda cumplir recursivamente</a:t>
            </a:r>
          </a:p>
        </p:txBody>
      </p:sp>
    </p:spTree>
    <p:extLst>
      <p:ext uri="{BB962C8B-B14F-4D97-AF65-F5344CB8AC3E}">
        <p14:creationId xmlns:p14="http://schemas.microsoft.com/office/powerpoint/2010/main" val="302491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/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1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41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147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147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363323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3633235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4AAE-E2F4-AA4D-925F-961C2AC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ABBs balanceados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AAD5-A4D2-2E49-889C-770FFF07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/>
              <a:t>Para </a:t>
            </a:r>
            <a:r>
              <a:rPr lang="es-ES_tradnl" cap="small"/>
              <a:t>abb</a:t>
            </a:r>
            <a:r>
              <a:rPr lang="es-ES_tradnl"/>
              <a:t>s, podemos garantizar que las operaciones de diccionario —</a:t>
            </a:r>
            <a:r>
              <a:rPr lang="es-ES_tradnl" i="1"/>
              <a:t>buscar</a:t>
            </a:r>
            <a:r>
              <a:rPr lang="es-ES_tradnl"/>
              <a:t>, </a:t>
            </a:r>
            <a:r>
              <a:rPr lang="es-ES_tradnl" i="1"/>
              <a:t>insertar</a:t>
            </a:r>
            <a:r>
              <a:rPr lang="es-ES_tradnl"/>
              <a:t> y </a:t>
            </a:r>
            <a:r>
              <a:rPr lang="es-ES_tradnl" i="1"/>
              <a:t>eliminar</a:t>
            </a:r>
            <a:r>
              <a:rPr lang="es-ES_tradnl"/>
              <a:t>— tomen tiempo O(log</a:t>
            </a:r>
            <a:r>
              <a:rPr lang="es-ES_tradnl" i="1"/>
              <a:t>n</a:t>
            </a:r>
            <a:r>
              <a:rPr lang="es-ES_tradnl"/>
              <a:t>) en el peor caso:</a:t>
            </a:r>
          </a:p>
          <a:p>
            <a:pPr algn="ctr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b="1"/>
              <a:t>es necesario mantenerlos balanceados</a:t>
            </a:r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/>
              <a:t>La </a:t>
            </a:r>
            <a:r>
              <a:rPr lang="es-ES_tradnl" b="1"/>
              <a:t>propiedad de balance</a:t>
            </a:r>
            <a:r>
              <a:rPr lang="es-ES_tradnl"/>
              <a:t> debe cumplir dos condiciones: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_tradnl"/>
              <a:t>debe asegurar que la altura de un árbol con </a:t>
            </a:r>
            <a:r>
              <a:rPr lang="es-ES_tradnl" i="1"/>
              <a:t>n</a:t>
            </a:r>
            <a:r>
              <a:rPr lang="es-ES_tradnl"/>
              <a:t> nodos sea O(log</a:t>
            </a:r>
            <a:r>
              <a:rPr lang="es-ES_tradnl" i="1"/>
              <a:t>n</a:t>
            </a:r>
            <a:r>
              <a:rPr lang="es-ES_tradnl"/>
              <a:t>)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_tradnl"/>
              <a:t>debe ser fácil de mantener —la complejidad de la operación de (re)balancear el árbol no puede ser mayor que O(log</a:t>
            </a:r>
            <a:r>
              <a:rPr lang="es-ES_tradnl" i="1"/>
              <a:t>n</a:t>
            </a:r>
            <a:r>
              <a:rPr lang="es-ES_tradnl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3475600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3855</TotalTime>
  <Words>1890</Words>
  <Application>Microsoft Macintosh PowerPoint</Application>
  <PresentationFormat>On-screen Show (4:3)</PresentationFormat>
  <Paragraphs>354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Cambria Math</vt:lpstr>
      <vt:lpstr>Wingdings</vt:lpstr>
      <vt:lpstr>IIC2133</vt:lpstr>
      <vt:lpstr>Raíces y raíces</vt:lpstr>
      <vt:lpstr>Mismos datos, distintos árboles</vt:lpstr>
      <vt:lpstr>PowerPoint Presentation</vt:lpstr>
      <vt:lpstr>Complejidad de las operaciones</vt:lpstr>
      <vt:lpstr>Queremos asegurarnos de que el árbol esté balanceado</vt:lpstr>
      <vt:lpstr>¿Está balanceado?</vt:lpstr>
      <vt:lpstr>¿Está balanceado?</vt:lpstr>
      <vt:lpstr>¿Está balanceado?</vt:lpstr>
      <vt:lpstr>ABBs balanceados</vt:lpstr>
      <vt:lpstr>Árboles avl</vt:lpstr>
      <vt:lpstr>Operaciones en árboles AVL</vt:lpstr>
      <vt:lpstr>P.ej., árbol AVL inicial</vt:lpstr>
      <vt:lpstr>… árbol luego de insertar B</vt:lpstr>
      <vt:lpstr>Más en general, luego de insertar en T_1</vt:lpstr>
      <vt:lpstr>Rotación a la derecha en torno a X-Y</vt:lpstr>
      <vt:lpstr>Rotación X-Y</vt:lpstr>
      <vt:lpstr>PowerPoint Presentation</vt:lpstr>
      <vt:lpstr>Luego de insertar B</vt:lpstr>
      <vt:lpstr>Rotación a la derecha en torno a K-F</vt:lpstr>
      <vt:lpstr>Otro ej.: el árbol (inicial) luego de insertar G</vt:lpstr>
      <vt:lpstr>Más en general, el árbol luego de una inserción en T_2</vt:lpstr>
      <vt:lpstr>¿Rotación a la derecha en torno a X-Y ?</vt:lpstr>
      <vt:lpstr>Hagamos doble click en T_2</vt:lpstr>
      <vt:lpstr>Doble rotación: primero a la izquierda en torno a Y-Z; luego a la derecha en torno a X-Z</vt:lpstr>
      <vt:lpstr>Vovliendo al ejemplo, luego de insertar G</vt:lpstr>
      <vt:lpstr>¡Doble rotación!</vt:lpstr>
      <vt:lpstr>PowerPoint Presentation</vt:lpstr>
      <vt:lpstr>Resumen rotaciones</vt:lpstr>
      <vt:lpstr>Propiedades de las rotaciones</vt:lpstr>
      <vt:lpstr>Costo de rebalancear</vt:lpstr>
      <vt:lpstr>Costo de la inserción</vt:lpstr>
      <vt:lpstr>Altura de un árbol AVL</vt:lpstr>
      <vt:lpstr>Altura de un árbol AVL</vt:lpstr>
      <vt:lpstr>Altura de un árbol AVL: Mejor caso</vt:lpstr>
      <vt:lpstr>Altura de un árbol AVL: Peor caso</vt:lpstr>
      <vt:lpstr>Altura de un árbol AVL: Peor caso</vt:lpstr>
      <vt:lpstr>Altura de un árbol AVL: Peor caso</vt:lpstr>
      <vt:lpstr>Altura de un árbol AVL: Peor caso</vt:lpstr>
      <vt:lpstr>Altura de un árbol AVL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Mismos datos, distinto árbol</dc:title>
  <dc:creator>Vicente Errázuriz Quiroga</dc:creator>
  <cp:lastModifiedBy>Yadran</cp:lastModifiedBy>
  <cp:revision>130</cp:revision>
  <dcterms:created xsi:type="dcterms:W3CDTF">2018-03-25T17:49:14Z</dcterms:created>
  <dcterms:modified xsi:type="dcterms:W3CDTF">2020-09-09T16:56:46Z</dcterms:modified>
</cp:coreProperties>
</file>