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3"/>
  </p:notesMasterIdLst>
  <p:sldIdLst>
    <p:sldId id="354" r:id="rId2"/>
    <p:sldId id="306" r:id="rId3"/>
    <p:sldId id="355" r:id="rId4"/>
    <p:sldId id="356" r:id="rId5"/>
    <p:sldId id="357" r:id="rId6"/>
    <p:sldId id="358" r:id="rId7"/>
    <p:sldId id="359" r:id="rId8"/>
    <p:sldId id="362" r:id="rId9"/>
    <p:sldId id="360" r:id="rId10"/>
    <p:sldId id="361" r:id="rId11"/>
    <p:sldId id="363" r:id="rId12"/>
    <p:sldId id="364" r:id="rId13"/>
    <p:sldId id="365" r:id="rId14"/>
    <p:sldId id="366" r:id="rId15"/>
    <p:sldId id="367" r:id="rId16"/>
    <p:sldId id="408" r:id="rId17"/>
    <p:sldId id="409" r:id="rId18"/>
    <p:sldId id="368" r:id="rId19"/>
    <p:sldId id="407" r:id="rId20"/>
    <p:sldId id="372" r:id="rId21"/>
    <p:sldId id="395" r:id="rId22"/>
    <p:sldId id="373" r:id="rId23"/>
    <p:sldId id="396" r:id="rId24"/>
    <p:sldId id="391" r:id="rId25"/>
    <p:sldId id="397" r:id="rId26"/>
    <p:sldId id="375" r:id="rId27"/>
    <p:sldId id="376" r:id="rId28"/>
    <p:sldId id="389" r:id="rId29"/>
    <p:sldId id="390" r:id="rId30"/>
    <p:sldId id="392" r:id="rId31"/>
    <p:sldId id="393" r:id="rId32"/>
    <p:sldId id="394" r:id="rId33"/>
    <p:sldId id="388" r:id="rId34"/>
    <p:sldId id="398" r:id="rId35"/>
    <p:sldId id="263" r:id="rId36"/>
    <p:sldId id="322" r:id="rId37"/>
    <p:sldId id="402" r:id="rId38"/>
    <p:sldId id="400" r:id="rId39"/>
    <p:sldId id="401" r:id="rId40"/>
    <p:sldId id="403" r:id="rId41"/>
    <p:sldId id="41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ente Errázuriz Quiroga" initials="VE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5353"/>
    <a:srgbClr val="FF1111"/>
    <a:srgbClr val="EC1414"/>
    <a:srgbClr val="DAD000"/>
    <a:srgbClr val="FFF411"/>
    <a:srgbClr val="FEEC02"/>
    <a:srgbClr val="CC0000"/>
    <a:srgbClr val="FFCC00"/>
    <a:srgbClr val="FF3737"/>
    <a:srgbClr val="AD1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0724" autoAdjust="0"/>
  </p:normalViewPr>
  <p:slideViewPr>
    <p:cSldViewPr snapToGrid="0" showGuides="1"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4917B-0B4E-4D61-A1D1-DE300B97B4AC}" type="datetimeFigureOut">
              <a:rPr lang="es-CL" smtClean="0"/>
              <a:t>14-10-2020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2C0EC-7DE5-4F38-AE69-445186F7766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4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38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42.png"/><Relationship Id="rId10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3.png"/><Relationship Id="rId7" Type="http://schemas.openxmlformats.org/officeDocument/2006/relationships/image" Target="../media/image31.png"/><Relationship Id="rId12" Type="http://schemas.openxmlformats.org/officeDocument/2006/relationships/image" Target="../media/image4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45.png"/><Relationship Id="rId10" Type="http://schemas.openxmlformats.org/officeDocument/2006/relationships/image" Target="../media/image34.png"/><Relationship Id="rId4" Type="http://schemas.openxmlformats.org/officeDocument/2006/relationships/image" Target="../media/image44.png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7.png"/><Relationship Id="rId7" Type="http://schemas.openxmlformats.org/officeDocument/2006/relationships/image" Target="../media/image31.png"/><Relationship Id="rId12" Type="http://schemas.openxmlformats.org/officeDocument/2006/relationships/image" Target="../media/image4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49.png"/><Relationship Id="rId10" Type="http://schemas.openxmlformats.org/officeDocument/2006/relationships/image" Target="../media/image34.png"/><Relationship Id="rId4" Type="http://schemas.openxmlformats.org/officeDocument/2006/relationships/image" Target="../media/image48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4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42.png"/><Relationship Id="rId10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0C3D-77FB-4BFD-A737-F7DDC500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de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BCDF7-2511-490B-9873-30935BEA4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27" y="1287532"/>
                <a:ext cx="8892540" cy="4904072"/>
              </a:xfrm>
            </p:spPr>
            <p:txBody>
              <a:bodyPr anchor="ctr"/>
              <a:lstStyle/>
              <a:p>
                <a:r>
                  <a:rPr lang="es-CL" dirty="0"/>
                  <a:t>Definimos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función de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como una función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L" dirty="0"/>
              </a:p>
              <a:p>
                <a:r>
                  <a:rPr lang="es-CL" dirty="0"/>
                  <a:t>Con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 el largo de una tabla de hash</a:t>
                </a:r>
              </a:p>
              <a:p>
                <a:endParaRPr lang="es-CL" dirty="0"/>
              </a:p>
              <a:p>
                <a:r>
                  <a:rPr lang="es-CL" dirty="0"/>
                  <a:t>Pero una función de hash puede no estar ligada a una tabla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BCDF7-2511-490B-9873-30935BEA4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27" y="1287532"/>
                <a:ext cx="8892540" cy="4904072"/>
              </a:xfrm>
              <a:blipFill>
                <a:blip r:embed="rId2"/>
                <a:stretch>
                  <a:fillRect l="-412" r="-2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6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80FE-9E40-4830-A39A-1CFFA8E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Sobreyectiva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C4270-5BA9-4849-A5CC-1DBD14FDE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Si la función de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es sobreyectiva, entonces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  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s-CL" dirty="0"/>
              </a:p>
              <a:p>
                <a:r>
                  <a:rPr lang="es-CL" dirty="0"/>
                  <a:t>¿Qué ventajas tiene esto? ¿Tiene alguna desventaja?</a:t>
                </a:r>
              </a:p>
              <a:p>
                <a:endParaRPr lang="es-CL" dirty="0"/>
              </a:p>
              <a:p>
                <a:r>
                  <a:rPr lang="es-CL" dirty="0"/>
                  <a:t>¿Es posible que la función de ajuste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sea sobreyectiva?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C4270-5BA9-4849-A5CC-1DBD14FDE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b="-21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50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FF08-0E42-4995-B859-9FBE5138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Compacta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85752-4C6F-4CC4-97BC-A98CDC617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Una función de hash sobreyectiva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compacta</a:t>
                </a:r>
              </a:p>
              <a:p>
                <a:endParaRPr lang="es-CL" dirty="0"/>
              </a:p>
              <a:p>
                <a:r>
                  <a:rPr lang="es-CL" dirty="0"/>
                  <a:t>Una función puede ser más o menos compacta según cuantos elementos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dirty="0"/>
                  <a:t> quedan sin preimagen</a:t>
                </a:r>
              </a:p>
              <a:p>
                <a:endParaRPr lang="es-CL" dirty="0"/>
              </a:p>
              <a:p>
                <a:r>
                  <a:rPr lang="es-CL" dirty="0"/>
                  <a:t>El ajuste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debe ser compacto sí o sí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85752-4C6F-4CC4-97BC-A98CDC617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17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D8B0752-98E7-4663-978F-CECC9F582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16" y="1254966"/>
            <a:ext cx="4940559" cy="4940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180FE-9E40-4830-A39A-1CFFA8E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Biyectiva</a:t>
            </a:r>
          </a:p>
        </p:txBody>
      </p:sp>
    </p:spTree>
    <p:extLst>
      <p:ext uri="{BB962C8B-B14F-4D97-AF65-F5344CB8AC3E}">
        <p14:creationId xmlns:p14="http://schemas.microsoft.com/office/powerpoint/2010/main" val="188640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2028-57B2-4786-9F62-CA2DE28B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Biyectiva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95E2F-6855-4003-A78F-5516F82F3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Si la función de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es biyectiva, entonces</a:t>
                </a:r>
              </a:p>
              <a:p>
                <a:pPr lvl="1"/>
                <a:r>
                  <a:rPr lang="es-CL" dirty="0"/>
                  <a:t>Es inyectiva</a:t>
                </a:r>
              </a:p>
              <a:p>
                <a:pPr lvl="1"/>
                <a:r>
                  <a:rPr lang="es-CL" dirty="0"/>
                  <a:t>Es sobreyectiva</a:t>
                </a:r>
              </a:p>
              <a:p>
                <a:pPr lvl="1"/>
                <a:endParaRPr lang="es-CL" dirty="0"/>
              </a:p>
              <a:p>
                <a:pPr marL="201168" lvl="1" indent="0">
                  <a:buNone/>
                </a:pPr>
                <a:endParaRPr lang="es-CL" dirty="0"/>
              </a:p>
              <a:p>
                <a:r>
                  <a:rPr lang="es-CL" dirty="0"/>
                  <a:t>¿Qué significa esto?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95E2F-6855-4003-A78F-5516F82F3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852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B950-6485-44D0-8851-FBD49A8C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Invertible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9F56-A58B-4291-B579-0C91D79F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7532"/>
            <a:ext cx="9143999" cy="4904072"/>
          </a:xfrm>
        </p:spPr>
        <p:txBody>
          <a:bodyPr anchor="ctr"/>
          <a:lstStyle/>
          <a:p>
            <a:r>
              <a:rPr lang="es-CL" dirty="0"/>
              <a:t>Para funciones continuas, una función biyectiva es </a:t>
            </a:r>
            <a:r>
              <a:rPr lang="es-CL" b="1" dirty="0">
                <a:solidFill>
                  <a:schemeClr val="accent2"/>
                </a:solidFill>
              </a:rPr>
              <a:t>invertible</a:t>
            </a:r>
          </a:p>
          <a:p>
            <a:endParaRPr lang="es-CL" dirty="0"/>
          </a:p>
          <a:p>
            <a:r>
              <a:rPr lang="es-CL" dirty="0"/>
              <a:t>Pero una función de hash es discreta</a:t>
            </a:r>
          </a:p>
          <a:p>
            <a:endParaRPr lang="es-CL" dirty="0"/>
          </a:p>
          <a:p>
            <a:r>
              <a:rPr lang="es-CL" dirty="0"/>
              <a:t>Basta con que sea inyectiva para poder invertirla</a:t>
            </a:r>
          </a:p>
        </p:txBody>
      </p:sp>
    </p:spTree>
    <p:extLst>
      <p:ext uri="{BB962C8B-B14F-4D97-AF65-F5344CB8AC3E}">
        <p14:creationId xmlns:p14="http://schemas.microsoft.com/office/powerpoint/2010/main" val="196267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E1E6-2163-4678-A8A0-54B4D9DA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un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7A34C-72BE-4485-9D33-13FC00B2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función de hash puede tener otras propiedades:</a:t>
            </a:r>
          </a:p>
          <a:p>
            <a:pPr lvl="1"/>
            <a:r>
              <a:rPr lang="es-CL" dirty="0"/>
              <a:t>Distribución uniforme</a:t>
            </a:r>
          </a:p>
          <a:p>
            <a:pPr lvl="1"/>
            <a:r>
              <a:rPr lang="es-CL" dirty="0"/>
              <a:t>Eficiente</a:t>
            </a:r>
          </a:p>
          <a:p>
            <a:pPr lvl="1"/>
            <a:r>
              <a:rPr lang="es-CL" dirty="0"/>
              <a:t>Incremental</a:t>
            </a:r>
          </a:p>
          <a:p>
            <a:pPr lvl="1"/>
            <a:r>
              <a:rPr lang="es-CL" dirty="0"/>
              <a:t>Efecto avalancha</a:t>
            </a:r>
          </a:p>
          <a:p>
            <a:endParaRPr lang="es-CL" dirty="0"/>
          </a:p>
          <a:p>
            <a:r>
              <a:rPr lang="es-CL" dirty="0"/>
              <a:t>También afectan al comportamiento de una tabla de hash</a:t>
            </a:r>
          </a:p>
        </p:txBody>
      </p:sp>
    </p:spTree>
    <p:extLst>
      <p:ext uri="{BB962C8B-B14F-4D97-AF65-F5344CB8AC3E}">
        <p14:creationId xmlns:p14="http://schemas.microsoft.com/office/powerpoint/2010/main" val="279291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2E1-FBD0-463B-BA64-033283EB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Histograma: </a:t>
            </a:r>
            <a:r>
              <a:rPr lang="es-CL" dirty="0" err="1"/>
              <a:t>N°</a:t>
            </a:r>
            <a:r>
              <a:rPr lang="es-CL" dirty="0"/>
              <a:t> Alumno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C78B0D-8EE7-42D6-9E55-6CE3B23C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6B4DA-CE22-4CD5-B626-C37AA46B5654}"/>
              </a:ext>
            </a:extLst>
          </p:cNvPr>
          <p:cNvSpPr txBox="1"/>
          <p:nvPr/>
        </p:nvSpPr>
        <p:spPr>
          <a:xfrm>
            <a:off x="1645914" y="5933921"/>
            <a:ext cx="58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1 </a:t>
            </a:r>
            <a:r>
              <a:rPr lang="es-CL" dirty="0" err="1"/>
              <a:t>bin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624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2E1-FBD0-463B-BA64-033283EB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Histograma: </a:t>
            </a:r>
            <a:r>
              <a:rPr lang="es-CL" dirty="0" err="1"/>
              <a:t>N°</a:t>
            </a:r>
            <a:r>
              <a:rPr lang="es-CL" dirty="0"/>
              <a:t> Alumno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C78B0D-8EE7-42D6-9E55-6CE3B23C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6B4DA-CE22-4CD5-B626-C37AA46B5654}"/>
              </a:ext>
            </a:extLst>
          </p:cNvPr>
          <p:cNvSpPr txBox="1"/>
          <p:nvPr/>
        </p:nvSpPr>
        <p:spPr>
          <a:xfrm>
            <a:off x="1645914" y="5933921"/>
            <a:ext cx="58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5 </a:t>
            </a:r>
            <a:r>
              <a:rPr lang="es-CL" dirty="0" err="1"/>
              <a:t>bins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865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2E1-FBD0-463B-BA64-033283EB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Histograma: </a:t>
            </a:r>
            <a:r>
              <a:rPr lang="es-CL" dirty="0" err="1"/>
              <a:t>N°</a:t>
            </a:r>
            <a:r>
              <a:rPr lang="es-CL" dirty="0"/>
              <a:t> Alumno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97C78B0D-8EE7-42D6-9E55-6CE3B23C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544792"/>
            <a:ext cx="5852172" cy="43891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6B4DA-CE22-4CD5-B626-C37AA46B5654}"/>
              </a:ext>
            </a:extLst>
          </p:cNvPr>
          <p:cNvSpPr txBox="1"/>
          <p:nvPr/>
        </p:nvSpPr>
        <p:spPr>
          <a:xfrm>
            <a:off x="1645914" y="5933921"/>
            <a:ext cx="58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10 </a:t>
            </a:r>
            <a:r>
              <a:rPr lang="es-CL" dirty="0" err="1"/>
              <a:t>bins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86853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2E1-FBD0-463B-BA64-033283EB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Histograma: </a:t>
            </a:r>
            <a:r>
              <a:rPr lang="es-CL" dirty="0" err="1"/>
              <a:t>N°</a:t>
            </a:r>
            <a:r>
              <a:rPr lang="es-CL" dirty="0"/>
              <a:t> Alumno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C78B0D-8EE7-42D6-9E55-6CE3B23C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6B4DA-CE22-4CD5-B626-C37AA46B5654}"/>
              </a:ext>
            </a:extLst>
          </p:cNvPr>
          <p:cNvSpPr txBox="1"/>
          <p:nvPr/>
        </p:nvSpPr>
        <p:spPr>
          <a:xfrm>
            <a:off x="1645914" y="5933921"/>
            <a:ext cx="58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50 </a:t>
            </a:r>
            <a:r>
              <a:rPr lang="es-CL" dirty="0" err="1"/>
              <a:t>bins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389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C171-ABFA-4136-B89B-92C16B0C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de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7249D-A593-4F2F-9BCB-B1B719C6E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El dominio de las claves puede no 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/>
                  <a:t>. Llamémoslo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Una función de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se define entonces como sigue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dirty="0"/>
                  <a:t>Y a la definición anterior la llamaremos </a:t>
                </a:r>
                <a:r>
                  <a:rPr lang="es-CL" b="1" dirty="0">
                    <a:solidFill>
                      <a:schemeClr val="accent2"/>
                    </a:solidFill>
                  </a:rPr>
                  <a:t>método de ajuste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7249D-A593-4F2F-9BCB-B1B719C6E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875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72-FF8E-41E9-83C0-1A279059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Normal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2758249-F3BA-43D3-8D20-109D5CE1E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4255649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72-FF8E-41E9-83C0-1A279059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Normal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58249-F3BA-43D3-8D20-109D5CE1E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36608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F00-D34D-4B84-A202-6079785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Exponencial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D99B15A-9B99-49B8-B393-124DD5CF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4143585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F00-D34D-4B84-A202-6079785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Exponencial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9B15A-9B99-49B8-B393-124DD5CF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278305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F00-D34D-4B84-A202-6079785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Uniforme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9B15A-9B99-49B8-B393-124DD5CF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3014591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F00-D34D-4B84-A202-6079785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Uniforme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9B15A-9B99-49B8-B393-124DD5CF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3770335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FC3D-A914-41E7-BA6F-DF854E21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vs Tabla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363B36-EE65-49DB-8E67-42AF89249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¿Qué efecto tiene en la tabla la distribución del hash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?</a:t>
                </a:r>
              </a:p>
              <a:p>
                <a:endParaRPr lang="es-CL" dirty="0"/>
              </a:p>
              <a:p>
                <a:r>
                  <a:rPr lang="es-CL" dirty="0"/>
                  <a:t>¿Qué efecto tiene en la tabla la distribución del ajuste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363B36-EE65-49DB-8E67-42AF89249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239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división</a:t>
            </a:r>
          </a:p>
        </p:txBody>
      </p:sp>
      <p:pic>
        <p:nvPicPr>
          <p:cNvPr id="6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7" y="2658288"/>
            <a:ext cx="2926086" cy="2194565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925D11-3A85-4FDF-85C4-AF84563922E7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925D11-3A85-4FDF-85C4-AF8456392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339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división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77" y="2658288"/>
            <a:ext cx="2926086" cy="2194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5CDDCE-38DA-4EF3-8E86-B3395559C5A1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5CDDCE-38DA-4EF3-8E86-B339555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739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división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77" y="2658288"/>
            <a:ext cx="2926085" cy="2194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6A1A30-F188-4819-8491-EF9F99B7A768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6A1A30-F188-4819-8491-EF9F99B7A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25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61B2-FBE6-4650-96C8-CDFDD530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Función cualquiera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F2C11-65A5-4828-94F5-C2AD623CF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Cualquier función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dirty="0"/>
                  <a:t> cumple con que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Esto significa que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F2C11-65A5-4828-94F5-C2AD623CF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97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multiplicación</a:t>
            </a:r>
          </a:p>
        </p:txBody>
      </p:sp>
      <p:pic>
        <p:nvPicPr>
          <p:cNvPr id="6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7" y="2658288"/>
            <a:ext cx="2926086" cy="21945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925D11-3A85-4FDF-85C4-AF84563922E7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i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925D11-3A85-4FDF-85C4-AF8456392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763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multiplicación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77" y="2658288"/>
            <a:ext cx="2926086" cy="2194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25FBBE-8AB6-45D0-8BEA-D59C5E30033F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i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25FBBE-8AB6-45D0-8BEA-D59C5E30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284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multiplicación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77" y="2658288"/>
            <a:ext cx="2926085" cy="2194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9FF9A4-99CD-4760-8C76-DFC27D27C5D5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i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9FF9A4-99CD-4760-8C76-DFC27D27C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840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BFF5B-98D5-41C4-B07A-759B2E3942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Uniformidad 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BFF5B-98D5-41C4-B07A-759B2E394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73" b="-143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C89DC-C3A9-49BD-B9C3-4B97E0BD0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287532"/>
                <a:ext cx="8957853" cy="4904072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s-CL" dirty="0"/>
                  <a:t>Es importante que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sea uniforme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Es difícil uniformizar los datos con el ajuste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es uniforme, entonces es muy fácil que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sea uniforme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C89DC-C3A9-49BD-B9C3-4B97E0BD0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287532"/>
                <a:ext cx="8957853" cy="4904072"/>
              </a:xfrm>
              <a:blipFill>
                <a:blip r:embed="rId3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04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FE15-7CFE-4DB2-9E9B-2DD3F156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Eficiencia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C9B42-1397-42CF-AFDE-6D8FA6191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sz="2700" dirty="0"/>
                  <a:t>En una tabla se llama la función de hash para cada operación</a:t>
                </a:r>
              </a:p>
              <a:p>
                <a:endParaRPr lang="es-CL" sz="2700" dirty="0"/>
              </a:p>
              <a:p>
                <a:pPr marL="0" indent="0">
                  <a:buNone/>
                </a:pPr>
                <a:r>
                  <a:rPr lang="es-CL" sz="2700" dirty="0"/>
                  <a:t>La complejidad de la función de hash debe ser </a:t>
                </a:r>
                <a14:m>
                  <m:oMath xmlns:m="http://schemas.openxmlformats.org/officeDocument/2006/math">
                    <m:r>
                      <a:rPr lang="es-CL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GB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s-CL" sz="2700" dirty="0"/>
                  <a:t>, </a:t>
                </a:r>
              </a:p>
              <a:p>
                <a:pPr marL="0" indent="0">
                  <a:buNone/>
                </a:pPr>
                <a:r>
                  <a:rPr lang="es-CL" sz="2700" dirty="0"/>
                  <a:t>con </a:t>
                </a:r>
                <a14:m>
                  <m:oMath xmlns:m="http://schemas.openxmlformats.org/officeDocument/2006/math">
                    <m:r>
                      <a:rPr lang="es-CL" sz="27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CL" sz="2700" dirty="0"/>
                  <a:t> el tamaño del dato hasheado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C9B42-1397-42CF-AFDE-6D8FA6191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0" r="-112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737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C4E3-1BC4-4B0B-A7EB-BF33FB81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Incremental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648A0-710A-46C8-94C3-90FD4C5E0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</p:spPr>
            <p:txBody>
              <a:bodyPr>
                <a:normAutofit fontScale="92500"/>
              </a:bodyPr>
              <a:lstStyle/>
              <a:p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dirty="0"/>
                  <a:t> tiene mucho en común con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, llamemos 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CL" dirty="0"/>
                  <a:t> su diferencia</a:t>
                </a:r>
                <a:endParaRPr lang="es-CL" b="0" i="1" dirty="0">
                  <a:latin typeface="Cambria Math" panose="02040503050406030204" pitchFamily="18" charset="0"/>
                </a:endParaRPr>
              </a:p>
              <a:p>
                <a:endParaRPr lang="es-CL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incremental</a:t>
                </a:r>
                <a:r>
                  <a:rPr lang="es-CL" dirty="0"/>
                  <a:t> si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CL" dirty="0"/>
                  <a:t> se puede expresar como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El costo de calcularlo </a:t>
                </a:r>
                <a:r>
                  <a:rPr lang="en-GB" dirty="0"/>
                  <a:t>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648A0-710A-46C8-94C3-90FD4C5E0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  <a:blipFill>
                <a:blip r:embed="rId2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55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B5E6-E42C-4262-A252-782BEA8B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de </a:t>
            </a:r>
            <a:r>
              <a:rPr lang="es-CL" dirty="0" err="1"/>
              <a:t>strings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7D23-6BB7-4B57-AEE5-81DA6A5DA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CL" dirty="0"/>
                  <a:t> un </a:t>
                </a:r>
                <a:r>
                  <a:rPr lang="es-CL" dirty="0" err="1"/>
                  <a:t>string</a:t>
                </a:r>
                <a:r>
                  <a:rPr lang="es-CL" dirty="0"/>
                  <a:t> 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Si a cada dato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le damos una interpretación numérica,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Podemos interpretar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como un número en base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7D23-6BB7-4B57-AEE5-81DA6A5D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399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B5E6-E42C-4262-A252-782BEA8B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de </a:t>
            </a:r>
            <a:r>
              <a:rPr lang="es-CL" dirty="0" err="1"/>
              <a:t>strings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7D23-6BB7-4B57-AEE5-81DA6A5DA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7D23-6BB7-4B57-AEE5-81DA6A5D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076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5DF5-79DF-44F9-93FD-A715493A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Rolling hash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AF501-592B-4479-B512-9BBDC20DD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¿Cómo obtener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5 :8</m:t>
                            </m:r>
                          </m:e>
                        </m:d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dirty="0"/>
                  <a:t>a partir de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4 :7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?</a:t>
                </a:r>
              </a:p>
              <a:p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4 :7</m:t>
                        </m:r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GB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5 :8</m:t>
                        </m:r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GB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GB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AF501-592B-4479-B512-9BBDC20DD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176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5DF5-79DF-44F9-93FD-A715493A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Rolling hash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AF501-592B-4479-B512-9BBDC20DD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¿Cómo obtener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5 :8</m:t>
                            </m:r>
                          </m:e>
                        </m:d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dirty="0"/>
                  <a:t>a partir de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4 :7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?</a:t>
                </a:r>
              </a:p>
              <a:p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4 :7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4 :7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AF501-592B-4479-B512-9BBDC20DD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52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2552-FECB-4E49-80D7-5B39AE4B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Colisiones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099E9-888D-43A3-8F33-FBE54B009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Decimos que el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tiene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colisión</a:t>
                </a:r>
                <a:r>
                  <a:rPr lang="es-CL" dirty="0"/>
                  <a:t> cuando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 ∧  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r>
                  <a:rPr lang="es-CL" dirty="0"/>
                  <a:t>El ajuste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puede producir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colisión en la tabla </a:t>
                </a:r>
                <a:r>
                  <a:rPr lang="es-CL" dirty="0"/>
                  <a:t>si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 ∧  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099E9-888D-43A3-8F33-FBE54B009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164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2325-B9DD-4B79-A1C8-1D9BC76F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Efecto avalancha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3E32E-87BC-4FB7-AE9A-0D9C7520F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Para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 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dirty="0"/>
                  <a:t> muy similares, si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dirty="0"/>
                  <a:t> es muy distinto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Entonces la función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CL" dirty="0"/>
                  <a:t> tiene </a:t>
                </a:r>
                <a:r>
                  <a:rPr lang="es-CL" b="1" dirty="0">
                    <a:solidFill>
                      <a:schemeClr val="accent2"/>
                    </a:solidFill>
                  </a:rPr>
                  <a:t>efecto avalancha</a:t>
                </a:r>
              </a:p>
              <a:p>
                <a:endParaRPr lang="es-CL" dirty="0"/>
              </a:p>
              <a:p>
                <a:r>
                  <a:rPr lang="es-CL" dirty="0"/>
                  <a:t>¿Cuál de los ajustes estudiados cumple con esto?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3E32E-87BC-4FB7-AE9A-0D9C7520F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04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2325-B9DD-4B79-A1C8-1D9BC76F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Efecto avalancha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E32E-87BC-4FB7-AE9A-0D9C7520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s-CL" dirty="0"/>
              <a:t>El método de la multiplicación tiene efecto avalancha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Esto es útil cuando se insertan muchas claves muy similares: estas se reparten a lo largo de la tabla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Para distribuciones muy concentradas, ayuda a uniformizar</a:t>
            </a:r>
          </a:p>
        </p:txBody>
      </p:sp>
    </p:spTree>
    <p:extLst>
      <p:ext uri="{BB962C8B-B14F-4D97-AF65-F5344CB8AC3E}">
        <p14:creationId xmlns:p14="http://schemas.microsoft.com/office/powerpoint/2010/main" val="218365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E92C-333A-4091-B6AB-49D0F44F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una función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27AA50-02D0-45F3-B959-8743A446B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s-CL" dirty="0"/>
                  <a:t>Una función cualquiera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dirty="0"/>
                  <a:t> puede ser:</a:t>
                </a:r>
              </a:p>
              <a:p>
                <a:pPr lvl="1"/>
                <a:r>
                  <a:rPr lang="es-CL" dirty="0"/>
                  <a:t> Inyectiva</a:t>
                </a:r>
              </a:p>
              <a:p>
                <a:pPr lvl="1"/>
                <a:r>
                  <a:rPr lang="es-CL" dirty="0"/>
                  <a:t> Sobreyectiva</a:t>
                </a:r>
              </a:p>
              <a:p>
                <a:pPr lvl="1"/>
                <a:r>
                  <a:rPr lang="es-CL" dirty="0"/>
                  <a:t> Biyectiva</a:t>
                </a:r>
              </a:p>
              <a:p>
                <a:pPr marL="201168" lvl="1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¿Qué significa esto para una función de hash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27AA50-02D0-45F3-B959-8743A446B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33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80FE-9E40-4830-A39A-1CFFA8E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Inyectiva</a:t>
            </a:r>
          </a:p>
        </p:txBody>
      </p:sp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E1A8F0E4-9EEE-4232-BCEC-0D054E7FA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17" y="1254967"/>
            <a:ext cx="4940559" cy="49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6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80FE-9E40-4830-A39A-1CFFA8E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Inyectiva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C4270-5BA9-4849-A5CC-1DBD14FDE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Si la función de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es inyectiva, entonces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 → 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CL" dirty="0"/>
              </a:p>
              <a:p>
                <a:r>
                  <a:rPr lang="es-CL" dirty="0"/>
                  <a:t>¿Qué ventajas tiene esto? ¿Tiene alguna desventaja?</a:t>
                </a:r>
              </a:p>
              <a:p>
                <a:endParaRPr lang="es-CL" dirty="0"/>
              </a:p>
              <a:p>
                <a:r>
                  <a:rPr lang="es-CL" dirty="0"/>
                  <a:t>¿Es posible que la función de ajuste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sea inyectiva?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C4270-5BA9-4849-A5CC-1DBD14FDE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57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A981-254E-4DA4-B623-D14FCA8A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Perfecta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3302-A46A-4D75-ACF0-E76C3097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Una función de hash inyectiva se dice </a:t>
            </a:r>
            <a:r>
              <a:rPr lang="es-CL" b="1" dirty="0">
                <a:solidFill>
                  <a:schemeClr val="accent2"/>
                </a:solidFill>
              </a:rPr>
              <a:t>perfecta</a:t>
            </a:r>
          </a:p>
          <a:p>
            <a:endParaRPr lang="es-CL" dirty="0"/>
          </a:p>
          <a:p>
            <a:r>
              <a:rPr lang="es-CL" dirty="0"/>
              <a:t>La única posibilidad de colisiones es por el ajuste</a:t>
            </a:r>
          </a:p>
          <a:p>
            <a:endParaRPr lang="es-CL" dirty="0"/>
          </a:p>
          <a:p>
            <a:r>
              <a:rPr lang="es-CL" dirty="0"/>
              <a:t>Podemos comparar por hashes y olvidarnos de la clave</a:t>
            </a:r>
          </a:p>
        </p:txBody>
      </p:sp>
    </p:spTree>
    <p:extLst>
      <p:ext uri="{BB962C8B-B14F-4D97-AF65-F5344CB8AC3E}">
        <p14:creationId xmlns:p14="http://schemas.microsoft.com/office/powerpoint/2010/main" val="308651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2FC99FD0-F372-485F-8223-A760C0EE8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17" y="1254966"/>
            <a:ext cx="4940559" cy="4940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180FE-9E40-4830-A39A-1CFFA8E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Sobreyectiva</a:t>
            </a:r>
          </a:p>
        </p:txBody>
      </p:sp>
    </p:spTree>
    <p:extLst>
      <p:ext uri="{BB962C8B-B14F-4D97-AF65-F5344CB8AC3E}">
        <p14:creationId xmlns:p14="http://schemas.microsoft.com/office/powerpoint/2010/main" val="1161807989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7905</TotalTime>
  <Words>1022</Words>
  <Application>Microsoft Office PowerPoint</Application>
  <PresentationFormat>On-screen Show (4:3)</PresentationFormat>
  <Paragraphs>201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IIC2133</vt:lpstr>
      <vt:lpstr>Función de hash</vt:lpstr>
      <vt:lpstr>Función de hash</vt:lpstr>
      <vt:lpstr>Función cualquiera</vt:lpstr>
      <vt:lpstr>Colisiones</vt:lpstr>
      <vt:lpstr>Propiedades de una función</vt:lpstr>
      <vt:lpstr>Función Inyectiva</vt:lpstr>
      <vt:lpstr>Función Inyectiva</vt:lpstr>
      <vt:lpstr>Función Perfecta</vt:lpstr>
      <vt:lpstr>Función Sobreyectiva</vt:lpstr>
      <vt:lpstr>Función Sobreyectiva</vt:lpstr>
      <vt:lpstr>Función Compacta</vt:lpstr>
      <vt:lpstr>Función Biyectiva</vt:lpstr>
      <vt:lpstr>Función Biyectiva</vt:lpstr>
      <vt:lpstr>Función Invertible</vt:lpstr>
      <vt:lpstr>Propiedades de un hash</vt:lpstr>
      <vt:lpstr>Histograma: N° Alumno</vt:lpstr>
      <vt:lpstr>Histograma: N° Alumno</vt:lpstr>
      <vt:lpstr>Histograma: N° Alumno</vt:lpstr>
      <vt:lpstr>Histograma: N° Alumno</vt:lpstr>
      <vt:lpstr>Distribución Normal</vt:lpstr>
      <vt:lpstr>Distribución Normal</vt:lpstr>
      <vt:lpstr>Distribución Exponencial</vt:lpstr>
      <vt:lpstr>Distribución Exponencial</vt:lpstr>
      <vt:lpstr>Distribución Uniforme</vt:lpstr>
      <vt:lpstr>Distribución Uniforme</vt:lpstr>
      <vt:lpstr>Distribución vs Tabla</vt:lpstr>
      <vt:lpstr>Método de la división</vt:lpstr>
      <vt:lpstr>Método de la división</vt:lpstr>
      <vt:lpstr>Método de la división</vt:lpstr>
      <vt:lpstr>Método de la multiplicación</vt:lpstr>
      <vt:lpstr>Método de la multiplicación</vt:lpstr>
      <vt:lpstr>Método de la multiplicación</vt:lpstr>
      <vt:lpstr>Uniformidad de H</vt:lpstr>
      <vt:lpstr>Eficiencia</vt:lpstr>
      <vt:lpstr>Hash Incremental</vt:lpstr>
      <vt:lpstr>Hash de strings</vt:lpstr>
      <vt:lpstr>Hash de strings</vt:lpstr>
      <vt:lpstr>Rolling hash</vt:lpstr>
      <vt:lpstr>Rolling hash</vt:lpstr>
      <vt:lpstr>Efecto avalancha</vt:lpstr>
      <vt:lpstr>Efecto avalancha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Genes</dc:title>
  <dc:creator>Vicente Errázuriz Quiroga</dc:creator>
  <cp:lastModifiedBy>Vicente Errázuriz</cp:lastModifiedBy>
  <cp:revision>189</cp:revision>
  <dcterms:created xsi:type="dcterms:W3CDTF">2018-04-10T05:57:42Z</dcterms:created>
  <dcterms:modified xsi:type="dcterms:W3CDTF">2020-10-14T18:32:12Z</dcterms:modified>
</cp:coreProperties>
</file>