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7"/>
  </p:notesMasterIdLst>
  <p:sldIdLst>
    <p:sldId id="340" r:id="rId2"/>
    <p:sldId id="341" r:id="rId3"/>
    <p:sldId id="299" r:id="rId4"/>
    <p:sldId id="343" r:id="rId5"/>
    <p:sldId id="406" r:id="rId6"/>
    <p:sldId id="337" r:id="rId7"/>
    <p:sldId id="256" r:id="rId8"/>
    <p:sldId id="258" r:id="rId9"/>
    <p:sldId id="338" r:id="rId10"/>
    <p:sldId id="259" r:id="rId11"/>
    <p:sldId id="303" r:id="rId12"/>
    <p:sldId id="261" r:id="rId13"/>
    <p:sldId id="262" r:id="rId14"/>
    <p:sldId id="260" r:id="rId15"/>
    <p:sldId id="263" r:id="rId16"/>
    <p:sldId id="308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9" r:id="rId27"/>
    <p:sldId id="265" r:id="rId28"/>
    <p:sldId id="293" r:id="rId29"/>
    <p:sldId id="257" r:id="rId30"/>
    <p:sldId id="407" r:id="rId31"/>
    <p:sldId id="408" r:id="rId32"/>
    <p:sldId id="409" r:id="rId33"/>
    <p:sldId id="268" r:id="rId34"/>
    <p:sldId id="342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00"/>
    <a:srgbClr val="2683C6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8" autoAdjust="0"/>
    <p:restoredTop sz="86941" autoAdjust="0"/>
  </p:normalViewPr>
  <p:slideViewPr>
    <p:cSldViewPr snapToGrid="0" showGuides="1">
      <p:cViewPr varScale="1">
        <p:scale>
          <a:sx n="77" d="100"/>
          <a:sy n="77" d="100"/>
        </p:scale>
        <p:origin x="7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18-11-20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Pensemos en el grafo del problema: cada pueblo/ciudad es un nodo, y cada camino que los conecta una arista. A cada arista hay asociado un </a:t>
            </a:r>
            <a:r>
              <a:rPr lang="es-CL" b="1" dirty="0"/>
              <a:t>costo</a:t>
            </a:r>
            <a:r>
              <a:rPr lang="es-CL" dirty="0"/>
              <a:t>: el costo de reparar ese camino.</a:t>
            </a:r>
          </a:p>
          <a:p>
            <a:endParaRPr lang="es-CL" dirty="0"/>
          </a:p>
          <a:p>
            <a:r>
              <a:rPr lang="es-CL" dirty="0"/>
              <a:t>Queremos un subconjunto de aristas tal que el costo de repararlas todas (la suma de los costos de cada una) sea lo menor posible.</a:t>
            </a:r>
          </a:p>
          <a:p>
            <a:endParaRPr lang="es-CL" dirty="0"/>
          </a:p>
          <a:p>
            <a:r>
              <a:rPr lang="es-CL" dirty="0"/>
              <a:t>El sub-grafo generado por estas aristas necesariamente es </a:t>
            </a:r>
            <a:r>
              <a:rPr lang="es-CL" b="1" dirty="0"/>
              <a:t>acíclico </a:t>
            </a:r>
            <a:r>
              <a:rPr lang="es-CL" b="0" dirty="0"/>
              <a:t>(¿por que?): es un </a:t>
            </a:r>
            <a:r>
              <a:rPr lang="es-CL" b="1" dirty="0"/>
              <a:t>árbol.</a:t>
            </a:r>
          </a:p>
          <a:p>
            <a:endParaRPr lang="es-CL" b="1" dirty="0"/>
          </a:p>
          <a:p>
            <a:r>
              <a:rPr lang="es-CL" b="0" dirty="0"/>
              <a:t>Cada nodo debe estar incluido, sino, no estaríamos garantizando la conectividad de toda la región, por lo que debe ser un árbol de </a:t>
            </a:r>
            <a:r>
              <a:rPr lang="es-CL" b="1" dirty="0"/>
              <a:t>cobertura.</a:t>
            </a:r>
            <a:endParaRPr lang="es-CL" b="0" dirty="0"/>
          </a:p>
          <a:p>
            <a:endParaRPr lang="es-CL" b="1" dirty="0"/>
          </a:p>
          <a:p>
            <a:r>
              <a:rPr lang="es-CL" b="0" dirty="0"/>
              <a:t>Estamos buscando lo que se conoce como </a:t>
            </a:r>
            <a:r>
              <a:rPr lang="es-CL" b="1" dirty="0"/>
              <a:t>árbol</a:t>
            </a:r>
            <a:r>
              <a:rPr lang="es-CL" b="0" dirty="0"/>
              <a:t> de </a:t>
            </a:r>
            <a:r>
              <a:rPr lang="es-CL" b="1" dirty="0"/>
              <a:t>cobertura mínimo</a:t>
            </a:r>
            <a:r>
              <a:rPr lang="es-CL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1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Nótese que los MST no son únicos. Esto dependerá únicamente de si todas las aristas del grafo tienen distinto costo.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:r>
                  <a:rPr lang="es-CL" b="0" i="0">
                    <a:latin typeface="Cambria Math" panose="02040503050406030204" pitchFamily="18" charset="0"/>
                  </a:rPr>
                  <a:t>𝑉_1∪𝑉_2=𝑉,        𝑉_1∩𝑉_2=∅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7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41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¿Cómo hacemos esto de manera eficiente? En especial el paso 2. ¿Será posible usar </a:t>
            </a:r>
            <a:r>
              <a:rPr lang="es-CL"/>
              <a:t>alguna </a:t>
            </a:r>
            <a:r>
              <a:rPr lang="es-CL" b="1"/>
              <a:t>estructura de datos</a:t>
            </a:r>
            <a:r>
              <a:rPr lang="es-CL"/>
              <a:t>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Supondremos que la clave de cada nodo es inicialmente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89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que la arista más chica que cruza el corte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5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CL" dirty="0"/>
              <a:t>El problema debe tener </a:t>
            </a:r>
            <a:r>
              <a:rPr lang="es-CL" b="1" dirty="0"/>
              <a:t>subestructura optima</a:t>
            </a:r>
            <a:r>
              <a:rPr lang="es-CL" dirty="0"/>
              <a:t>, es decir, la solución óptima de algún sub-problema está contenida en la solución optima del problema en si.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Al agregar la decisión codiciosa a la solución óptima de un sub-problema, obtenemos la solución óptima del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27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 anchor="ctr"/>
          <a:lstStyle>
            <a:lvl1pPr marL="0" indent="0">
              <a:spcBef>
                <a:spcPts val="1776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  <p:sldLayoutId id="2147484164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D15D-5193-40BB-8A72-EE2FEF78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36E8-7CCA-4B20-8DAA-A96B57F1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i="1" dirty="0" err="1"/>
              <a:t>Backtracking</a:t>
            </a:r>
            <a:endParaRPr lang="es-CL" i="1" dirty="0"/>
          </a:p>
          <a:p>
            <a:pPr marL="0" indent="0">
              <a:buNone/>
            </a:pPr>
            <a:r>
              <a:rPr lang="es-CL" dirty="0"/>
              <a:t>Algoritmos codiciosos</a:t>
            </a:r>
          </a:p>
          <a:p>
            <a:pPr marL="0" indent="0">
              <a:buNone/>
            </a:pPr>
            <a:r>
              <a:rPr lang="es-CL" dirty="0"/>
              <a:t>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99203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834-EBCC-4D69-9553-3448DAD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MST: </a:t>
            </a:r>
            <a:r>
              <a:rPr lang="es-CL" i="1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C1E4-1A7C-442B-9C77-E3355141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1" y="1287532"/>
            <a:ext cx="8892539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sz="2500" dirty="0"/>
              <a:t>El problema es descrito por un </a:t>
            </a:r>
            <a:r>
              <a:rPr lang="es-CL" sz="2500" b="1" dirty="0"/>
              <a:t>grafo no direccional con costos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sz="2500" dirty="0"/>
              <a:t>La solución es un </a:t>
            </a:r>
            <a:r>
              <a:rPr lang="es-CL" sz="2500" b="1" dirty="0"/>
              <a:t>subconjunto </a:t>
            </a:r>
            <a:r>
              <a:rPr lang="es-CL" sz="2500" b="1" i="1" dirty="0"/>
              <a:t>T</a:t>
            </a:r>
            <a:r>
              <a:rPr lang="es-CL" sz="2500" b="1" dirty="0"/>
              <a:t> de las aristas</a:t>
            </a:r>
            <a:r>
              <a:rPr lang="es-CL" sz="2500" dirty="0"/>
              <a:t> tal que:</a:t>
            </a:r>
          </a:p>
          <a:p>
            <a:pPr marL="635508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200" dirty="0"/>
              <a:t>las aristas de </a:t>
            </a:r>
            <a:r>
              <a:rPr lang="es-CL" sz="2200" i="1" dirty="0"/>
              <a:t>T</a:t>
            </a:r>
            <a:r>
              <a:rPr lang="es-CL" sz="2200" dirty="0"/>
              <a:t> no forman ciclos —forman un </a:t>
            </a:r>
            <a:r>
              <a:rPr lang="es-CL" sz="2200" b="1" dirty="0">
                <a:solidFill>
                  <a:schemeClr val="accent2"/>
                </a:solidFill>
              </a:rPr>
              <a:t>árbol</a:t>
            </a:r>
            <a:endParaRPr lang="es-CL" sz="2200" dirty="0"/>
          </a:p>
          <a:p>
            <a:pPr marL="635508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200" dirty="0"/>
              <a:t>las aristas de </a:t>
            </a:r>
            <a:r>
              <a:rPr lang="es-CL" sz="2200" i="1" dirty="0"/>
              <a:t>T</a:t>
            </a:r>
            <a:r>
              <a:rPr lang="es-CL" sz="2200" dirty="0"/>
              <a:t> incluyen todos los vértices —forman una </a:t>
            </a:r>
            <a:r>
              <a:rPr lang="es-CL" sz="2200" b="1" dirty="0">
                <a:solidFill>
                  <a:schemeClr val="accent2"/>
                </a:solidFill>
              </a:rPr>
              <a:t>cobertura</a:t>
            </a:r>
            <a:endParaRPr lang="es-CL" sz="2200" dirty="0"/>
          </a:p>
          <a:p>
            <a:pPr marL="635508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200" dirty="0"/>
              <a:t>no hay otro árbol de cobertura con menor costo total (la suma de los costos de las aristas de </a:t>
            </a:r>
            <a:r>
              <a:rPr lang="es-CL" sz="2200" i="1" dirty="0"/>
              <a:t>T</a:t>
            </a:r>
            <a:r>
              <a:rPr lang="es-CL" sz="2200" dirty="0"/>
              <a:t>) —es de </a:t>
            </a:r>
            <a:r>
              <a:rPr lang="es-CL" sz="2200" b="1" dirty="0">
                <a:solidFill>
                  <a:schemeClr val="accent2"/>
                </a:solidFill>
              </a:rPr>
              <a:t>costo</a:t>
            </a:r>
            <a:r>
              <a:rPr lang="es-CL" sz="2200" dirty="0"/>
              <a:t> </a:t>
            </a:r>
            <a:r>
              <a:rPr lang="es-CL" sz="2200" b="1" dirty="0">
                <a:solidFill>
                  <a:schemeClr val="accent2"/>
                </a:solidFill>
              </a:rPr>
              <a:t>mínimo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42146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3703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7B0-65E1-4384-AD31-48EED47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MSTs, </a:t>
            </a:r>
            <a:r>
              <a:rPr lang="es-CL" sz="4000" b="1" dirty="0"/>
              <a:t>cortes </a:t>
            </a:r>
            <a:r>
              <a:rPr lang="es-CL" sz="4000" dirty="0"/>
              <a:t>y aristas que </a:t>
            </a:r>
            <a:r>
              <a:rPr lang="es-CL" sz="4000" b="1" dirty="0"/>
              <a:t>cruzan</a:t>
            </a:r>
            <a:r>
              <a:rPr lang="es-CL" sz="4000" dirty="0"/>
              <a:t> el corte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sz="2500" b="1" dirty="0">
                    <a:solidFill>
                      <a:schemeClr val="accent2"/>
                    </a:solidFill>
                  </a:rPr>
                  <a:t>Cortemos</a:t>
                </a:r>
                <a:r>
                  <a:rPr lang="es-CL" sz="2500" dirty="0"/>
                  <a:t> (particionemos) el grafo en dos (sub)conjuntos de vértices,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endParaRPr lang="es-CL" sz="25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sz="2500" dirty="0"/>
                  <a:t>Una arista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cruza</a:t>
                </a:r>
                <a:r>
                  <a:rPr lang="es-CL" sz="2500" b="1" dirty="0"/>
                  <a:t> </a:t>
                </a:r>
                <a:r>
                  <a:rPr lang="es-CL" sz="2500" dirty="0"/>
                  <a:t>el corte si un extremo está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b="1" dirty="0"/>
                  <a:t> </a:t>
                </a:r>
                <a:r>
                  <a:rPr lang="es-CL" sz="2500" dirty="0"/>
                  <a:t>y el otro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b="1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endParaRPr lang="es-CL" sz="2500" b="1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sz="2500" dirty="0"/>
                  <a:t>¿Qué podemos afirmar respecto a estas aristas y los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MST</a:t>
                </a:r>
                <a:r>
                  <a:rPr lang="es-CL" sz="25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37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corte (</a:t>
            </a:r>
            <a:r>
              <a:rPr lang="es-CL" sz="4000" i="1" dirty="0"/>
              <a:t>V</a:t>
            </a:r>
            <a:r>
              <a:rPr lang="es-CL" sz="4000" baseline="-25000" dirty="0"/>
              <a:t>1</a:t>
            </a:r>
            <a:r>
              <a:rPr lang="es-CL" sz="4000" dirty="0"/>
              <a:t>, </a:t>
            </a:r>
            <a:r>
              <a:rPr lang="es-CL" sz="4000" i="1" dirty="0"/>
              <a:t>V</a:t>
            </a:r>
            <a:r>
              <a:rPr lang="es-CL" sz="4000" baseline="-25000" dirty="0"/>
              <a:t>2</a:t>
            </a:r>
            <a:r>
              <a:rPr lang="es-CL" sz="4000" dirty="0"/>
              <a:t>)</a:t>
            </a:r>
            <a:br>
              <a:rPr lang="es-CL" sz="4000" dirty="0"/>
            </a:br>
            <a:r>
              <a:rPr lang="es-CL" sz="4000" dirty="0"/>
              <a:t>y las aristas que cruzan el corte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¿Cuál debería ser el siguiente nodo a incluir?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73A54-2A11-4A6E-81AA-D6DD102F8D17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3208188" y="1907628"/>
            <a:ext cx="1373174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9F8153-CDF1-4D7B-8EA6-D80A3F6DB156}"/>
              </a:ext>
            </a:extLst>
          </p:cNvPr>
          <p:cNvSpPr/>
          <p:nvPr/>
        </p:nvSpPr>
        <p:spPr>
          <a:xfrm>
            <a:off x="1332173" y="1729244"/>
            <a:ext cx="2790467" cy="3880254"/>
          </a:xfrm>
          <a:custGeom>
            <a:avLst/>
            <a:gdLst>
              <a:gd name="connsiteX0" fmla="*/ 551711 w 2790467"/>
              <a:gd name="connsiteY0" fmla="*/ 146853 h 3880254"/>
              <a:gd name="connsiteX1" fmla="*/ 1403049 w 2790467"/>
              <a:gd name="connsiteY1" fmla="*/ 36495 h 3880254"/>
              <a:gd name="connsiteX2" fmla="*/ 2207090 w 2790467"/>
              <a:gd name="connsiteY2" fmla="*/ 682881 h 3880254"/>
              <a:gd name="connsiteX3" fmla="*/ 2317449 w 2790467"/>
              <a:gd name="connsiteY3" fmla="*/ 1644578 h 3880254"/>
              <a:gd name="connsiteX4" fmla="*/ 2790414 w 2790467"/>
              <a:gd name="connsiteY4" fmla="*/ 2196371 h 3880254"/>
              <a:gd name="connsiteX5" fmla="*/ 2285918 w 2790467"/>
              <a:gd name="connsiteY5" fmla="*/ 3741391 h 3880254"/>
              <a:gd name="connsiteX6" fmla="*/ 646304 w 2790467"/>
              <a:gd name="connsiteY6" fmla="*/ 3694095 h 3880254"/>
              <a:gd name="connsiteX7" fmla="*/ 141808 w 2790467"/>
              <a:gd name="connsiteY7" fmla="*/ 2748164 h 3880254"/>
              <a:gd name="connsiteX8" fmla="*/ 62980 w 2790467"/>
              <a:gd name="connsiteY8" fmla="*/ 1471157 h 3880254"/>
              <a:gd name="connsiteX9" fmla="*/ 31449 w 2790467"/>
              <a:gd name="connsiteY9" fmla="*/ 698647 h 3880254"/>
              <a:gd name="connsiteX10" fmla="*/ 551711 w 2790467"/>
              <a:gd name="connsiteY10" fmla="*/ 146853 h 388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0467" h="3880254">
                <a:moveTo>
                  <a:pt x="551711" y="146853"/>
                </a:moveTo>
                <a:cubicBezTo>
                  <a:pt x="780311" y="36494"/>
                  <a:pt x="1127153" y="-52843"/>
                  <a:pt x="1403049" y="36495"/>
                </a:cubicBezTo>
                <a:cubicBezTo>
                  <a:pt x="1678946" y="125833"/>
                  <a:pt x="2054690" y="414867"/>
                  <a:pt x="2207090" y="682881"/>
                </a:cubicBezTo>
                <a:cubicBezTo>
                  <a:pt x="2359490" y="950895"/>
                  <a:pt x="2220228" y="1392330"/>
                  <a:pt x="2317449" y="1644578"/>
                </a:cubicBezTo>
                <a:cubicBezTo>
                  <a:pt x="2414670" y="1896826"/>
                  <a:pt x="2795669" y="1846902"/>
                  <a:pt x="2790414" y="2196371"/>
                </a:cubicBezTo>
                <a:cubicBezTo>
                  <a:pt x="2785159" y="2545840"/>
                  <a:pt x="2643270" y="3491770"/>
                  <a:pt x="2285918" y="3741391"/>
                </a:cubicBezTo>
                <a:cubicBezTo>
                  <a:pt x="1928566" y="3991012"/>
                  <a:pt x="1003656" y="3859633"/>
                  <a:pt x="646304" y="3694095"/>
                </a:cubicBezTo>
                <a:cubicBezTo>
                  <a:pt x="288952" y="3528557"/>
                  <a:pt x="239029" y="3118654"/>
                  <a:pt x="141808" y="2748164"/>
                </a:cubicBezTo>
                <a:cubicBezTo>
                  <a:pt x="44587" y="2377674"/>
                  <a:pt x="81373" y="1812743"/>
                  <a:pt x="62980" y="1471157"/>
                </a:cubicBezTo>
                <a:cubicBezTo>
                  <a:pt x="44587" y="1129571"/>
                  <a:pt x="-47379" y="921992"/>
                  <a:pt x="31449" y="698647"/>
                </a:cubicBezTo>
                <a:cubicBezTo>
                  <a:pt x="110276" y="475302"/>
                  <a:pt x="323111" y="257212"/>
                  <a:pt x="551711" y="1468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1</a:t>
            </a:r>
            <a:r>
              <a:rPr lang="es-CL" sz="3200" dirty="0"/>
              <a:t> = Nodos incluidos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FB989-CC21-4DAF-B646-FDE832356F45}"/>
              </a:ext>
            </a:extLst>
          </p:cNvPr>
          <p:cNvSpPr/>
          <p:nvPr/>
        </p:nvSpPr>
        <p:spPr>
          <a:xfrm>
            <a:off x="4571999" y="1359806"/>
            <a:ext cx="4200526" cy="4392180"/>
          </a:xfrm>
          <a:custGeom>
            <a:avLst/>
            <a:gdLst>
              <a:gd name="connsiteX0" fmla="*/ 559581 w 3493768"/>
              <a:gd name="connsiteY0" fmla="*/ 3921643 h 4392180"/>
              <a:gd name="connsiteX1" fmla="*/ 827595 w 3493768"/>
              <a:gd name="connsiteY1" fmla="*/ 2534277 h 4392180"/>
              <a:gd name="connsiteX2" fmla="*/ 338864 w 3493768"/>
              <a:gd name="connsiteY2" fmla="*/ 2045546 h 4392180"/>
              <a:gd name="connsiteX3" fmla="*/ 338864 w 3493768"/>
              <a:gd name="connsiteY3" fmla="*/ 1146912 h 4392180"/>
              <a:gd name="connsiteX4" fmla="*/ 7788 w 3493768"/>
              <a:gd name="connsiteY4" fmla="*/ 547822 h 4392180"/>
              <a:gd name="connsiteX5" fmla="*/ 717236 w 3493768"/>
              <a:gd name="connsiteY5" fmla="*/ 90622 h 4392180"/>
              <a:gd name="connsiteX6" fmla="*/ 2246491 w 3493768"/>
              <a:gd name="connsiteY6" fmla="*/ 169450 h 4392180"/>
              <a:gd name="connsiteX7" fmla="*/ 2530270 w 3493768"/>
              <a:gd name="connsiteY7" fmla="*/ 1777533 h 4392180"/>
              <a:gd name="connsiteX8" fmla="*/ 3491967 w 3493768"/>
              <a:gd name="connsiteY8" fmla="*/ 3527505 h 4392180"/>
              <a:gd name="connsiteX9" fmla="*/ 2262257 w 3493768"/>
              <a:gd name="connsiteY9" fmla="*/ 4378843 h 4392180"/>
              <a:gd name="connsiteX10" fmla="*/ 559581 w 3493768"/>
              <a:gd name="connsiteY10" fmla="*/ 3921643 h 43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3768" h="4392180">
                <a:moveTo>
                  <a:pt x="559581" y="3921643"/>
                </a:moveTo>
                <a:cubicBezTo>
                  <a:pt x="320471" y="3614215"/>
                  <a:pt x="864381" y="2846960"/>
                  <a:pt x="827595" y="2534277"/>
                </a:cubicBezTo>
                <a:cubicBezTo>
                  <a:pt x="790809" y="2221594"/>
                  <a:pt x="420319" y="2276773"/>
                  <a:pt x="338864" y="2045546"/>
                </a:cubicBezTo>
                <a:cubicBezTo>
                  <a:pt x="257409" y="1814319"/>
                  <a:pt x="394043" y="1396533"/>
                  <a:pt x="338864" y="1146912"/>
                </a:cubicBezTo>
                <a:cubicBezTo>
                  <a:pt x="283685" y="897291"/>
                  <a:pt x="-55274" y="723870"/>
                  <a:pt x="7788" y="547822"/>
                </a:cubicBezTo>
                <a:cubicBezTo>
                  <a:pt x="70850" y="371774"/>
                  <a:pt x="344119" y="153684"/>
                  <a:pt x="717236" y="90622"/>
                </a:cubicBezTo>
                <a:cubicBezTo>
                  <a:pt x="1090353" y="27560"/>
                  <a:pt x="1944319" y="-111702"/>
                  <a:pt x="2246491" y="169450"/>
                </a:cubicBezTo>
                <a:cubicBezTo>
                  <a:pt x="2548663" y="450602"/>
                  <a:pt x="2322691" y="1217857"/>
                  <a:pt x="2530270" y="1777533"/>
                </a:cubicBezTo>
                <a:cubicBezTo>
                  <a:pt x="2737849" y="2337209"/>
                  <a:pt x="3536636" y="3093953"/>
                  <a:pt x="3491967" y="3527505"/>
                </a:cubicBezTo>
                <a:cubicBezTo>
                  <a:pt x="3447298" y="3961057"/>
                  <a:pt x="2750988" y="4307898"/>
                  <a:pt x="2262257" y="4378843"/>
                </a:cubicBezTo>
                <a:cubicBezTo>
                  <a:pt x="1773526" y="4449788"/>
                  <a:pt x="798691" y="4229071"/>
                  <a:pt x="559581" y="39216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2</a:t>
            </a:r>
            <a:r>
              <a:rPr lang="es-CL" sz="3200" dirty="0"/>
              <a:t> = Nodos </a:t>
            </a:r>
          </a:p>
          <a:p>
            <a:pPr algn="ctr"/>
            <a:r>
              <a:rPr lang="es-CL" sz="3200" dirty="0"/>
              <a:t>por</a:t>
            </a:r>
          </a:p>
          <a:p>
            <a:pPr algn="ctr"/>
            <a:r>
              <a:rPr lang="es-CL" sz="3200" dirty="0"/>
              <a:t> incluir</a:t>
            </a:r>
          </a:p>
        </p:txBody>
      </p:sp>
    </p:spTree>
    <p:extLst>
      <p:ext uri="{BB962C8B-B14F-4D97-AF65-F5344CB8AC3E}">
        <p14:creationId xmlns:p14="http://schemas.microsoft.com/office/powerpoint/2010/main" val="6309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651F-610D-4CD4-93F8-55F79984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un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2101-83F1-4189-BB1A-C806ACE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para cada corte la arista de menor costo está en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podemos encontrar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¿podremos construirlo una arista a la vez?</a:t>
            </a:r>
          </a:p>
        </p:txBody>
      </p:sp>
    </p:spTree>
    <p:extLst>
      <p:ext uri="{BB962C8B-B14F-4D97-AF65-F5344CB8AC3E}">
        <p14:creationId xmlns:p14="http://schemas.microsoft.com/office/powerpoint/2010/main" val="417859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5D8-CD6E-449E-8EC5-E4DC4D1A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Para un grafo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, y un nodo inicial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400" dirty="0"/>
                  <a:t>,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, los nodos incluidos y los que no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la arista de menor costo que cruza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el nodo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que pertenece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Agregar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al MST. Eliminar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 y agregarlo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quedan elementos 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,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6601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23825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165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837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D15D-5193-40BB-8A72-EE2FEF78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36E8-7CCA-4B20-8DAA-A96B57F1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i="1" dirty="0" err="1">
                <a:solidFill>
                  <a:schemeClr val="bg1">
                    <a:lumMod val="65000"/>
                  </a:schemeClr>
                </a:solidFill>
              </a:rPr>
              <a:t>Backtracking</a:t>
            </a:r>
            <a:endParaRPr lang="es-CL" i="1" dirty="0"/>
          </a:p>
          <a:p>
            <a:pPr marL="0" indent="0">
              <a:buNone/>
            </a:pPr>
            <a:r>
              <a:rPr lang="es-CL" b="1" dirty="0"/>
              <a:t>Algoritmos codiciosos</a:t>
            </a:r>
            <a:endParaRPr lang="es-CL" dirty="0"/>
          </a:p>
          <a:p>
            <a:pPr marL="0" indent="0"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</a:rPr>
              <a:t>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347082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0091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39191"/>
            <a:ext cx="4191000" cy="84909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35539"/>
            <a:ext cx="1494352" cy="550561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58291"/>
            <a:ext cx="533400" cy="3132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2554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87686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03790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4658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6702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276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65248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𝒑𝒓𝒊𝒎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←∅</m:t>
                    </m:r>
                    <m:r>
                      <m:rPr>
                        <m:nor/>
                      </m:rPr>
                      <a:rPr lang="es-CL" sz="2000" b="1" dirty="0"/>
                      <m:t>	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𝐜𝐨𝐥𝐚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𝐩𝐫𝐢𝐨𝐫𝐢𝐝𝐚𝐝𝐞𝐬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←∅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rtice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clave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pintarlo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arista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𝒑𝒂𝒓𝒆𝒏𝒕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vecino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CL" sz="2000" b="1" dirty="0"/>
                  <a:t>		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138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¿Cómo demostramos que Prim es correcto?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6906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Actividades que usan un mismo recurso</a:t>
            </a:r>
          </a:p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= {1, 2, ...,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 un conjunto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actividades que deben usar un mismo recurso para poder ejecutarse; el recurso puede ser usado por sólo una actividad a la vez: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cada actividad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tiene una hora de inicio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 una hora de término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y, si se ejecuta, transcurre durante el intervalo de tiempo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355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las actividades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son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compatibles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y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no se traslapan, es decir, 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problema consiste en seleccionar un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subconjunto de tamaño máximo de actividades mutuamente compatibles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8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Tres problemas en grafos </a:t>
            </a:r>
            <a:r>
              <a:rPr lang="en-US" sz="4400" i="1"/>
              <a:t>con costos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425463"/>
          </a:xfrm>
        </p:spPr>
        <p:txBody>
          <a:bodyPr anchor="ctr">
            <a:normAutofit/>
          </a:bodyPr>
          <a:lstStyle/>
          <a:p>
            <a:pPr marL="288925" indent="-288925">
              <a:lnSpc>
                <a:spcPct val="100000"/>
              </a:lnSpc>
            </a:pPr>
            <a:r>
              <a:rPr lang="es-ES_tradnl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a) Grafos direccionales:</a:t>
            </a:r>
          </a:p>
          <a:p>
            <a:pPr marL="929005" lvl="1" indent="-288925">
              <a:lnSpc>
                <a:spcPct val="100000"/>
              </a:lnSpc>
            </a:pPr>
            <a:r>
              <a:rPr lang="es-ES_trad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encontrar la </a:t>
            </a:r>
            <a:r>
              <a:rPr lang="es-ES_tradnl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ruta más corta desde un vértice a todos los otros </a:t>
            </a:r>
            <a:r>
              <a:rPr lang="es-ES_trad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—el algoritmo de Dijkstra</a:t>
            </a:r>
          </a:p>
          <a:p>
            <a:pPr marL="288925" indent="-288925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b) Grafos no direccionales:</a:t>
            </a:r>
          </a:p>
          <a:p>
            <a:pPr marL="929005" lvl="1" indent="-288925">
              <a:lnSpc>
                <a:spcPct val="100000"/>
              </a:lnSpc>
            </a:pPr>
            <a:r>
              <a:rPr lang="es-ES_tradnl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encontrar el </a:t>
            </a:r>
            <a:r>
              <a:rPr lang="es-ES_tradnl" sz="20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árbol de cobertura de costo mínimo</a:t>
            </a:r>
          </a:p>
          <a:p>
            <a:pPr marL="288925" indent="-288925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c) Grafos direccionales:</a:t>
            </a:r>
          </a:p>
          <a:p>
            <a:pPr marL="929005" lvl="1" indent="-288925">
              <a:lnSpc>
                <a:spcPct val="100000"/>
              </a:lnSpc>
            </a:pP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encontrar las </a:t>
            </a:r>
            <a:r>
              <a:rPr lang="es-ES_tradnl" sz="2000" i="1">
                <a:solidFill>
                  <a:schemeClr val="tx1">
                    <a:lumMod val="50000"/>
                    <a:lumOff val="50000"/>
                  </a:schemeClr>
                </a:solidFill>
              </a:rPr>
              <a:t>rutas más cortas entre todos los pares de vértices</a:t>
            </a:r>
          </a:p>
        </p:txBody>
      </p:sp>
    </p:spTree>
    <p:extLst>
      <p:ext uri="{BB962C8B-B14F-4D97-AF65-F5344CB8AC3E}">
        <p14:creationId xmlns:p14="http://schemas.microsoft.com/office/powerpoint/2010/main" val="2233698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976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Primero, demostraremos que hay una solución óptima que comienza con la elección codiciosa de la actividad 1 (la que termina más temprano):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</a:t>
            </a:r>
            <a:r>
              <a:rPr lang="en-US" sz="20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una solución óptima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ordenemos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por hora de término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la primera actividad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1, entonces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comienza con una elección codiciosa (y queda demostrado)</a:t>
            </a:r>
          </a:p>
          <a:p>
            <a:pPr marL="457200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8958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≠ 1, probamos que hay otra solución óptima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que sí empieza con la actividad 1:</a:t>
            </a:r>
          </a:p>
          <a:p>
            <a:pPr marL="912813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{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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{1}</a:t>
            </a:r>
          </a:p>
          <a:p>
            <a:pPr marL="912813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como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son compatibles</a:t>
            </a:r>
          </a:p>
          <a:p>
            <a:pPr marL="912813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y como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tiene el mismo número de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también es una solución óptima (pero que incluye a la actividad 1)</a:t>
            </a:r>
          </a:p>
        </p:txBody>
      </p:sp>
    </p:spTree>
    <p:extLst>
      <p:ext uri="{BB962C8B-B14F-4D97-AF65-F5344CB8AC3E}">
        <p14:creationId xmlns:p14="http://schemas.microsoft.com/office/powerpoint/2010/main" val="264989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Elegida la actividad 1, el problema se reduce a encontrar una solución óptima al mismo problema,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pero sobre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que son compatibles con la actividad 1</a:t>
            </a:r>
          </a:p>
        </p:txBody>
      </p:sp>
    </p:spTree>
    <p:extLst>
      <p:ext uri="{BB962C8B-B14F-4D97-AF65-F5344CB8AC3E}">
        <p14:creationId xmlns:p14="http://schemas.microsoft.com/office/powerpoint/2010/main" val="775991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Demostraremos por contradicción que 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 una solución óptima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A’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{1} es una solución óptima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{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}: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hubiera una solución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más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agregando la actividad 1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daría una solución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más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45720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contradiciendo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 óptima</a:t>
            </a:r>
          </a:p>
        </p:txBody>
      </p:sp>
    </p:spTree>
    <p:extLst>
      <p:ext uri="{BB962C8B-B14F-4D97-AF65-F5344CB8AC3E}">
        <p14:creationId xmlns:p14="http://schemas.microsoft.com/office/powerpoint/2010/main" val="61203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D568-5337-2848-96B2-CBC7691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E644BD-11C7-D441-8418-2F9C317849E5}"/>
              </a:ext>
            </a:extLst>
          </p:cNvPr>
          <p:cNvSpPr/>
          <p:nvPr/>
        </p:nvSpPr>
        <p:spPr>
          <a:xfrm>
            <a:off x="4095750" y="2886075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7248C1-69CF-BD49-94D5-2CCC251CD145}"/>
              </a:ext>
            </a:extLst>
          </p:cNvPr>
          <p:cNvSpPr/>
          <p:nvPr/>
        </p:nvSpPr>
        <p:spPr>
          <a:xfrm>
            <a:off x="5429250" y="5351230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C1889A-B8D9-A740-B49D-17E593F99F93}"/>
              </a:ext>
            </a:extLst>
          </p:cNvPr>
          <p:cNvSpPr/>
          <p:nvPr/>
        </p:nvSpPr>
        <p:spPr>
          <a:xfrm>
            <a:off x="2638425" y="5351230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9894AF-82F7-7F46-B453-82D7B473B38A}"/>
              </a:ext>
            </a:extLst>
          </p:cNvPr>
          <p:cNvSpPr/>
          <p:nvPr/>
        </p:nvSpPr>
        <p:spPr>
          <a:xfrm>
            <a:off x="3829050" y="4467225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58FA3A-A1BF-A340-A62D-C5BA977CA6E0}"/>
              </a:ext>
            </a:extLst>
          </p:cNvPr>
          <p:cNvSpPr/>
          <p:nvPr/>
        </p:nvSpPr>
        <p:spPr>
          <a:xfrm>
            <a:off x="4705350" y="3495675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EF95BE-B47A-2341-9071-BAB5F684A61C}"/>
              </a:ext>
            </a:extLst>
          </p:cNvPr>
          <p:cNvSpPr/>
          <p:nvPr/>
        </p:nvSpPr>
        <p:spPr>
          <a:xfrm>
            <a:off x="1790700" y="1901147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528D05-F82B-5944-B453-0D1A028A1149}"/>
              </a:ext>
            </a:extLst>
          </p:cNvPr>
          <p:cNvSpPr/>
          <p:nvPr/>
        </p:nvSpPr>
        <p:spPr>
          <a:xfrm>
            <a:off x="1371600" y="4057650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22990B-4584-4E4E-8AD4-0F965F88F743}"/>
              </a:ext>
            </a:extLst>
          </p:cNvPr>
          <p:cNvSpPr/>
          <p:nvPr/>
        </p:nvSpPr>
        <p:spPr>
          <a:xfrm>
            <a:off x="2638425" y="3038475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786CD5-D19B-1B40-A61B-E3E8E7A45C4D}"/>
              </a:ext>
            </a:extLst>
          </p:cNvPr>
          <p:cNvSpPr/>
          <p:nvPr/>
        </p:nvSpPr>
        <p:spPr>
          <a:xfrm>
            <a:off x="5429250" y="2129747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0D2CA-508D-634F-8118-38FED50CD765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2148424" y="2258871"/>
            <a:ext cx="551377" cy="84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273248-8724-FE4D-89EA-E2D2D71E1819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1729324" y="3396199"/>
            <a:ext cx="970477" cy="72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78211-D507-9F41-8A25-37B4174151AE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 flipV="1">
            <a:off x="3057525" y="3095625"/>
            <a:ext cx="1038225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F633B7-8F48-3943-83F5-70BA7D40963F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4453474" y="2487471"/>
            <a:ext cx="1037152" cy="459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C96C2-8CC6-C441-8EDB-326D1E0C68BB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453474" y="3243799"/>
            <a:ext cx="313252" cy="3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7E6C93-5189-724A-8A84-AAF240587B8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186774" y="3853399"/>
            <a:ext cx="579952" cy="675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6BE847-7703-8347-B64B-8D053E895352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996149" y="4824949"/>
            <a:ext cx="894277" cy="587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C0144-108C-A14A-AB66-B8FA34B53A73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186774" y="4824949"/>
            <a:ext cx="1303852" cy="587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0D27F1-B800-0345-A9CB-B728F5A7C33C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1729324" y="4415374"/>
            <a:ext cx="970477" cy="9972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A8B80724-336A-7446-9629-2CA6DC5877D3}"/>
              </a:ext>
            </a:extLst>
          </p:cNvPr>
          <p:cNvSpPr/>
          <p:nvPr/>
        </p:nvSpPr>
        <p:spPr>
          <a:xfrm>
            <a:off x="1943100" y="3317053"/>
            <a:ext cx="2669647" cy="1969322"/>
          </a:xfrm>
          <a:custGeom>
            <a:avLst/>
            <a:gdLst>
              <a:gd name="connsiteX0" fmla="*/ 0 w 2669647"/>
              <a:gd name="connsiteY0" fmla="*/ 1016822 h 1969322"/>
              <a:gd name="connsiteX1" fmla="*/ 990600 w 2669647"/>
              <a:gd name="connsiteY1" fmla="*/ 235772 h 1969322"/>
              <a:gd name="connsiteX2" fmla="*/ 2133600 w 2669647"/>
              <a:gd name="connsiteY2" fmla="*/ 7172 h 1969322"/>
              <a:gd name="connsiteX3" fmla="*/ 2667000 w 2669647"/>
              <a:gd name="connsiteY3" fmla="*/ 445322 h 1969322"/>
              <a:gd name="connsiteX4" fmla="*/ 1933575 w 2669647"/>
              <a:gd name="connsiteY4" fmla="*/ 1102547 h 1969322"/>
              <a:gd name="connsiteX5" fmla="*/ 904875 w 2669647"/>
              <a:gd name="connsiteY5" fmla="*/ 1969322 h 196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9647" h="1969322">
                <a:moveTo>
                  <a:pt x="0" y="1016822"/>
                </a:moveTo>
                <a:cubicBezTo>
                  <a:pt x="317500" y="710434"/>
                  <a:pt x="635000" y="404047"/>
                  <a:pt x="990600" y="235772"/>
                </a:cubicBezTo>
                <a:cubicBezTo>
                  <a:pt x="1346200" y="67497"/>
                  <a:pt x="1854200" y="-27753"/>
                  <a:pt x="2133600" y="7172"/>
                </a:cubicBezTo>
                <a:cubicBezTo>
                  <a:pt x="2413000" y="42097"/>
                  <a:pt x="2700337" y="262760"/>
                  <a:pt x="2667000" y="445322"/>
                </a:cubicBezTo>
                <a:cubicBezTo>
                  <a:pt x="2633663" y="627884"/>
                  <a:pt x="2227262" y="848547"/>
                  <a:pt x="1933575" y="1102547"/>
                </a:cubicBezTo>
                <a:cubicBezTo>
                  <a:pt x="1639888" y="1356547"/>
                  <a:pt x="1272381" y="1662934"/>
                  <a:pt x="904875" y="1969322"/>
                </a:cubicBezTo>
              </a:path>
            </a:pathLst>
          </a:custGeom>
          <a:noFill/>
          <a:ln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8A45-F26D-4247-8880-8D2DAE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Optimalidad </a:t>
            </a:r>
            <a:r>
              <a:rPr lang="es-CL" i="1" dirty="0"/>
              <a:t>codiciosa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874-D5F9-44F0-9CA5-3B823DF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Los algoritmos </a:t>
            </a:r>
            <a:r>
              <a:rPr lang="es-CL" sz="2400" b="1" i="1" dirty="0">
                <a:solidFill>
                  <a:schemeClr val="accent2"/>
                </a:solidFill>
              </a:rPr>
              <a:t>greedy</a:t>
            </a:r>
            <a:r>
              <a:rPr lang="es-CL" sz="2400" dirty="0"/>
              <a:t> son muy veloces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Pero no siempre sirven para encontrar el </a:t>
            </a:r>
            <a:r>
              <a:rPr lang="es-CL" sz="2400" b="1" dirty="0">
                <a:solidFill>
                  <a:schemeClr val="accent2"/>
                </a:solidFill>
              </a:rPr>
              <a:t>óptimo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¿Qué debe cumplirse en un problema para esto?</a:t>
            </a:r>
          </a:p>
        </p:txBody>
      </p:sp>
    </p:spTree>
    <p:extLst>
      <p:ext uri="{BB962C8B-B14F-4D97-AF65-F5344CB8AC3E}">
        <p14:creationId xmlns:p14="http://schemas.microsoft.com/office/powerpoint/2010/main" val="75189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C773-4475-B34D-AB87-34814D25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El algoritmo de Dijkstra</a:t>
            </a:r>
            <a:br>
              <a:rPr lang="en-US" sz="4000"/>
            </a:br>
            <a:r>
              <a:rPr lang="en-US" sz="4000"/>
              <a:t>es un </a:t>
            </a:r>
            <a:r>
              <a:rPr lang="en-US" sz="4000" b="1"/>
              <a:t>algoritmo codicioso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548B-7524-9A48-8702-7EAC9D55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cada paso, el algoritmo hace una elección que corresponde a un </a:t>
            </a:r>
            <a:r>
              <a:rPr lang="es-C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óptimo local</a:t>
            </a:r>
            <a:r>
              <a:rPr lang="es-C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44538" lvl="1" indent="-2587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toma la mejor decisión que puede, con la información que tiene hasta ese momento</a:t>
            </a:r>
            <a:endParaRPr lang="es-CL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con la esperanza de que al hacer la última elección haya logrado el (un) </a:t>
            </a:r>
            <a:r>
              <a:rPr lang="es-C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óptimo global:</a:t>
            </a:r>
          </a:p>
          <a:p>
            <a:pPr marL="744538" lvl="1" indent="-2587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algunos algoritmos codiciosos efectivamente encuentran el óptimo global (p.ej., Dijkstra)</a:t>
            </a:r>
          </a:p>
          <a:p>
            <a:pPr marL="744538" lvl="1" indent="-2587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pero no todos</a:t>
            </a:r>
          </a:p>
        </p:txBody>
      </p:sp>
    </p:spTree>
    <p:extLst>
      <p:ext uri="{BB962C8B-B14F-4D97-AF65-F5344CB8AC3E}">
        <p14:creationId xmlns:p14="http://schemas.microsoft.com/office/powerpoint/2010/main" val="325758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9D7251-5ED9-3247-A298-9A946A3A7B96}"/>
              </a:ext>
            </a:extLst>
          </p:cNvPr>
          <p:cNvGrpSpPr/>
          <p:nvPr/>
        </p:nvGrpSpPr>
        <p:grpSpPr>
          <a:xfrm>
            <a:off x="608263" y="247210"/>
            <a:ext cx="8217984" cy="5826503"/>
            <a:chOff x="608263" y="247210"/>
            <a:chExt cx="8217984" cy="5826503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4126426" y="3962400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6217236" y="1277014"/>
              <a:ext cx="609600" cy="609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95372" y="5338026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2436" y="2959953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2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936852" y="1427312"/>
              <a:ext cx="609600" cy="609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971165" y="5309849"/>
              <a:ext cx="609600" cy="609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934903" y="247210"/>
              <a:ext cx="609600" cy="609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sp>
          <p:nvSpPr>
            <p:cNvPr id="26" name="Oval 2"/>
            <p:cNvSpPr>
              <a:spLocks noChangeArrowheads="1"/>
            </p:cNvSpPr>
            <p:nvPr/>
          </p:nvSpPr>
          <p:spPr bwMode="auto">
            <a:xfrm>
              <a:off x="2572545" y="2472857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4" name="Straight Arrow Connector 3"/>
            <p:cNvCxnSpPr>
              <a:stCxn id="10" idx="2"/>
              <a:endCxn id="7" idx="6"/>
            </p:cNvCxnSpPr>
            <p:nvPr/>
          </p:nvCxnSpPr>
          <p:spPr>
            <a:xfrm flipH="1">
              <a:off x="1704972" y="5614649"/>
              <a:ext cx="6266193" cy="28177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11169" y="56428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93</a:t>
              </a:r>
            </a:p>
          </p:txBody>
        </p:sp>
        <p:cxnSp>
          <p:nvCxnSpPr>
            <p:cNvPr id="29" name="Straight Arrow Connector 28"/>
            <p:cNvCxnSpPr>
              <a:stCxn id="10" idx="2"/>
              <a:endCxn id="5" idx="5"/>
            </p:cNvCxnSpPr>
            <p:nvPr/>
          </p:nvCxnSpPr>
          <p:spPr>
            <a:xfrm flipH="1" flipV="1">
              <a:off x="4646752" y="4482726"/>
              <a:ext cx="3324413" cy="1131923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1"/>
              <a:endCxn id="8" idx="5"/>
            </p:cNvCxnSpPr>
            <p:nvPr/>
          </p:nvCxnSpPr>
          <p:spPr>
            <a:xfrm flipH="1" flipV="1">
              <a:off x="6432762" y="3480279"/>
              <a:ext cx="1627677" cy="1918844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40707" y="44827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2762" y="4179411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40</a:t>
              </a:r>
            </a:p>
          </p:txBody>
        </p:sp>
        <p:cxnSp>
          <p:nvCxnSpPr>
            <p:cNvPr id="36" name="Straight Arrow Connector 35"/>
            <p:cNvCxnSpPr>
              <a:stCxn id="6" idx="4"/>
              <a:endCxn id="10" idx="0"/>
            </p:cNvCxnSpPr>
            <p:nvPr/>
          </p:nvCxnSpPr>
          <p:spPr>
            <a:xfrm>
              <a:off x="6522036" y="1886614"/>
              <a:ext cx="1753929" cy="3423235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10860" y="3224733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52</a:t>
              </a:r>
            </a:p>
          </p:txBody>
        </p:sp>
        <p:cxnSp>
          <p:nvCxnSpPr>
            <p:cNvPr id="43" name="Straight Arrow Connector 42"/>
            <p:cNvCxnSpPr>
              <a:stCxn id="5" idx="6"/>
              <a:endCxn id="8" idx="3"/>
            </p:cNvCxnSpPr>
            <p:nvPr/>
          </p:nvCxnSpPr>
          <p:spPr>
            <a:xfrm flipV="1">
              <a:off x="4736026" y="3480279"/>
              <a:ext cx="1265684" cy="786921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070258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26</a:t>
              </a:r>
            </a:p>
          </p:txBody>
        </p:sp>
        <p:cxnSp>
          <p:nvCxnSpPr>
            <p:cNvPr id="46" name="Straight Arrow Connector 45"/>
            <p:cNvCxnSpPr>
              <a:stCxn id="8" idx="2"/>
              <a:endCxn id="26" idx="5"/>
            </p:cNvCxnSpPr>
            <p:nvPr/>
          </p:nvCxnSpPr>
          <p:spPr>
            <a:xfrm flipH="1" flipV="1">
              <a:off x="3092871" y="2993183"/>
              <a:ext cx="2819565" cy="271570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6" idx="6"/>
              <a:endCxn id="6" idx="3"/>
            </p:cNvCxnSpPr>
            <p:nvPr/>
          </p:nvCxnSpPr>
          <p:spPr>
            <a:xfrm flipV="1">
              <a:off x="3182145" y="1797340"/>
              <a:ext cx="3124365" cy="980317"/>
            </a:xfrm>
            <a:prstGeom prst="straightConnector1">
              <a:avLst/>
            </a:prstGeom>
            <a:ln w="9525" cmpd="sng">
              <a:solidFill>
                <a:schemeClr val="tx1">
                  <a:lumMod val="95000"/>
                  <a:lumOff val="5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047749" y="31120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46752" y="18522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39</a:t>
              </a:r>
            </a:p>
          </p:txBody>
        </p:sp>
        <p:cxnSp>
          <p:nvCxnSpPr>
            <p:cNvPr id="52" name="Straight Arrow Connector 51"/>
            <p:cNvCxnSpPr>
              <a:stCxn id="5" idx="3"/>
              <a:endCxn id="7" idx="7"/>
            </p:cNvCxnSpPr>
            <p:nvPr/>
          </p:nvCxnSpPr>
          <p:spPr>
            <a:xfrm flipH="1">
              <a:off x="1615698" y="4482726"/>
              <a:ext cx="2600002" cy="944574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962448" y="498358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38</a:t>
              </a:r>
            </a:p>
          </p:txBody>
        </p:sp>
        <p:cxnSp>
          <p:nvCxnSpPr>
            <p:cNvPr id="55" name="Straight Arrow Connector 54"/>
            <p:cNvCxnSpPr>
              <a:stCxn id="7" idx="0"/>
              <a:endCxn id="26" idx="3"/>
            </p:cNvCxnSpPr>
            <p:nvPr/>
          </p:nvCxnSpPr>
          <p:spPr>
            <a:xfrm flipV="1">
              <a:off x="1400172" y="2993183"/>
              <a:ext cx="1261647" cy="2344843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" idx="0"/>
              <a:endCxn id="9" idx="4"/>
            </p:cNvCxnSpPr>
            <p:nvPr/>
          </p:nvCxnSpPr>
          <p:spPr>
            <a:xfrm flipH="1" flipV="1">
              <a:off x="1241652" y="2036912"/>
              <a:ext cx="158520" cy="3301114"/>
            </a:xfrm>
            <a:prstGeom prst="straightConnector1">
              <a:avLst/>
            </a:prstGeom>
            <a:ln w="9525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131399" y="3962400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26755" y="319083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69" name="Straight Arrow Connector 68"/>
            <p:cNvCxnSpPr>
              <a:stCxn id="9" idx="3"/>
              <a:endCxn id="7" idx="1"/>
            </p:cNvCxnSpPr>
            <p:nvPr/>
          </p:nvCxnSpPr>
          <p:spPr>
            <a:xfrm>
              <a:off x="1026126" y="1947638"/>
              <a:ext cx="158520" cy="3479662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28576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72" name="Straight Arrow Connector 71"/>
            <p:cNvCxnSpPr>
              <a:stCxn id="26" idx="1"/>
              <a:endCxn id="9" idx="6"/>
            </p:cNvCxnSpPr>
            <p:nvPr/>
          </p:nvCxnSpPr>
          <p:spPr>
            <a:xfrm flipH="1" flipV="1">
              <a:off x="1546452" y="1732112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9" idx="5"/>
              <a:endCxn id="26" idx="2"/>
            </p:cNvCxnSpPr>
            <p:nvPr/>
          </p:nvCxnSpPr>
          <p:spPr>
            <a:xfrm>
              <a:off x="1457178" y="1947638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49145" y="170194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61218" y="2418324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cxnSp>
          <p:nvCxnSpPr>
            <p:cNvPr id="78" name="Straight Arrow Connector 77"/>
            <p:cNvCxnSpPr>
              <a:stCxn id="9" idx="7"/>
              <a:endCxn id="11" idx="2"/>
            </p:cNvCxnSpPr>
            <p:nvPr/>
          </p:nvCxnSpPr>
          <p:spPr>
            <a:xfrm flipV="1">
              <a:off x="1457178" y="552010"/>
              <a:ext cx="1477725" cy="964576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1" idx="6"/>
              <a:endCxn id="6" idx="1"/>
            </p:cNvCxnSpPr>
            <p:nvPr/>
          </p:nvCxnSpPr>
          <p:spPr>
            <a:xfrm>
              <a:off x="3544503" y="552010"/>
              <a:ext cx="2762007" cy="814278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29017" y="58179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46752" y="48747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29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68447" y="461425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26836" y="127701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99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0159" y="856810"/>
              <a:ext cx="490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∞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3681" y="91766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73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4903" y="2001348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27671" y="24477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26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35282" y="4814806"/>
              <a:ext cx="490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∞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263" y="541447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6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7313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81B0-8216-4B31-A8A8-99AFCCC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Conectividad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2CAA-45CF-4E60-A440-84A907D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El intendente de la Región del Maule ha decidido mejorar significativamente la conectividad digital de la región</a:t>
            </a:r>
          </a:p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La idea es instalar fibra óptica subterránea entre todos los pares de puntos relevantes de la región —cada instalación tiene un costo</a:t>
            </a:r>
          </a:p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Sólo que hay demasiada fibra óptica que instalar como para hacerlo todo de una vez</a:t>
            </a:r>
          </a:p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Lo prioritario es conectar las ciudades más pobladas, que tienen escuelas, universidades, hospitales, compañías de bomberos, super-mercados, etc.</a:t>
            </a:r>
          </a:p>
          <a:p>
            <a:pPr marL="0" indent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s-CL" sz="2200" dirty="0"/>
              <a:t>¿Cuál es la forma más barata de hacer esto?</a:t>
            </a:r>
          </a:p>
        </p:txBody>
      </p:sp>
    </p:spTree>
    <p:extLst>
      <p:ext uri="{BB962C8B-B14F-4D97-AF65-F5344CB8AC3E}">
        <p14:creationId xmlns:p14="http://schemas.microsoft.com/office/powerpoint/2010/main" val="32878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43240-F655-4885-B17C-35726E468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turismovirtual.cl/vii/vii.jpg">
            <a:extLst>
              <a:ext uri="{FF2B5EF4-FFF2-40B4-BE49-F238E27FC236}">
                <a16:creationId xmlns:a16="http://schemas.microsoft.com/office/drawing/2014/main" id="{FFBC5FED-48E9-475D-B1C2-8A0EB2C5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DEEDCD-0FD7-2B4B-8E16-E77BEC584252}"/>
              </a:ext>
            </a:extLst>
          </p:cNvPr>
          <p:cNvSpPr txBox="1"/>
          <p:nvPr/>
        </p:nvSpPr>
        <p:spPr>
          <a:xfrm>
            <a:off x="315176" y="11628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cuidad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B57743-3F2F-B943-9549-F36A8F4B1C42}"/>
              </a:ext>
            </a:extLst>
          </p:cNvPr>
          <p:cNvCxnSpPr>
            <a:stCxn id="2" idx="3"/>
          </p:cNvCxnSpPr>
          <p:nvPr/>
        </p:nvCxnSpPr>
        <p:spPr>
          <a:xfrm flipV="1">
            <a:off x="1126617" y="571500"/>
            <a:ext cx="3302508" cy="775990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2F920B-E167-844F-B2C6-99EBF8DC07C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0897" y="1532156"/>
            <a:ext cx="1121683" cy="557292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EC4F4C-7CC2-0A4E-9ADF-29CA2A243B3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0897" y="1532156"/>
            <a:ext cx="481921" cy="4059019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E590E1-ABFB-6C42-B54A-9702A4AE4F09}"/>
              </a:ext>
            </a:extLst>
          </p:cNvPr>
          <p:cNvSpPr txBox="1"/>
          <p:nvPr/>
        </p:nvSpPr>
        <p:spPr>
          <a:xfrm>
            <a:off x="7331242" y="496997"/>
            <a:ext cx="119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costo de la</a:t>
            </a:r>
          </a:p>
          <a:p>
            <a:r>
              <a:rPr lang="en-US">
                <a:solidFill>
                  <a:srgbClr val="00B050"/>
                </a:solidFill>
              </a:rPr>
              <a:t>instalación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224A5E-8C64-EA44-92E2-44521825370E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4045792" y="820163"/>
            <a:ext cx="3285450" cy="296495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D4FE4E-D18C-7C4C-AC41-7C4A53916441}"/>
              </a:ext>
            </a:extLst>
          </p:cNvPr>
          <p:cNvCxnSpPr>
            <a:cxnSpLocks/>
            <a:stCxn id="44" idx="1"/>
            <a:endCxn id="25" idx="0"/>
          </p:cNvCxnSpPr>
          <p:nvPr/>
        </p:nvCxnSpPr>
        <p:spPr>
          <a:xfrm flipH="1">
            <a:off x="4940467" y="820163"/>
            <a:ext cx="2390775" cy="980062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B403A4-D87C-074B-9EC8-01391AB1CBBC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384417" y="820163"/>
            <a:ext cx="946825" cy="1797338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3537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8001</TotalTime>
  <Words>1705</Words>
  <Application>Microsoft Macintosh PowerPoint</Application>
  <PresentationFormat>On-screen Show (4:3)</PresentationFormat>
  <Paragraphs>557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Cambria Math</vt:lpstr>
      <vt:lpstr>Symbol</vt:lpstr>
      <vt:lpstr>IIC2133</vt:lpstr>
      <vt:lpstr>Estrategias algorítmicas</vt:lpstr>
      <vt:lpstr>Estrategias algorítmicas</vt:lpstr>
      <vt:lpstr>Tres problemas en grafos con costos</vt:lpstr>
      <vt:lpstr>El algoritmo de Dijkstra es un algoritmo codicioso</vt:lpstr>
      <vt:lpstr>PowerPoint Presentation</vt:lpstr>
      <vt:lpstr>PowerPoint Presentation</vt:lpstr>
      <vt:lpstr>Conectividad digital</vt:lpstr>
      <vt:lpstr>PowerPoint Presentation</vt:lpstr>
      <vt:lpstr>PowerPoint Presentation</vt:lpstr>
      <vt:lpstr>MST: Minimum spanning tree</vt:lpstr>
      <vt:lpstr>PowerPoint Presentation</vt:lpstr>
      <vt:lpstr>MSTs, cortes y aristas que cruzan el corte</vt:lpstr>
      <vt:lpstr>El corte (V1, V2) y las aristas que cruzan el corte</vt:lpstr>
      <vt:lpstr>Buscando un MST</vt:lpstr>
      <vt:lpstr>Algoritmo de 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Optimalidad codiciosa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249</cp:revision>
  <dcterms:created xsi:type="dcterms:W3CDTF">2018-04-24T22:29:29Z</dcterms:created>
  <dcterms:modified xsi:type="dcterms:W3CDTF">2020-11-18T16:35:03Z</dcterms:modified>
</cp:coreProperties>
</file>