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83" r:id="rId13"/>
    <p:sldId id="298" r:id="rId14"/>
    <p:sldId id="299" r:id="rId15"/>
    <p:sldId id="300" r:id="rId16"/>
    <p:sldId id="301" r:id="rId17"/>
    <p:sldId id="302" r:id="rId18"/>
    <p:sldId id="279" r:id="rId19"/>
    <p:sldId id="280" r:id="rId20"/>
    <p:sldId id="281" r:id="rId21"/>
    <p:sldId id="282" r:id="rId22"/>
    <p:sldId id="284" r:id="rId23"/>
    <p:sldId id="268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4"/>
    <p:restoredTop sz="94632"/>
  </p:normalViewPr>
  <p:slideViewPr>
    <p:cSldViewPr snapToGrid="0" snapToObjects="1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774A6-C461-6844-A874-185CF76ED92E}" type="datetimeFigureOut"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E927-BA8B-D641-B74E-414C0CB891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467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406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29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3225" indent="-176213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tabLst/>
              <a:defRPr sz="19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CE1DED-FCC5-6C47-806C-B64D3E504AC4}" type="datetimeFigureOut"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8C5312F-37F7-9741-8DE8-A5EB789AE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076C-FF01-D844-9789-DA9C84101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Hashing y tablas de hash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6BA56-2B09-F047-AF7B-2D87682F0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7B8B-AA07-2843-BA61-832ECA07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/>
              <a:t>Una típica fun-ción de hash:</a:t>
            </a:r>
            <a:br>
              <a:rPr lang="en-US"/>
            </a:br>
            <a:br>
              <a:rPr lang="en-US"/>
            </a:br>
            <a:r>
              <a:rPr lang="en-US" b="1" i="1"/>
              <a:t>h</a:t>
            </a:r>
            <a:r>
              <a:rPr lang="en-US" b="1"/>
              <a:t>(</a:t>
            </a:r>
            <a:r>
              <a:rPr lang="en-US" b="1" i="1"/>
              <a:t>k</a:t>
            </a:r>
            <a:r>
              <a:rPr lang="en-US" b="1"/>
              <a:t>) = </a:t>
            </a:r>
            <a:r>
              <a:rPr lang="en-US" b="1" i="1"/>
              <a:t>k</a:t>
            </a:r>
            <a:r>
              <a:rPr lang="en-US" b="1"/>
              <a:t> mod </a:t>
            </a:r>
            <a:r>
              <a:rPr lang="en-US" b="1" i="1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886D-91A0-F64E-B477-F1FC49F6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02666" cy="5120640"/>
          </a:xfrm>
        </p:spPr>
        <p:txBody>
          <a:bodyPr/>
          <a:lstStyle/>
          <a:p>
            <a:r>
              <a:rPr lang="en-US"/>
              <a:t>… es decir, </a:t>
            </a:r>
            <a:r>
              <a:rPr lang="en-US" b="1"/>
              <a:t>el resto de la división (entera) de </a:t>
            </a:r>
            <a:r>
              <a:rPr lang="en-US" b="1" i="1"/>
              <a:t>k</a:t>
            </a:r>
            <a:r>
              <a:rPr lang="en-US" b="1"/>
              <a:t> por </a:t>
            </a:r>
            <a:r>
              <a:rPr lang="en-US" b="1" i="1"/>
              <a:t>m</a:t>
            </a:r>
          </a:p>
          <a:p>
            <a:pPr>
              <a:spcBef>
                <a:spcPts val="1200"/>
              </a:spcBef>
            </a:pPr>
            <a:r>
              <a:rPr lang="en-US"/>
              <a:t>… que efectivamente es un valor entre 0 y </a:t>
            </a:r>
            <a:r>
              <a:rPr lang="en-US" i="1"/>
              <a:t>m</a:t>
            </a:r>
            <a:r>
              <a:rPr lang="en-US"/>
              <a:t>–1</a:t>
            </a:r>
          </a:p>
          <a:p>
            <a:r>
              <a:rPr lang="en-US"/>
              <a:t>En el ej. a la derecha, el dominio son los números entre 000 y 999</a:t>
            </a:r>
          </a:p>
          <a:p>
            <a:pPr>
              <a:spcBef>
                <a:spcPts val="1200"/>
              </a:spcBef>
            </a:pPr>
            <a:r>
              <a:rPr lang="en-US"/>
              <a:t>… y se muestran los valores de hash para algunas claves cuando </a:t>
            </a:r>
            <a:r>
              <a:rPr lang="en-US" i="1"/>
              <a:t>m</a:t>
            </a:r>
            <a:r>
              <a:rPr lang="en-US"/>
              <a:t> = 100 y cuando </a:t>
            </a:r>
            <a:r>
              <a:rPr lang="en-US" i="1"/>
              <a:t>m</a:t>
            </a:r>
            <a:r>
              <a:rPr lang="en-US"/>
              <a:t> = 97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118A89-E5D5-734C-8F8D-3E55AD023D17}"/>
              </a:ext>
            </a:extLst>
          </p:cNvPr>
          <p:cNvSpPr txBox="1">
            <a:spLocks/>
          </p:cNvSpPr>
          <p:nvPr/>
        </p:nvSpPr>
        <p:spPr>
          <a:xfrm>
            <a:off x="9013297" y="651932"/>
            <a:ext cx="2908354" cy="55202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k	h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=100	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=97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212	12	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618	18	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302	2	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940	40	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702	2	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704	4	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612	12	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606	6	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772	72	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304	4	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423	23	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650	50	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317	17	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907	7	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507	7	22</a:t>
            </a:r>
          </a:p>
        </p:txBody>
      </p:sp>
    </p:spTree>
    <p:extLst>
      <p:ext uri="{BB962C8B-B14F-4D97-AF65-F5344CB8AC3E}">
        <p14:creationId xmlns:p14="http://schemas.microsoft.com/office/powerpoint/2010/main" val="151408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8615-2914-D94F-BDE3-277FFD1D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</a:t>
            </a:r>
            <a:r>
              <a:rPr lang="en-US" i="1"/>
              <a:t>k</a:t>
            </a:r>
            <a:r>
              <a:rPr lang="en-US" baseline="-25000"/>
              <a:t>1</a:t>
            </a:r>
            <a:r>
              <a:rPr lang="en-US"/>
              <a:t> ≠ </a:t>
            </a:r>
            <a:r>
              <a:rPr lang="en-US" i="1"/>
              <a:t>k</a:t>
            </a:r>
            <a:r>
              <a:rPr lang="en-US" baseline="-25000"/>
              <a:t>2</a:t>
            </a:r>
            <a:r>
              <a:rPr lang="en-US"/>
              <a:t>, pero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 baseline="-25000"/>
              <a:t>1</a:t>
            </a:r>
            <a:r>
              <a:rPr lang="en-US"/>
              <a:t>) =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 baseline="-25000"/>
              <a:t>2</a:t>
            </a:r>
            <a:r>
              <a:rPr lang="en-US"/>
              <a:t>), entonces tenemos una </a:t>
            </a:r>
            <a:r>
              <a:rPr lang="en-US" b="1"/>
              <a:t>colisión</a:t>
            </a:r>
            <a:r>
              <a:rPr lang="en-US"/>
              <a:t> (en la tabla de 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F363-3DBC-F142-BE76-B7399AD9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48733"/>
            <a:ext cx="7315200" cy="5926667"/>
          </a:xfrm>
        </p:spPr>
        <p:txBody>
          <a:bodyPr>
            <a:normAutofit/>
          </a:bodyPr>
          <a:lstStyle/>
          <a:p>
            <a:r>
              <a:rPr lang="en-US"/>
              <a:t>Como observamos en el ej. anterior, en particular en la columna correspondiente a </a:t>
            </a:r>
            <a:r>
              <a:rPr lang="en-US" i="1"/>
              <a:t>m</a:t>
            </a:r>
            <a:r>
              <a:rPr lang="en-US"/>
              <a:t> = 100, en hashing pueden ocurrir colisiones:</a:t>
            </a:r>
          </a:p>
          <a:p>
            <a:pPr marL="227012" lvl="1" indent="0">
              <a:buNone/>
            </a:pPr>
            <a:r>
              <a:rPr lang="en-US" i="1"/>
              <a:t>h</a:t>
            </a:r>
            <a:r>
              <a:rPr lang="en-US"/>
              <a:t>(212) = 12  y  </a:t>
            </a:r>
            <a:r>
              <a:rPr lang="en-US" i="1"/>
              <a:t>h</a:t>
            </a:r>
            <a:r>
              <a:rPr lang="en-US"/>
              <a:t>(612) = 12</a:t>
            </a:r>
          </a:p>
          <a:p>
            <a:pPr marL="227012" lvl="1" indent="0">
              <a:buNone/>
            </a:pPr>
            <a:r>
              <a:rPr lang="en-US" i="1"/>
              <a:t>h</a:t>
            </a:r>
            <a:r>
              <a:rPr lang="en-US"/>
              <a:t>(907) = 7  y  </a:t>
            </a:r>
            <a:r>
              <a:rPr lang="en-US" i="1"/>
              <a:t>h</a:t>
            </a:r>
            <a:r>
              <a:rPr lang="en-US"/>
              <a:t>(507) = 7</a:t>
            </a:r>
          </a:p>
          <a:p>
            <a:r>
              <a:rPr lang="en-US"/>
              <a:t>Es decir, para datos con distintas claves, su ubicación en la tabla es la misma:</a:t>
            </a:r>
          </a:p>
          <a:p>
            <a:pPr lvl="1"/>
            <a:r>
              <a:rPr lang="en-US"/>
              <a:t>¿cómo podemos guardar ambos datos en la tabla?</a:t>
            </a:r>
          </a:p>
          <a:p>
            <a:pPr lvl="1"/>
            <a:r>
              <a:rPr lang="en-US"/>
              <a:t>nos interesa poder buscarlos en el futuro</a:t>
            </a:r>
          </a:p>
          <a:p>
            <a:r>
              <a:rPr lang="en-US"/>
              <a:t>Como la cardinalidad del dominio, |</a:t>
            </a:r>
            <a:r>
              <a:rPr lang="en-US" b="1" i="1"/>
              <a:t>D</a:t>
            </a:r>
            <a:r>
              <a:rPr lang="en-US"/>
              <a:t>|, es mucho mayor que el tamaño </a:t>
            </a:r>
            <a:r>
              <a:rPr lang="en-US" i="1"/>
              <a:t>m</a:t>
            </a:r>
            <a:r>
              <a:rPr lang="en-US"/>
              <a:t> de la tabla, las colisiones potenciales son inevitables</a:t>
            </a:r>
          </a:p>
        </p:txBody>
      </p:sp>
    </p:spTree>
    <p:extLst>
      <p:ext uri="{BB962C8B-B14F-4D97-AF65-F5344CB8AC3E}">
        <p14:creationId xmlns:p14="http://schemas.microsoft.com/office/powerpoint/2010/main" val="30824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En los ejemp-los que siguen, las claves son números ente-ros &lt; 100 y la tabla tiene 7 casillas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733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15: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 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733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115034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(el dato con) la clave 15 queda en la casilla con índice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225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15:</a:t>
                </a:r>
                <a:endParaRPr lang="es-CL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 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225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079487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7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05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37: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056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050299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1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Similarmente para la clave 37 y la casilla con índice 2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124496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C12588A-2E35-8B48-8C6B-6E7B61C96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05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37: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C12588A-2E35-8B48-8C6B-6E7B61C9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056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86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resulta que la clave 51 también debería ir a la casilla con índice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51:</a:t>
                </a:r>
                <a:endParaRPr lang="es-CL" i="1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214089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Usamos </a:t>
            </a:r>
            <a:r>
              <a:rPr lang="es-CL" b="1" dirty="0"/>
              <a:t>encadena-miento</a:t>
            </a:r>
            <a:r>
              <a:rPr lang="es-CL" dirty="0"/>
              <a:t>: formamos una lista con las claves que van a parar a la misma casilla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557017"/>
              </p:ext>
            </p:extLst>
          </p:nvPr>
        </p:nvGraphicFramePr>
        <p:xfrm>
          <a:off x="3575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A4604228-77D4-5D43-B9C2-7FAC780A8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51:</a:t>
                </a:r>
                <a:endParaRPr lang="es-CL" i="1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A4604228-77D4-5D43-B9C2-7FAC780A8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7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29:</a:t>
                </a:r>
                <a:endParaRPr lang="es-CL" i="1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=29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803583"/>
              </p:ext>
            </p:extLst>
          </p:nvPr>
        </p:nvGraphicFramePr>
        <p:xfrm>
          <a:off x="3575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Similarmente para la clave 29 y la casilla con índice 1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03605"/>
              </p:ext>
            </p:extLst>
          </p:nvPr>
        </p:nvGraphicFramePr>
        <p:xfrm>
          <a:off x="3575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D49512ED-6A23-A44D-9FC8-45AB1543E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29:</a:t>
                </a:r>
                <a:endParaRPr lang="es-CL" i="1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=29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D49512ED-6A23-A44D-9FC8-45AB1543E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6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E270-40D8-E841-AA92-CF74B6CA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 </a:t>
            </a:r>
            <a:r>
              <a:rPr lang="en-US" b="1"/>
              <a:t>diccionario</a:t>
            </a:r>
            <a:r>
              <a:rPr lang="en-US"/>
              <a:t> es una estructura de datos con las siguientes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DEDE-B33D-1345-8BDC-5C63A9C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b="1" dirty="0"/>
              <a:t>Asociar</a:t>
            </a:r>
            <a:r>
              <a:rPr lang="es-CL" dirty="0"/>
              <a:t> un </a:t>
            </a:r>
            <a:r>
              <a:rPr lang="es-CL" b="1" dirty="0">
                <a:solidFill>
                  <a:srgbClr val="0070C0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(p.ej., un archivo con la solución de la tarea 1) a una </a:t>
            </a:r>
            <a:r>
              <a:rPr lang="es-CL" b="1" dirty="0">
                <a:solidFill>
                  <a:srgbClr val="0070C0"/>
                </a:solidFill>
              </a:rPr>
              <a:t>clave</a:t>
            </a:r>
            <a:r>
              <a:rPr lang="es-CL" dirty="0"/>
              <a:t> (p.ej., un rut o número de alumno)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dirty="0"/>
              <a:t>… o </a:t>
            </a:r>
            <a:r>
              <a:rPr lang="es-CL" b="1" dirty="0"/>
              <a:t>actualizar</a:t>
            </a:r>
            <a:r>
              <a:rPr lang="es-CL" dirty="0"/>
              <a:t> el valor asociado a la clave (p.ej., cambiar el archivo)</a:t>
            </a:r>
            <a:endParaRPr lang="es-CL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b="1" dirty="0"/>
              <a:t>Obtener</a:t>
            </a:r>
            <a:r>
              <a:rPr lang="es-CL" dirty="0"/>
              <a:t> el </a:t>
            </a:r>
            <a:r>
              <a:rPr lang="es-CL" b="1" dirty="0">
                <a:solidFill>
                  <a:srgbClr val="0070C0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rgbClr val="0070C0"/>
                </a:solidFill>
              </a:rPr>
              <a:t>clave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s-CL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dirty="0"/>
              <a:t>(… y en ciertos casos )</a:t>
            </a:r>
          </a:p>
          <a:p>
            <a:pPr>
              <a:lnSpc>
                <a:spcPct val="100000"/>
              </a:lnSpc>
            </a:pPr>
            <a:r>
              <a:rPr lang="es-CL" b="1" dirty="0"/>
              <a:t>Eliminar</a:t>
            </a:r>
            <a:r>
              <a:rPr lang="es-CL" dirty="0"/>
              <a:t> del diccionario una </a:t>
            </a:r>
            <a:r>
              <a:rPr lang="es-CL" b="1" dirty="0">
                <a:solidFill>
                  <a:srgbClr val="0070C0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rgbClr val="0070C0"/>
                </a:solidFill>
              </a:rPr>
              <a:t>valor</a:t>
            </a:r>
            <a:r>
              <a:rPr lang="es-CL" dirty="0"/>
              <a:t> asociado</a:t>
            </a:r>
          </a:p>
        </p:txBody>
      </p:sp>
    </p:spTree>
    <p:extLst>
      <p:ext uri="{BB962C8B-B14F-4D97-AF65-F5344CB8AC3E}">
        <p14:creationId xmlns:p14="http://schemas.microsoft.com/office/powerpoint/2010/main" val="88372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648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b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58: 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=58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648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237024"/>
              </p:ext>
            </p:extLst>
          </p:nvPr>
        </p:nvGraphicFramePr>
        <p:xfrm>
          <a:off x="3575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9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Y similarmente para la clave 58 y la casilla con índice 2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817312"/>
              </p:ext>
            </p:extLst>
          </p:nvPr>
        </p:nvGraphicFramePr>
        <p:xfrm>
          <a:off x="3575997" y="3291391"/>
          <a:ext cx="5040000" cy="255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2585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0888E743-9383-FF47-B5B4-641CBAA30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648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b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58: 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=58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0888E743-9383-FF47-B5B4-641CBAA3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648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4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Direcciona-miento abierto</a:t>
            </a:r>
            <a:r>
              <a:rPr lang="es-CL" dirty="0"/>
              <a:t> es otra posibilidad para resolver colisiones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4294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clave 15:</a:t>
                </a:r>
                <a:endParaRPr lang="es-CL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 7 = 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4294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002170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632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Insertemos la clave 37: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6326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032947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4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</a:t>
            </a:r>
            <a:endParaRPr lang="es-CL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14619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854E246-5914-D041-9C75-81857766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632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Insertemos la clave 37: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854E246-5914-D041-9C75-81857766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6326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53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clave 51 también debe-ría ir a parar a la casilla con índice 2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 Insertemos la clave 51:</a:t>
                </a:r>
                <a:endParaRPr lang="es-CL" i="1" dirty="0"/>
              </a:p>
              <a:p>
                <a:pPr algn="ctr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51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=51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091420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1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 pero la ponemos en la </a:t>
            </a:r>
            <a:r>
              <a:rPr lang="es-CL" b="1"/>
              <a:t>primera casilla desocupada a la derecha: </a:t>
            </a:r>
            <a:r>
              <a:rPr lang="es-CL" b="1" i="1"/>
              <a:t>sondeo lineal</a:t>
            </a:r>
            <a:endParaRPr lang="es-CL" b="1" i="1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928096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FE9E41A-5555-B44A-9725-36C9F7CCE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 Insertemos la clave 51:</a:t>
                </a:r>
                <a:endParaRPr lang="es-CL" i="1" dirty="0"/>
              </a:p>
              <a:p>
                <a:pPr algn="ctr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51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=51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FE9E41A-5555-B44A-9725-36C9F7CCE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1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clave 29 debería ir a parar a la casilla con índice 1, ya ocupada con la clave 15</a:t>
            </a:r>
            <a:endParaRPr lang="es-CL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153789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2DEA277-7590-F44A-B925-5A93CC078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3024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 Insertemos la clave 29:</a:t>
                </a:r>
                <a:endParaRPr lang="es-CL" i="1" dirty="0"/>
              </a:p>
              <a:p>
                <a:pPr algn="ctr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29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2DEA277-7590-F44A-B925-5A93CC078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302425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16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 así que también la ponemos en la primera casilla desocupada a la derecha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3024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 Insertemos la clave 29:</a:t>
                </a:r>
                <a:endParaRPr lang="es-CL" i="1" dirty="0"/>
              </a:p>
              <a:p>
                <a:pPr algn="ctr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29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302425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529086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5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Búsqueda exitosa bajo (direcciona-miento abierto con) sondeo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6864" y="2324915"/>
                <a:ext cx="7315200" cy="1595151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b="0" dirty="0"/>
              </a:p>
              <a:p>
                <a:r>
                  <a:rPr lang="es-CL" dirty="0"/>
                  <a:t>¿Cómo buscamos la clave 29 con sondeo lineal?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 29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6864" y="2324915"/>
                <a:ext cx="7315200" cy="1595151"/>
              </a:xfr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2D878A-997B-4E63-A577-90C2E25A1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25742"/>
              </p:ext>
            </p:extLst>
          </p:nvPr>
        </p:nvGraphicFramePr>
        <p:xfrm>
          <a:off x="3736864" y="785342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634545"/>
              </p:ext>
            </p:extLst>
          </p:nvPr>
        </p:nvGraphicFramePr>
        <p:xfrm>
          <a:off x="3736864" y="4738036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5F39-2990-E64F-A65A-7D242A8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Así, la idea de un diccionario 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DEF8-870C-9D4E-B6D6-659219C4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(la clave), entonces yo quiero encontrar el archivo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…. si me dan el rut y me doy cuenta de que ese rut no está en mis registros (el diccionario), entonces ingresar el rut a mis registros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no hay un archivo asociado, entonces asociar un archivo al rut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tiene un archivo asociado, entonces cambiar el archivo por uno más actual</a:t>
            </a:r>
          </a:p>
        </p:txBody>
      </p:sp>
    </p:spTree>
    <p:extLst>
      <p:ext uri="{BB962C8B-B14F-4D97-AF65-F5344CB8AC3E}">
        <p14:creationId xmlns:p14="http://schemas.microsoft.com/office/powerpoint/2010/main" val="1122668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Búsqueda de un dato que no está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2480733"/>
                <a:ext cx="7315200" cy="2023534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¿Cómo buscamos la clave 10 con sondeo lineal?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 10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2480733"/>
                <a:ext cx="7315200" cy="2023534"/>
              </a:xfrm>
              <a:blipFill>
                <a:blip r:embed="rId3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230965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29E016-8294-1142-B661-95E6815D4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69041"/>
              </p:ext>
            </p:extLst>
          </p:nvPr>
        </p:nvGraphicFramePr>
        <p:xfrm>
          <a:off x="3736864" y="1247622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6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eliminación es problemática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2319867"/>
                <a:ext cx="7315200" cy="1947334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Eliminemos la clave 51. ¿Cómo buscamos la clave 29 con sondeo lineal?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=29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2319867"/>
                <a:ext cx="7315200" cy="1947334"/>
              </a:xfrm>
              <a:blipFill>
                <a:blip r:embed="rId3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15146"/>
              </p:ext>
            </p:extLst>
          </p:nvPr>
        </p:nvGraphicFramePr>
        <p:xfrm>
          <a:off x="3575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E246837-B203-4A49-8411-A2B132035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910999"/>
              </p:ext>
            </p:extLst>
          </p:nvPr>
        </p:nvGraphicFramePr>
        <p:xfrm>
          <a:off x="3736864" y="785342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C33A-E3B9-804E-A44F-11866131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búsqueda es lo primero … y, si no está, entonces (posiblemente) la inserción es lo segundo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0BC9-C8DC-5244-A860-D80F5BCC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</a:pPr>
            <a:r>
              <a:rPr lang="en-US"/>
              <a:t>O sea, a partir de la clave, lo primero es buscarla (eficiente-mente) en el diccionario</a:t>
            </a:r>
          </a:p>
          <a:p>
            <a:pPr>
              <a:lnSpc>
                <a:spcPct val="112000"/>
              </a:lnSpc>
            </a:pPr>
            <a:r>
              <a:rPr lang="en-US"/>
              <a:t>Si la encontramos, entonces ahora tenemos acceso a la información asociada a la clave</a:t>
            </a:r>
          </a:p>
          <a:p>
            <a:pPr>
              <a:lnSpc>
                <a:spcPct val="112000"/>
              </a:lnSpc>
            </a:pPr>
            <a:r>
              <a:rPr lang="en-US"/>
              <a:t>… si no la encontramos, entonces, tal vez, queremos ingresarla al diccionario junto al resto de la información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8121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29B2-F7B2-3A44-9A62-0298059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Implementa-mos un diccionario como un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10DC-55F2-B643-B11E-96888E6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944" y="864108"/>
            <a:ext cx="3436523" cy="5120640"/>
          </a:xfrm>
        </p:spPr>
        <p:txBody>
          <a:bodyPr/>
          <a:lstStyle/>
          <a:p>
            <a:r>
              <a:rPr lang="en-US"/>
              <a:t>Los nodos del árbol contienen esencialmente las claves</a:t>
            </a:r>
          </a:p>
          <a:p>
            <a:r>
              <a:rPr lang="en-US"/>
              <a:t>… que están totalmente ordenadas</a:t>
            </a:r>
          </a:p>
          <a:p>
            <a:pPr>
              <a:spcBef>
                <a:spcPts val="3600"/>
              </a:spcBef>
            </a:pPr>
            <a:r>
              <a:rPr lang="en-US" sz="1900" b="1"/>
              <a:t>(</a:t>
            </a:r>
            <a:r>
              <a:rPr lang="en-US" sz="1900"/>
              <a:t> además, contienen punteros</a:t>
            </a:r>
          </a:p>
          <a:p>
            <a:pPr>
              <a:spcBef>
                <a:spcPts val="1200"/>
              </a:spcBef>
            </a:pPr>
            <a:r>
              <a:rPr lang="en-US" sz="1900"/>
              <a:t>… tanto para mantener el árbol unido y poder recorrerlo —al buscar—</a:t>
            </a:r>
          </a:p>
          <a:p>
            <a:pPr>
              <a:spcBef>
                <a:spcPts val="1200"/>
              </a:spcBef>
            </a:pPr>
            <a:r>
              <a:rPr lang="en-US" sz="1900"/>
              <a:t>… como para tener acceso a la información asociada a la clave </a:t>
            </a:r>
            <a:r>
              <a:rPr lang="en-US" sz="1900" b="1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24E31B-B984-544E-91F9-6E5B9257294E}"/>
              </a:ext>
            </a:extLst>
          </p:cNvPr>
          <p:cNvSpPr/>
          <p:nvPr/>
        </p:nvSpPr>
        <p:spPr>
          <a:xfrm>
            <a:off x="5343091" y="13971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D9F56F-01AC-A445-A474-252BE7A91AE5}"/>
              </a:ext>
            </a:extLst>
          </p:cNvPr>
          <p:cNvSpPr/>
          <p:nvPr/>
        </p:nvSpPr>
        <p:spPr>
          <a:xfrm>
            <a:off x="6510407" y="25644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F25E2E-9E42-C64E-8E16-7315B5796327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841274" y="189535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14C86F7-4053-CE44-B5A3-BE99543705C5}"/>
              </a:ext>
            </a:extLst>
          </p:cNvPr>
          <p:cNvSpPr/>
          <p:nvPr/>
        </p:nvSpPr>
        <p:spPr>
          <a:xfrm>
            <a:off x="5923226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909E4D-00A0-2843-9333-F1420AE9710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215055" y="306266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81AA0DB-45D5-8346-BB2D-44971A4E51F2}"/>
              </a:ext>
            </a:extLst>
          </p:cNvPr>
          <p:cNvSpPr/>
          <p:nvPr/>
        </p:nvSpPr>
        <p:spPr>
          <a:xfrm>
            <a:off x="7090542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98A50D-4E3A-B849-90D3-9DB6F9347D74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7008590" y="306266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E96A55-430F-9545-A901-4E31E10D57E8}"/>
              </a:ext>
            </a:extLst>
          </p:cNvPr>
          <p:cNvSpPr/>
          <p:nvPr/>
        </p:nvSpPr>
        <p:spPr>
          <a:xfrm>
            <a:off x="4165188" y="25644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95619-3488-9F4A-8771-8DC77CD67206}"/>
              </a:ext>
            </a:extLst>
          </p:cNvPr>
          <p:cNvSpPr/>
          <p:nvPr/>
        </p:nvSpPr>
        <p:spPr>
          <a:xfrm>
            <a:off x="3581530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1FE62-9EA9-5849-8FC3-040E6542B827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3873359" y="306266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9ACC23-05EC-6A4A-A930-B755ADE31BE5}"/>
              </a:ext>
            </a:extLst>
          </p:cNvPr>
          <p:cNvSpPr/>
          <p:nvPr/>
        </p:nvSpPr>
        <p:spPr>
          <a:xfrm>
            <a:off x="4746124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A14EF8-055F-4A46-8813-28C9914448C1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4663371" y="306266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52BA95-68CC-ED43-8504-DBB4AC2E321F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4457017" y="189535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C152E3-A862-FE42-94F1-ECAE716F934C}"/>
              </a:ext>
            </a:extLst>
          </p:cNvPr>
          <p:cNvCxnSpPr>
            <a:stCxn id="21" idx="0"/>
            <a:endCxn id="14" idx="3"/>
          </p:cNvCxnSpPr>
          <p:nvPr/>
        </p:nvCxnSpPr>
        <p:spPr>
          <a:xfrm flipV="1">
            <a:off x="4725006" y="422998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160C292-8BDF-2347-BA7E-7BA7559078AD}"/>
              </a:ext>
            </a:extLst>
          </p:cNvPr>
          <p:cNvSpPr/>
          <p:nvPr/>
        </p:nvSpPr>
        <p:spPr>
          <a:xfrm>
            <a:off x="4433177" y="491065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619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A4A3-7741-264A-B7DE-CCCDA28C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las claves realmente fueran los números del 1 al 12, podría-mos usar un arreglo </a:t>
            </a:r>
            <a:r>
              <a:rPr lang="en-US" i="1"/>
              <a:t>T</a:t>
            </a:r>
            <a:r>
              <a:rPr lang="en-US"/>
              <a:t> (de punteros)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FA31-5C48-EA4F-B39B-9216BD19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078" y="211667"/>
            <a:ext cx="4067189" cy="6434666"/>
          </a:xfrm>
        </p:spPr>
        <p:txBody>
          <a:bodyPr>
            <a:normAutofit/>
          </a:bodyPr>
          <a:lstStyle/>
          <a:p>
            <a:r>
              <a:rPr lang="en-US"/>
              <a:t>La búsqueda de (el objeto con) la clave </a:t>
            </a:r>
            <a:r>
              <a:rPr lang="en-US" i="1"/>
              <a:t>k</a:t>
            </a:r>
            <a:r>
              <a:rPr lang="en-US"/>
              <a:t> es ahora muy rápida:</a:t>
            </a:r>
          </a:p>
          <a:p>
            <a:pPr marL="403225" lvl="1" indent="-176213"/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 = </a:t>
            </a:r>
            <a:r>
              <a:rPr lang="en-US">
                <a:solidFill>
                  <a:schemeClr val="tx1"/>
                </a:solidFill>
              </a:rPr>
              <a:t>∅  ⇒  el objeto no está</a:t>
            </a:r>
          </a:p>
          <a:p>
            <a:pPr marL="403225" lvl="1" indent="-176213"/>
            <a:r>
              <a:rPr lang="en-US" i="1">
                <a:solidFill>
                  <a:schemeClr val="tx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i="1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] ≠ ∅  ⇒  el objeto está</a:t>
            </a:r>
          </a:p>
          <a:p>
            <a:r>
              <a:rPr lang="en-US">
                <a:solidFill>
                  <a:schemeClr val="tx1"/>
                </a:solidFill>
              </a:rPr>
              <a:t>En principio, no es necesario almacenar las claves:</a:t>
            </a:r>
          </a:p>
          <a:p>
            <a:pPr marL="403225" lvl="1" indent="-176213"/>
            <a:r>
              <a:rPr lang="en-US">
                <a:solidFill>
                  <a:schemeClr val="tx1"/>
                </a:solidFill>
              </a:rPr>
              <a:t>son los índices del arreglo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… y no es necesario almacenar punteros a los hijos o al padre:</a:t>
            </a:r>
          </a:p>
          <a:p>
            <a:pPr marL="403225" lvl="1" indent="-176213"/>
            <a:r>
              <a:rPr lang="en-US">
                <a:solidFill>
                  <a:schemeClr val="tx1"/>
                </a:solidFill>
              </a:rPr>
              <a:t>sólo a la información asociada a la clave</a:t>
            </a:r>
          </a:p>
          <a:p>
            <a:pPr marL="403225" lvl="1" indent="-176213"/>
            <a:r>
              <a:rPr lang="en-US">
                <a:solidFill>
                  <a:schemeClr val="tx1"/>
                </a:solidFill>
              </a:rPr>
              <a:t>para recorrer el arreglo sólo hace falta cambiar el valor del índice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00BBD-13DD-D94F-A789-DB65542732C0}"/>
              </a:ext>
            </a:extLst>
          </p:cNvPr>
          <p:cNvSpPr/>
          <p:nvPr/>
        </p:nvSpPr>
        <p:spPr>
          <a:xfrm>
            <a:off x="4095031" y="1018095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596B3-357D-E949-8FC2-275D8BAF1CF9}"/>
              </a:ext>
            </a:extLst>
          </p:cNvPr>
          <p:cNvSpPr txBox="1"/>
          <p:nvPr/>
        </p:nvSpPr>
        <p:spPr>
          <a:xfrm>
            <a:off x="3783947" y="10180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7528-CA98-5A4B-8373-38A5B5BAD4DC}"/>
              </a:ext>
            </a:extLst>
          </p:cNvPr>
          <p:cNvSpPr txBox="1"/>
          <p:nvPr/>
        </p:nvSpPr>
        <p:spPr>
          <a:xfrm>
            <a:off x="3783947" y="1395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5B5BA-D1C5-8444-BB89-4DC4DC80E8C7}"/>
              </a:ext>
            </a:extLst>
          </p:cNvPr>
          <p:cNvSpPr txBox="1"/>
          <p:nvPr/>
        </p:nvSpPr>
        <p:spPr>
          <a:xfrm>
            <a:off x="3783947" y="17722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6E560-0518-F24F-A531-556228312FF5}"/>
              </a:ext>
            </a:extLst>
          </p:cNvPr>
          <p:cNvSpPr txBox="1"/>
          <p:nvPr/>
        </p:nvSpPr>
        <p:spPr>
          <a:xfrm>
            <a:off x="3783947" y="2149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18998-C469-5F49-B830-C6196C70FB30}"/>
              </a:ext>
            </a:extLst>
          </p:cNvPr>
          <p:cNvSpPr txBox="1"/>
          <p:nvPr/>
        </p:nvSpPr>
        <p:spPr>
          <a:xfrm>
            <a:off x="3783947" y="25263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FED6B-8D5F-6F43-B697-C41F45FAE5F8}"/>
              </a:ext>
            </a:extLst>
          </p:cNvPr>
          <p:cNvSpPr txBox="1"/>
          <p:nvPr/>
        </p:nvSpPr>
        <p:spPr>
          <a:xfrm>
            <a:off x="3783947" y="2903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AF2BD-DF55-C147-9D77-F9C41D74E4C7}"/>
              </a:ext>
            </a:extLst>
          </p:cNvPr>
          <p:cNvSpPr txBox="1"/>
          <p:nvPr/>
        </p:nvSpPr>
        <p:spPr>
          <a:xfrm>
            <a:off x="3783947" y="32805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22929-A95F-964E-8B5A-D1025DC49F5A}"/>
              </a:ext>
            </a:extLst>
          </p:cNvPr>
          <p:cNvSpPr txBox="1"/>
          <p:nvPr/>
        </p:nvSpPr>
        <p:spPr>
          <a:xfrm>
            <a:off x="3783947" y="3657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89BA3-E003-4A42-9F50-C1374B2258B9}"/>
              </a:ext>
            </a:extLst>
          </p:cNvPr>
          <p:cNvSpPr txBox="1"/>
          <p:nvPr/>
        </p:nvSpPr>
        <p:spPr>
          <a:xfrm>
            <a:off x="3783947" y="40256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85E51-CC5F-E443-AB6A-22FCA64DF4EE}"/>
              </a:ext>
            </a:extLst>
          </p:cNvPr>
          <p:cNvSpPr txBox="1"/>
          <p:nvPr/>
        </p:nvSpPr>
        <p:spPr>
          <a:xfrm>
            <a:off x="3717958" y="440272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E7A5F-12E5-9A41-B725-11B4B1C51E13}"/>
              </a:ext>
            </a:extLst>
          </p:cNvPr>
          <p:cNvSpPr txBox="1"/>
          <p:nvPr/>
        </p:nvSpPr>
        <p:spPr>
          <a:xfrm>
            <a:off x="3717958" y="47797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97073F-EAC7-4B4F-A052-81BBF80BFC0E}"/>
              </a:ext>
            </a:extLst>
          </p:cNvPr>
          <p:cNvSpPr txBox="1"/>
          <p:nvPr/>
        </p:nvSpPr>
        <p:spPr>
          <a:xfrm>
            <a:off x="3717958" y="51568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42E1FE-1C59-9048-86E2-572E3CBBA33D}"/>
              </a:ext>
            </a:extLst>
          </p:cNvPr>
          <p:cNvCxnSpPr/>
          <p:nvPr/>
        </p:nvCxnSpPr>
        <p:spPr>
          <a:xfrm>
            <a:off x="4481530" y="1206631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C3AC732-A09F-5441-818A-60CE526C0E6B}"/>
              </a:ext>
            </a:extLst>
          </p:cNvPr>
          <p:cNvSpPr/>
          <p:nvPr/>
        </p:nvSpPr>
        <p:spPr>
          <a:xfrm>
            <a:off x="4095031" y="137590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364472-10E2-A640-AFD6-F6C03AB6C224}"/>
              </a:ext>
            </a:extLst>
          </p:cNvPr>
          <p:cNvSpPr/>
          <p:nvPr/>
        </p:nvSpPr>
        <p:spPr>
          <a:xfrm>
            <a:off x="4095031" y="1752980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079B3D-8A60-9249-B4EC-119825444C75}"/>
              </a:ext>
            </a:extLst>
          </p:cNvPr>
          <p:cNvCxnSpPr>
            <a:cxnSpLocks/>
          </p:cNvCxnSpPr>
          <p:nvPr/>
        </p:nvCxnSpPr>
        <p:spPr>
          <a:xfrm flipV="1">
            <a:off x="4481530" y="1934885"/>
            <a:ext cx="803851" cy="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D6F659-DCEE-9B4C-9F02-A47BAEB13C41}"/>
              </a:ext>
            </a:extLst>
          </p:cNvPr>
          <p:cNvSpPr/>
          <p:nvPr/>
        </p:nvSpPr>
        <p:spPr>
          <a:xfrm>
            <a:off x="4095031" y="211079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26CCD9-347F-A74F-A1EB-901B82FC68E8}"/>
              </a:ext>
            </a:extLst>
          </p:cNvPr>
          <p:cNvCxnSpPr/>
          <p:nvPr/>
        </p:nvCxnSpPr>
        <p:spPr>
          <a:xfrm>
            <a:off x="4474984" y="2323207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80EF71F-8A47-844A-9CC0-6FF2FA3FE092}"/>
              </a:ext>
            </a:extLst>
          </p:cNvPr>
          <p:cNvSpPr/>
          <p:nvPr/>
        </p:nvSpPr>
        <p:spPr>
          <a:xfrm>
            <a:off x="4095031" y="248173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D9FBC6-27C1-7248-AC73-746DFD8F0704}"/>
              </a:ext>
            </a:extLst>
          </p:cNvPr>
          <p:cNvCxnSpPr/>
          <p:nvPr/>
        </p:nvCxnSpPr>
        <p:spPr>
          <a:xfrm>
            <a:off x="4481530" y="2670269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829B26B-E42C-7440-9016-8E7CB5BB46D2}"/>
              </a:ext>
            </a:extLst>
          </p:cNvPr>
          <p:cNvSpPr/>
          <p:nvPr/>
        </p:nvSpPr>
        <p:spPr>
          <a:xfrm>
            <a:off x="4095031" y="2839546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5D8915-D0B8-B341-8FFA-DE9E74D59E88}"/>
              </a:ext>
            </a:extLst>
          </p:cNvPr>
          <p:cNvSpPr/>
          <p:nvPr/>
        </p:nvSpPr>
        <p:spPr>
          <a:xfrm>
            <a:off x="4095031" y="321661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AA5F83-B276-7647-A00B-1BB24706068B}"/>
              </a:ext>
            </a:extLst>
          </p:cNvPr>
          <p:cNvCxnSpPr/>
          <p:nvPr/>
        </p:nvCxnSpPr>
        <p:spPr>
          <a:xfrm>
            <a:off x="4481530" y="3405154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C96291F-A3F6-0344-A30F-A670D9A07435}"/>
              </a:ext>
            </a:extLst>
          </p:cNvPr>
          <p:cNvSpPr/>
          <p:nvPr/>
        </p:nvSpPr>
        <p:spPr>
          <a:xfrm>
            <a:off x="4095031" y="3574431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0AAFAD-A1CC-0D40-9307-CC2BCF052D3C}"/>
              </a:ext>
            </a:extLst>
          </p:cNvPr>
          <p:cNvSpPr/>
          <p:nvPr/>
        </p:nvSpPr>
        <p:spPr>
          <a:xfrm>
            <a:off x="4095031" y="3932244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8955EA-C2F8-A648-B1A2-2BFAE3AEA063}"/>
              </a:ext>
            </a:extLst>
          </p:cNvPr>
          <p:cNvCxnSpPr/>
          <p:nvPr/>
        </p:nvCxnSpPr>
        <p:spPr>
          <a:xfrm>
            <a:off x="4465184" y="4139094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524D3D8-C2D9-C74E-B0C1-C90588370A1E}"/>
              </a:ext>
            </a:extLst>
          </p:cNvPr>
          <p:cNvSpPr/>
          <p:nvPr/>
        </p:nvSpPr>
        <p:spPr>
          <a:xfrm>
            <a:off x="4095031" y="4290057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05862-AAEC-944E-A2A3-57D947EDB38C}"/>
              </a:ext>
            </a:extLst>
          </p:cNvPr>
          <p:cNvCxnSpPr/>
          <p:nvPr/>
        </p:nvCxnSpPr>
        <p:spPr>
          <a:xfrm>
            <a:off x="4458638" y="4516166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4CC65CA-0413-6145-AD1F-CC5E1B0D6EBE}"/>
              </a:ext>
            </a:extLst>
          </p:cNvPr>
          <p:cNvSpPr/>
          <p:nvPr/>
        </p:nvSpPr>
        <p:spPr>
          <a:xfrm>
            <a:off x="4095031" y="4667129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8857FB-8F13-D34E-9842-C6EF86AAB2D4}"/>
              </a:ext>
            </a:extLst>
          </p:cNvPr>
          <p:cNvSpPr/>
          <p:nvPr/>
        </p:nvSpPr>
        <p:spPr>
          <a:xfrm>
            <a:off x="4095031" y="5024942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CEAAE9-970E-694A-8695-3C9DD7D1CD3D}"/>
              </a:ext>
            </a:extLst>
          </p:cNvPr>
          <p:cNvCxnSpPr/>
          <p:nvPr/>
        </p:nvCxnSpPr>
        <p:spPr>
          <a:xfrm>
            <a:off x="4458638" y="5255670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016A0321-73A0-7247-B3CA-6362029B6BED}"/>
              </a:ext>
            </a:extLst>
          </p:cNvPr>
          <p:cNvSpPr/>
          <p:nvPr/>
        </p:nvSpPr>
        <p:spPr>
          <a:xfrm>
            <a:off x="5270136" y="1169360"/>
            <a:ext cx="2058277" cy="149629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B2930-BF4C-E94D-B33D-2FFF512690EB}"/>
              </a:ext>
            </a:extLst>
          </p:cNvPr>
          <p:cNvSpPr txBox="1"/>
          <p:nvPr/>
        </p:nvSpPr>
        <p:spPr>
          <a:xfrm>
            <a:off x="4290310" y="5989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260C14A3-699C-2041-A218-D403C3208CFF}"/>
              </a:ext>
            </a:extLst>
          </p:cNvPr>
          <p:cNvSpPr/>
          <p:nvPr/>
        </p:nvSpPr>
        <p:spPr>
          <a:xfrm>
            <a:off x="5270136" y="4577996"/>
            <a:ext cx="2058277" cy="149629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12</a:t>
            </a:r>
          </a:p>
        </p:txBody>
      </p:sp>
    </p:spTree>
    <p:extLst>
      <p:ext uri="{BB962C8B-B14F-4D97-AF65-F5344CB8AC3E}">
        <p14:creationId xmlns:p14="http://schemas.microsoft.com/office/powerpoint/2010/main" val="90883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FCA-0481-E945-AD05-CE18EC5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realidad de las claves hace que usar las claves directamente como índice del arreglo no sea práctico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AB9-A2D5-1446-BD67-958E6488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20133"/>
            <a:ext cx="7315200" cy="6417734"/>
          </a:xfrm>
        </p:spPr>
        <p:txBody>
          <a:bodyPr>
            <a:normAutofit/>
          </a:bodyPr>
          <a:lstStyle/>
          <a:p>
            <a:r>
              <a:rPr lang="en-US"/>
              <a:t>Incluso si las claves fueran números enteros mucho más grandes que 12, pero todavía en un rango razonable (p.ej., 0 a 65,535, es decir, 16 bits) podríamos usar un arreglo</a:t>
            </a:r>
          </a:p>
          <a:p>
            <a:r>
              <a:rPr lang="en-US"/>
              <a:t>Pero ¿qué pasa si las claves son los rut’s de las personas?</a:t>
            </a:r>
          </a:p>
          <a:p>
            <a:r>
              <a:rPr lang="en-US"/>
              <a:t>P.ej., en el caso de los estudiantes de la universidad:</a:t>
            </a:r>
          </a:p>
          <a:p>
            <a:pPr marL="403225" lvl="1" indent="-176213"/>
            <a:r>
              <a:rPr lang="en-US"/>
              <a:t>el rango abarca hasta el número 25,000,000 (aprox.)</a:t>
            </a:r>
          </a:p>
          <a:p>
            <a:pPr lvl="1" indent="0">
              <a:buNone/>
            </a:pPr>
            <a:r>
              <a:rPr lang="en-US"/>
              <a:t>… pero la universidad sólo tiene unos 25,000 estudiantes</a:t>
            </a:r>
          </a:p>
          <a:p>
            <a:pPr lvl="1" indent="0">
              <a:buNone/>
            </a:pPr>
            <a:r>
              <a:rPr lang="en-US"/>
              <a:t>… en promedio, sólo una de cada 1,000 casillas estaría ocupada</a:t>
            </a:r>
          </a:p>
          <a:p>
            <a:pPr indent="-176213"/>
            <a:r>
              <a:rPr lang="en-US"/>
              <a:t>¿Y si las claves son los números de los teléfonos celulares?</a:t>
            </a:r>
          </a:p>
          <a:p>
            <a:pPr indent="-176213"/>
            <a:r>
              <a:rPr lang="en-US"/>
              <a:t>Según la naturaleza de los datos, las claves pueden pertenecer a dominios muy variados y de cardinalidades muy grandes en comparación a la cantidad de datos que nos interesan</a:t>
            </a:r>
          </a:p>
        </p:txBody>
      </p:sp>
    </p:spTree>
    <p:extLst>
      <p:ext uri="{BB962C8B-B14F-4D97-AF65-F5344CB8AC3E}">
        <p14:creationId xmlns:p14="http://schemas.microsoft.com/office/powerpoint/2010/main" val="98670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45AE-B8D7-D940-976E-7763357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 solución es usar </a:t>
            </a:r>
            <a:r>
              <a:rPr lang="en-US" b="1" i="1"/>
              <a:t>hashing</a:t>
            </a:r>
            <a:r>
              <a:rPr lang="en-US"/>
              <a:t>:</a:t>
            </a:r>
            <a:br>
              <a:rPr lang="en-US"/>
            </a:br>
            <a:r>
              <a:rPr lang="en-US"/>
              <a:t>- la clave no se usa directamente como índice</a:t>
            </a:r>
            <a:br>
              <a:rPr lang="en-US"/>
            </a:br>
            <a:r>
              <a:rPr lang="en-US"/>
              <a:t>- el índice </a:t>
            </a:r>
            <a:r>
              <a:rPr lang="en-US" b="1"/>
              <a:t>se calcula</a:t>
            </a:r>
            <a:r>
              <a:rPr lang="en-US"/>
              <a:t> a partir de la clave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BC4AD-54A7-0E48-A80D-5D0DB269E362}"/>
              </a:ext>
            </a:extLst>
          </p:cNvPr>
          <p:cNvSpPr/>
          <p:nvPr/>
        </p:nvSpPr>
        <p:spPr>
          <a:xfrm>
            <a:off x="8572139" y="1014905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618A-1475-C146-A5BF-2C870811FCC3}"/>
              </a:ext>
            </a:extLst>
          </p:cNvPr>
          <p:cNvSpPr txBox="1"/>
          <p:nvPr/>
        </p:nvSpPr>
        <p:spPr>
          <a:xfrm>
            <a:off x="8261055" y="10149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877B6-4125-854D-8A45-B58D446ECF3C}"/>
              </a:ext>
            </a:extLst>
          </p:cNvPr>
          <p:cNvSpPr txBox="1"/>
          <p:nvPr/>
        </p:nvSpPr>
        <p:spPr>
          <a:xfrm>
            <a:off x="8261055" y="13919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30C3E-4915-0042-809B-F7F228B93E16}"/>
              </a:ext>
            </a:extLst>
          </p:cNvPr>
          <p:cNvSpPr txBox="1"/>
          <p:nvPr/>
        </p:nvSpPr>
        <p:spPr>
          <a:xfrm>
            <a:off x="8261055" y="17690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F1D0-F151-BB4A-B0FC-D6B18F40868E}"/>
              </a:ext>
            </a:extLst>
          </p:cNvPr>
          <p:cNvSpPr txBox="1"/>
          <p:nvPr/>
        </p:nvSpPr>
        <p:spPr>
          <a:xfrm>
            <a:off x="8261055" y="21461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3C5E2-AAEC-2448-9F6E-990DA1FCC36C}"/>
              </a:ext>
            </a:extLst>
          </p:cNvPr>
          <p:cNvSpPr txBox="1"/>
          <p:nvPr/>
        </p:nvSpPr>
        <p:spPr>
          <a:xfrm>
            <a:off x="8035032" y="499883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2CF104-D903-384C-91DF-63DB8E458DDC}"/>
              </a:ext>
            </a:extLst>
          </p:cNvPr>
          <p:cNvCxnSpPr>
            <a:cxnSpLocks/>
          </p:cNvCxnSpPr>
          <p:nvPr/>
        </p:nvCxnSpPr>
        <p:spPr>
          <a:xfrm flipV="1">
            <a:off x="8958638" y="965050"/>
            <a:ext cx="826743" cy="23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5E28A-0BB5-7E45-B28A-8A85A5E13F33}"/>
              </a:ext>
            </a:extLst>
          </p:cNvPr>
          <p:cNvSpPr/>
          <p:nvPr/>
        </p:nvSpPr>
        <p:spPr>
          <a:xfrm>
            <a:off x="8572139" y="137271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5102C3-7423-5A4A-8431-C8FA82416A2F}"/>
              </a:ext>
            </a:extLst>
          </p:cNvPr>
          <p:cNvSpPr/>
          <p:nvPr/>
        </p:nvSpPr>
        <p:spPr>
          <a:xfrm>
            <a:off x="8572139" y="1749790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17944E-79B4-6849-8683-B3229CAAB01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8638" y="1907649"/>
            <a:ext cx="792124" cy="3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5F079-55B6-4E4A-AC8D-78D6B575A0FF}"/>
              </a:ext>
            </a:extLst>
          </p:cNvPr>
          <p:cNvSpPr/>
          <p:nvPr/>
        </p:nvSpPr>
        <p:spPr>
          <a:xfrm>
            <a:off x="8572139" y="210760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96F416-B14A-F747-9C3A-63674BC0E417}"/>
              </a:ext>
            </a:extLst>
          </p:cNvPr>
          <p:cNvCxnSpPr>
            <a:cxnSpLocks/>
          </p:cNvCxnSpPr>
          <p:nvPr/>
        </p:nvCxnSpPr>
        <p:spPr>
          <a:xfrm>
            <a:off x="8952092" y="2320017"/>
            <a:ext cx="704129" cy="2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1BC2-EFFD-3E42-98AA-9195BEE75D4B}"/>
              </a:ext>
            </a:extLst>
          </p:cNvPr>
          <p:cNvSpPr/>
          <p:nvPr/>
        </p:nvSpPr>
        <p:spPr>
          <a:xfrm>
            <a:off x="8572139" y="247854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0B586-3D03-CE43-B670-1E2D08112EE7}"/>
              </a:ext>
            </a:extLst>
          </p:cNvPr>
          <p:cNvCxnSpPr>
            <a:cxnSpLocks/>
          </p:cNvCxnSpPr>
          <p:nvPr/>
        </p:nvCxnSpPr>
        <p:spPr>
          <a:xfrm>
            <a:off x="8958638" y="2667079"/>
            <a:ext cx="697583" cy="25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D96D5-DA78-954E-8034-8FA636742147}"/>
              </a:ext>
            </a:extLst>
          </p:cNvPr>
          <p:cNvSpPr/>
          <p:nvPr/>
        </p:nvSpPr>
        <p:spPr>
          <a:xfrm>
            <a:off x="8572139" y="2836356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B3CC3-1E69-154C-8B00-264F014ED590}"/>
              </a:ext>
            </a:extLst>
          </p:cNvPr>
          <p:cNvSpPr/>
          <p:nvPr/>
        </p:nvSpPr>
        <p:spPr>
          <a:xfrm>
            <a:off x="8572139" y="321342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FE0727-AF75-E84E-AEA2-AFF4C528A3F0}"/>
              </a:ext>
            </a:extLst>
          </p:cNvPr>
          <p:cNvCxnSpPr>
            <a:cxnSpLocks/>
          </p:cNvCxnSpPr>
          <p:nvPr/>
        </p:nvCxnSpPr>
        <p:spPr>
          <a:xfrm>
            <a:off x="8958638" y="3401964"/>
            <a:ext cx="785067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CEE09-6156-E040-9DBB-13C7CCD94229}"/>
              </a:ext>
            </a:extLst>
          </p:cNvPr>
          <p:cNvSpPr/>
          <p:nvPr/>
        </p:nvSpPr>
        <p:spPr>
          <a:xfrm>
            <a:off x="8572139" y="4575059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F1F9F-0F6E-924A-BCBE-BEF2DEBEA1E8}"/>
              </a:ext>
            </a:extLst>
          </p:cNvPr>
          <p:cNvSpPr/>
          <p:nvPr/>
        </p:nvSpPr>
        <p:spPr>
          <a:xfrm>
            <a:off x="8572139" y="4932872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68767-E469-EC42-B5F0-2A5E81BED6C5}"/>
              </a:ext>
            </a:extLst>
          </p:cNvPr>
          <p:cNvCxnSpPr/>
          <p:nvPr/>
        </p:nvCxnSpPr>
        <p:spPr>
          <a:xfrm>
            <a:off x="8935746" y="5163600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DEA5E3EA-C0A7-3C48-A193-BD7D5623590D}"/>
              </a:ext>
            </a:extLst>
          </p:cNvPr>
          <p:cNvSpPr/>
          <p:nvPr/>
        </p:nvSpPr>
        <p:spPr>
          <a:xfrm>
            <a:off x="9743705" y="833588"/>
            <a:ext cx="2275241" cy="21481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</a:t>
            </a:r>
            <a:r>
              <a:rPr lang="en-US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cuyo </a:t>
            </a:r>
            <a:r>
              <a:rPr lang="en-US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de hash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38DD7-E6F1-C14A-984E-C55AECC898B9}"/>
              </a:ext>
            </a:extLst>
          </p:cNvPr>
          <p:cNvSpPr txBox="1"/>
          <p:nvPr/>
        </p:nvSpPr>
        <p:spPr>
          <a:xfrm>
            <a:off x="8767418" y="595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7A87352B-9990-B44A-90DD-23CEBA712699}"/>
              </a:ext>
            </a:extLst>
          </p:cNvPr>
          <p:cNvSpPr/>
          <p:nvPr/>
        </p:nvSpPr>
        <p:spPr>
          <a:xfrm>
            <a:off x="3296866" y="2065270"/>
            <a:ext cx="2536668" cy="267936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dominio </a:t>
            </a:r>
            <a:r>
              <a:rPr lang="en-US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claves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p.ej., todos los rut’s posibles )</a:t>
            </a: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30EF3BB8-3682-2242-9FE7-F85567F8FE4E}"/>
              </a:ext>
            </a:extLst>
          </p:cNvPr>
          <p:cNvSpPr/>
          <p:nvPr/>
        </p:nvSpPr>
        <p:spPr>
          <a:xfrm>
            <a:off x="6463669" y="2810011"/>
            <a:ext cx="1117600" cy="6411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EB0A80-DF66-6D4C-AD5F-05F0AF412F8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405336" y="3130570"/>
            <a:ext cx="1058333" cy="15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19EA7D-42D6-644C-80E3-4F5D0D66BC92}"/>
              </a:ext>
            </a:extLst>
          </p:cNvPr>
          <p:cNvSpPr txBox="1"/>
          <p:nvPr/>
        </p:nvSpPr>
        <p:spPr>
          <a:xfrm>
            <a:off x="5491557" y="2761238"/>
            <a:ext cx="816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clave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5075CE8-E819-5B47-A6BA-9630A8418767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V="1">
            <a:off x="7581269" y="1938326"/>
            <a:ext cx="679786" cy="1192244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688FBE-B1D5-2F42-82BF-E93A5635E24D}"/>
              </a:ext>
            </a:extLst>
          </p:cNvPr>
          <p:cNvSpPr txBox="1"/>
          <p:nvPr/>
        </p:nvSpPr>
        <p:spPr>
          <a:xfrm>
            <a:off x="4777104" y="495609"/>
            <a:ext cx="216918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función de hash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definida como</a:t>
            </a:r>
          </a:p>
          <a:p>
            <a:pPr algn="ctr">
              <a:spcBef>
                <a:spcPts val="1200"/>
              </a:spcBef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→ {0, 1, …, m-1}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33D97A-E4D0-EA45-97D9-58EF3FE1700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861696" y="1572827"/>
            <a:ext cx="911637" cy="11884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5E27C-C51B-0044-A18A-A3A8AFC10E3D}"/>
              </a:ext>
            </a:extLst>
          </p:cNvPr>
          <p:cNvSpPr txBox="1"/>
          <p:nvPr/>
        </p:nvSpPr>
        <p:spPr>
          <a:xfrm>
            <a:off x="8748955" y="3763218"/>
            <a:ext cx="3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⋮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69526C-606E-1B4B-8131-A94129EE6D05}"/>
              </a:ext>
            </a:extLst>
          </p:cNvPr>
          <p:cNvSpPr txBox="1"/>
          <p:nvPr/>
        </p:nvSpPr>
        <p:spPr>
          <a:xfrm>
            <a:off x="4205636" y="5021752"/>
            <a:ext cx="336126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es la cantidad de las claves que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realmente nos interesan ( p.ej., 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número de estudiantes de la uni-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versidad ):</a:t>
            </a:r>
          </a:p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≪ |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683BE6-77D6-0346-ACC0-EF6F916EB100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566903" y="5337388"/>
            <a:ext cx="468129" cy="4230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A78F2D-0E41-FE47-9B5D-289B7B114BE2}"/>
              </a:ext>
            </a:extLst>
          </p:cNvPr>
          <p:cNvSpPr txBox="1"/>
          <p:nvPr/>
        </p:nvSpPr>
        <p:spPr>
          <a:xfrm>
            <a:off x="9872133" y="6012886"/>
            <a:ext cx="1708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tabla de hash, 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6809B2-B109-304B-B589-300D67B8777F}"/>
              </a:ext>
            </a:extLst>
          </p:cNvPr>
          <p:cNvCxnSpPr>
            <a:stCxn id="68" idx="1"/>
          </p:cNvCxnSpPr>
          <p:nvPr/>
        </p:nvCxnSpPr>
        <p:spPr>
          <a:xfrm flipH="1" flipV="1">
            <a:off x="9082757" y="5427134"/>
            <a:ext cx="789376" cy="7704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52C3-C4B2-8940-B662-AB9D6D2E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Algunas propiedades de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485-2AE7-E948-8E58-E3842190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7067"/>
            <a:ext cx="7315200" cy="6400800"/>
          </a:xfrm>
        </p:spPr>
        <p:txBody>
          <a:bodyPr>
            <a:normAutofit/>
          </a:bodyPr>
          <a:lstStyle/>
          <a:p>
            <a:r>
              <a:rPr lang="en-US"/>
              <a:t>Hashing se comporta “casi” como un arreglo:</a:t>
            </a:r>
          </a:p>
          <a:p>
            <a:pPr lvl="1"/>
            <a:r>
              <a:rPr lang="en-US"/>
              <a:t>en un arreglo, buscar el dato con clave </a:t>
            </a:r>
            <a:r>
              <a:rPr lang="en-US" i="1"/>
              <a:t>k</a:t>
            </a:r>
            <a:r>
              <a:rPr lang="en-US"/>
              <a:t> consiste simplemente en mirar </a:t>
            </a:r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 </a:t>
            </a:r>
            <a:r>
              <a:rPr lang="en-US">
                <a:sym typeface="Wingdings" pitchFamily="2" charset="2"/>
              </a:rPr>
              <a:t> es O(1) (ver diap. # 6)</a:t>
            </a:r>
          </a:p>
          <a:p>
            <a:pPr lvl="1"/>
            <a:r>
              <a:rPr lang="en-US">
                <a:sym typeface="Wingdings" pitchFamily="2" charset="2"/>
              </a:rPr>
              <a:t>en hashing, buscar el dato con clave </a:t>
            </a:r>
            <a:r>
              <a:rPr lang="en-US" i="1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 consiste en mirar </a:t>
            </a:r>
            <a:r>
              <a:rPr lang="en-US" i="1">
                <a:sym typeface="Wingdings" pitchFamily="2" charset="2"/>
              </a:rPr>
              <a:t>T</a:t>
            </a:r>
            <a:r>
              <a:rPr lang="en-US">
                <a:sym typeface="Wingdings" pitchFamily="2" charset="2"/>
              </a:rPr>
              <a:t>[</a:t>
            </a:r>
            <a:r>
              <a:rPr lang="en-US" i="1">
                <a:sym typeface="Wingdings" pitchFamily="2" charset="2"/>
              </a:rPr>
              <a:t>h</a:t>
            </a:r>
            <a:r>
              <a:rPr lang="en-US">
                <a:sym typeface="Wingdings" pitchFamily="2" charset="2"/>
              </a:rPr>
              <a:t>(</a:t>
            </a:r>
            <a:r>
              <a:rPr lang="en-US" i="1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)]  es O(1) pero sólo </a:t>
            </a:r>
            <a:r>
              <a:rPr lang="en-US" b="1">
                <a:sym typeface="Wingdings" pitchFamily="2" charset="2"/>
              </a:rPr>
              <a:t>en promedio</a:t>
            </a:r>
            <a:r>
              <a:rPr lang="en-US">
                <a:sym typeface="Wingdings" pitchFamily="2" charset="2"/>
              </a:rPr>
              <a:t>, como vamos a ver</a:t>
            </a:r>
          </a:p>
          <a:p>
            <a:r>
              <a:rPr lang="en-US"/>
              <a:t>En hashing el orden relativo de las claves </a:t>
            </a:r>
            <a:r>
              <a:rPr lang="en-US" b="1"/>
              <a:t>no importa</a:t>
            </a:r>
            <a:r>
              <a:rPr lang="en-US"/>
              <a:t>:</a:t>
            </a:r>
          </a:p>
          <a:p>
            <a:pPr lvl="1"/>
            <a:r>
              <a:rPr lang="en-US"/>
              <a:t>comparar claves entre ellas (para determinar cuál es mayor)</a:t>
            </a:r>
          </a:p>
          <a:p>
            <a:pPr lvl="1" indent="0">
              <a:buNone/>
            </a:pPr>
            <a:r>
              <a:rPr lang="en-US"/>
              <a:t>… o, dada una clave, encontrar la clave predecesora</a:t>
            </a:r>
          </a:p>
          <a:p>
            <a:pPr lvl="1" indent="0">
              <a:buNone/>
            </a:pPr>
            <a:r>
              <a:rPr lang="en-US"/>
              <a:t>… </a:t>
            </a:r>
            <a:r>
              <a:rPr lang="en-US" b="1"/>
              <a:t>no son</a:t>
            </a:r>
            <a:r>
              <a:rPr lang="en-US"/>
              <a:t> operaciones de diccionario (ver diap. # 2)</a:t>
            </a:r>
          </a:p>
          <a:p>
            <a:r>
              <a:rPr lang="en-US" b="1"/>
              <a:t>(</a:t>
            </a:r>
            <a:r>
              <a:rPr lang="en-US"/>
              <a:t> En este sentido, los ABBs son en realidad diccionarios con operaciones adicionales:</a:t>
            </a:r>
          </a:p>
          <a:p>
            <a:pPr lvl="1"/>
            <a:r>
              <a:rPr lang="en-US"/>
              <a:t>ABB = diccionario + cola de prioridades </a:t>
            </a:r>
            <a:r>
              <a:rPr lang="en-US" b="1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58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{38A8E1E5-B347-5C4C-B4FF-C83531C9E985}tf10001124</Template>
  <TotalTime>1354</TotalTime>
  <Words>1882</Words>
  <Application>Microsoft Macintosh PowerPoint</Application>
  <PresentationFormat>Widescreen</PresentationFormat>
  <Paragraphs>444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Corbel</vt:lpstr>
      <vt:lpstr>Wingdings</vt:lpstr>
      <vt:lpstr>Wingdings 2</vt:lpstr>
      <vt:lpstr>Frame</vt:lpstr>
      <vt:lpstr>Hashing y tablas de hash</vt:lpstr>
      <vt:lpstr>Un diccionario es una estructura de datos con las siguientes operaciones</vt:lpstr>
      <vt:lpstr>Así, la idea de un diccionario es …</vt:lpstr>
      <vt:lpstr>La búsqueda es lo primero … y, si no está, entonces (posiblemente) la inserción es lo segundo</vt:lpstr>
      <vt:lpstr>Implementa-mos un diccionario como un ABB</vt:lpstr>
      <vt:lpstr>Si las claves realmente fueran los números del 1 al 12, podría-mos usar un arreglo T (de punteros)</vt:lpstr>
      <vt:lpstr>La realidad de las claves hace que usar las claves directamente como índice del arreglo no sea práctico</vt:lpstr>
      <vt:lpstr>La solución es usar hashing: - la clave no se usa directamente como índice - el índice se calcula a partir de la clave</vt:lpstr>
      <vt:lpstr>Algunas propiedades de hashing</vt:lpstr>
      <vt:lpstr>Una típica fun-ción de hash:  h(k) = k mod m</vt:lpstr>
      <vt:lpstr>Si k1 ≠ k2, pero h(k1) = h(k2), entonces tenemos una colisión (en la tabla de hash)</vt:lpstr>
      <vt:lpstr>En los ejemp-los que siguen, las claves son números ente-ros &lt; 100 y la tabla tiene 7 casillas</vt:lpstr>
      <vt:lpstr>(el dato con) la clave 15 queda en la casilla con índice 1</vt:lpstr>
      <vt:lpstr>…</vt:lpstr>
      <vt:lpstr>Similarmente para la clave 37 y la casilla con índice 2</vt:lpstr>
      <vt:lpstr>Ahora resulta que la clave 51 también debería ir a la casilla con índice 2</vt:lpstr>
      <vt:lpstr>Usamos encadena-miento: formamos una lista con las claves que van a parar a la misma casilla</vt:lpstr>
      <vt:lpstr>…</vt:lpstr>
      <vt:lpstr>Similarmente para la clave 29 y la casilla con índice 1</vt:lpstr>
      <vt:lpstr>…</vt:lpstr>
      <vt:lpstr>Y similarmente para la clave 58 y la casilla con índice 2</vt:lpstr>
      <vt:lpstr>Direcciona-miento abierto es otra posibilidad para resolver colisiones</vt:lpstr>
      <vt:lpstr>…</vt:lpstr>
      <vt:lpstr>…</vt:lpstr>
      <vt:lpstr>La clave 51 también debe-ría ir a parar a la casilla con índice 2</vt:lpstr>
      <vt:lpstr>… pero la ponemos en la primera casilla desocupada a la derecha: sondeo lineal</vt:lpstr>
      <vt:lpstr>La clave 29 debería ir a parar a la casilla con índice 1, ya ocupada con la clave 15</vt:lpstr>
      <vt:lpstr>… así que también la ponemos en la primera casilla desocupada a la derecha</vt:lpstr>
      <vt:lpstr>Búsqueda exitosa bajo (direcciona-miento abierto con) sondeo lineal</vt:lpstr>
      <vt:lpstr>Búsqueda de un dato que no está</vt:lpstr>
      <vt:lpstr>La eliminación es problemática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Yadran</dc:creator>
  <cp:lastModifiedBy>Yadran</cp:lastModifiedBy>
  <cp:revision>68</cp:revision>
  <dcterms:created xsi:type="dcterms:W3CDTF">2020-10-06T18:26:29Z</dcterms:created>
  <dcterms:modified xsi:type="dcterms:W3CDTF">2020-10-07T17:00:48Z</dcterms:modified>
</cp:coreProperties>
</file>