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7"/>
  </p:notesMasterIdLst>
  <p:sldIdLst>
    <p:sldId id="314" r:id="rId2"/>
    <p:sldId id="261" r:id="rId3"/>
    <p:sldId id="258" r:id="rId4"/>
    <p:sldId id="260" r:id="rId5"/>
    <p:sldId id="262" r:id="rId6"/>
    <p:sldId id="271" r:id="rId7"/>
    <p:sldId id="272" r:id="rId8"/>
    <p:sldId id="269" r:id="rId9"/>
    <p:sldId id="273" r:id="rId10"/>
    <p:sldId id="277" r:id="rId11"/>
    <p:sldId id="279" r:id="rId12"/>
    <p:sldId id="307" r:id="rId13"/>
    <p:sldId id="281" r:id="rId14"/>
    <p:sldId id="282" r:id="rId15"/>
    <p:sldId id="283" r:id="rId16"/>
    <p:sldId id="284" r:id="rId17"/>
    <p:sldId id="285" r:id="rId18"/>
    <p:sldId id="305" r:id="rId19"/>
    <p:sldId id="286" r:id="rId20"/>
    <p:sldId id="287" r:id="rId21"/>
    <p:sldId id="288" r:id="rId22"/>
    <p:sldId id="289" r:id="rId23"/>
    <p:sldId id="290" r:id="rId24"/>
    <p:sldId id="291" r:id="rId25"/>
    <p:sldId id="304" r:id="rId26"/>
    <p:sldId id="292" r:id="rId27"/>
    <p:sldId id="293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0" autoAdjust="0"/>
    <p:restoredTop sz="93489"/>
  </p:normalViewPr>
  <p:slideViewPr>
    <p:cSldViewPr snapToGrid="0" showGuides="1">
      <p:cViewPr varScale="1">
        <p:scale>
          <a:sx n="87" d="100"/>
          <a:sy n="87" d="100"/>
        </p:scale>
        <p:origin x="192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BB1B-06CF-43E0-86F3-BA723ED22830}" type="datetimeFigureOut">
              <a:rPr lang="es-CL" smtClean="0"/>
              <a:t>16-09-20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1401-0AA7-4F33-9827-FE51C7CB3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14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los nodos 2 pueden quedarse tal cual.</a:t>
            </a:r>
          </a:p>
          <a:p>
            <a:r>
              <a:rPr lang="es-CL" dirty="0"/>
              <a:t>Que hacer con los nodos 3 es el dilema: hay que separarlos en 2 nodos 2, pero como?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711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primer dato del nodo queda como nodo negro, y como su hijo, a su derecha, cuelga el segundo dato como nodo rojo.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73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319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pequeño problema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6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Recordar que son los nodos negros (y sus posibles hijos rojos) los que corresponden a nodos de un árbol 2-4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54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3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1CBD4-5D49-4855-9199-B4080CC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Los árboles 2-3 son balanceados … pero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0B05-67F0-42A4-9518-B55E462C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20800"/>
            <a:ext cx="8641076" cy="48937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Las operaciones en un árbol 2-3, particularmente al insertar una nueva clave, tienen mucho </a:t>
            </a:r>
            <a:r>
              <a:rPr lang="es-CL" sz="2400" i="1" dirty="0"/>
              <a:t>overhead</a:t>
            </a:r>
            <a:r>
              <a:rPr lang="es-CL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durante el recorrido desde la raíz a la hoja, es posible que haya que hacer dos comparaciones en cada nodo (nodos 3)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cuando se llega a la hoja, si es un nodo 2, hay que convertirlo en un nodo 3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si es un nodo 3, hay que convertirlo en dos nodos 2 y hacer subir la clave mediana al nodo padre</a:t>
            </a:r>
          </a:p>
          <a:p>
            <a:pPr lvl="1">
              <a:lnSpc>
                <a:spcPct val="100000"/>
              </a:lnSpc>
            </a:pPr>
            <a:r>
              <a:rPr lang="es-CL" sz="2000" dirty="0"/>
              <a:t>si el nodo padre es un nodo 2, hay que convertirlo en un nodo 3; si es un nodo 3, hay que aplicar recursivamente el paso anterior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¿Será posible representar un árbol 2-3 como un </a:t>
            </a:r>
            <a:r>
              <a:rPr lang="es-CL" sz="2400" cap="small" dirty="0"/>
              <a:t>abb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Nos interesa conservar toda la información del 2-3</a:t>
            </a:r>
          </a:p>
        </p:txBody>
      </p:sp>
    </p:spTree>
    <p:extLst>
      <p:ext uri="{BB962C8B-B14F-4D97-AF65-F5344CB8AC3E}">
        <p14:creationId xmlns:p14="http://schemas.microsoft.com/office/powerpoint/2010/main" val="405242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4D38-8E6A-485A-A499-89B05D74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781058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sz="2400" dirty="0"/>
              <a:t>Bueno … no todos los árboles rojo-negro tienen un árbol 2-3 equiva-lente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sz="2400" dirty="0"/>
              <a:t>…¡pero sí tienen un árbol 2-4 equi-valente!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sz="2400" dirty="0"/>
              <a:t>un </a:t>
            </a:r>
            <a:r>
              <a:rPr lang="es-CL" sz="2400" b="1" dirty="0"/>
              <a:t>árbol 2-4</a:t>
            </a:r>
            <a:r>
              <a:rPr lang="es-CL" sz="2400" dirty="0"/>
              <a:t> puede tener nodos 2 y nodos 3 (al igual que un árbol 2-3)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CL" sz="2400" dirty="0"/>
              <a:t>… y además puede tener </a:t>
            </a:r>
            <a:r>
              <a:rPr lang="es-CL" sz="2400" b="1" dirty="0"/>
              <a:t>nodos 4</a:t>
            </a:r>
            <a:r>
              <a:rPr lang="es-CL" sz="2400" dirty="0"/>
              <a:t>:</a:t>
            </a:r>
          </a:p>
          <a:p>
            <a:pPr marL="342900" lvl="1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sz="2000" dirty="0"/>
              <a:t>3 claves</a:t>
            </a:r>
          </a:p>
          <a:p>
            <a:pPr marL="342900" lvl="1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sz="2000" dirty="0"/>
              <a:t>si no es una hoja, entonces 4 hijos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E931-AA52-4A44-89D4-B3F4964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árboles rojo-negro</a:t>
            </a:r>
            <a:br>
              <a:rPr lang="es-CL" sz="4000" dirty="0"/>
            </a:br>
            <a:r>
              <a:rPr lang="es-CL" sz="4000" dirty="0"/>
              <a:t>con los árboles 2-3   2-4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65E2C6-E58A-4BD7-B2B9-FC0476D26009}"/>
              </a:ext>
            </a:extLst>
          </p:cNvPr>
          <p:cNvGrpSpPr/>
          <p:nvPr/>
        </p:nvGrpSpPr>
        <p:grpSpPr>
          <a:xfrm>
            <a:off x="5431812" y="2093088"/>
            <a:ext cx="3214235" cy="3138523"/>
            <a:chOff x="2680537" y="2342906"/>
            <a:chExt cx="3720893" cy="36332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45FB90-F201-40DD-9579-0657DDF2489B}"/>
                </a:ext>
              </a:extLst>
            </p:cNvPr>
            <p:cNvCxnSpPr>
              <a:stCxn id="15" idx="5"/>
              <a:endCxn id="14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A2181-82BA-4B8F-9095-6825E8747CEC}"/>
                </a:ext>
              </a:extLst>
            </p:cNvPr>
            <p:cNvCxnSpPr>
              <a:stCxn id="19" idx="3"/>
              <a:endCxn id="18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B9F0F1-54E3-42C2-9EF9-5115AFD5E83D}"/>
                </a:ext>
              </a:extLst>
            </p:cNvPr>
            <p:cNvCxnSpPr>
              <a:stCxn id="19" idx="5"/>
              <a:endCxn id="17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189966-78B9-46BC-968D-994DCE8D796A}"/>
                </a:ext>
              </a:extLst>
            </p:cNvPr>
            <p:cNvCxnSpPr>
              <a:stCxn id="16" idx="3"/>
              <a:endCxn id="15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9C7D13-1147-4D7A-A7FA-412E992F0D61}"/>
                </a:ext>
              </a:extLst>
            </p:cNvPr>
            <p:cNvCxnSpPr>
              <a:stCxn id="24" idx="5"/>
              <a:endCxn id="23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E4092B-DCDF-4102-A3FD-F681CC8867EA}"/>
                </a:ext>
              </a:extLst>
            </p:cNvPr>
            <p:cNvCxnSpPr>
              <a:stCxn id="22" idx="3"/>
              <a:endCxn id="21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854FBB-E3D7-454C-AEFC-F10ACD9ED0FE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AE20F5-281A-414C-88FE-71C9873348DD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2D7839-A67B-4069-9E62-CE3A61EF71CD}"/>
                </a:ext>
              </a:extLst>
            </p:cNvPr>
            <p:cNvCxnSpPr>
              <a:stCxn id="13" idx="5"/>
              <a:endCxn id="22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3BAE04-5A47-4D2E-BA02-B14CC3E0AF58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543FA3-8285-40CE-B9B6-114032985374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4912A9-E77C-46CE-A783-FF89200F84CF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3DEA7-C114-4AF0-9F9C-848CD0281ABC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C91A2C-1B02-4955-A12C-B91F788F3ACC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308AD6-E3F9-4352-9A9A-735EC8950FAA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04167E-CE53-4975-B827-08231926BC30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956E3-FD21-4C15-AD55-F04A16344AD3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397400-A0C2-4010-B242-934A88248D2F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DD8DB-FFB7-4893-8C7C-D9D119019157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73BF0-E12D-4BAD-ABD2-A85E77C4939B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25507D-1461-4479-BE5E-EDA30E9E4184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D966932C-67BF-194F-916C-6490F54FCD3D}"/>
              </a:ext>
            </a:extLst>
          </p:cNvPr>
          <p:cNvSpPr/>
          <p:nvPr/>
        </p:nvSpPr>
        <p:spPr>
          <a:xfrm rot="18949591">
            <a:off x="3276233" y="491987"/>
            <a:ext cx="906106" cy="930660"/>
          </a:xfrm>
          <a:prstGeom prst="plus">
            <a:avLst>
              <a:gd name="adj" fmla="val 44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6270-CD33-41D1-82C9-66D03AF4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los árboles rojo-negro</a:t>
            </a:r>
            <a:br>
              <a:rPr lang="es-CL" sz="4000" dirty="0"/>
            </a:br>
            <a:r>
              <a:rPr lang="es-CL" sz="4000" dirty="0"/>
              <a:t>con los </a:t>
            </a:r>
            <a:r>
              <a:rPr lang="es-CL" sz="4000" b="1" dirty="0"/>
              <a:t>árboles 2-4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C62424-D475-4948-B5C5-03724EDC9F25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730673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1ADF8-9B02-4A56-BDC9-EBDE8714925C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788682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42707C8-330A-4EAD-958D-AE3911E8F822}"/>
              </a:ext>
            </a:extLst>
          </p:cNvPr>
          <p:cNvSpPr/>
          <p:nvPr/>
        </p:nvSpPr>
        <p:spPr>
          <a:xfrm>
            <a:off x="709245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3CB72B-995F-4F0D-9D96-B45BC81FB687}"/>
              </a:ext>
            </a:extLst>
          </p:cNvPr>
          <p:cNvSpPr/>
          <p:nvPr/>
        </p:nvSpPr>
        <p:spPr>
          <a:xfrm>
            <a:off x="752102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5525B-B15D-4B4E-9849-7D42B038D53D}"/>
              </a:ext>
            </a:extLst>
          </p:cNvPr>
          <p:cNvSpPr/>
          <p:nvPr/>
        </p:nvSpPr>
        <p:spPr>
          <a:xfrm>
            <a:off x="794958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0FEBAB-E563-4FA8-9306-786298FDDAB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09163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2D48D-FEA7-4554-A245-AC344FEB58D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45825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6448C-1972-43B2-947C-1B92A3BB1D6A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94876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0A9953-3054-4A48-A542-76AA6F1F4F70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831538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C386B2-D1A0-4E6A-AB94-6248F9299713}"/>
              </a:ext>
            </a:extLst>
          </p:cNvPr>
          <p:cNvSpPr/>
          <p:nvPr/>
        </p:nvSpPr>
        <p:spPr>
          <a:xfrm>
            <a:off x="715036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E362FE-9C90-46D0-970E-97610A45BFC2}"/>
              </a:ext>
            </a:extLst>
          </p:cNvPr>
          <p:cNvSpPr/>
          <p:nvPr/>
        </p:nvSpPr>
        <p:spPr>
          <a:xfrm>
            <a:off x="7560115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AB50D-6E9A-47DB-B771-E8645FA7D535}"/>
              </a:ext>
            </a:extLst>
          </p:cNvPr>
          <p:cNvSpPr/>
          <p:nvPr/>
        </p:nvSpPr>
        <p:spPr>
          <a:xfrm>
            <a:off x="7969861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584A5-D47C-4916-97E9-B85D8B88675E}"/>
              </a:ext>
            </a:extLst>
          </p:cNvPr>
          <p:cNvCxnSpPr>
            <a:cxnSpLocks/>
          </p:cNvCxnSpPr>
          <p:nvPr/>
        </p:nvCxnSpPr>
        <p:spPr>
          <a:xfrm flipH="1">
            <a:off x="6815592" y="4846686"/>
            <a:ext cx="33410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D4DEB2-D715-405C-AD8A-205C552CBC24}"/>
              </a:ext>
            </a:extLst>
          </p:cNvPr>
          <p:cNvCxnSpPr>
            <a:cxnSpLocks/>
          </p:cNvCxnSpPr>
          <p:nvPr/>
        </p:nvCxnSpPr>
        <p:spPr>
          <a:xfrm flipH="1">
            <a:off x="7448522" y="4857444"/>
            <a:ext cx="11159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60ECB0-DA91-4E44-9733-D12BC815AAB6}"/>
              </a:ext>
            </a:extLst>
          </p:cNvPr>
          <p:cNvCxnSpPr>
            <a:cxnSpLocks/>
          </p:cNvCxnSpPr>
          <p:nvPr/>
        </p:nvCxnSpPr>
        <p:spPr>
          <a:xfrm>
            <a:off x="7969861" y="4857444"/>
            <a:ext cx="10232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E0110-7F03-4AE1-855B-CFCA4616CFF6}"/>
              </a:ext>
            </a:extLst>
          </p:cNvPr>
          <p:cNvCxnSpPr>
            <a:cxnSpLocks/>
          </p:cNvCxnSpPr>
          <p:nvPr/>
        </p:nvCxnSpPr>
        <p:spPr>
          <a:xfrm>
            <a:off x="8378145" y="4857444"/>
            <a:ext cx="34550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98ED3-D2A2-4968-BC6F-E9EB54C9F050}"/>
              </a:ext>
            </a:extLst>
          </p:cNvPr>
          <p:cNvCxnSpPr>
            <a:cxnSpLocks/>
          </p:cNvCxnSpPr>
          <p:nvPr/>
        </p:nvCxnSpPr>
        <p:spPr>
          <a:xfrm>
            <a:off x="6496592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B233C1-D088-4178-B751-E313B4B2DD7B}"/>
              </a:ext>
            </a:extLst>
          </p:cNvPr>
          <p:cNvCxnSpPr>
            <a:cxnSpLocks/>
          </p:cNvCxnSpPr>
          <p:nvPr/>
        </p:nvCxnSpPr>
        <p:spPr>
          <a:xfrm>
            <a:off x="2281179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7E39DC8-DBD4-4AE2-A7AD-33354AD29D27}"/>
              </a:ext>
            </a:extLst>
          </p:cNvPr>
          <p:cNvSpPr/>
          <p:nvPr/>
        </p:nvSpPr>
        <p:spPr>
          <a:xfrm>
            <a:off x="3957381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914B6D-1F4C-4935-8F67-EE345FBDEBB4}"/>
              </a:ext>
            </a:extLst>
          </p:cNvPr>
          <p:cNvSpPr/>
          <p:nvPr/>
        </p:nvSpPr>
        <p:spPr>
          <a:xfrm>
            <a:off x="4367127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CC138-C9D7-49B7-9DA4-C5770A0578B0}"/>
              </a:ext>
            </a:extLst>
          </p:cNvPr>
          <p:cNvCxnSpPr>
            <a:cxnSpLocks/>
          </p:cNvCxnSpPr>
          <p:nvPr/>
        </p:nvCxnSpPr>
        <p:spPr>
          <a:xfrm flipH="1">
            <a:off x="3750979" y="4868202"/>
            <a:ext cx="211252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700A56-6070-45A2-B8F7-46F848B905A1}"/>
              </a:ext>
            </a:extLst>
          </p:cNvPr>
          <p:cNvCxnSpPr>
            <a:cxnSpLocks/>
          </p:cNvCxnSpPr>
          <p:nvPr/>
        </p:nvCxnSpPr>
        <p:spPr>
          <a:xfrm flipH="1">
            <a:off x="4367128" y="4868202"/>
            <a:ext cx="1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BB0940-6D3A-4612-8551-73D10BBD971A}"/>
              </a:ext>
            </a:extLst>
          </p:cNvPr>
          <p:cNvCxnSpPr>
            <a:cxnSpLocks/>
          </p:cNvCxnSpPr>
          <p:nvPr/>
        </p:nvCxnSpPr>
        <p:spPr>
          <a:xfrm>
            <a:off x="4776873" y="4868202"/>
            <a:ext cx="233923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DA5001-1080-4D8B-9842-8AE0B09ED444}"/>
              </a:ext>
            </a:extLst>
          </p:cNvPr>
          <p:cNvCxnSpPr>
            <a:stCxn id="96" idx="3"/>
          </p:cNvCxnSpPr>
          <p:nvPr/>
        </p:nvCxnSpPr>
        <p:spPr>
          <a:xfrm flipH="1">
            <a:off x="679398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7AA640-2EFB-488B-9EF7-0403CE3F1D0E}"/>
              </a:ext>
            </a:extLst>
          </p:cNvPr>
          <p:cNvCxnSpPr>
            <a:stCxn id="96" idx="5"/>
          </p:cNvCxnSpPr>
          <p:nvPr/>
        </p:nvCxnSpPr>
        <p:spPr>
          <a:xfrm>
            <a:off x="1259489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66B1EB5-EAFC-44E4-9D56-24CB76DC2AE5}"/>
              </a:ext>
            </a:extLst>
          </p:cNvPr>
          <p:cNvSpPr/>
          <p:nvPr/>
        </p:nvSpPr>
        <p:spPr>
          <a:xfrm>
            <a:off x="893687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CCD7D-F8D5-4129-91C9-415F4E0ACAC4}"/>
              </a:ext>
            </a:extLst>
          </p:cNvPr>
          <p:cNvSpPr/>
          <p:nvPr/>
        </p:nvSpPr>
        <p:spPr>
          <a:xfrm>
            <a:off x="89514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273DA1-603E-4425-B503-2C33E86E263C}"/>
              </a:ext>
            </a:extLst>
          </p:cNvPr>
          <p:cNvCxnSpPr>
            <a:cxnSpLocks/>
          </p:cNvCxnSpPr>
          <p:nvPr/>
        </p:nvCxnSpPr>
        <p:spPr>
          <a:xfrm flipH="1">
            <a:off x="783556" y="4857444"/>
            <a:ext cx="116443" cy="65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6A226-5B26-40DF-9CC5-470DCA79AB16}"/>
              </a:ext>
            </a:extLst>
          </p:cNvPr>
          <p:cNvCxnSpPr>
            <a:cxnSpLocks/>
          </p:cNvCxnSpPr>
          <p:nvPr/>
        </p:nvCxnSpPr>
        <p:spPr>
          <a:xfrm>
            <a:off x="1304898" y="4857444"/>
            <a:ext cx="11158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EB70A2-D6B1-4851-8EFA-CCAE89CA3B99}"/>
              </a:ext>
            </a:extLst>
          </p:cNvPr>
          <p:cNvCxnSpPr>
            <a:cxnSpLocks/>
            <a:stCxn id="122" idx="3"/>
          </p:cNvCxnSpPr>
          <p:nvPr/>
        </p:nvCxnSpPr>
        <p:spPr>
          <a:xfrm flipH="1">
            <a:off x="515309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5AB2B1F-4637-4912-9283-0ED6162570E7}"/>
              </a:ext>
            </a:extLst>
          </p:cNvPr>
          <p:cNvCxnSpPr>
            <a:stCxn id="122" idx="5"/>
            <a:endCxn id="123" idx="0"/>
          </p:cNvCxnSpPr>
          <p:nvPr/>
        </p:nvCxnSpPr>
        <p:spPr>
          <a:xfrm>
            <a:off x="573318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4ECEDE9-B8D2-4958-AC0A-010774C631D0}"/>
              </a:ext>
            </a:extLst>
          </p:cNvPr>
          <p:cNvSpPr/>
          <p:nvPr/>
        </p:nvSpPr>
        <p:spPr>
          <a:xfrm>
            <a:off x="536738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AC4F3B-4C1B-462F-B1E0-DCD98C319668}"/>
              </a:ext>
            </a:extLst>
          </p:cNvPr>
          <p:cNvSpPr/>
          <p:nvPr/>
        </p:nvSpPr>
        <p:spPr>
          <a:xfrm>
            <a:off x="579594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AF26B17-8C93-4FE3-9121-E8A753C03D66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579512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5FCCFEA-CEC5-4293-B452-3D3D1CA73378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616174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3B725A-8C5A-4839-B3A1-68C82C3D5A4A}"/>
              </a:ext>
            </a:extLst>
          </p:cNvPr>
          <p:cNvCxnSpPr>
            <a:stCxn id="131" idx="3"/>
            <a:endCxn id="130" idx="0"/>
          </p:cNvCxnSpPr>
          <p:nvPr/>
        </p:nvCxnSpPr>
        <p:spPr>
          <a:xfrm flipH="1">
            <a:off x="276407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9DB15C-108B-40E8-9C61-5FCA2D029636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34416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DEC45B3-0137-479A-A66B-0F1272E7B83A}"/>
              </a:ext>
            </a:extLst>
          </p:cNvPr>
          <p:cNvSpPr/>
          <p:nvPr/>
        </p:nvSpPr>
        <p:spPr>
          <a:xfrm>
            <a:off x="254979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D24B27-14BD-4716-8986-369F4A5CD94B}"/>
              </a:ext>
            </a:extLst>
          </p:cNvPr>
          <p:cNvSpPr/>
          <p:nvPr/>
        </p:nvSpPr>
        <p:spPr>
          <a:xfrm>
            <a:off x="297836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2520E7D-2F46-4E75-8C8F-52D406E4058C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254897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0B49AC-3EF6-49F6-857C-E5D1DD4C1EE5}"/>
              </a:ext>
            </a:extLst>
          </p:cNvPr>
          <p:cNvCxnSpPr>
            <a:cxnSpLocks/>
            <a:stCxn id="130" idx="5"/>
          </p:cNvCxnSpPr>
          <p:nvPr/>
        </p:nvCxnSpPr>
        <p:spPr>
          <a:xfrm>
            <a:off x="291559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F0BB51-1393-4CC7-B80E-F5AD61B082C5}"/>
              </a:ext>
            </a:extLst>
          </p:cNvPr>
          <p:cNvSpPr txBox="1"/>
          <p:nvPr/>
        </p:nvSpPr>
        <p:spPr>
          <a:xfrm>
            <a:off x="3723989" y="1178481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Rojo Negro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35C49C-4F65-4E09-B74D-9DB68CB8803D}"/>
              </a:ext>
            </a:extLst>
          </p:cNvPr>
          <p:cNvSpPr txBox="1"/>
          <p:nvPr/>
        </p:nvSpPr>
        <p:spPr>
          <a:xfrm>
            <a:off x="4127444" y="5914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2-4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551A95-D4F9-43A9-976E-A19DB6DE5500}"/>
              </a:ext>
            </a:extLst>
          </p:cNvPr>
          <p:cNvCxnSpPr>
            <a:cxnSpLocks/>
          </p:cNvCxnSpPr>
          <p:nvPr/>
        </p:nvCxnSpPr>
        <p:spPr>
          <a:xfrm>
            <a:off x="0" y="158147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D9A9976-0548-4209-A88F-99A429603C47}"/>
              </a:ext>
            </a:extLst>
          </p:cNvPr>
          <p:cNvSpPr txBox="1"/>
          <p:nvPr/>
        </p:nvSpPr>
        <p:spPr>
          <a:xfrm>
            <a:off x="4213880" y="2683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ó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14CEFD-544E-47CB-8366-4E8DFDF8726E}"/>
              </a:ext>
            </a:extLst>
          </p:cNvPr>
          <p:cNvCxnSpPr>
            <a:cxnSpLocks/>
          </p:cNvCxnSpPr>
          <p:nvPr/>
        </p:nvCxnSpPr>
        <p:spPr>
          <a:xfrm>
            <a:off x="-3" y="3900025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F8ED50-FB87-4E0D-9385-BB3BA4E57AB7}"/>
              </a:ext>
            </a:extLst>
          </p:cNvPr>
          <p:cNvCxnSpPr>
            <a:cxnSpLocks/>
          </p:cNvCxnSpPr>
          <p:nvPr/>
        </p:nvCxnSpPr>
        <p:spPr>
          <a:xfrm>
            <a:off x="0" y="582872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56DE1C-AC0F-47B2-87F7-8BD69034615E}"/>
              </a:ext>
            </a:extLst>
          </p:cNvPr>
          <p:cNvSpPr txBox="1"/>
          <p:nvPr/>
        </p:nvSpPr>
        <p:spPr>
          <a:xfrm>
            <a:off x="0" y="63714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¡Entonces hay que fijarse en el </a:t>
            </a:r>
            <a:r>
              <a:rPr lang="es-CL" sz="2400" b="1" dirty="0">
                <a:solidFill>
                  <a:schemeClr val="bg1"/>
                </a:solidFill>
              </a:rPr>
              <a:t>árbol 2-4</a:t>
            </a:r>
            <a:r>
              <a:rPr lang="es-CL" sz="2400" dirty="0">
                <a:solidFill>
                  <a:schemeClr val="bg1"/>
                </a:solidFill>
              </a:rPr>
              <a:t> equivalente!</a:t>
            </a:r>
          </a:p>
        </p:txBody>
      </p:sp>
    </p:spTree>
    <p:extLst>
      <p:ext uri="{BB962C8B-B14F-4D97-AF65-F5344CB8AC3E}">
        <p14:creationId xmlns:p14="http://schemas.microsoft.com/office/powerpoint/2010/main" val="28952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9540-2975-7843-8873-B8926737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 Un paréntesis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9964-44AA-7F4D-9830-65A3DE3E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12000"/>
              </a:lnSpc>
            </a:pPr>
            <a:r>
              <a:rPr lang="en-US"/>
              <a:t>Para estudiar para las pruebas, simplemente revisar las diapositivas usadas en clases está </a:t>
            </a:r>
            <a:r>
              <a:rPr lang="en-US" b="1"/>
              <a:t>muy lejos de ser suficiente</a:t>
            </a:r>
            <a:r>
              <a:rPr lang="en-US"/>
              <a:t>:</a:t>
            </a:r>
          </a:p>
          <a:p>
            <a:pPr lvl="1">
              <a:lnSpc>
                <a:spcPct val="112000"/>
              </a:lnSpc>
            </a:pPr>
            <a:r>
              <a:rPr lang="en-US"/>
              <a:t>estudiar los conceptos está bien</a:t>
            </a:r>
          </a:p>
          <a:p>
            <a:pPr lvl="1">
              <a:lnSpc>
                <a:spcPct val="112000"/>
              </a:lnSpc>
            </a:pPr>
            <a:r>
              <a:rPr lang="en-US"/>
              <a:t>… pero también hay que hacer muchos ejercicios</a:t>
            </a:r>
          </a:p>
          <a:p>
            <a:pPr>
              <a:lnSpc>
                <a:spcPct val="112000"/>
              </a:lnSpc>
            </a:pPr>
            <a:r>
              <a:rPr lang="en-US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32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Ejemplo de inserción: </a:t>
            </a:r>
            <a:br>
              <a:rPr lang="es-CL" dirty="0"/>
            </a:br>
            <a:r>
              <a:rPr lang="es-CL" sz="3100" dirty="0"/>
              <a:t>si insertamos la clave </a:t>
            </a:r>
            <a:r>
              <a:rPr lang="es-CL" sz="3100" i="1" dirty="0"/>
              <a:t>Z</a:t>
            </a:r>
            <a:r>
              <a:rPr lang="es-CL" sz="3100" dirty="0"/>
              <a:t>, ¿a dónde va a parar, inicialmente?</a:t>
            </a:r>
            <a:endParaRPr lang="es-CL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</a:t>
            </a:r>
            <a:r>
              <a:rPr lang="es-CL" i="1" dirty="0"/>
              <a:t>Z</a:t>
            </a:r>
            <a:r>
              <a:rPr lang="es-CL" dirty="0"/>
              <a:t>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  <a:r>
              <a:rPr lang="es-CL" b="1" dirty="0">
                <a:solidFill>
                  <a:schemeClr val="tx1"/>
                </a:solidFill>
              </a:rPr>
              <a:t> </a:t>
            </a:r>
            <a:r>
              <a:rPr lang="es-CL" sz="2300" dirty="0">
                <a:solidFill>
                  <a:schemeClr val="tx1"/>
                </a:solidFill>
              </a:rPr>
              <a:t>(para no quebrantar la propiedad 4)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180119" y="135704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2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5671988"/>
            <a:ext cx="7097485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Observamos que el “tío” del nodo insertado es </a:t>
            </a:r>
            <a:r>
              <a:rPr lang="es-CL" b="1" dirty="0"/>
              <a:t>negro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5161809" y="1529753"/>
            <a:ext cx="3914096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4 “</a:t>
            </a:r>
            <a:r>
              <a:rPr lang="es-CL" sz="4000" i="1" dirty="0"/>
              <a:t>S V Z</a:t>
            </a:r>
            <a:r>
              <a:rPr lang="es-CL" sz="4000" dirty="0"/>
              <a:t>” nos sugiere qué hacer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47" y="5359544"/>
            <a:ext cx="4519500" cy="5866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1) Rotación en torno a </a:t>
            </a:r>
            <a:r>
              <a:rPr lang="es-CL" i="1" dirty="0"/>
              <a:t>S</a:t>
            </a:r>
            <a:r>
              <a:rPr lang="es-CL" dirty="0"/>
              <a:t>-</a:t>
            </a:r>
            <a:r>
              <a:rPr lang="es-CL" i="1" dirty="0"/>
              <a:t>V …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331915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sola rotación no es suficiente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93" y="5531254"/>
            <a:ext cx="4225471" cy="6069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CL" dirty="0"/>
              <a:t>2) Cambio de color a </a:t>
            </a:r>
            <a:r>
              <a:rPr lang="es-CL" i="1" dirty="0"/>
              <a:t>S</a:t>
            </a:r>
            <a:r>
              <a:rPr lang="es-CL" dirty="0"/>
              <a:t> y </a:t>
            </a:r>
            <a:r>
              <a:rPr lang="es-CL" i="1" dirty="0"/>
              <a:t>V 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también hay que cambiar colores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3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sz="4000" dirty="0"/>
              <a:t>Veamos otra inserción en el árbol original: la clave </a:t>
            </a:r>
            <a:r>
              <a:rPr lang="es-CL" sz="4000" i="1" dirty="0"/>
              <a:t>U</a:t>
            </a:r>
            <a:endParaRPr lang="es-CL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1" cy="9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14FE3-27BD-4E26-98E7-FB74B158D725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</a:t>
            </a:r>
            <a:r>
              <a:rPr lang="es-CL" i="1" dirty="0"/>
              <a:t>U</a:t>
            </a:r>
            <a:r>
              <a:rPr lang="es-CL" dirty="0"/>
              <a:t> en el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266417" y="119772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54" y="5671988"/>
            <a:ext cx="6776644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Nuevamente, el nodo recién insertado se pinta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67556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4627822" y="1393047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27" y="5671988"/>
            <a:ext cx="6285297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Nuevamente, el tío del nodo insertado es </a:t>
            </a:r>
            <a:r>
              <a:rPr lang="es-CL" b="1" dirty="0"/>
              <a:t>negro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6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“</a:t>
            </a:r>
            <a:r>
              <a:rPr lang="es-CL" sz="4000" i="1" dirty="0"/>
              <a:t>S U V</a:t>
            </a:r>
            <a:r>
              <a:rPr lang="es-CL" sz="4000" dirty="0"/>
              <a:t>” nos sugiere qué hacer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1) Rotación en torno a </a:t>
            </a:r>
            <a:r>
              <a:rPr lang="es-CL" i="1" dirty="0"/>
              <a:t>U</a:t>
            </a:r>
            <a:r>
              <a:rPr lang="es-CL" dirty="0"/>
              <a:t>-</a:t>
            </a:r>
            <a:r>
              <a:rPr lang="es-CL" i="1" dirty="0"/>
              <a:t>V</a:t>
            </a:r>
            <a:endParaRPr lang="es-CL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rotación no basta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2) Segunda rotación, en torno a </a:t>
            </a:r>
            <a:r>
              <a:rPr lang="es-CL" i="1" dirty="0"/>
              <a:t>S</a:t>
            </a:r>
            <a:r>
              <a:rPr lang="es-CL" dirty="0"/>
              <a:t>-</a:t>
            </a:r>
            <a:r>
              <a:rPr lang="es-CL" i="1" dirty="0"/>
              <a:t>U</a:t>
            </a:r>
            <a:endParaRPr lang="es-CL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4" idx="5"/>
          </p:cNvCxnSpPr>
          <p:nvPr/>
        </p:nvCxnSpPr>
        <p:spPr>
          <a:xfrm flipH="1" flipV="1">
            <a:off x="8620164" y="4686774"/>
            <a:ext cx="62762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8468644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420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hacemos una segunda rotación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3) Cambio de color de </a:t>
            </a:r>
            <a:r>
              <a:rPr lang="es-CL" i="1" dirty="0"/>
              <a:t>S</a:t>
            </a:r>
            <a:r>
              <a:rPr lang="es-CL" dirty="0"/>
              <a:t> y </a:t>
            </a:r>
            <a:r>
              <a:rPr lang="es-CL" i="1" dirty="0"/>
              <a:t>U</a:t>
            </a:r>
            <a:endParaRPr lang="es-CL" b="1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4466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cambiamos colores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8376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Hagamos una tercera inserción</a:t>
            </a:r>
            <a:br>
              <a:rPr lang="es-CL" sz="4000" dirty="0"/>
            </a:br>
            <a:r>
              <a:rPr lang="es-CL" sz="4000" dirty="0"/>
              <a:t>en el árbol original: la clave </a:t>
            </a:r>
            <a:r>
              <a:rPr lang="es-CL" sz="4000" i="1" dirty="0"/>
              <a:t>K</a:t>
            </a:r>
            <a:endParaRPr lang="es-CL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</a:t>
            </a:r>
            <a:r>
              <a:rPr lang="es-CL" i="1" dirty="0"/>
              <a:t>K</a:t>
            </a:r>
            <a:r>
              <a:rPr lang="es-CL" dirty="0"/>
              <a:t>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D6C468-FAA2-495B-8586-0738AC8BED5D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A6C0D2-E1CB-45A4-8F90-C9663FD3CC3E}"/>
              </a:ext>
            </a:extLst>
          </p:cNvPr>
          <p:cNvCxnSpPr>
            <a:endCxn id="55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3D4E4A-FF34-4F8D-8E35-D2F2AD558EC5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DA9B1D-1302-4F8C-8B8C-51F9E4F82CC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1C6B5D-F2F5-4B81-AD7D-D7067702219C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E8035A-7AFF-4A82-B5F9-4C63BAD6DEB7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56ECEF-D42A-4CF7-B2CA-F0CA170D3AEC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BB986-7877-4D43-BE87-0543EDDFE63D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171737-87F1-4D6D-8AE5-AC0EA1410631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F2794E-4425-4FE1-8AF1-1FE9C9D4F587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E3D639-1CEC-489A-8943-9A405E34084E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DA24C-3476-4868-9EE3-E1F5003E19EC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FCE6CA-2605-449D-962B-F0777912F466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6E50E-259D-4AAD-8DF1-16157BBD0D82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25FCD9-EA82-4030-B352-99BF22787350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endCxn id="7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7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¿Qué pasa en el árbol 2-4 y cómo se refleja en el árbol rojo-negro?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1) 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F9994-F6A9-064E-B326-8EA1A0FC4343}"/>
              </a:ext>
            </a:extLst>
          </p:cNvPr>
          <p:cNvSpPr txBox="1"/>
          <p:nvPr/>
        </p:nvSpPr>
        <p:spPr>
          <a:xfrm>
            <a:off x="-1164771" y="386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 como </a:t>
            </a:r>
            <a:r>
              <a:rPr lang="es-CL" b="1" dirty="0"/>
              <a:t>un</a:t>
            </a:r>
            <a:r>
              <a:rPr lang="es-CL" dirty="0"/>
              <a:t> nodo en un </a:t>
            </a:r>
            <a:r>
              <a:rPr lang="es-CL" cap="small" dirty="0"/>
              <a:t>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2559129"/>
            <a:ext cx="1032075" cy="55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7234647" y="2559129"/>
            <a:ext cx="1058330" cy="55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9243" y="1144820"/>
            <a:ext cx="0" cy="99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811184" y="213566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0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“Subimos” el problema de un nodo rojo con un hijo rojo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16278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225448"/>
            <a:ext cx="6011603" cy="966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/>
              <a:t>(en este caso) Volvemos a anfrentar el mismo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L"/>
              <a:t>problema: El tío del nodo con clave </a:t>
            </a:r>
            <a:r>
              <a:rPr lang="es-CL" i="1"/>
              <a:t>J</a:t>
            </a:r>
            <a:r>
              <a:rPr lang="es-CL"/>
              <a:t> es </a:t>
            </a:r>
            <a:r>
              <a:rPr lang="es-CL" b="1">
                <a:solidFill>
                  <a:srgbClr val="FF0000"/>
                </a:solidFill>
              </a:rPr>
              <a:t>rojo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2-4 creamos una nueva raíz</a:t>
            </a:r>
            <a:br>
              <a:rPr lang="es-CL" sz="4000" dirty="0"/>
            </a:br>
            <a:r>
              <a:rPr lang="es-CL" sz="4000" dirty="0"/>
              <a:t>“arriba” de la que había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3"/>
            <a:ext cx="4180751" cy="426128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2) (recursivamente) 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4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rojo-negro,</a:t>
            </a:r>
            <a:br>
              <a:rPr lang="es-CL" sz="4000" dirty="0"/>
            </a:br>
            <a:r>
              <a:rPr lang="es-CL" sz="4000" dirty="0"/>
              <a:t>si la raíz se vuelve roja,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3411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3) La raíz es roja: se cambia a negro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9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simplemente la pintamos de 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57E1B58D-8020-473E-BB1F-1B9CF950B4F6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¡Listo!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36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5670-B232-44F0-AA49-C0DC8A89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árboles rojo-negros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AEE-BA93-4022-854F-D575AC79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s-CL" dirty="0"/>
              <a:t>Los nodos siempre se insertan rojos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</a:pPr>
            <a:r>
              <a:rPr lang="es-CL" dirty="0"/>
              <a:t>Si su padre es rojo, hay dos casos según el color del tío: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negro, tenemos el aumento de grado en el nodo del 2-4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con rotaciones y cambios de color. No genera más conflictos.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rojo, tenemos el caso en que el nodo del 2-4 rebalsa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cambiando colores. Puede generar el mismo caso hacia arriba.</a:t>
            </a:r>
          </a:p>
        </p:txBody>
      </p:sp>
    </p:spTree>
    <p:extLst>
      <p:ext uri="{BB962C8B-B14F-4D97-AF65-F5344CB8AC3E}">
        <p14:creationId xmlns:p14="http://schemas.microsoft.com/office/powerpoint/2010/main" val="3242557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53B-9368-4191-A21D-3CEB81B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propuesto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Demuestra que la altura de un árbol rojo-negro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0" cy="95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9D3A-1EE2-4FE5-AB37-422EB6C18596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28" y="1540917"/>
            <a:ext cx="3" cy="5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 como </a:t>
            </a:r>
            <a:r>
              <a:rPr lang="es-CL" b="1" dirty="0"/>
              <a:t>dos</a:t>
            </a:r>
            <a:r>
              <a:rPr lang="es-CL" dirty="0"/>
              <a:t> nodos en un </a:t>
            </a:r>
            <a:r>
              <a:rPr lang="es-CL" cap="small" dirty="0"/>
              <a:t>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06937" y="2142756"/>
            <a:ext cx="833062" cy="46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2" idx="5"/>
            <a:endCxn id="23" idx="0"/>
          </p:cNvCxnSpPr>
          <p:nvPr/>
        </p:nvCxnSpPr>
        <p:spPr>
          <a:xfrm>
            <a:off x="7603772" y="2758902"/>
            <a:ext cx="689205" cy="57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07379" y="2609889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329965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C06C93-6795-471F-97D7-2B97F86B7827}"/>
              </a:ext>
            </a:extLst>
          </p:cNvPr>
          <p:cNvSpPr/>
          <p:nvPr/>
        </p:nvSpPr>
        <p:spPr>
          <a:xfrm>
            <a:off x="6451319" y="3329966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60D0F-B883-4F44-A8DD-364BD8F15E30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flipV="1">
            <a:off x="7063873" y="2758902"/>
            <a:ext cx="189091" cy="57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15403" y="1362542"/>
            <a:ext cx="0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567344" y="1719293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BD557-6511-4EF2-ACB4-137BC4DA1DC7}"/>
              </a:ext>
            </a:extLst>
          </p:cNvPr>
          <p:cNvSpPr/>
          <p:nvPr/>
        </p:nvSpPr>
        <p:spPr>
          <a:xfrm>
            <a:off x="7180309" y="233543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46B69-FF37-4339-B02A-3B1E67BD7741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6990807" y="2142756"/>
            <a:ext cx="437561" cy="19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4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6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 como </a:t>
            </a:r>
            <a:r>
              <a:rPr lang="es-CL" cap="small" dirty="0"/>
              <a:t>abb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43EA4-BEA5-4DD3-BB70-3B68A6D217D4}"/>
              </a:ext>
            </a:extLst>
          </p:cNvPr>
          <p:cNvSpPr/>
          <p:nvPr/>
        </p:nvSpPr>
        <p:spPr>
          <a:xfrm>
            <a:off x="6453478" y="1608160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CBA074-B754-413E-8DF7-B8556A66C28D}"/>
              </a:ext>
            </a:extLst>
          </p:cNvPr>
          <p:cNvSpPr/>
          <p:nvPr/>
        </p:nvSpPr>
        <p:spPr>
          <a:xfrm>
            <a:off x="5450200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8FBDB-4C48-4236-82B5-43730C141351}"/>
              </a:ext>
            </a:extLst>
          </p:cNvPr>
          <p:cNvSpPr/>
          <p:nvPr/>
        </p:nvSpPr>
        <p:spPr>
          <a:xfrm>
            <a:off x="5240593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A8BEE-48E0-4BD4-BF0A-B16FA58EE986}"/>
              </a:ext>
            </a:extLst>
          </p:cNvPr>
          <p:cNvSpPr/>
          <p:nvPr/>
        </p:nvSpPr>
        <p:spPr>
          <a:xfrm>
            <a:off x="5641512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14A547-E037-465A-9DED-CCD3996F0545}"/>
              </a:ext>
            </a:extLst>
          </p:cNvPr>
          <p:cNvSpPr/>
          <p:nvPr/>
        </p:nvSpPr>
        <p:spPr>
          <a:xfrm>
            <a:off x="6288628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1AA90-3CD0-4035-8573-51589C3D8A9E}"/>
              </a:ext>
            </a:extLst>
          </p:cNvPr>
          <p:cNvSpPr/>
          <p:nvPr/>
        </p:nvSpPr>
        <p:spPr>
          <a:xfrm>
            <a:off x="586941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2C7600-2D3C-41E7-9B00-F2CCFCF004A0}"/>
              </a:ext>
            </a:extLst>
          </p:cNvPr>
          <p:cNvSpPr/>
          <p:nvPr/>
        </p:nvSpPr>
        <p:spPr>
          <a:xfrm>
            <a:off x="6079021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EF166F-1A05-4374-B437-6BFDC7E08784}"/>
              </a:ext>
            </a:extLst>
          </p:cNvPr>
          <p:cNvCxnSpPr>
            <a:stCxn id="42" idx="5"/>
            <a:endCxn id="41" idx="0"/>
          </p:cNvCxnSpPr>
          <p:nvPr/>
        </p:nvCxnSpPr>
        <p:spPr>
          <a:xfrm>
            <a:off x="5598415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B9ABF-9A66-495B-9BDC-4F17B89D0FD7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 flipH="1">
            <a:off x="6079021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AD1859-A5B9-4E86-AD44-075001A28A6C}"/>
              </a:ext>
            </a:extLst>
          </p:cNvPr>
          <p:cNvCxnSpPr>
            <a:stCxn id="46" idx="5"/>
            <a:endCxn id="44" idx="0"/>
          </p:cNvCxnSpPr>
          <p:nvPr/>
        </p:nvCxnSpPr>
        <p:spPr>
          <a:xfrm>
            <a:off x="6436843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84FE9-1771-4BEA-96DE-26CC02C45DF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5450200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CD7A-B3F5-4482-9597-7C04C50A6629}"/>
              </a:ext>
            </a:extLst>
          </p:cNvPr>
          <p:cNvCxnSpPr>
            <a:stCxn id="51" idx="5"/>
            <a:endCxn id="50" idx="0"/>
          </p:cNvCxnSpPr>
          <p:nvPr/>
        </p:nvCxnSpPr>
        <p:spPr>
          <a:xfrm>
            <a:off x="8113699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1DF176-598F-470D-87C4-1926B965C55F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7127056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36B956-7C8D-4FC0-92CA-B5F9879A7FB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7676190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2E35C9-3161-4B9E-8EAF-D11576F843DA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851119" y="1965982"/>
            <a:ext cx="663751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2A44D-6C9B-4CEE-AFDC-0AAC3EB6BEAB}"/>
              </a:ext>
            </a:extLst>
          </p:cNvPr>
          <p:cNvCxnSpPr>
            <a:stCxn id="40" idx="5"/>
            <a:endCxn id="49" idx="0"/>
          </p:cNvCxnSpPr>
          <p:nvPr/>
        </p:nvCxnSpPr>
        <p:spPr>
          <a:xfrm>
            <a:off x="6811300" y="1965982"/>
            <a:ext cx="716675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916104-599F-4564-A005-2AC283E66177}"/>
              </a:ext>
            </a:extLst>
          </p:cNvPr>
          <p:cNvCxnSpPr>
            <a:stCxn id="43" idx="5"/>
            <a:endCxn id="46" idx="0"/>
          </p:cNvCxnSpPr>
          <p:nvPr/>
        </p:nvCxnSpPr>
        <p:spPr>
          <a:xfrm>
            <a:off x="5999334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B6C4A8D-395B-48A3-BADE-F35D0F19118B}"/>
              </a:ext>
            </a:extLst>
          </p:cNvPr>
          <p:cNvSpPr/>
          <p:nvPr/>
        </p:nvSpPr>
        <p:spPr>
          <a:xfrm>
            <a:off x="6917449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F60AAE-4AC8-4837-9BE2-BE6292402403}"/>
              </a:ext>
            </a:extLst>
          </p:cNvPr>
          <p:cNvSpPr/>
          <p:nvPr/>
        </p:nvSpPr>
        <p:spPr>
          <a:xfrm>
            <a:off x="7318368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A217FA-DE24-4586-9A99-27B835289114}"/>
              </a:ext>
            </a:extLst>
          </p:cNvPr>
          <p:cNvSpPr/>
          <p:nvPr/>
        </p:nvSpPr>
        <p:spPr>
          <a:xfrm>
            <a:off x="796548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B0769-82C6-428F-946B-50CAC2C8AF36}"/>
              </a:ext>
            </a:extLst>
          </p:cNvPr>
          <p:cNvSpPr/>
          <p:nvPr/>
        </p:nvSpPr>
        <p:spPr>
          <a:xfrm>
            <a:off x="7755877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3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0BF-D965-429A-86FB-2665EEB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árbol resultante se conoce</a:t>
            </a:r>
            <a:br>
              <a:rPr lang="es-CL" sz="4000" dirty="0"/>
            </a:br>
            <a:r>
              <a:rPr lang="es-CL" sz="4000" dirty="0"/>
              <a:t>como </a:t>
            </a:r>
            <a:r>
              <a:rPr lang="es-CL" sz="4000" b="1" dirty="0"/>
              <a:t>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E4F3-CBF8-4EF2-AC82-4184A07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714986" cy="490407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s-CL" sz="2400" dirty="0"/>
              <a:t>Un árbol rojo-negro es un </a:t>
            </a:r>
            <a:r>
              <a:rPr lang="es-CL" sz="2400" cap="small" dirty="0"/>
              <a:t>abb</a:t>
            </a:r>
            <a:r>
              <a:rPr lang="es-CL" sz="2400" dirty="0"/>
              <a:t> que cumple cuatro propiedades:</a:t>
            </a:r>
          </a:p>
          <a:p>
            <a:pPr marL="461963" indent="-227013">
              <a:lnSpc>
                <a:spcPct val="120000"/>
              </a:lnSpc>
              <a:spcBef>
                <a:spcPts val="1800"/>
              </a:spcBef>
              <a:buNone/>
            </a:pPr>
            <a:r>
              <a:rPr lang="es-CL" sz="2400" dirty="0"/>
              <a:t> 1) Cada nodo es ya sea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 o </a:t>
            </a:r>
            <a:r>
              <a:rPr lang="es-CL" sz="2400" b="1" dirty="0"/>
              <a:t>negro</a:t>
            </a:r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2) La raíz del árbol es </a:t>
            </a:r>
            <a:r>
              <a:rPr lang="es-CL" sz="2400" b="1" dirty="0"/>
              <a:t>negra</a:t>
            </a:r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3) Si un nodo es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, sus hijos deben ser </a:t>
            </a:r>
            <a:r>
              <a:rPr lang="es-CL" sz="2400" b="1" dirty="0"/>
              <a:t>negros</a:t>
            </a:r>
            <a:endParaRPr lang="es-CL" sz="2400" dirty="0"/>
          </a:p>
          <a:p>
            <a:pPr marL="461963" indent="-227013">
              <a:lnSpc>
                <a:spcPct val="120000"/>
              </a:lnSpc>
              <a:buNone/>
            </a:pPr>
            <a:r>
              <a:rPr lang="es-CL" sz="2400" b="1" dirty="0"/>
              <a:t> </a:t>
            </a:r>
            <a:r>
              <a:rPr lang="es-CL" sz="2400" dirty="0"/>
              <a:t>4) La cantidad de nodos </a:t>
            </a:r>
            <a:r>
              <a:rPr lang="es-CL" sz="2400" b="1" dirty="0"/>
              <a:t>negros</a:t>
            </a:r>
            <a:r>
              <a:rPr lang="es-CL" sz="2400" dirty="0"/>
              <a:t> camino a cada hoja debe ser la misma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s-CL" sz="2400" dirty="0"/>
              <a:t>Las hojas nulas se consideran como nodos </a:t>
            </a:r>
            <a:r>
              <a:rPr lang="es-CL" sz="2400" b="1" dirty="0"/>
              <a:t>negros</a:t>
            </a:r>
          </a:p>
        </p:txBody>
      </p:sp>
    </p:spTree>
    <p:extLst>
      <p:ext uri="{BB962C8B-B14F-4D97-AF65-F5344CB8AC3E}">
        <p14:creationId xmlns:p14="http://schemas.microsoft.com/office/powerpoint/2010/main" val="20627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87B-5106-496D-8E40-DC8BD4E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un 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1505-F12C-4460-9A2B-406DCE1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Una inserción puede violar las propiedades del árbol rojo-negro (así como ocurre en un árbol </a:t>
            </a:r>
            <a:r>
              <a:rPr lang="es-CL" sz="2400" cap="small" dirty="0"/>
              <a:t>avl</a:t>
            </a:r>
            <a:r>
              <a:rPr lang="es-CL" sz="2400" dirty="0"/>
              <a:t>)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Debemos restaurarlas, usando rotaciones (como en un </a:t>
            </a:r>
            <a:r>
              <a:rPr lang="es-CL" sz="2400" cap="small" dirty="0"/>
              <a:t>avl</a:t>
            </a:r>
            <a:r>
              <a:rPr lang="es-CL" sz="2400" dirty="0"/>
              <a:t>) y </a:t>
            </a:r>
            <a:r>
              <a:rPr lang="es-CL" sz="2400" b="1" dirty="0"/>
              <a:t>cam-bios de color</a:t>
            </a:r>
            <a:r>
              <a:rPr lang="es-CL" sz="2400" dirty="0"/>
              <a:t> (en lugar de ajustar el balance del nodo)</a:t>
            </a:r>
            <a:endParaRPr lang="es-CL" sz="2400" b="1" dirty="0"/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Es más fácil de ver si nos fijamos en el </a:t>
            </a:r>
            <a:r>
              <a:rPr lang="es-CL" sz="2400" b="1" dirty="0">
                <a:solidFill>
                  <a:schemeClr val="accent2"/>
                </a:solidFill>
              </a:rPr>
              <a:t>árbol 2-3 </a:t>
            </a:r>
            <a:r>
              <a:rPr lang="es-CL" sz="2400" dirty="0"/>
              <a:t>equivalente</a:t>
            </a:r>
          </a:p>
        </p:txBody>
      </p:sp>
    </p:spTree>
    <p:extLst>
      <p:ext uri="{BB962C8B-B14F-4D97-AF65-F5344CB8AC3E}">
        <p14:creationId xmlns:p14="http://schemas.microsoft.com/office/powerpoint/2010/main" val="105817017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2991</TotalTime>
  <Words>1578</Words>
  <Application>Microsoft Macintosh PowerPoint</Application>
  <PresentationFormat>On-screen Show (4:3)</PresentationFormat>
  <Paragraphs>690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IIC2133</vt:lpstr>
      <vt:lpstr>Los árboles 2-3 son balanceados … pero</vt:lpstr>
      <vt:lpstr>Nodo 2</vt:lpstr>
      <vt:lpstr>Nodo 2 como un nodo en un abb</vt:lpstr>
      <vt:lpstr>Nodo 3</vt:lpstr>
      <vt:lpstr>Nodo 3 como dos nodos en un abb</vt:lpstr>
      <vt:lpstr>Árbol 2-3 …</vt:lpstr>
      <vt:lpstr>Árbol 2-3 … como abb</vt:lpstr>
      <vt:lpstr>El árbol resultante se conoce como árbol rojo-negro</vt:lpstr>
      <vt:lpstr>Inserción en un árbol rojo-negro</vt:lpstr>
      <vt:lpstr>Equivalencia de árboles rojo-negro con los árboles 2-3   2-4</vt:lpstr>
      <vt:lpstr>Equivalencia de los árboles rojo-negro con los árboles 2-4</vt:lpstr>
      <vt:lpstr>( Un paréntesis</vt:lpstr>
      <vt:lpstr>Ejemplo de inserción:  si insertamos la clave Z, ¿a dónde va a parar, inicialmente?</vt:lpstr>
      <vt:lpstr>Insertemos la Z en el árbol rojo-negro</vt:lpstr>
      <vt:lpstr>… y en el árbol 2-4</vt:lpstr>
      <vt:lpstr>La configuración del nodo 4 “S V Z” nos sugiere qué hacer en el árbol rojo-negro</vt:lpstr>
      <vt:lpstr>La sola rotación no es suficiente</vt:lpstr>
      <vt:lpstr>… también hay que cambiar colores</vt:lpstr>
      <vt:lpstr>Veamos otra inserción en el árbol original: la clave U</vt:lpstr>
      <vt:lpstr>Insertemos la U en el rojo-negro</vt:lpstr>
      <vt:lpstr>… y también en el 2-4</vt:lpstr>
      <vt:lpstr>La configuración del nodo “S U V” nos sugiere qué hacer en el árbol rojo-negro</vt:lpstr>
      <vt:lpstr>Una rotación no basta</vt:lpstr>
      <vt:lpstr>… hacemos una segunda rotación</vt:lpstr>
      <vt:lpstr>… y también cambiamos colores</vt:lpstr>
      <vt:lpstr>Hagamos una tercera inserción en el árbol original: la clave K</vt:lpstr>
      <vt:lpstr>Insertemos la K en el árbol rojo-negro</vt:lpstr>
      <vt:lpstr>… y también en el árbol 2-4</vt:lpstr>
      <vt:lpstr>¿Qué pasa en el árbol 2-4 y cómo se refleja en el árbol rojo-negro?</vt:lpstr>
      <vt:lpstr>“Subimos” el problema de un nodo rojo con un hijo rojo</vt:lpstr>
      <vt:lpstr>En el árbol 2-4 creamos una nueva raíz “arriba” de la que había</vt:lpstr>
      <vt:lpstr>En el árbol rojo-negro, si la raíz se vuelve roja, …</vt:lpstr>
      <vt:lpstr>… simplemente la pintamos de negro</vt:lpstr>
      <vt:lpstr>Inserción en árboles rojo-negros</vt:lpstr>
      <vt:lpstr>Ejercicio propuesto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2-3</dc:title>
  <dc:creator>Vicente Errázuriz Quiroga</dc:creator>
  <cp:lastModifiedBy>Yadran</cp:lastModifiedBy>
  <cp:revision>105</cp:revision>
  <cp:lastPrinted>2020-05-04T16:40:19Z</cp:lastPrinted>
  <dcterms:created xsi:type="dcterms:W3CDTF">2018-04-08T22:36:08Z</dcterms:created>
  <dcterms:modified xsi:type="dcterms:W3CDTF">2020-09-16T16:42:45Z</dcterms:modified>
</cp:coreProperties>
</file>