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354" r:id="rId2"/>
    <p:sldId id="306" r:id="rId3"/>
    <p:sldId id="355" r:id="rId4"/>
    <p:sldId id="356" r:id="rId5"/>
    <p:sldId id="357" r:id="rId6"/>
    <p:sldId id="358" r:id="rId7"/>
    <p:sldId id="359" r:id="rId8"/>
    <p:sldId id="362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408" r:id="rId17"/>
    <p:sldId id="409" r:id="rId18"/>
    <p:sldId id="368" r:id="rId19"/>
    <p:sldId id="407" r:id="rId20"/>
    <p:sldId id="372" r:id="rId21"/>
    <p:sldId id="395" r:id="rId22"/>
    <p:sldId id="373" r:id="rId23"/>
    <p:sldId id="396" r:id="rId24"/>
    <p:sldId id="391" r:id="rId25"/>
    <p:sldId id="397" r:id="rId26"/>
    <p:sldId id="375" r:id="rId27"/>
    <p:sldId id="376" r:id="rId28"/>
    <p:sldId id="389" r:id="rId29"/>
    <p:sldId id="390" r:id="rId30"/>
    <p:sldId id="392" r:id="rId31"/>
    <p:sldId id="393" r:id="rId32"/>
    <p:sldId id="394" r:id="rId33"/>
    <p:sldId id="388" r:id="rId34"/>
    <p:sldId id="398" r:id="rId35"/>
    <p:sldId id="263" r:id="rId36"/>
    <p:sldId id="322" r:id="rId37"/>
    <p:sldId id="402" r:id="rId38"/>
    <p:sldId id="400" r:id="rId39"/>
    <p:sldId id="401" r:id="rId40"/>
    <p:sldId id="403" r:id="rId41"/>
    <p:sldId id="4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353"/>
    <a:srgbClr val="FF1111"/>
    <a:srgbClr val="EC1414"/>
    <a:srgbClr val="DAD000"/>
    <a:srgbClr val="FFF411"/>
    <a:srgbClr val="FEEC02"/>
    <a:srgbClr val="CC0000"/>
    <a:srgbClr val="FFCC00"/>
    <a:srgbClr val="FF3737"/>
    <a:srgbClr val="AD1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724" autoAdjust="0"/>
  </p:normalViewPr>
  <p:slideViewPr>
    <p:cSldViewPr snapToGrid="0" showGuides="1">
      <p:cViewPr varScale="1">
        <p:scale>
          <a:sx n="103" d="100"/>
          <a:sy n="103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13-10-2020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5.png"/><Relationship Id="rId10" Type="http://schemas.openxmlformats.org/officeDocument/2006/relationships/image" Target="../media/image34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7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0" Type="http://schemas.openxmlformats.org/officeDocument/2006/relationships/image" Target="../media/image34.png"/><Relationship Id="rId4" Type="http://schemas.openxmlformats.org/officeDocument/2006/relationships/image" Target="../media/image4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0C3D-77FB-4BFD-A737-F7DDC50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</p:spPr>
            <p:txBody>
              <a:bodyPr anchor="ctr"/>
              <a:lstStyle/>
              <a:p>
                <a:r>
                  <a:rPr lang="es-CL" dirty="0"/>
                  <a:t>Definimos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como una función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Con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el largo de una tabla de hash</a:t>
                </a:r>
              </a:p>
              <a:p>
                <a:endParaRPr lang="es-CL" dirty="0"/>
              </a:p>
              <a:p>
                <a:r>
                  <a:rPr lang="es-CL" dirty="0"/>
                  <a:t>Pero una función de hash puede no estar ligada a una tabla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  <a:blipFill>
                <a:blip r:embed="rId2"/>
                <a:stretch>
                  <a:fillRect l="-412" r="-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sobreyectiva,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sobreyectiva?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1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0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FF08-0E42-4995-B859-9FBE5138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Compacta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Una función de hash sobreyectiva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compacta</a:t>
                </a:r>
              </a:p>
              <a:p>
                <a:endParaRPr lang="es-CL" dirty="0"/>
              </a:p>
              <a:p>
                <a:r>
                  <a:rPr lang="es-CL" dirty="0"/>
                  <a:t>Una función puede ser más o menos compacta según cuantos elementos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quedan sin preimagen</a:t>
                </a:r>
              </a:p>
              <a:p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debe ser compacto sí o sí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7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8B0752-98E7-4663-978F-CECC9F58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6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</p:spTree>
    <p:extLst>
      <p:ext uri="{BB962C8B-B14F-4D97-AF65-F5344CB8AC3E}">
        <p14:creationId xmlns:p14="http://schemas.microsoft.com/office/powerpoint/2010/main" val="18864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028-57B2-4786-9F62-CA2DE28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sobreyectiva, entonces</a:t>
                </a:r>
              </a:p>
              <a:p>
                <a:pPr lvl="1"/>
                <a:r>
                  <a:rPr lang="es-CL" dirty="0"/>
                  <a:t>Es inyectiva</a:t>
                </a:r>
              </a:p>
              <a:p>
                <a:pPr lvl="1"/>
                <a:r>
                  <a:rPr lang="es-CL" dirty="0"/>
                  <a:t>Es sobreyectiva</a:t>
                </a:r>
              </a:p>
              <a:p>
                <a:pPr lvl="1"/>
                <a:endParaRPr lang="es-CL" dirty="0"/>
              </a:p>
              <a:p>
                <a:pPr marL="201168" lvl="1" indent="0">
                  <a:buNone/>
                </a:pPr>
                <a:endParaRPr lang="es-CL" dirty="0"/>
              </a:p>
              <a:p>
                <a:r>
                  <a:rPr lang="es-CL" dirty="0"/>
                  <a:t>¿Qué significa esto?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B950-6485-44D0-8851-FBD49A8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Invertible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9F56-A58B-4291-B579-0C91D79F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7532"/>
            <a:ext cx="9143999" cy="4904072"/>
          </a:xfrm>
        </p:spPr>
        <p:txBody>
          <a:bodyPr anchor="ctr"/>
          <a:lstStyle/>
          <a:p>
            <a:r>
              <a:rPr lang="es-CL" dirty="0"/>
              <a:t>Para funciones continuas, una función biyectiva es </a:t>
            </a:r>
            <a:r>
              <a:rPr lang="es-CL" b="1" dirty="0">
                <a:solidFill>
                  <a:schemeClr val="accent2"/>
                </a:solidFill>
              </a:rPr>
              <a:t>invertible</a:t>
            </a:r>
          </a:p>
          <a:p>
            <a:endParaRPr lang="es-CL" dirty="0"/>
          </a:p>
          <a:p>
            <a:r>
              <a:rPr lang="es-CL" dirty="0"/>
              <a:t>Pero una función de hash es discreta</a:t>
            </a:r>
          </a:p>
          <a:p>
            <a:endParaRPr lang="es-CL" dirty="0"/>
          </a:p>
          <a:p>
            <a:r>
              <a:rPr lang="es-CL" dirty="0"/>
              <a:t>Basta con que sea inyectiva para poder invertirla</a:t>
            </a:r>
          </a:p>
        </p:txBody>
      </p:sp>
    </p:spTree>
    <p:extLst>
      <p:ext uri="{BB962C8B-B14F-4D97-AF65-F5344CB8AC3E}">
        <p14:creationId xmlns:p14="http://schemas.microsoft.com/office/powerpoint/2010/main" val="196267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E1E6-2163-4678-A8A0-54B4D9D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A34C-72BE-4485-9D33-13FC00B2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función de hash puede tener otras propiedades:</a:t>
            </a:r>
          </a:p>
          <a:p>
            <a:pPr lvl="1"/>
            <a:r>
              <a:rPr lang="es-CL" dirty="0"/>
              <a:t>Distribución uniforme</a:t>
            </a:r>
          </a:p>
          <a:p>
            <a:pPr lvl="1"/>
            <a:r>
              <a:rPr lang="es-CL" dirty="0"/>
              <a:t>Eficiente</a:t>
            </a:r>
          </a:p>
          <a:p>
            <a:pPr lvl="1"/>
            <a:r>
              <a:rPr lang="es-CL" dirty="0"/>
              <a:t>Incremental</a:t>
            </a:r>
          </a:p>
          <a:p>
            <a:pPr lvl="1"/>
            <a:r>
              <a:rPr lang="es-CL" dirty="0"/>
              <a:t>Efecto avalancha</a:t>
            </a:r>
          </a:p>
          <a:p>
            <a:endParaRPr lang="es-CL" dirty="0"/>
          </a:p>
          <a:p>
            <a:r>
              <a:rPr lang="es-CL" dirty="0"/>
              <a:t>También afectan al comportamiento de una tabla de hash</a:t>
            </a:r>
          </a:p>
        </p:txBody>
      </p:sp>
    </p:spTree>
    <p:extLst>
      <p:ext uri="{BB962C8B-B14F-4D97-AF65-F5344CB8AC3E}">
        <p14:creationId xmlns:p14="http://schemas.microsoft.com/office/powerpoint/2010/main" val="279291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 </a:t>
            </a:r>
            <a:r>
              <a:rPr lang="es-CL" dirty="0" err="1"/>
              <a:t>bin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62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865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685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3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171-ABFA-4136-B89B-92C16B0C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El dominio de las claves puede no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. Llamémoslo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Una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define entonces como sigue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Y a la definición anterior la llamaremos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método de ajuste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7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2556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6608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14358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78305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01459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77033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FC3D-A914-41E7-BA6F-DF854E21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vs Tabla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¿Qué efecto tiene en la tabla la distribución del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¿Qué efecto tiene en la tabla la distribución del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3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33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3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61B2-FBE6-4650-96C8-CDFDD530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Función cualquiera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Cualquier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cumple con que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Esto significa que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7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6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8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84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Uniformidad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Es importante que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sea uniforme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 difícil uniformizar los datos con 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uniforme, entonces es muy fácil que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uniforme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E15-7CFE-4DB2-9E9B-2DD3F156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Eficiencia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/>
                  <a:t>En una tabla se llama la función de hash para cada operación</a:t>
                </a:r>
              </a:p>
              <a:p>
                <a:endParaRPr lang="es-CL" sz="2700" dirty="0"/>
              </a:p>
              <a:p>
                <a:pPr marL="0" indent="0">
                  <a:buNone/>
                </a:pPr>
                <a:r>
                  <a:rPr lang="es-CL" sz="2700" dirty="0"/>
                  <a:t>La complejidad de la función de hash debe ser </a:t>
                </a:r>
                <a14:m>
                  <m:oMath xmlns:m="http://schemas.openxmlformats.org/officeDocument/2006/math">
                    <m:r>
                      <a:rPr lang="es-CL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CL" sz="2700" dirty="0"/>
                  <a:t>, </a:t>
                </a:r>
              </a:p>
              <a:p>
                <a:pPr marL="0" indent="0">
                  <a:buNone/>
                </a:pPr>
                <a:r>
                  <a:rPr lang="es-CL" sz="2700" dirty="0"/>
                  <a:t>con </a:t>
                </a:r>
                <a14:m>
                  <m:oMath xmlns:m="http://schemas.openxmlformats.org/officeDocument/2006/math">
                    <m:r>
                      <a:rPr lang="es-CL" sz="27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sz="2700" dirty="0"/>
                  <a:t> el tamaño del dato hasheado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0" r="-1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3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tiene mucho en común con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, llamemos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CL" dirty="0"/>
                  <a:t> su diferencia</a:t>
                </a:r>
                <a:endParaRPr lang="es-CL" b="0" i="1" dirty="0">
                  <a:latin typeface="Cambria Math" panose="02040503050406030204" pitchFamily="18" charset="0"/>
                </a:endParaRPr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dirty="0"/>
                  <a:t> se puede expresar como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costo de calcularlo </a:t>
                </a:r>
                <a:r>
                  <a:rPr lang="en-GB" dirty="0"/>
                  <a:t>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 un </a:t>
                </a:r>
                <a:r>
                  <a:rPr lang="es-CL" dirty="0" err="1"/>
                  <a:t>string</a:t>
                </a:r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Si a cada 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le damos una interpretación numérica,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Podemos interpretar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99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076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/>
                      <m:t>𝐻</m:t>
                    </m:r>
                    <m:d>
                      <m:dPr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mtClean="0"/>
                            </m:ctrlPr>
                          </m:dPr>
                          <m:e>
                            <m:r>
                              <a:rPr lang="en-GB" smtClean="0"/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/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/>
                      <m:t>𝐻</m:t>
                    </m:r>
                    <m:d>
                      <m:dPr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mtClean="0"/>
                            </m:ctrlPr>
                          </m:dPr>
                          <m:e>
                            <m:r>
                              <a:rPr lang="en-GB" smtClean="0"/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b="0" dirty="0"/>
                  <a:t>Con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smtClean="0"/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4 :7</m:t>
                        </m:r>
                      </m:e>
                    </m:d>
                    <m:r>
                      <a:rPr lang="en-GB" smtClean="0"/>
                      <m:t>=[</m:t>
                    </m:r>
                    <m:sSub>
                      <m:sSubPr>
                        <m:ctrlPr>
                          <a:rPr lang="en-GB" smtClean="0"/>
                        </m:ctrlPr>
                      </m:sSubPr>
                      <m:e>
                        <m:r>
                          <a:rPr lang="en-GB" smtClean="0"/>
                          <m:t>𝑥</m:t>
                        </m:r>
                      </m:e>
                      <m:sub>
                        <m:r>
                          <a:rPr lang="en-GB" smtClean="0"/>
                          <m:t>4</m:t>
                        </m:r>
                      </m:sub>
                    </m:sSub>
                    <m:r>
                      <a:rPr lang="en-GB" smtClean="0"/>
                      <m:t>,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</a:rPr>
                      <m:t>,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</a:rPr>
                      <m:t>,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7</m:t>
                        </m:r>
                      </m:sub>
                    </m:sSub>
                    <m:r>
                      <a:rPr lang="en-GB" smtClean="0"/>
                      <m:t>]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mtClean="0"/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5 :8</m:t>
                        </m:r>
                      </m:e>
                    </m:d>
                    <m:r>
                      <a:rPr lang="en-GB" smtClean="0"/>
                      <m:t>=[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</a:rPr>
                      <m:t>,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</a:rPr>
                      <m:t>,</m:t>
                    </m:r>
                    <m:sSub>
                      <m:sSubPr>
                        <m:ctrlPr>
                          <a:rPr lang="en-GB" smtClean="0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</a:rPr>
                          <m:t>7</m:t>
                        </m:r>
                      </m:sub>
                    </m:sSub>
                    <m:r>
                      <a:rPr lang="en-GB" smtClean="0"/>
                      <m:t>,</m:t>
                    </m:r>
                    <m:sSub>
                      <m:sSubPr>
                        <m:ctrlPr>
                          <a:rPr lang="en-GB" smtClean="0"/>
                        </m:ctrlPr>
                      </m:sSubPr>
                      <m:e>
                        <m:r>
                          <a:rPr lang="en-GB" smtClean="0"/>
                          <m:t>𝑥</m:t>
                        </m:r>
                      </m:e>
                      <m:sub>
                        <m:r>
                          <a:rPr lang="en-GB" smtClean="0"/>
                          <m:t>8</m:t>
                        </m:r>
                      </m:sub>
                    </m:sSub>
                    <m:r>
                      <a:rPr lang="en-GB" smtClean="0"/>
                      <m:t>]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176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/>
                      <m:t>𝐻</m:t>
                    </m:r>
                    <m:d>
                      <m:dPr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mtClean="0"/>
                            </m:ctrlPr>
                          </m:dPr>
                          <m:e>
                            <m:r>
                              <a:rPr lang="en-GB" smtClean="0"/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/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/>
                      <m:t>𝐻</m:t>
                    </m:r>
                    <m:d>
                      <m:dPr>
                        <m:ctrlPr>
                          <a:rPr lang="en-GB" smtClean="0"/>
                        </m:ctrlPr>
                      </m:dPr>
                      <m:e>
                        <m:r>
                          <a:rPr lang="en-GB" smtClean="0"/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mtClean="0"/>
                            </m:ctrlPr>
                          </m:dPr>
                          <m:e>
                            <m:r>
                              <a:rPr lang="en-GB" smtClean="0"/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mtClean="0"/>
                            </m:ctrlPr>
                          </m:dPr>
                          <m:e>
                            <m:r>
                              <a:rPr lang="en-GB" smtClean="0"/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2552-FECB-4E49-80D7-5B39AE4B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Decimos que el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tiene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puede producir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 en la tabla </a:t>
                </a:r>
                <a:r>
                  <a:rPr lang="es-CL" dirty="0"/>
                  <a:t>si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64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muy similares,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es muy distinto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Entonces la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tiene </a:t>
                </a:r>
                <a:r>
                  <a:rPr lang="es-CL" b="1" dirty="0">
                    <a:solidFill>
                      <a:schemeClr val="accent2"/>
                    </a:solidFill>
                  </a:rPr>
                  <a:t>efecto avalancha</a:t>
                </a:r>
              </a:p>
              <a:p>
                <a:endParaRPr lang="es-CL" dirty="0"/>
              </a:p>
              <a:p>
                <a:r>
                  <a:rPr lang="es-CL" dirty="0"/>
                  <a:t>¿Cuál de los ajustes estudiados cumple con esto?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0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E32E-87BC-4FB7-AE9A-0D9C7520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El método de la multiplicación tiene efecto avalancha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Esto es útil cuando se insertan muchas claves muy similares: estas se reparten a lo largo de la tabla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Para distribuciones muy concentradas, ayuda a uniformizar</a:t>
            </a:r>
          </a:p>
        </p:txBody>
      </p:sp>
    </p:spTree>
    <p:extLst>
      <p:ext uri="{BB962C8B-B14F-4D97-AF65-F5344CB8AC3E}">
        <p14:creationId xmlns:p14="http://schemas.microsoft.com/office/powerpoint/2010/main" val="21836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E92C-333A-4091-B6AB-49D0F44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una función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Una función cualquiera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puede ser:</a:t>
                </a:r>
              </a:p>
              <a:p>
                <a:pPr lvl="1"/>
                <a:r>
                  <a:rPr lang="es-CL" dirty="0"/>
                  <a:t> Inyectiva</a:t>
                </a:r>
              </a:p>
              <a:p>
                <a:pPr lvl="1"/>
                <a:r>
                  <a:rPr lang="es-CL" dirty="0"/>
                  <a:t> Sobreyectiva</a:t>
                </a:r>
              </a:p>
              <a:p>
                <a:pPr lvl="1"/>
                <a:r>
                  <a:rPr lang="es-CL" dirty="0"/>
                  <a:t> Biyectiva</a:t>
                </a:r>
              </a:p>
              <a:p>
                <a:pPr marL="201168" lvl="1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significa esto para una función de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1A8F0E4-9EEE-4232-BCEC-0D054E7F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7"/>
            <a:ext cx="4940559" cy="49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inyectiva,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inyectiva?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5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A981-254E-4DA4-B623-D14FCA8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Perfecta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3302-A46A-4D75-ACF0-E76C309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función de hash inyectiva se dice </a:t>
            </a:r>
            <a:r>
              <a:rPr lang="es-CL" b="1" dirty="0">
                <a:solidFill>
                  <a:schemeClr val="accent2"/>
                </a:solidFill>
              </a:rPr>
              <a:t>perfecta</a:t>
            </a:r>
          </a:p>
          <a:p>
            <a:endParaRPr lang="es-CL" dirty="0"/>
          </a:p>
          <a:p>
            <a:r>
              <a:rPr lang="es-CL" dirty="0"/>
              <a:t>La única posibilidad de colisiones es por el ajuste</a:t>
            </a:r>
          </a:p>
          <a:p>
            <a:endParaRPr lang="es-CL" dirty="0"/>
          </a:p>
          <a:p>
            <a:r>
              <a:rPr lang="es-CL" dirty="0"/>
              <a:t>Podemos comparar por hashes y olvidarnos de la clave</a:t>
            </a:r>
          </a:p>
        </p:txBody>
      </p:sp>
    </p:spTree>
    <p:extLst>
      <p:ext uri="{BB962C8B-B14F-4D97-AF65-F5344CB8AC3E}">
        <p14:creationId xmlns:p14="http://schemas.microsoft.com/office/powerpoint/2010/main" val="30865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FC99FD0-F372-485F-8223-A760C0EE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</p:spTree>
    <p:extLst>
      <p:ext uri="{BB962C8B-B14F-4D97-AF65-F5344CB8AC3E}">
        <p14:creationId xmlns:p14="http://schemas.microsoft.com/office/powerpoint/2010/main" val="116180798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7858</TotalTime>
  <Words>1025</Words>
  <Application>Microsoft Office PowerPoint</Application>
  <PresentationFormat>On-screen Show (4:3)</PresentationFormat>
  <Paragraphs>202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IIC2133</vt:lpstr>
      <vt:lpstr>Función de hash</vt:lpstr>
      <vt:lpstr>Función de hash</vt:lpstr>
      <vt:lpstr>Función cualquiera</vt:lpstr>
      <vt:lpstr>Colisiones</vt:lpstr>
      <vt:lpstr>Propiedades de una función</vt:lpstr>
      <vt:lpstr>Función Inyectiva</vt:lpstr>
      <vt:lpstr>Función Inyectiva</vt:lpstr>
      <vt:lpstr>Función Perfecta</vt:lpstr>
      <vt:lpstr>Función Sobreyectiva</vt:lpstr>
      <vt:lpstr>Función Sobreyectiva</vt:lpstr>
      <vt:lpstr>Función Compacta</vt:lpstr>
      <vt:lpstr>Función Biyectiva</vt:lpstr>
      <vt:lpstr>Función Biyectiva</vt:lpstr>
      <vt:lpstr>Función Invertible</vt:lpstr>
      <vt:lpstr>Propiedades de un hash</vt:lpstr>
      <vt:lpstr>Histograma: N° Alumno</vt:lpstr>
      <vt:lpstr>Histograma: N° Alumno</vt:lpstr>
      <vt:lpstr>Histograma: N° Alumno</vt:lpstr>
      <vt:lpstr>Histograma: N° Alumno</vt:lpstr>
      <vt:lpstr>Distribución Normal</vt:lpstr>
      <vt:lpstr>Distribución Normal</vt:lpstr>
      <vt:lpstr>Distribución Exponencial</vt:lpstr>
      <vt:lpstr>Distribución Exponencial</vt:lpstr>
      <vt:lpstr>Distribución Uniforme</vt:lpstr>
      <vt:lpstr>Distribución Uniforme</vt:lpstr>
      <vt:lpstr>Distribución vs Tabla</vt:lpstr>
      <vt:lpstr>Método de la división</vt:lpstr>
      <vt:lpstr>Método de la división</vt:lpstr>
      <vt:lpstr>Método de la división</vt:lpstr>
      <vt:lpstr>Método de la multiplicación</vt:lpstr>
      <vt:lpstr>Método de la multiplicación</vt:lpstr>
      <vt:lpstr>Método de la multiplicación</vt:lpstr>
      <vt:lpstr>Uniformidad de H</vt:lpstr>
      <vt:lpstr>Eficiencia</vt:lpstr>
      <vt:lpstr>Hash Incremental</vt:lpstr>
      <vt:lpstr>Hash de strings</vt:lpstr>
      <vt:lpstr>Hash de strings</vt:lpstr>
      <vt:lpstr>Rolling hash</vt:lpstr>
      <vt:lpstr>Rolling hash</vt:lpstr>
      <vt:lpstr>Efecto avalancha</vt:lpstr>
      <vt:lpstr>Efecto avalancha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Vicente Errázuriz</cp:lastModifiedBy>
  <cp:revision>187</cp:revision>
  <dcterms:created xsi:type="dcterms:W3CDTF">2018-04-10T05:57:42Z</dcterms:created>
  <dcterms:modified xsi:type="dcterms:W3CDTF">2020-10-14T09:14:36Z</dcterms:modified>
</cp:coreProperties>
</file>