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9" r:id="rId3"/>
    <p:sldId id="288" r:id="rId4"/>
    <p:sldId id="259" r:id="rId5"/>
    <p:sldId id="287" r:id="rId6"/>
    <p:sldId id="274" r:id="rId7"/>
    <p:sldId id="275" r:id="rId8"/>
    <p:sldId id="276" r:id="rId9"/>
    <p:sldId id="278" r:id="rId10"/>
    <p:sldId id="279" r:id="rId11"/>
    <p:sldId id="280" r:id="rId12"/>
    <p:sldId id="281" r:id="rId13"/>
    <p:sldId id="282" r:id="rId14"/>
    <p:sldId id="283" r:id="rId15"/>
    <p:sldId id="284" r:id="rId16"/>
    <p:sldId id="285" r:id="rId17"/>
    <p:sldId id="286" r:id="rId18"/>
    <p:sldId id="291" r:id="rId19"/>
    <p:sldId id="277"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4" autoAdjust="0"/>
    <p:restoredTop sz="96192" autoAdjust="0"/>
  </p:normalViewPr>
  <p:slideViewPr>
    <p:cSldViewPr snapToGrid="0">
      <p:cViewPr varScale="1">
        <p:scale>
          <a:sx n="104" d="100"/>
          <a:sy n="104" d="100"/>
        </p:scale>
        <p:origin x="258" y="11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9.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18:36.71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29EF4-BD3E-4D06-AEEC-58F43D28C9D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4D13BBD-DB7A-4B7E-9FDC-2664BE251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D3913DC-CC95-4CA1-9D4D-C96E0E42F851}"/>
              </a:ext>
            </a:extLst>
          </p:cNvPr>
          <p:cNvSpPr>
            <a:spLocks noGrp="1"/>
          </p:cNvSpPr>
          <p:nvPr>
            <p:ph type="dt" sz="half" idx="10"/>
          </p:nvPr>
        </p:nvSpPr>
        <p:spPr/>
        <p:txBody>
          <a:bodyPr/>
          <a:lstStyle/>
          <a:p>
            <a:fld id="{754E2086-8CAB-4C99-8031-A26DB20B6863}" type="datetimeFigureOut">
              <a:rPr lang="de-DE" smtClean="0"/>
              <a:t>07.12.2021</a:t>
            </a:fld>
            <a:endParaRPr lang="de-DE" dirty="0"/>
          </a:p>
        </p:txBody>
      </p:sp>
      <p:sp>
        <p:nvSpPr>
          <p:cNvPr id="5" name="Fußzeilenplatzhalter 4">
            <a:extLst>
              <a:ext uri="{FF2B5EF4-FFF2-40B4-BE49-F238E27FC236}">
                <a16:creationId xmlns:a16="http://schemas.microsoft.com/office/drawing/2014/main" id="{EE11D81A-5E59-4D72-894B-DB276348A8AF}"/>
              </a:ext>
            </a:extLst>
          </p:cNvPr>
          <p:cNvSpPr>
            <a:spLocks noGrp="1"/>
          </p:cNvSpPr>
          <p:nvPr>
            <p:ph type="ftr" sz="quarter" idx="11"/>
          </p:nvPr>
        </p:nvSpPr>
        <p:spPr/>
        <p:txBody>
          <a:bodyPr/>
          <a:lstStyle/>
          <a:p>
            <a:r>
              <a:rPr lang="de-AT" dirty="0"/>
              <a:t>@ 2021  - CGS IT Solutions GmbH</a:t>
            </a:r>
          </a:p>
          <a:p>
            <a:r>
              <a:rPr lang="de-DE" dirty="0"/>
              <a:t>http://www.cgs.at </a:t>
            </a:r>
          </a:p>
        </p:txBody>
      </p:sp>
      <p:sp>
        <p:nvSpPr>
          <p:cNvPr id="6" name="Foliennummernplatzhalter 5">
            <a:extLst>
              <a:ext uri="{FF2B5EF4-FFF2-40B4-BE49-F238E27FC236}">
                <a16:creationId xmlns:a16="http://schemas.microsoft.com/office/drawing/2014/main" id="{E49C6AAA-6E79-429E-A70D-7A9E702F7EAB}"/>
              </a:ext>
            </a:extLst>
          </p:cNvPr>
          <p:cNvSpPr>
            <a:spLocks noGrp="1"/>
          </p:cNvSpPr>
          <p:nvPr>
            <p:ph type="sldNum" sz="quarter" idx="12"/>
          </p:nvPr>
        </p:nvSpPr>
        <p:spPr>
          <a:xfrm>
            <a:off x="8610600" y="6356350"/>
            <a:ext cx="2483112" cy="365125"/>
          </a:xfrm>
        </p:spPr>
        <p:txBody>
          <a:bodyPr/>
          <a:lstStyle/>
          <a:p>
            <a:fld id="{DBAF2647-8048-487E-86E6-C922A3AA4B79}" type="slidenum">
              <a:rPr lang="de-DE" smtClean="0"/>
              <a:t>‹Nr.›</a:t>
            </a:fld>
            <a:endParaRPr lang="de-DE"/>
          </a:p>
        </p:txBody>
      </p:sp>
      <p:pic>
        <p:nvPicPr>
          <p:cNvPr id="12" name="Grafik 11" descr="Ein Bild, das Zeichnung enthält.&#10;&#10;Automatisch generierte Beschreibung">
            <a:extLst>
              <a:ext uri="{FF2B5EF4-FFF2-40B4-BE49-F238E27FC236}">
                <a16:creationId xmlns:a16="http://schemas.microsoft.com/office/drawing/2014/main" id="{F87BDD98-C7C2-4B39-B526-9E67955C9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388" y="296341"/>
            <a:ext cx="1851775" cy="83169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Freihand 6">
                <a:extLst>
                  <a:ext uri="{FF2B5EF4-FFF2-40B4-BE49-F238E27FC236}">
                    <a16:creationId xmlns:a16="http://schemas.microsoft.com/office/drawing/2014/main" id="{A213EBA1-88A4-4EFE-9328-67FAED4EA3CA}"/>
                  </a:ext>
                </a:extLst>
              </p14:cNvPr>
              <p14:cNvContentPartPr/>
              <p14:nvPr userDrawn="1"/>
            </p14:nvContentPartPr>
            <p14:xfrm>
              <a:off x="232758" y="-205736"/>
              <a:ext cx="360" cy="360"/>
            </p14:xfrm>
          </p:contentPart>
        </mc:Choice>
        <mc:Fallback xmlns="">
          <p:pic>
            <p:nvPicPr>
              <p:cNvPr id="7" name="Freihand 6">
                <a:extLst>
                  <a:ext uri="{FF2B5EF4-FFF2-40B4-BE49-F238E27FC236}">
                    <a16:creationId xmlns:a16="http://schemas.microsoft.com/office/drawing/2014/main" id="{A213EBA1-88A4-4EFE-9328-67FAED4EA3CA}"/>
                  </a:ext>
                </a:extLst>
              </p:cNvPr>
              <p:cNvPicPr/>
              <p:nvPr/>
            </p:nvPicPr>
            <p:blipFill>
              <a:blip r:embed="rId4"/>
              <a:stretch>
                <a:fillRect/>
              </a:stretch>
            </p:blipFill>
            <p:spPr>
              <a:xfrm>
                <a:off x="224118" y="-214736"/>
                <a:ext cx="18000" cy="18000"/>
              </a:xfrm>
              <a:prstGeom prst="rect">
                <a:avLst/>
              </a:prstGeom>
            </p:spPr>
          </p:pic>
        </mc:Fallback>
      </mc:AlternateContent>
      <p:cxnSp>
        <p:nvCxnSpPr>
          <p:cNvPr id="10" name="Gerader Verbinder 9">
            <a:extLst>
              <a:ext uri="{FF2B5EF4-FFF2-40B4-BE49-F238E27FC236}">
                <a16:creationId xmlns:a16="http://schemas.microsoft.com/office/drawing/2014/main" id="{942A3607-1EAD-4DF1-8AA8-0B190A75D525}"/>
              </a:ext>
            </a:extLst>
          </p:cNvPr>
          <p:cNvCxnSpPr>
            <a:stCxn id="4" idx="0"/>
            <a:endCxn id="6" idx="0"/>
          </p:cNvCxnSpPr>
          <p:nvPr userDrawn="1"/>
        </p:nvCxnSpPr>
        <p:spPr>
          <a:xfrm>
            <a:off x="2209800" y="6356350"/>
            <a:ext cx="76423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1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E1168-E5DA-4C40-8301-631302231D0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8033172-38E6-49B0-98C9-DC4E66C843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752DEDC-462B-4856-88DF-66F38D27198A}"/>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5" name="Fußzeilenplatzhalter 4">
            <a:extLst>
              <a:ext uri="{FF2B5EF4-FFF2-40B4-BE49-F238E27FC236}">
                <a16:creationId xmlns:a16="http://schemas.microsoft.com/office/drawing/2014/main" id="{671671A8-5CE8-419B-ACFA-7022ED5ED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69985AA-A028-4713-BC2E-A30F1FF40BB9}"/>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93393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03A51A7-6DEA-425E-A1A8-812B225FDFA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0A2343A-5DD3-4F2F-BAE7-DB63832BA8D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E6C6064-4603-4CAE-BA73-9FF37FCEECB9}"/>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5" name="Fußzeilenplatzhalter 4">
            <a:extLst>
              <a:ext uri="{FF2B5EF4-FFF2-40B4-BE49-F238E27FC236}">
                <a16:creationId xmlns:a16="http://schemas.microsoft.com/office/drawing/2014/main" id="{28035A6D-82D0-4829-9D54-A10FBC8941A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6A65862-4198-42E7-B900-FC520DFC74B0}"/>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94659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DE03DC-4FBD-42F1-9BE3-413E5E20827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8DA7644-6D50-4147-B092-5406AC456C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Datumsplatzhalter 8">
            <a:extLst>
              <a:ext uri="{FF2B5EF4-FFF2-40B4-BE49-F238E27FC236}">
                <a16:creationId xmlns:a16="http://schemas.microsoft.com/office/drawing/2014/main" id="{64CCA46C-EAA2-492F-8601-DDE7F3E67BE8}"/>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10" name="Fußzeilenplatzhalter 9">
            <a:extLst>
              <a:ext uri="{FF2B5EF4-FFF2-40B4-BE49-F238E27FC236}">
                <a16:creationId xmlns:a16="http://schemas.microsoft.com/office/drawing/2014/main" id="{73AE39EE-DEEE-4E3E-B111-1F764266E712}"/>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11" name="Foliennummernplatzhalter 10">
            <a:extLst>
              <a:ext uri="{FF2B5EF4-FFF2-40B4-BE49-F238E27FC236}">
                <a16:creationId xmlns:a16="http://schemas.microsoft.com/office/drawing/2014/main" id="{004AE4E8-3926-483D-A505-B02FAF5712BE}"/>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10429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61F7CD-8B26-4612-95BB-A1A5BA029D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116512-9B47-4C8A-BD4D-7CB32A6D2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B94402B-F56F-45BB-96D4-44EA2A2F8F66}"/>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5" name="Fußzeilenplatzhalter 4">
            <a:extLst>
              <a:ext uri="{FF2B5EF4-FFF2-40B4-BE49-F238E27FC236}">
                <a16:creationId xmlns:a16="http://schemas.microsoft.com/office/drawing/2014/main" id="{7EBADD3B-0B6E-4168-BB95-3EC9770B9DDE}"/>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6" name="Foliennummernplatzhalter 5">
            <a:extLst>
              <a:ext uri="{FF2B5EF4-FFF2-40B4-BE49-F238E27FC236}">
                <a16:creationId xmlns:a16="http://schemas.microsoft.com/office/drawing/2014/main" id="{0E75717C-A219-4C65-A7EB-DA13E86D14C4}"/>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66351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EE0D76-00EF-43A0-84A2-60DA902274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AE7933F-3951-49FF-AE85-3E8F0DAE954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228C56A-A0DD-4FBC-8A35-B4EF0A07EA8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E3A282E-0390-43EC-9E4B-1B1ECAF19E03}"/>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6" name="Fußzeilenplatzhalter 5">
            <a:extLst>
              <a:ext uri="{FF2B5EF4-FFF2-40B4-BE49-F238E27FC236}">
                <a16:creationId xmlns:a16="http://schemas.microsoft.com/office/drawing/2014/main" id="{71751984-DD7D-4A7C-9B0F-43B2A7E3CF0E}"/>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7" name="Foliennummernplatzhalter 6">
            <a:extLst>
              <a:ext uri="{FF2B5EF4-FFF2-40B4-BE49-F238E27FC236}">
                <a16:creationId xmlns:a16="http://schemas.microsoft.com/office/drawing/2014/main" id="{D74A368C-225D-4023-81EC-35C7AE46D361}"/>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179824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71436-0714-42A1-9AB5-9CBA3B56B7D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4CDB534-4BE7-4F00-98D6-2798A303D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B24FB82-C772-4166-AACD-6935FDED83A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E9A24FB-B0C4-4E20-8ECD-B0C574A08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BE1F6D7-79CD-4E61-8EA1-46C832AC906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652DEFA-2D21-4BC7-B48F-6FA31AFA0831}"/>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8" name="Fußzeilenplatzhalter 7">
            <a:extLst>
              <a:ext uri="{FF2B5EF4-FFF2-40B4-BE49-F238E27FC236}">
                <a16:creationId xmlns:a16="http://schemas.microsoft.com/office/drawing/2014/main" id="{376DD258-CFF0-490C-9496-F9826BF84F96}"/>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9" name="Foliennummernplatzhalter 8">
            <a:extLst>
              <a:ext uri="{FF2B5EF4-FFF2-40B4-BE49-F238E27FC236}">
                <a16:creationId xmlns:a16="http://schemas.microsoft.com/office/drawing/2014/main" id="{E3987A30-CA16-4E73-9AB6-79D049131592}"/>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310037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5A972-4460-43B3-9B46-DD4D19C0FDB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64F27E5-A55B-4689-BD4F-CA595D28AE5F}"/>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4" name="Fußzeilenplatzhalter 3">
            <a:extLst>
              <a:ext uri="{FF2B5EF4-FFF2-40B4-BE49-F238E27FC236}">
                <a16:creationId xmlns:a16="http://schemas.microsoft.com/office/drawing/2014/main" id="{4DD06C03-349E-4127-96CC-1D52CFBCA262}"/>
              </a:ext>
            </a:extLst>
          </p:cNvPr>
          <p:cNvSpPr>
            <a:spLocks noGrp="1"/>
          </p:cNvSpPr>
          <p:nvPr>
            <p:ph type="ftr" sz="quarter" idx="11"/>
          </p:nvPr>
        </p:nvSpPr>
        <p:spPr/>
        <p:txBody>
          <a:bodyPr/>
          <a:lstStyle/>
          <a:p>
            <a:r>
              <a:rPr lang="de-AT" dirty="0"/>
              <a:t>@ 2021  - CGS IT Solutions GmbH</a:t>
            </a:r>
          </a:p>
          <a:p>
            <a:r>
              <a:rPr lang="de-DE" dirty="0"/>
              <a:t>http://www.cgs.at </a:t>
            </a:r>
          </a:p>
        </p:txBody>
      </p:sp>
      <p:sp>
        <p:nvSpPr>
          <p:cNvPr id="5" name="Foliennummernplatzhalter 4">
            <a:extLst>
              <a:ext uri="{FF2B5EF4-FFF2-40B4-BE49-F238E27FC236}">
                <a16:creationId xmlns:a16="http://schemas.microsoft.com/office/drawing/2014/main" id="{BD874B9A-712E-43A5-B4CD-2E222452B003}"/>
              </a:ext>
            </a:extLst>
          </p:cNvPr>
          <p:cNvSpPr>
            <a:spLocks noGrp="1"/>
          </p:cNvSpPr>
          <p:nvPr>
            <p:ph type="sldNum" sz="quarter" idx="12"/>
          </p:nvPr>
        </p:nvSpPr>
        <p:spPr/>
        <p:txBody>
          <a:bodyPr/>
          <a:lstStyle/>
          <a:p>
            <a:fld id="{DBAF2647-8048-487E-86E6-C922A3AA4B79}" type="slidenum">
              <a:rPr lang="de-DE" smtClean="0"/>
              <a:t>‹Nr.›</a:t>
            </a:fld>
            <a:endParaRPr lang="de-DE"/>
          </a:p>
        </p:txBody>
      </p:sp>
      <p:pic>
        <p:nvPicPr>
          <p:cNvPr id="7" name="Grafik 6" descr="Ein Bild, das Zeichnung enthält.&#10;&#10;Automatisch generierte Beschreibung">
            <a:extLst>
              <a:ext uri="{FF2B5EF4-FFF2-40B4-BE49-F238E27FC236}">
                <a16:creationId xmlns:a16="http://schemas.microsoft.com/office/drawing/2014/main" id="{5FD8231F-4E6C-415B-A9C8-554CFB09FA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119168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D521E0F-4901-435E-8D04-A5237F1F903E}"/>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3" name="Fußzeilenplatzhalter 2">
            <a:extLst>
              <a:ext uri="{FF2B5EF4-FFF2-40B4-BE49-F238E27FC236}">
                <a16:creationId xmlns:a16="http://schemas.microsoft.com/office/drawing/2014/main" id="{CE875299-3032-4DD4-9324-5511E5E36D1D}"/>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4" name="Foliennummernplatzhalter 3">
            <a:extLst>
              <a:ext uri="{FF2B5EF4-FFF2-40B4-BE49-F238E27FC236}">
                <a16:creationId xmlns:a16="http://schemas.microsoft.com/office/drawing/2014/main" id="{60D1F458-5BD1-473B-907E-CF66B8306516}"/>
              </a:ext>
            </a:extLst>
          </p:cNvPr>
          <p:cNvSpPr>
            <a:spLocks noGrp="1"/>
          </p:cNvSpPr>
          <p:nvPr>
            <p:ph type="sldNum" sz="quarter" idx="12"/>
          </p:nvPr>
        </p:nvSpPr>
        <p:spPr/>
        <p:txBody>
          <a:bodyPr/>
          <a:lstStyle/>
          <a:p>
            <a:fld id="{DBAF2647-8048-487E-86E6-C922A3AA4B79}" type="slidenum">
              <a:rPr lang="de-DE" smtClean="0"/>
              <a:t>‹Nr.›</a:t>
            </a:fld>
            <a:endParaRPr lang="de-DE"/>
          </a:p>
        </p:txBody>
      </p:sp>
      <p:pic>
        <p:nvPicPr>
          <p:cNvPr id="6" name="Grafik 5" descr="Ein Bild, das Zeichnung enthält.&#10;&#10;Automatisch generierte Beschreibung">
            <a:extLst>
              <a:ext uri="{FF2B5EF4-FFF2-40B4-BE49-F238E27FC236}">
                <a16:creationId xmlns:a16="http://schemas.microsoft.com/office/drawing/2014/main" id="{D364FC51-1E4D-4AEB-9DBF-2CC2B152AB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417093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E1073-C1AD-4B9A-9D61-0C893D8A45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D801D75-8E26-4E39-AFFE-DD35ECC4B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1C8AED1-6370-4EAC-A7A1-8E2607463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BC61A2F-0C6F-4C6E-B2C1-386A6E90E430}"/>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6" name="Fußzeilenplatzhalter 5">
            <a:extLst>
              <a:ext uri="{FF2B5EF4-FFF2-40B4-BE49-F238E27FC236}">
                <a16:creationId xmlns:a16="http://schemas.microsoft.com/office/drawing/2014/main" id="{99D63218-F078-4C91-9D2C-CB0FA9BC831F}"/>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7" name="Foliennummernplatzhalter 6">
            <a:extLst>
              <a:ext uri="{FF2B5EF4-FFF2-40B4-BE49-F238E27FC236}">
                <a16:creationId xmlns:a16="http://schemas.microsoft.com/office/drawing/2014/main" id="{CF6D542E-7F45-4C53-9C04-DD39E24AC251}"/>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236202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00585-27EA-4E1A-ACBF-C1939B6BF04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7100F67-2852-498E-A3B4-A50607BB4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AADBC0E5-52E7-43A1-B9C9-1EB87DEAC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5853C22-6FC7-4FEF-93AC-D088B8D0EF26}"/>
              </a:ext>
            </a:extLst>
          </p:cNvPr>
          <p:cNvSpPr>
            <a:spLocks noGrp="1"/>
          </p:cNvSpPr>
          <p:nvPr>
            <p:ph type="dt" sz="half" idx="10"/>
          </p:nvPr>
        </p:nvSpPr>
        <p:spPr/>
        <p:txBody>
          <a:bodyPr/>
          <a:lstStyle/>
          <a:p>
            <a:fld id="{754E2086-8CAB-4C99-8031-A26DB20B6863}" type="datetimeFigureOut">
              <a:rPr lang="de-DE" smtClean="0"/>
              <a:t>07.12.2021</a:t>
            </a:fld>
            <a:endParaRPr lang="de-DE"/>
          </a:p>
        </p:txBody>
      </p:sp>
      <p:sp>
        <p:nvSpPr>
          <p:cNvPr id="6" name="Fußzeilenplatzhalter 5">
            <a:extLst>
              <a:ext uri="{FF2B5EF4-FFF2-40B4-BE49-F238E27FC236}">
                <a16:creationId xmlns:a16="http://schemas.microsoft.com/office/drawing/2014/main" id="{817E4637-4431-40DE-81D4-C413D475B3B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3609BD-5ECC-4677-B825-9F7E2A86948A}"/>
              </a:ext>
            </a:extLst>
          </p:cNvPr>
          <p:cNvSpPr>
            <a:spLocks noGrp="1"/>
          </p:cNvSpPr>
          <p:nvPr>
            <p:ph type="sldNum" sz="quarter" idx="12"/>
          </p:nvPr>
        </p:nvSpPr>
        <p:spPr/>
        <p:txBody>
          <a:bodyPr/>
          <a:lstStyle/>
          <a:p>
            <a:fld id="{DBAF2647-8048-487E-86E6-C922A3AA4B79}" type="slidenum">
              <a:rPr lang="de-DE" smtClean="0"/>
              <a:t>‹Nr.›</a:t>
            </a:fld>
            <a:endParaRPr lang="de-DE"/>
          </a:p>
        </p:txBody>
      </p:sp>
    </p:spTree>
    <p:extLst>
      <p:ext uri="{BB962C8B-B14F-4D97-AF65-F5344CB8AC3E}">
        <p14:creationId xmlns:p14="http://schemas.microsoft.com/office/powerpoint/2010/main" val="42541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A45A5D4-568A-403B-8D38-22B2FC1F5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E7EF6A2-7187-4DED-9955-6047942F3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525BD1-13A0-4ECE-A216-C27ED3283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E2086-8CAB-4C99-8031-A26DB20B6863}" type="datetimeFigureOut">
              <a:rPr lang="de-DE" smtClean="0"/>
              <a:t>07.12.2021</a:t>
            </a:fld>
            <a:endParaRPr lang="de-DE"/>
          </a:p>
        </p:txBody>
      </p:sp>
      <p:sp>
        <p:nvSpPr>
          <p:cNvPr id="5" name="Fußzeilenplatzhalter 4">
            <a:extLst>
              <a:ext uri="{FF2B5EF4-FFF2-40B4-BE49-F238E27FC236}">
                <a16:creationId xmlns:a16="http://schemas.microsoft.com/office/drawing/2014/main" id="{7C1CAE34-04B8-413D-BB4B-BEEDD8C09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dirty="0"/>
              <a:t>@ 2020  - CGS IT Solutions GmbH</a:t>
            </a:r>
          </a:p>
          <a:p>
            <a:r>
              <a:rPr lang="de-DE" dirty="0"/>
              <a:t>http://www.cgs.at </a:t>
            </a:r>
          </a:p>
        </p:txBody>
      </p:sp>
      <p:sp>
        <p:nvSpPr>
          <p:cNvPr id="6" name="Foliennummernplatzhalter 5">
            <a:extLst>
              <a:ext uri="{FF2B5EF4-FFF2-40B4-BE49-F238E27FC236}">
                <a16:creationId xmlns:a16="http://schemas.microsoft.com/office/drawing/2014/main" id="{AA21A589-9C39-47F8-B16F-6FA5CD800059}"/>
              </a:ext>
            </a:extLst>
          </p:cNvPr>
          <p:cNvSpPr>
            <a:spLocks noGrp="1"/>
          </p:cNvSpPr>
          <p:nvPr>
            <p:ph type="sldNum" sz="quarter" idx="4"/>
          </p:nvPr>
        </p:nvSpPr>
        <p:spPr>
          <a:xfrm>
            <a:off x="8610600" y="6356350"/>
            <a:ext cx="25586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F2647-8048-487E-86E6-C922A3AA4B79}" type="slidenum">
              <a:rPr lang="de-DE" smtClean="0"/>
              <a:t>‹Nr.›</a:t>
            </a:fld>
            <a:endParaRPr lang="de-DE"/>
          </a:p>
        </p:txBody>
      </p:sp>
      <p:pic>
        <p:nvPicPr>
          <p:cNvPr id="8" name="Grafik 7" descr="Ein Bild, das Zeichnung enthält.&#10;&#10;Automatisch generierte Beschreibung">
            <a:extLst>
              <a:ext uri="{FF2B5EF4-FFF2-40B4-BE49-F238E27FC236}">
                <a16:creationId xmlns:a16="http://schemas.microsoft.com/office/drawing/2014/main" id="{970C9F32-5FDB-4E2A-B592-DAE5080E05A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4079027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94B54C-21C4-4FA4-9763-19DC8D2D225F}"/>
              </a:ext>
            </a:extLst>
          </p:cNvPr>
          <p:cNvSpPr>
            <a:spLocks noGrp="1"/>
          </p:cNvSpPr>
          <p:nvPr>
            <p:ph type="ctrTitle"/>
          </p:nvPr>
        </p:nvSpPr>
        <p:spPr/>
        <p:txBody>
          <a:bodyPr>
            <a:normAutofit/>
          </a:bodyPr>
          <a:lstStyle/>
          <a:p>
            <a:r>
              <a:rPr lang="de-DE" dirty="0" err="1"/>
              <a:t>Ansible</a:t>
            </a:r>
            <a:br>
              <a:rPr lang="de-DE" dirty="0"/>
            </a:br>
            <a:r>
              <a:rPr lang="de-DE" dirty="0"/>
              <a:t>Allgemeine Grundlagen</a:t>
            </a:r>
          </a:p>
        </p:txBody>
      </p:sp>
      <p:sp>
        <p:nvSpPr>
          <p:cNvPr id="3" name="Untertitel 2">
            <a:extLst>
              <a:ext uri="{FF2B5EF4-FFF2-40B4-BE49-F238E27FC236}">
                <a16:creationId xmlns:a16="http://schemas.microsoft.com/office/drawing/2014/main" id="{BC762280-0FC2-4702-8DFC-CF40B520B8AD}"/>
              </a:ext>
            </a:extLst>
          </p:cNvPr>
          <p:cNvSpPr>
            <a:spLocks noGrp="1"/>
          </p:cNvSpPr>
          <p:nvPr>
            <p:ph type="subTitle" idx="1"/>
          </p:nvPr>
        </p:nvSpPr>
        <p:spPr/>
        <p:txBody>
          <a:bodyPr/>
          <a:lstStyle/>
          <a:p>
            <a:r>
              <a:rPr lang="de-DE" dirty="0"/>
              <a:t>Java </a:t>
            </a:r>
            <a:r>
              <a:rPr lang="de-DE" dirty="0" err="1"/>
              <a:t>Dev-Ops</a:t>
            </a:r>
            <a:r>
              <a:rPr lang="de-DE" dirty="0"/>
              <a:t> Cloud Training</a:t>
            </a:r>
            <a:br>
              <a:rPr lang="de-DE" dirty="0"/>
            </a:br>
            <a:endParaRPr lang="de-DE" dirty="0"/>
          </a:p>
          <a:p>
            <a:r>
              <a:rPr lang="de-DE" dirty="0"/>
              <a:t>11 - 2021</a:t>
            </a:r>
          </a:p>
        </p:txBody>
      </p:sp>
    </p:spTree>
    <p:extLst>
      <p:ext uri="{BB962C8B-B14F-4D97-AF65-F5344CB8AC3E}">
        <p14:creationId xmlns:p14="http://schemas.microsoft.com/office/powerpoint/2010/main" val="296237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646719-5D7C-435C-BB61-C69E06D2A42D}"/>
              </a:ext>
            </a:extLst>
          </p:cNvPr>
          <p:cNvSpPr>
            <a:spLocks noGrp="1"/>
          </p:cNvSpPr>
          <p:nvPr>
            <p:ph type="title"/>
          </p:nvPr>
        </p:nvSpPr>
        <p:spPr/>
        <p:txBody>
          <a:bodyPr/>
          <a:lstStyle/>
          <a:p>
            <a:r>
              <a:rPr lang="de-DE" dirty="0" err="1"/>
              <a:t>Ansible</a:t>
            </a:r>
            <a:r>
              <a:rPr lang="de-DE" dirty="0"/>
              <a:t> </a:t>
            </a:r>
            <a:r>
              <a:rPr lang="de-DE" dirty="0" err="1"/>
              <a:t>Inventory</a:t>
            </a:r>
            <a:r>
              <a:rPr lang="de-DE" dirty="0"/>
              <a:t> </a:t>
            </a:r>
            <a:r>
              <a:rPr lang="de-DE" dirty="0" err="1"/>
              <a:t>Example</a:t>
            </a:r>
            <a:endParaRPr lang="de-DE" dirty="0"/>
          </a:p>
        </p:txBody>
      </p:sp>
      <p:sp>
        <p:nvSpPr>
          <p:cNvPr id="3" name="Inhaltsplatzhalter 2">
            <a:extLst>
              <a:ext uri="{FF2B5EF4-FFF2-40B4-BE49-F238E27FC236}">
                <a16:creationId xmlns:a16="http://schemas.microsoft.com/office/drawing/2014/main" id="{02F62B97-0B99-45D7-91E9-33E9CCC69C2F}"/>
              </a:ext>
            </a:extLst>
          </p:cNvPr>
          <p:cNvSpPr>
            <a:spLocks noGrp="1"/>
          </p:cNvSpPr>
          <p:nvPr>
            <p:ph idx="1"/>
          </p:nvPr>
        </p:nvSpPr>
        <p:spPr/>
        <p:txBody>
          <a:bodyPr>
            <a:normAutofit fontScale="32500" lnSpcReduction="20000"/>
          </a:bodyPr>
          <a:lstStyle/>
          <a:p>
            <a:pPr marL="0" indent="0">
              <a:buNone/>
            </a:pPr>
            <a:r>
              <a:rPr lang="en-US" dirty="0"/>
              <a:t># Ex 1: Ungrouped hosts, specify before any group headers:</a:t>
            </a:r>
          </a:p>
          <a:p>
            <a:pPr marL="0" indent="0">
              <a:buNone/>
            </a:pPr>
            <a:endParaRPr lang="en-US" dirty="0"/>
          </a:p>
          <a:p>
            <a:pPr marL="0" indent="0">
              <a:buNone/>
            </a:pPr>
            <a:r>
              <a:rPr lang="en-US" dirty="0"/>
              <a:t>## green.example.com</a:t>
            </a:r>
          </a:p>
          <a:p>
            <a:pPr marL="0" indent="0">
              <a:buNone/>
            </a:pPr>
            <a:r>
              <a:rPr lang="en-US" dirty="0"/>
              <a:t>## blue.example.com</a:t>
            </a:r>
          </a:p>
          <a:p>
            <a:pPr marL="0" indent="0">
              <a:buNone/>
            </a:pPr>
            <a:r>
              <a:rPr lang="en-US" dirty="0"/>
              <a:t>## 192.168.100.1</a:t>
            </a:r>
          </a:p>
          <a:p>
            <a:pPr marL="0" indent="0">
              <a:buNone/>
            </a:pPr>
            <a:r>
              <a:rPr lang="en-US" dirty="0"/>
              <a:t>## 192.168.100.10</a:t>
            </a:r>
          </a:p>
          <a:p>
            <a:pPr marL="0" indent="0">
              <a:buNone/>
            </a:pPr>
            <a:endParaRPr lang="en-US" dirty="0"/>
          </a:p>
          <a:p>
            <a:pPr marL="0" indent="0">
              <a:buNone/>
            </a:pPr>
            <a:r>
              <a:rPr lang="en-US" dirty="0"/>
              <a:t># Ex 2: A collection of hosts belonging to the 'webservers' group:</a:t>
            </a:r>
          </a:p>
          <a:p>
            <a:pPr marL="0" indent="0">
              <a:buNone/>
            </a:pPr>
            <a:endParaRPr lang="en-US" dirty="0"/>
          </a:p>
          <a:p>
            <a:pPr marL="0" indent="0">
              <a:buNone/>
            </a:pPr>
            <a:r>
              <a:rPr lang="en-US" dirty="0"/>
              <a:t>## [webservers]</a:t>
            </a:r>
          </a:p>
          <a:p>
            <a:pPr marL="0" indent="0">
              <a:buNone/>
            </a:pPr>
            <a:r>
              <a:rPr lang="en-US" dirty="0"/>
              <a:t>## alpha.example.org</a:t>
            </a:r>
          </a:p>
          <a:p>
            <a:pPr marL="0" indent="0">
              <a:buNone/>
            </a:pPr>
            <a:r>
              <a:rPr lang="en-US" dirty="0"/>
              <a:t>## beta.example.org</a:t>
            </a:r>
          </a:p>
          <a:p>
            <a:pPr marL="0" indent="0">
              <a:buNone/>
            </a:pPr>
            <a:r>
              <a:rPr lang="en-US" dirty="0"/>
              <a:t>## 192.168.1.100</a:t>
            </a:r>
          </a:p>
          <a:p>
            <a:pPr marL="0" indent="0">
              <a:buNone/>
            </a:pPr>
            <a:r>
              <a:rPr lang="en-US" dirty="0"/>
              <a:t>## 192.168.1.110</a:t>
            </a:r>
          </a:p>
          <a:p>
            <a:pPr marL="0" indent="0">
              <a:buNone/>
            </a:pPr>
            <a:endParaRPr lang="en-US" dirty="0"/>
          </a:p>
          <a:p>
            <a:pPr marL="0" indent="0">
              <a:buNone/>
            </a:pPr>
            <a:r>
              <a:rPr lang="en-US" dirty="0"/>
              <a:t># If you have multiple hosts following a pattern, you can specify</a:t>
            </a:r>
          </a:p>
          <a:p>
            <a:pPr marL="0" indent="0">
              <a:buNone/>
            </a:pPr>
            <a:r>
              <a:rPr lang="en-US" dirty="0"/>
              <a:t># them like this:</a:t>
            </a:r>
          </a:p>
          <a:p>
            <a:pPr marL="0" indent="0">
              <a:buNone/>
            </a:pPr>
            <a:endParaRPr lang="en-US" dirty="0"/>
          </a:p>
          <a:p>
            <a:pPr marL="0" indent="0">
              <a:buNone/>
            </a:pPr>
            <a:r>
              <a:rPr lang="en-US" dirty="0"/>
              <a:t>## www[001:006].example.com</a:t>
            </a:r>
            <a:endParaRPr lang="de-DE" dirty="0"/>
          </a:p>
        </p:txBody>
      </p:sp>
    </p:spTree>
    <p:extLst>
      <p:ext uri="{BB962C8B-B14F-4D97-AF65-F5344CB8AC3E}">
        <p14:creationId xmlns:p14="http://schemas.microsoft.com/office/powerpoint/2010/main" val="120959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AC519E-C5BD-46D0-9EE4-0F95BF0D5550}"/>
              </a:ext>
            </a:extLst>
          </p:cNvPr>
          <p:cNvSpPr>
            <a:spLocks noGrp="1"/>
          </p:cNvSpPr>
          <p:nvPr>
            <p:ph type="title"/>
          </p:nvPr>
        </p:nvSpPr>
        <p:spPr/>
        <p:txBody>
          <a:bodyPr/>
          <a:lstStyle/>
          <a:p>
            <a:r>
              <a:rPr lang="de-DE" dirty="0" err="1"/>
              <a:t>Ansible</a:t>
            </a:r>
            <a:r>
              <a:rPr lang="de-DE" dirty="0"/>
              <a:t> </a:t>
            </a:r>
            <a:r>
              <a:rPr lang="de-DE" dirty="0" err="1"/>
              <a:t>Playbooks</a:t>
            </a:r>
            <a:endParaRPr lang="de-DE" dirty="0"/>
          </a:p>
        </p:txBody>
      </p:sp>
      <p:sp>
        <p:nvSpPr>
          <p:cNvPr id="3" name="Inhaltsplatzhalter 2">
            <a:extLst>
              <a:ext uri="{FF2B5EF4-FFF2-40B4-BE49-F238E27FC236}">
                <a16:creationId xmlns:a16="http://schemas.microsoft.com/office/drawing/2014/main" id="{2B9B044C-5E59-46E5-AFE7-B8ED3595C514}"/>
              </a:ext>
            </a:extLst>
          </p:cNvPr>
          <p:cNvSpPr>
            <a:spLocks noGrp="1"/>
          </p:cNvSpPr>
          <p:nvPr>
            <p:ph idx="1"/>
          </p:nvPr>
        </p:nvSpPr>
        <p:spPr/>
        <p:txBody>
          <a:bodyPr>
            <a:normAutofit fontScale="92500" lnSpcReduction="10000"/>
          </a:bodyPr>
          <a:lstStyle/>
          <a:p>
            <a:r>
              <a:rPr lang="en-US" dirty="0"/>
              <a:t>Playbooks are simple YAML files. </a:t>
            </a:r>
          </a:p>
          <a:p>
            <a:r>
              <a:rPr lang="en-US" dirty="0"/>
              <a:t>These files are descriptions of the desired state of your systems. Ansible then does the hard work of getting your systems to that state no matter what state they are currently in. </a:t>
            </a:r>
          </a:p>
          <a:p>
            <a:r>
              <a:rPr lang="en-US" dirty="0"/>
              <a:t>Playbooks make your installations, upgrades and day-to-day management repeatable and reliable.</a:t>
            </a:r>
          </a:p>
          <a:p>
            <a:r>
              <a:rPr lang="en-US" dirty="0"/>
              <a:t>Playbooks are simple to write and maintain. Playbooks are written in a natural language so they are very easy to evolve and edit.</a:t>
            </a:r>
          </a:p>
          <a:p>
            <a:r>
              <a:rPr lang="en-US" dirty="0"/>
              <a:t>Playbook contains Plays.</a:t>
            </a:r>
          </a:p>
          <a:p>
            <a:r>
              <a:rPr lang="en-US" dirty="0"/>
              <a:t>Plays contain tasks.</a:t>
            </a:r>
          </a:p>
          <a:p>
            <a:r>
              <a:rPr lang="en-US" dirty="0"/>
              <a:t>tasks call modules.</a:t>
            </a:r>
            <a:endParaRPr lang="de-DE" dirty="0"/>
          </a:p>
        </p:txBody>
      </p:sp>
    </p:spTree>
    <p:extLst>
      <p:ext uri="{BB962C8B-B14F-4D97-AF65-F5344CB8AC3E}">
        <p14:creationId xmlns:p14="http://schemas.microsoft.com/office/powerpoint/2010/main" val="27072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002E67-986C-42C1-B110-0CFBF0D246F3}"/>
              </a:ext>
            </a:extLst>
          </p:cNvPr>
          <p:cNvSpPr>
            <a:spLocks noGrp="1"/>
          </p:cNvSpPr>
          <p:nvPr>
            <p:ph type="title"/>
          </p:nvPr>
        </p:nvSpPr>
        <p:spPr/>
        <p:txBody>
          <a:bodyPr/>
          <a:lstStyle/>
          <a:p>
            <a:r>
              <a:rPr lang="en-US" dirty="0"/>
              <a:t>Ansible Playbook Example</a:t>
            </a:r>
            <a:endParaRPr lang="de-DE" dirty="0"/>
          </a:p>
        </p:txBody>
      </p:sp>
      <p:pic>
        <p:nvPicPr>
          <p:cNvPr id="6" name="Inhaltsplatzhalter 5">
            <a:extLst>
              <a:ext uri="{FF2B5EF4-FFF2-40B4-BE49-F238E27FC236}">
                <a16:creationId xmlns:a16="http://schemas.microsoft.com/office/drawing/2014/main" id="{D0E04BF4-632A-4FD2-9EB4-A5D585D22197}"/>
              </a:ext>
            </a:extLst>
          </p:cNvPr>
          <p:cNvPicPr>
            <a:picLocks noGrp="1" noChangeAspect="1"/>
          </p:cNvPicPr>
          <p:nvPr>
            <p:ph idx="1"/>
          </p:nvPr>
        </p:nvPicPr>
        <p:blipFill>
          <a:blip r:embed="rId2"/>
          <a:stretch>
            <a:fillRect/>
          </a:stretch>
        </p:blipFill>
        <p:spPr>
          <a:xfrm>
            <a:off x="1056758" y="1743074"/>
            <a:ext cx="9290934" cy="4536539"/>
          </a:xfrm>
        </p:spPr>
      </p:pic>
    </p:spTree>
    <p:extLst>
      <p:ext uri="{BB962C8B-B14F-4D97-AF65-F5344CB8AC3E}">
        <p14:creationId xmlns:p14="http://schemas.microsoft.com/office/powerpoint/2010/main" val="30914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3C8414-EAB8-4C20-822D-33422F5F4941}"/>
              </a:ext>
            </a:extLst>
          </p:cNvPr>
          <p:cNvSpPr>
            <a:spLocks noGrp="1"/>
          </p:cNvSpPr>
          <p:nvPr>
            <p:ph type="title"/>
          </p:nvPr>
        </p:nvSpPr>
        <p:spPr/>
        <p:txBody>
          <a:bodyPr/>
          <a:lstStyle/>
          <a:p>
            <a:r>
              <a:rPr lang="de-DE" dirty="0" err="1"/>
              <a:t>Ansible</a:t>
            </a:r>
            <a:r>
              <a:rPr lang="de-DE" dirty="0"/>
              <a:t> Variables</a:t>
            </a:r>
          </a:p>
        </p:txBody>
      </p:sp>
      <p:pic>
        <p:nvPicPr>
          <p:cNvPr id="5" name="Grafik 4">
            <a:extLst>
              <a:ext uri="{FF2B5EF4-FFF2-40B4-BE49-F238E27FC236}">
                <a16:creationId xmlns:a16="http://schemas.microsoft.com/office/drawing/2014/main" id="{FF3FA6AF-BA08-47A7-8E44-A7042DF835B5}"/>
              </a:ext>
            </a:extLst>
          </p:cNvPr>
          <p:cNvPicPr>
            <a:picLocks noChangeAspect="1"/>
          </p:cNvPicPr>
          <p:nvPr/>
        </p:nvPicPr>
        <p:blipFill>
          <a:blip r:embed="rId2"/>
          <a:stretch>
            <a:fillRect/>
          </a:stretch>
        </p:blipFill>
        <p:spPr>
          <a:xfrm>
            <a:off x="1524000" y="1348384"/>
            <a:ext cx="7813438" cy="4636659"/>
          </a:xfrm>
          <a:prstGeom prst="rect">
            <a:avLst/>
          </a:prstGeom>
        </p:spPr>
      </p:pic>
      <p:sp>
        <p:nvSpPr>
          <p:cNvPr id="6" name="Textfeld 5">
            <a:extLst>
              <a:ext uri="{FF2B5EF4-FFF2-40B4-BE49-F238E27FC236}">
                <a16:creationId xmlns:a16="http://schemas.microsoft.com/office/drawing/2014/main" id="{C2F10354-DBCC-4D4C-9956-D519CEB692B6}"/>
              </a:ext>
            </a:extLst>
          </p:cNvPr>
          <p:cNvSpPr txBox="1"/>
          <p:nvPr/>
        </p:nvSpPr>
        <p:spPr>
          <a:xfrm>
            <a:off x="838200" y="5985043"/>
            <a:ext cx="10250424" cy="276999"/>
          </a:xfrm>
          <a:prstGeom prst="rect">
            <a:avLst/>
          </a:prstGeom>
          <a:noFill/>
        </p:spPr>
        <p:txBody>
          <a:bodyPr wrap="square" rtlCol="0">
            <a:spAutoFit/>
          </a:bodyPr>
          <a:lstStyle/>
          <a:p>
            <a:r>
              <a:rPr lang="de-DE" sz="1200" dirty="0"/>
              <a:t>See: https://stackoverflow.com/questions/30662069/how-can-i-pass-variable-to-ansible-playbook-in-the-command-line</a:t>
            </a:r>
          </a:p>
        </p:txBody>
      </p:sp>
    </p:spTree>
    <p:extLst>
      <p:ext uri="{BB962C8B-B14F-4D97-AF65-F5344CB8AC3E}">
        <p14:creationId xmlns:p14="http://schemas.microsoft.com/office/powerpoint/2010/main" val="220798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4C70A8-66C1-442F-BAFE-5F1B1D4CF2C1}"/>
              </a:ext>
            </a:extLst>
          </p:cNvPr>
          <p:cNvSpPr>
            <a:spLocks noGrp="1"/>
          </p:cNvSpPr>
          <p:nvPr>
            <p:ph type="title"/>
          </p:nvPr>
        </p:nvSpPr>
        <p:spPr/>
        <p:txBody>
          <a:bodyPr/>
          <a:lstStyle/>
          <a:p>
            <a:r>
              <a:rPr lang="de-DE" dirty="0" err="1"/>
              <a:t>Ansible</a:t>
            </a:r>
            <a:r>
              <a:rPr lang="de-DE" dirty="0"/>
              <a:t> Modules</a:t>
            </a:r>
          </a:p>
        </p:txBody>
      </p:sp>
      <p:sp>
        <p:nvSpPr>
          <p:cNvPr id="3" name="Inhaltsplatzhalter 2">
            <a:extLst>
              <a:ext uri="{FF2B5EF4-FFF2-40B4-BE49-F238E27FC236}">
                <a16:creationId xmlns:a16="http://schemas.microsoft.com/office/drawing/2014/main" id="{4FEAB654-2E30-49D0-8473-968F5840D8C8}"/>
              </a:ext>
            </a:extLst>
          </p:cNvPr>
          <p:cNvSpPr>
            <a:spLocks noGrp="1"/>
          </p:cNvSpPr>
          <p:nvPr>
            <p:ph idx="1"/>
          </p:nvPr>
        </p:nvSpPr>
        <p:spPr/>
        <p:txBody>
          <a:bodyPr>
            <a:normAutofit/>
          </a:bodyPr>
          <a:lstStyle/>
          <a:p>
            <a:r>
              <a:rPr lang="en-US" dirty="0"/>
              <a:t>There are over 1000 modules provided by Ansible to automate every part of the environment. </a:t>
            </a:r>
          </a:p>
          <a:p>
            <a:r>
              <a:rPr lang="en-US" dirty="0"/>
              <a:t>Modules are like plugins that do the actual work in Ansible, they are what gets executed in each playbook task.</a:t>
            </a:r>
          </a:p>
          <a:p>
            <a:r>
              <a:rPr lang="en-US" dirty="0"/>
              <a:t>Each module is mostly standalone and can be written in a standard scripting language (such as Python, Perl, Ruby, </a:t>
            </a:r>
            <a:r>
              <a:rPr lang="en-US" dirty="0" err="1"/>
              <a:t>Bash,etc</a:t>
            </a:r>
            <a:r>
              <a:rPr lang="en-US" dirty="0"/>
              <a:t>.). </a:t>
            </a:r>
          </a:p>
          <a:p>
            <a:r>
              <a:rPr lang="en-US" dirty="0"/>
              <a:t>One of the guiding properties of modules is idempotency, </a:t>
            </a:r>
          </a:p>
          <a:p>
            <a:r>
              <a:rPr lang="en-US" dirty="0"/>
              <a:t>which means that even if an operation is repeated multiple times,</a:t>
            </a:r>
            <a:br>
              <a:rPr lang="en-US" dirty="0"/>
            </a:br>
            <a:r>
              <a:rPr lang="en-US" dirty="0"/>
              <a:t>it will always place the system into the same state.</a:t>
            </a:r>
            <a:endParaRPr lang="de-DE" dirty="0"/>
          </a:p>
        </p:txBody>
      </p:sp>
    </p:spTree>
    <p:extLst>
      <p:ext uri="{BB962C8B-B14F-4D97-AF65-F5344CB8AC3E}">
        <p14:creationId xmlns:p14="http://schemas.microsoft.com/office/powerpoint/2010/main" val="188767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969BD-92FC-45EE-8935-B9D32A3698CC}"/>
              </a:ext>
            </a:extLst>
          </p:cNvPr>
          <p:cNvSpPr>
            <a:spLocks noGrp="1"/>
          </p:cNvSpPr>
          <p:nvPr>
            <p:ph type="title"/>
          </p:nvPr>
        </p:nvSpPr>
        <p:spPr/>
        <p:txBody>
          <a:bodyPr/>
          <a:lstStyle/>
          <a:p>
            <a:r>
              <a:rPr lang="de-DE" dirty="0" err="1"/>
              <a:t>Ansible</a:t>
            </a:r>
            <a:r>
              <a:rPr lang="de-DE" dirty="0"/>
              <a:t> </a:t>
            </a:r>
            <a:r>
              <a:rPr lang="de-DE" dirty="0" err="1"/>
              <a:t>Roles</a:t>
            </a:r>
            <a:endParaRPr lang="de-DE" dirty="0"/>
          </a:p>
        </p:txBody>
      </p:sp>
      <p:sp>
        <p:nvSpPr>
          <p:cNvPr id="3" name="Inhaltsplatzhalter 2">
            <a:extLst>
              <a:ext uri="{FF2B5EF4-FFF2-40B4-BE49-F238E27FC236}">
                <a16:creationId xmlns:a16="http://schemas.microsoft.com/office/drawing/2014/main" id="{E39ADB5E-77B9-4D63-8816-B4E4C5A1F97B}"/>
              </a:ext>
            </a:extLst>
          </p:cNvPr>
          <p:cNvSpPr>
            <a:spLocks noGrp="1"/>
          </p:cNvSpPr>
          <p:nvPr>
            <p:ph idx="1"/>
          </p:nvPr>
        </p:nvSpPr>
        <p:spPr/>
        <p:txBody>
          <a:bodyPr>
            <a:normAutofit/>
          </a:bodyPr>
          <a:lstStyle/>
          <a:p>
            <a:pPr marL="0" indent="0">
              <a:buNone/>
            </a:pPr>
            <a:r>
              <a:rPr lang="en-US" dirty="0"/>
              <a:t>Roles are a way to group tasks together into one container. We</a:t>
            </a:r>
          </a:p>
          <a:p>
            <a:pPr marL="0" indent="0">
              <a:buNone/>
            </a:pPr>
            <a:r>
              <a:rPr lang="en-US" dirty="0"/>
              <a:t>could have a role for setting up MySQL, another one for configuring iptables etc.</a:t>
            </a:r>
          </a:p>
          <a:p>
            <a:pPr marL="0" indent="0">
              <a:buNone/>
            </a:pPr>
            <a:r>
              <a:rPr lang="en-US" dirty="0"/>
              <a:t>Roles makes it easy to configure hosts. Any role can be performed on any host or group of hosts such as:</a:t>
            </a:r>
          </a:p>
          <a:p>
            <a:pPr marL="0" indent="0">
              <a:buNone/>
            </a:pPr>
            <a:r>
              <a:rPr lang="en-US" dirty="0"/>
              <a:t>	- hosts: all</a:t>
            </a:r>
            <a:br>
              <a:rPr lang="en-US" dirty="0"/>
            </a:br>
            <a:r>
              <a:rPr lang="en-US" dirty="0"/>
              <a:t>	 roles:</a:t>
            </a:r>
            <a:br>
              <a:rPr lang="en-US" dirty="0"/>
            </a:br>
            <a:r>
              <a:rPr lang="en-US" dirty="0"/>
              <a:t>	  - role_1</a:t>
            </a:r>
          </a:p>
          <a:p>
            <a:pPr marL="0" indent="0">
              <a:buNone/>
            </a:pPr>
            <a:r>
              <a:rPr lang="en-US" dirty="0"/>
              <a:t>             - role_2</a:t>
            </a:r>
            <a:endParaRPr lang="de-DE" dirty="0"/>
          </a:p>
        </p:txBody>
      </p:sp>
    </p:spTree>
    <p:extLst>
      <p:ext uri="{BB962C8B-B14F-4D97-AF65-F5344CB8AC3E}">
        <p14:creationId xmlns:p14="http://schemas.microsoft.com/office/powerpoint/2010/main" val="57435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FFD0-853F-46FC-A536-CDD69D4A0F19}"/>
              </a:ext>
            </a:extLst>
          </p:cNvPr>
          <p:cNvSpPr>
            <a:spLocks noGrp="1"/>
          </p:cNvSpPr>
          <p:nvPr>
            <p:ph type="title"/>
          </p:nvPr>
        </p:nvSpPr>
        <p:spPr/>
        <p:txBody>
          <a:bodyPr/>
          <a:lstStyle/>
          <a:p>
            <a:r>
              <a:rPr lang="de-DE" dirty="0" err="1"/>
              <a:t>Ansible</a:t>
            </a:r>
            <a:r>
              <a:rPr lang="de-DE" dirty="0"/>
              <a:t> </a:t>
            </a:r>
            <a:r>
              <a:rPr lang="de-DE" dirty="0" err="1"/>
              <a:t>Configuration</a:t>
            </a:r>
            <a:r>
              <a:rPr lang="de-DE" dirty="0"/>
              <a:t> Management</a:t>
            </a:r>
          </a:p>
        </p:txBody>
      </p:sp>
      <p:sp>
        <p:nvSpPr>
          <p:cNvPr id="3" name="Inhaltsplatzhalter 2">
            <a:extLst>
              <a:ext uri="{FF2B5EF4-FFF2-40B4-BE49-F238E27FC236}">
                <a16:creationId xmlns:a16="http://schemas.microsoft.com/office/drawing/2014/main" id="{55D7335E-6412-4CB7-8E80-FA00D0DCD3A7}"/>
              </a:ext>
            </a:extLst>
          </p:cNvPr>
          <p:cNvSpPr>
            <a:spLocks noGrp="1"/>
          </p:cNvSpPr>
          <p:nvPr>
            <p:ph idx="1"/>
          </p:nvPr>
        </p:nvSpPr>
        <p:spPr/>
        <p:txBody>
          <a:bodyPr/>
          <a:lstStyle/>
          <a:p>
            <a:r>
              <a:rPr lang="en-US" dirty="0"/>
              <a:t>Ansible is the simplest solution for configuring the nodes. It’s designed to be minimal in nature, consistent, secure and highly reliable. Any developer, tester or IT manager can easily configure nodes. Any IT person can write playbooks easily.</a:t>
            </a:r>
          </a:p>
          <a:p>
            <a:r>
              <a:rPr lang="en-US" dirty="0"/>
              <a:t>Ansible configurations are simple data descriptions of your infrastructure (human readable) ensuring everyone on your team will be able to understand the meaning of each configuration task.</a:t>
            </a:r>
          </a:p>
          <a:p>
            <a:r>
              <a:rPr lang="en-US" dirty="0"/>
              <a:t>Ansible requires nothing more than a password or SSH key in order to start managing systems and can start managing them without installing any agent software.</a:t>
            </a:r>
            <a:endParaRPr lang="de-DE" dirty="0"/>
          </a:p>
        </p:txBody>
      </p:sp>
    </p:spTree>
    <p:extLst>
      <p:ext uri="{BB962C8B-B14F-4D97-AF65-F5344CB8AC3E}">
        <p14:creationId xmlns:p14="http://schemas.microsoft.com/office/powerpoint/2010/main" val="215999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521DAF-FE12-4A95-A581-B867B219C1CA}"/>
              </a:ext>
            </a:extLst>
          </p:cNvPr>
          <p:cNvSpPr>
            <a:spLocks noGrp="1"/>
          </p:cNvSpPr>
          <p:nvPr>
            <p:ph type="title"/>
          </p:nvPr>
        </p:nvSpPr>
        <p:spPr/>
        <p:txBody>
          <a:bodyPr/>
          <a:lstStyle/>
          <a:p>
            <a:r>
              <a:rPr lang="de-DE" dirty="0" err="1"/>
              <a:t>Ansible</a:t>
            </a:r>
            <a:r>
              <a:rPr lang="de-DE" dirty="0"/>
              <a:t> Ad-Hoc </a:t>
            </a:r>
            <a:r>
              <a:rPr lang="de-DE" dirty="0" err="1"/>
              <a:t>Commands</a:t>
            </a:r>
            <a:endParaRPr lang="de-DE" dirty="0"/>
          </a:p>
        </p:txBody>
      </p:sp>
      <p:sp>
        <p:nvSpPr>
          <p:cNvPr id="3" name="Inhaltsplatzhalter 2">
            <a:extLst>
              <a:ext uri="{FF2B5EF4-FFF2-40B4-BE49-F238E27FC236}">
                <a16:creationId xmlns:a16="http://schemas.microsoft.com/office/drawing/2014/main" id="{C8D443C0-DAB8-4D69-976A-B43884C95972}"/>
              </a:ext>
            </a:extLst>
          </p:cNvPr>
          <p:cNvSpPr>
            <a:spLocks noGrp="1"/>
          </p:cNvSpPr>
          <p:nvPr>
            <p:ph idx="1"/>
          </p:nvPr>
        </p:nvSpPr>
        <p:spPr/>
        <p:txBody>
          <a:bodyPr>
            <a:normAutofit/>
          </a:bodyPr>
          <a:lstStyle/>
          <a:p>
            <a:pPr marL="0" indent="0">
              <a:buNone/>
            </a:pPr>
            <a:r>
              <a:rPr lang="en-US" dirty="0"/>
              <a:t>$ ansible all -m ping</a:t>
            </a:r>
          </a:p>
          <a:p>
            <a:pPr marL="0" indent="0">
              <a:buNone/>
            </a:pPr>
            <a:r>
              <a:rPr lang="en-US" dirty="0"/>
              <a:t>$ ansible web-group -m ping</a:t>
            </a:r>
          </a:p>
          <a:p>
            <a:pPr marL="0" indent="0">
              <a:buNone/>
            </a:pPr>
            <a:r>
              <a:rPr lang="en-US" dirty="0"/>
              <a:t>$ ansible all -a "/bin/echo hi"</a:t>
            </a:r>
          </a:p>
          <a:p>
            <a:pPr marL="0" indent="0">
              <a:buNone/>
            </a:pPr>
            <a:endParaRPr lang="de-DE" dirty="0"/>
          </a:p>
          <a:p>
            <a:pPr marL="0" indent="0">
              <a:buNone/>
            </a:pPr>
            <a:r>
              <a:rPr lang="en-US" dirty="0"/>
              <a:t>$ ansible all -a "/</a:t>
            </a:r>
            <a:r>
              <a:rPr lang="en-US" dirty="0" err="1"/>
              <a:t>sbin</a:t>
            </a:r>
            <a:r>
              <a:rPr lang="en-US" dirty="0"/>
              <a:t>/reboot" -f 10 </a:t>
            </a:r>
          </a:p>
          <a:p>
            <a:pPr marL="0" indent="0">
              <a:buNone/>
            </a:pPr>
            <a:r>
              <a:rPr lang="en-US" dirty="0"/>
              <a:t>$ ansible all -m yum -a "name=</a:t>
            </a:r>
            <a:r>
              <a:rPr lang="en-US" dirty="0" err="1"/>
              <a:t>nginx</a:t>
            </a:r>
            <a:r>
              <a:rPr lang="en-US" dirty="0"/>
              <a:t> state=installed"</a:t>
            </a:r>
          </a:p>
          <a:p>
            <a:pPr marL="0" indent="0">
              <a:buNone/>
            </a:pPr>
            <a:r>
              <a:rPr lang="en-US" dirty="0"/>
              <a:t>$ ansible all -m user -a "name=joe password=wat"</a:t>
            </a:r>
          </a:p>
          <a:p>
            <a:pPr marL="0" indent="0">
              <a:buNone/>
            </a:pPr>
            <a:r>
              <a:rPr lang="en-US" dirty="0"/>
              <a:t>$ ansible all -m service -a "name=</a:t>
            </a:r>
            <a:r>
              <a:rPr lang="en-US" dirty="0" err="1"/>
              <a:t>nginx</a:t>
            </a:r>
            <a:r>
              <a:rPr lang="en-US" dirty="0"/>
              <a:t> state=started"</a:t>
            </a:r>
            <a:endParaRPr lang="de-DE" dirty="0"/>
          </a:p>
        </p:txBody>
      </p:sp>
    </p:spTree>
    <p:extLst>
      <p:ext uri="{BB962C8B-B14F-4D97-AF65-F5344CB8AC3E}">
        <p14:creationId xmlns:p14="http://schemas.microsoft.com/office/powerpoint/2010/main" val="244531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8BC6E1-4B26-4316-A4F0-315BD85957C2}"/>
              </a:ext>
            </a:extLst>
          </p:cNvPr>
          <p:cNvSpPr>
            <a:spLocks noGrp="1"/>
          </p:cNvSpPr>
          <p:nvPr>
            <p:ph type="title"/>
          </p:nvPr>
        </p:nvSpPr>
        <p:spPr/>
        <p:txBody>
          <a:bodyPr/>
          <a:lstStyle/>
          <a:p>
            <a:r>
              <a:rPr lang="de-DE" dirty="0" err="1"/>
              <a:t>Ansible</a:t>
            </a:r>
            <a:r>
              <a:rPr lang="de-DE" dirty="0"/>
              <a:t> Handlers</a:t>
            </a:r>
          </a:p>
        </p:txBody>
      </p:sp>
      <p:sp>
        <p:nvSpPr>
          <p:cNvPr id="3" name="Inhaltsplatzhalter 2">
            <a:extLst>
              <a:ext uri="{FF2B5EF4-FFF2-40B4-BE49-F238E27FC236}">
                <a16:creationId xmlns:a16="http://schemas.microsoft.com/office/drawing/2014/main" id="{39D3FFC0-6AA4-4469-B0E2-355DC8C0B753}"/>
              </a:ext>
            </a:extLst>
          </p:cNvPr>
          <p:cNvSpPr>
            <a:spLocks noGrp="1"/>
          </p:cNvSpPr>
          <p:nvPr>
            <p:ph idx="1"/>
          </p:nvPr>
        </p:nvSpPr>
        <p:spPr/>
        <p:txBody>
          <a:bodyPr/>
          <a:lstStyle/>
          <a:p>
            <a:pPr marL="0" indent="0">
              <a:buNone/>
            </a:pPr>
            <a:r>
              <a:rPr lang="en-US" dirty="0"/>
              <a:t>Handlers are the same as tasks but:</a:t>
            </a:r>
          </a:p>
          <a:p>
            <a:r>
              <a:rPr lang="en-US" dirty="0"/>
              <a:t>they execute when called by another task. </a:t>
            </a:r>
          </a:p>
          <a:p>
            <a:r>
              <a:rPr lang="en-US" dirty="0"/>
              <a:t>the task contains a command called notify which indicates that another task is ready to be executed after the present task executes.</a:t>
            </a:r>
            <a:endParaRPr lang="de-DE" dirty="0"/>
          </a:p>
        </p:txBody>
      </p:sp>
    </p:spTree>
    <p:extLst>
      <p:ext uri="{BB962C8B-B14F-4D97-AF65-F5344CB8AC3E}">
        <p14:creationId xmlns:p14="http://schemas.microsoft.com/office/powerpoint/2010/main" val="42601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E40FC9-A087-47F2-9776-0A68F5B22B07}"/>
              </a:ext>
            </a:extLst>
          </p:cNvPr>
          <p:cNvSpPr>
            <a:spLocks noGrp="1"/>
          </p:cNvSpPr>
          <p:nvPr>
            <p:ph type="title"/>
          </p:nvPr>
        </p:nvSpPr>
        <p:spPr/>
        <p:txBody>
          <a:bodyPr/>
          <a:lstStyle/>
          <a:p>
            <a:pPr algn="ctr"/>
            <a:r>
              <a:rPr lang="de-DE" dirty="0"/>
              <a:t>Danke für Ihre Aufmerksamkeit</a:t>
            </a:r>
          </a:p>
        </p:txBody>
      </p:sp>
      <p:sp>
        <p:nvSpPr>
          <p:cNvPr id="3" name="Textplatzhalter 2">
            <a:extLst>
              <a:ext uri="{FF2B5EF4-FFF2-40B4-BE49-F238E27FC236}">
                <a16:creationId xmlns:a16="http://schemas.microsoft.com/office/drawing/2014/main" id="{C69B7BBA-87A7-4956-B1EC-2C70F3058284}"/>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72087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CB8A7-3DBD-45FE-8F6D-80323E9FE519}"/>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ED9F2DA0-D175-48FE-8A21-8EEB7E7FBEB9}"/>
              </a:ext>
            </a:extLst>
          </p:cNvPr>
          <p:cNvSpPr>
            <a:spLocks noGrp="1"/>
          </p:cNvSpPr>
          <p:nvPr>
            <p:ph idx="1"/>
          </p:nvPr>
        </p:nvSpPr>
        <p:spPr/>
        <p:txBody>
          <a:bodyPr>
            <a:normAutofit fontScale="62500" lnSpcReduction="20000"/>
          </a:bodyPr>
          <a:lstStyle/>
          <a:p>
            <a:r>
              <a:rPr lang="de-DE" dirty="0" err="1"/>
              <a:t>What</a:t>
            </a:r>
            <a:r>
              <a:rPr lang="de-DE" dirty="0"/>
              <a:t> </a:t>
            </a:r>
            <a:r>
              <a:rPr lang="de-DE" dirty="0" err="1"/>
              <a:t>is</a:t>
            </a:r>
            <a:r>
              <a:rPr lang="de-DE" dirty="0"/>
              <a:t> </a:t>
            </a:r>
            <a:r>
              <a:rPr lang="de-DE" dirty="0" err="1"/>
              <a:t>Ansible</a:t>
            </a:r>
            <a:endParaRPr lang="de-DE" dirty="0"/>
          </a:p>
          <a:p>
            <a:r>
              <a:rPr lang="de-DE" dirty="0" err="1"/>
              <a:t>Why</a:t>
            </a:r>
            <a:r>
              <a:rPr lang="de-DE" dirty="0"/>
              <a:t> </a:t>
            </a:r>
            <a:r>
              <a:rPr lang="de-DE" dirty="0" err="1"/>
              <a:t>using</a:t>
            </a:r>
            <a:r>
              <a:rPr lang="de-DE" dirty="0"/>
              <a:t> </a:t>
            </a:r>
            <a:r>
              <a:rPr lang="de-DE" dirty="0" err="1"/>
              <a:t>Ansible</a:t>
            </a:r>
            <a:endParaRPr lang="de-DE" dirty="0"/>
          </a:p>
          <a:p>
            <a:r>
              <a:rPr lang="de-DE" dirty="0" err="1"/>
              <a:t>Why</a:t>
            </a:r>
            <a:r>
              <a:rPr lang="de-DE" dirty="0"/>
              <a:t> </a:t>
            </a:r>
            <a:r>
              <a:rPr lang="de-DE" dirty="0" err="1"/>
              <a:t>Ansible</a:t>
            </a:r>
            <a:endParaRPr lang="de-DE" dirty="0"/>
          </a:p>
          <a:p>
            <a:pPr lvl="1"/>
            <a:r>
              <a:rPr lang="de-DE" dirty="0" err="1"/>
              <a:t>Ansible</a:t>
            </a:r>
            <a:r>
              <a:rPr lang="de-DE" dirty="0"/>
              <a:t> – Basic Concept &amp; Architecture</a:t>
            </a:r>
          </a:p>
          <a:p>
            <a:pPr lvl="1"/>
            <a:r>
              <a:rPr lang="de-DE" dirty="0" err="1"/>
              <a:t>Ansible</a:t>
            </a:r>
            <a:r>
              <a:rPr lang="de-DE" dirty="0"/>
              <a:t> Use Cases</a:t>
            </a:r>
          </a:p>
          <a:p>
            <a:pPr lvl="1"/>
            <a:r>
              <a:rPr lang="de-DE" dirty="0" err="1"/>
              <a:t>Ansible</a:t>
            </a:r>
            <a:r>
              <a:rPr lang="de-DE" dirty="0"/>
              <a:t> Architecture</a:t>
            </a:r>
          </a:p>
          <a:p>
            <a:r>
              <a:rPr lang="de-DE" dirty="0" err="1"/>
              <a:t>Ansible</a:t>
            </a:r>
            <a:r>
              <a:rPr lang="de-DE" dirty="0"/>
              <a:t> </a:t>
            </a:r>
            <a:r>
              <a:rPr lang="de-DE" dirty="0" err="1"/>
              <a:t>Inventory</a:t>
            </a:r>
            <a:endParaRPr lang="de-DE" dirty="0"/>
          </a:p>
          <a:p>
            <a:pPr lvl="1"/>
            <a:r>
              <a:rPr lang="de-DE" dirty="0" err="1"/>
              <a:t>Ansible</a:t>
            </a:r>
            <a:r>
              <a:rPr lang="de-DE" dirty="0"/>
              <a:t> </a:t>
            </a:r>
            <a:r>
              <a:rPr lang="de-DE" dirty="0" err="1"/>
              <a:t>Inventory</a:t>
            </a:r>
            <a:r>
              <a:rPr lang="de-DE" dirty="0"/>
              <a:t> </a:t>
            </a:r>
            <a:r>
              <a:rPr lang="de-DE" dirty="0" err="1"/>
              <a:t>Example</a:t>
            </a:r>
            <a:endParaRPr lang="de-DE" dirty="0"/>
          </a:p>
          <a:p>
            <a:r>
              <a:rPr lang="de-DE" dirty="0" err="1"/>
              <a:t>Ansible</a:t>
            </a:r>
            <a:r>
              <a:rPr lang="de-DE" dirty="0"/>
              <a:t> </a:t>
            </a:r>
            <a:r>
              <a:rPr lang="de-DE" dirty="0" err="1"/>
              <a:t>Playbooks</a:t>
            </a:r>
            <a:endParaRPr lang="de-DE" dirty="0"/>
          </a:p>
          <a:p>
            <a:pPr lvl="1"/>
            <a:r>
              <a:rPr lang="en-US" dirty="0"/>
              <a:t>Ansible Playbook Example</a:t>
            </a:r>
            <a:endParaRPr lang="de-DE" dirty="0"/>
          </a:p>
          <a:p>
            <a:pPr lvl="1"/>
            <a:r>
              <a:rPr lang="de-DE" dirty="0" err="1"/>
              <a:t>Ansible</a:t>
            </a:r>
            <a:r>
              <a:rPr lang="de-DE" dirty="0"/>
              <a:t> Variables</a:t>
            </a:r>
          </a:p>
          <a:p>
            <a:pPr lvl="1"/>
            <a:r>
              <a:rPr lang="de-DE" dirty="0" err="1"/>
              <a:t>Ansible</a:t>
            </a:r>
            <a:r>
              <a:rPr lang="de-DE" dirty="0"/>
              <a:t> Modules</a:t>
            </a:r>
          </a:p>
          <a:p>
            <a:r>
              <a:rPr lang="de-DE" dirty="0" err="1"/>
              <a:t>Ansible</a:t>
            </a:r>
            <a:r>
              <a:rPr lang="de-DE" dirty="0"/>
              <a:t> </a:t>
            </a:r>
            <a:r>
              <a:rPr lang="de-DE" dirty="0" err="1"/>
              <a:t>Roles</a:t>
            </a:r>
            <a:endParaRPr lang="de-DE" dirty="0"/>
          </a:p>
          <a:p>
            <a:r>
              <a:rPr lang="de-DE" dirty="0" err="1"/>
              <a:t>Ansible</a:t>
            </a:r>
            <a:r>
              <a:rPr lang="de-DE" dirty="0"/>
              <a:t> </a:t>
            </a:r>
            <a:r>
              <a:rPr lang="de-DE" dirty="0" err="1"/>
              <a:t>Configuration</a:t>
            </a:r>
            <a:r>
              <a:rPr lang="de-DE" dirty="0"/>
              <a:t> Management</a:t>
            </a:r>
          </a:p>
          <a:p>
            <a:r>
              <a:rPr lang="de-DE" dirty="0" err="1"/>
              <a:t>Ansible</a:t>
            </a:r>
            <a:r>
              <a:rPr lang="de-DE" dirty="0"/>
              <a:t> Ad-Hoc </a:t>
            </a:r>
            <a:r>
              <a:rPr lang="de-DE" dirty="0" err="1"/>
              <a:t>Commands</a:t>
            </a:r>
            <a:endParaRPr lang="de-DE" dirty="0"/>
          </a:p>
          <a:p>
            <a:pPr marL="0" indent="0">
              <a:buNone/>
            </a:pPr>
            <a:endParaRPr lang="de-DE" dirty="0"/>
          </a:p>
        </p:txBody>
      </p:sp>
    </p:spTree>
    <p:extLst>
      <p:ext uri="{BB962C8B-B14F-4D97-AF65-F5344CB8AC3E}">
        <p14:creationId xmlns:p14="http://schemas.microsoft.com/office/powerpoint/2010/main" val="37931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2400CD-F76C-4034-8A28-AFC0994A8736}"/>
              </a:ext>
            </a:extLst>
          </p:cNvPr>
          <p:cNvSpPr>
            <a:spLocks noGrp="1"/>
          </p:cNvSpPr>
          <p:nvPr>
            <p:ph type="title"/>
          </p:nvPr>
        </p:nvSpPr>
        <p:spPr/>
        <p:txBody>
          <a:bodyPr/>
          <a:lstStyle/>
          <a:p>
            <a:r>
              <a:rPr lang="de-DE" dirty="0" err="1"/>
              <a:t>Ansible</a:t>
            </a:r>
            <a:r>
              <a:rPr lang="de-DE" dirty="0"/>
              <a:t> – Basic Concept &amp; Architecture</a:t>
            </a:r>
          </a:p>
        </p:txBody>
      </p:sp>
      <p:sp>
        <p:nvSpPr>
          <p:cNvPr id="3" name="Inhaltsplatzhalter 2">
            <a:extLst>
              <a:ext uri="{FF2B5EF4-FFF2-40B4-BE49-F238E27FC236}">
                <a16:creationId xmlns:a16="http://schemas.microsoft.com/office/drawing/2014/main" id="{627A7CEB-D031-4481-BEE1-733EDC46504A}"/>
              </a:ext>
            </a:extLst>
          </p:cNvPr>
          <p:cNvSpPr>
            <a:spLocks noGrp="1"/>
          </p:cNvSpPr>
          <p:nvPr>
            <p:ph idx="1"/>
          </p:nvPr>
        </p:nvSpPr>
        <p:spPr>
          <a:xfrm>
            <a:off x="7733841" y="1825625"/>
            <a:ext cx="3619959" cy="4351338"/>
          </a:xfrm>
        </p:spPr>
        <p:txBody>
          <a:bodyPr/>
          <a:lstStyle/>
          <a:p>
            <a:r>
              <a:rPr lang="de-DE" dirty="0" err="1"/>
              <a:t>Inventory</a:t>
            </a:r>
            <a:r>
              <a:rPr lang="de-DE" dirty="0"/>
              <a:t> / </a:t>
            </a:r>
            <a:r>
              <a:rPr lang="de-DE" dirty="0" err="1"/>
              <a:t>hosts</a:t>
            </a:r>
            <a:endParaRPr lang="de-DE" dirty="0"/>
          </a:p>
          <a:p>
            <a:r>
              <a:rPr lang="de-DE" dirty="0" err="1"/>
              <a:t>Playbook</a:t>
            </a:r>
            <a:r>
              <a:rPr lang="de-DE" dirty="0"/>
              <a:t> </a:t>
            </a:r>
            <a:r>
              <a:rPr lang="de-DE" dirty="0" err="1"/>
              <a:t>scripts</a:t>
            </a:r>
            <a:endParaRPr lang="de-DE" dirty="0"/>
          </a:p>
          <a:p>
            <a:r>
              <a:rPr lang="de-DE" dirty="0" err="1"/>
              <a:t>Ansible</a:t>
            </a:r>
            <a:r>
              <a:rPr lang="de-DE" dirty="0"/>
              <a:t> </a:t>
            </a:r>
            <a:r>
              <a:rPr lang="de-DE" dirty="0" err="1"/>
              <a:t>server</a:t>
            </a:r>
            <a:endParaRPr lang="de-DE" dirty="0"/>
          </a:p>
          <a:p>
            <a:r>
              <a:rPr lang="de-DE" dirty="0" err="1"/>
              <a:t>Managed</a:t>
            </a:r>
            <a:r>
              <a:rPr lang="de-DE" dirty="0"/>
              <a:t> </a:t>
            </a:r>
            <a:r>
              <a:rPr lang="de-DE" dirty="0" err="1"/>
              <a:t>target</a:t>
            </a:r>
            <a:r>
              <a:rPr lang="de-DE" dirty="0"/>
              <a:t> </a:t>
            </a:r>
            <a:r>
              <a:rPr lang="de-DE" dirty="0" err="1"/>
              <a:t>nodes</a:t>
            </a:r>
            <a:endParaRPr lang="de-DE" dirty="0"/>
          </a:p>
        </p:txBody>
      </p:sp>
      <p:pic>
        <p:nvPicPr>
          <p:cNvPr id="2050" name="Picture 2">
            <a:extLst>
              <a:ext uri="{FF2B5EF4-FFF2-40B4-BE49-F238E27FC236}">
                <a16:creationId xmlns:a16="http://schemas.microsoft.com/office/drawing/2014/main" id="{803B1566-D628-4E6C-81CB-44847E4C0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67437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4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3658B-17A5-4D52-A636-6B32220F3E40}"/>
              </a:ext>
            </a:extLst>
          </p:cNvPr>
          <p:cNvSpPr>
            <a:spLocks noGrp="1"/>
          </p:cNvSpPr>
          <p:nvPr>
            <p:ph type="title"/>
          </p:nvPr>
        </p:nvSpPr>
        <p:spPr/>
        <p:txBody>
          <a:bodyPr/>
          <a:lstStyle/>
          <a:p>
            <a:r>
              <a:rPr lang="de-DE" dirty="0" err="1"/>
              <a:t>What</a:t>
            </a:r>
            <a:r>
              <a:rPr lang="de-DE" dirty="0"/>
              <a:t> </a:t>
            </a:r>
            <a:r>
              <a:rPr lang="de-DE" dirty="0" err="1"/>
              <a:t>is</a:t>
            </a:r>
            <a:r>
              <a:rPr lang="de-DE" dirty="0"/>
              <a:t> </a:t>
            </a:r>
            <a:r>
              <a:rPr lang="de-DE" dirty="0" err="1"/>
              <a:t>Ansible</a:t>
            </a:r>
            <a:endParaRPr lang="de-DE" dirty="0"/>
          </a:p>
        </p:txBody>
      </p:sp>
      <p:sp>
        <p:nvSpPr>
          <p:cNvPr id="3" name="Inhaltsplatzhalter 2">
            <a:extLst>
              <a:ext uri="{FF2B5EF4-FFF2-40B4-BE49-F238E27FC236}">
                <a16:creationId xmlns:a16="http://schemas.microsoft.com/office/drawing/2014/main" id="{9E2F136C-7C7C-4AF1-BFF6-753460BB4710}"/>
              </a:ext>
            </a:extLst>
          </p:cNvPr>
          <p:cNvSpPr>
            <a:spLocks noGrp="1"/>
          </p:cNvSpPr>
          <p:nvPr>
            <p:ph idx="1"/>
          </p:nvPr>
        </p:nvSpPr>
        <p:spPr/>
        <p:txBody>
          <a:bodyPr/>
          <a:lstStyle/>
          <a:p>
            <a:r>
              <a:rPr lang="en-US" dirty="0"/>
              <a:t>Ansible is an open-source configuration management and</a:t>
            </a:r>
            <a:br>
              <a:rPr lang="en-US" dirty="0"/>
            </a:br>
            <a:r>
              <a:rPr lang="en-US" dirty="0"/>
              <a:t>provisioning tool, similar to Chef, Puppet or Salt.</a:t>
            </a:r>
          </a:p>
          <a:p>
            <a:r>
              <a:rPr lang="en-US" dirty="0"/>
              <a:t>It uses SSH to connect to servers and run the configured Tasks. Ansible lets you control and configure nodes from a single machine.</a:t>
            </a:r>
          </a:p>
          <a:p>
            <a:r>
              <a:rPr lang="en-US" dirty="0"/>
              <a:t>That makes it different from other management software is</a:t>
            </a:r>
            <a:br>
              <a:rPr lang="en-US" dirty="0"/>
            </a:br>
            <a:r>
              <a:rPr lang="en-US" dirty="0"/>
              <a:t>that Ansible uses SSH infrastructure. The project was </a:t>
            </a:r>
            <a:r>
              <a:rPr lang="en-US" dirty="0" err="1"/>
              <a:t>foundedin</a:t>
            </a:r>
            <a:r>
              <a:rPr lang="en-US" dirty="0"/>
              <a:t> 2013 and bought by Red Hat in 2015. </a:t>
            </a:r>
          </a:p>
          <a:p>
            <a:pPr marL="0" indent="0">
              <a:buNone/>
            </a:pPr>
            <a:endParaRPr lang="de-DE" dirty="0"/>
          </a:p>
        </p:txBody>
      </p:sp>
    </p:spTree>
    <p:extLst>
      <p:ext uri="{BB962C8B-B14F-4D97-AF65-F5344CB8AC3E}">
        <p14:creationId xmlns:p14="http://schemas.microsoft.com/office/powerpoint/2010/main" val="200397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BE1697-1996-4F59-B060-0698AF83255C}"/>
              </a:ext>
            </a:extLst>
          </p:cNvPr>
          <p:cNvSpPr>
            <a:spLocks noGrp="1"/>
          </p:cNvSpPr>
          <p:nvPr>
            <p:ph type="title"/>
          </p:nvPr>
        </p:nvSpPr>
        <p:spPr/>
        <p:txBody>
          <a:bodyPr/>
          <a:lstStyle/>
          <a:p>
            <a:r>
              <a:rPr lang="de-DE" dirty="0" err="1"/>
              <a:t>Why</a:t>
            </a:r>
            <a:r>
              <a:rPr lang="de-DE" dirty="0"/>
              <a:t> </a:t>
            </a:r>
            <a:r>
              <a:rPr lang="de-DE" dirty="0" err="1"/>
              <a:t>using</a:t>
            </a:r>
            <a:r>
              <a:rPr lang="de-DE" dirty="0"/>
              <a:t> </a:t>
            </a:r>
            <a:r>
              <a:rPr lang="de-DE" dirty="0" err="1"/>
              <a:t>Ansible</a:t>
            </a:r>
            <a:endParaRPr lang="de-DE" dirty="0"/>
          </a:p>
        </p:txBody>
      </p:sp>
      <p:sp>
        <p:nvSpPr>
          <p:cNvPr id="3" name="Inhaltsplatzhalter 2">
            <a:extLst>
              <a:ext uri="{FF2B5EF4-FFF2-40B4-BE49-F238E27FC236}">
                <a16:creationId xmlns:a16="http://schemas.microsoft.com/office/drawing/2014/main" id="{B5643047-B4B5-4C34-A6B5-1B79F1ADD340}"/>
              </a:ext>
            </a:extLst>
          </p:cNvPr>
          <p:cNvSpPr>
            <a:spLocks noGrp="1"/>
          </p:cNvSpPr>
          <p:nvPr>
            <p:ph idx="1"/>
          </p:nvPr>
        </p:nvSpPr>
        <p:spPr/>
        <p:txBody>
          <a:bodyPr/>
          <a:lstStyle/>
          <a:p>
            <a:r>
              <a:rPr lang="de-DE" dirty="0" err="1"/>
              <a:t>No</a:t>
            </a:r>
            <a:r>
              <a:rPr lang="de-DE" dirty="0"/>
              <a:t> Masters</a:t>
            </a:r>
          </a:p>
          <a:p>
            <a:r>
              <a:rPr lang="de-DE" dirty="0" err="1"/>
              <a:t>No</a:t>
            </a:r>
            <a:r>
              <a:rPr lang="de-DE" dirty="0"/>
              <a:t> </a:t>
            </a:r>
            <a:r>
              <a:rPr lang="de-DE" dirty="0" err="1"/>
              <a:t>Agents</a:t>
            </a:r>
            <a:r>
              <a:rPr lang="de-DE" dirty="0"/>
              <a:t> on </a:t>
            </a:r>
            <a:r>
              <a:rPr lang="de-DE" dirty="0" err="1"/>
              <a:t>manages</a:t>
            </a:r>
            <a:r>
              <a:rPr lang="de-DE" dirty="0"/>
              <a:t> </a:t>
            </a:r>
            <a:r>
              <a:rPr lang="de-DE" dirty="0" err="1"/>
              <a:t>Instances</a:t>
            </a:r>
            <a:endParaRPr lang="de-DE" dirty="0"/>
          </a:p>
          <a:p>
            <a:r>
              <a:rPr lang="de-DE" dirty="0" err="1"/>
              <a:t>Uses</a:t>
            </a:r>
            <a:r>
              <a:rPr lang="de-DE" dirty="0"/>
              <a:t> </a:t>
            </a:r>
            <a:r>
              <a:rPr lang="de-DE" dirty="0" err="1"/>
              <a:t>ssh</a:t>
            </a:r>
            <a:r>
              <a:rPr lang="de-DE" dirty="0"/>
              <a:t> </a:t>
            </a:r>
            <a:r>
              <a:rPr lang="de-DE" dirty="0" err="1"/>
              <a:t>to</a:t>
            </a:r>
            <a:r>
              <a:rPr lang="de-DE" dirty="0"/>
              <a:t> </a:t>
            </a:r>
            <a:r>
              <a:rPr lang="de-DE" dirty="0" err="1"/>
              <a:t>maintain</a:t>
            </a:r>
            <a:r>
              <a:rPr lang="de-DE" dirty="0"/>
              <a:t> </a:t>
            </a:r>
            <a:r>
              <a:rPr lang="de-DE" dirty="0" err="1"/>
              <a:t>machine</a:t>
            </a:r>
            <a:r>
              <a:rPr lang="de-DE" dirty="0"/>
              <a:t> </a:t>
            </a:r>
            <a:r>
              <a:rPr lang="de-DE" dirty="0" err="1"/>
              <a:t>instances</a:t>
            </a:r>
            <a:endParaRPr lang="de-DE" dirty="0"/>
          </a:p>
          <a:p>
            <a:r>
              <a:rPr lang="de-DE" dirty="0" err="1"/>
              <a:t>Configuration</a:t>
            </a:r>
            <a:r>
              <a:rPr lang="de-DE" dirty="0"/>
              <a:t> in </a:t>
            </a:r>
            <a:r>
              <a:rPr lang="de-DE" dirty="0" err="1"/>
              <a:t>Yaml</a:t>
            </a:r>
            <a:endParaRPr lang="de-DE" dirty="0"/>
          </a:p>
          <a:p>
            <a:r>
              <a:rPr lang="de-DE" dirty="0"/>
              <a:t>Easy </a:t>
            </a:r>
            <a:r>
              <a:rPr lang="de-DE" dirty="0" err="1"/>
              <a:t>to</a:t>
            </a:r>
            <a:r>
              <a:rPr lang="de-DE" dirty="0"/>
              <a:t> </a:t>
            </a:r>
            <a:r>
              <a:rPr lang="de-DE" dirty="0" err="1"/>
              <a:t>learn</a:t>
            </a:r>
            <a:endParaRPr lang="de-DE" dirty="0"/>
          </a:p>
        </p:txBody>
      </p:sp>
    </p:spTree>
    <p:extLst>
      <p:ext uri="{BB962C8B-B14F-4D97-AF65-F5344CB8AC3E}">
        <p14:creationId xmlns:p14="http://schemas.microsoft.com/office/powerpoint/2010/main" val="1523275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ABD7E4-6951-4BA7-94F6-FD35B4DA0D4D}"/>
              </a:ext>
            </a:extLst>
          </p:cNvPr>
          <p:cNvSpPr>
            <a:spLocks noGrp="1"/>
          </p:cNvSpPr>
          <p:nvPr>
            <p:ph type="title"/>
          </p:nvPr>
        </p:nvSpPr>
        <p:spPr/>
        <p:txBody>
          <a:bodyPr/>
          <a:lstStyle/>
          <a:p>
            <a:r>
              <a:rPr lang="de-DE" dirty="0" err="1"/>
              <a:t>Why</a:t>
            </a:r>
            <a:r>
              <a:rPr lang="de-DE" dirty="0"/>
              <a:t> </a:t>
            </a:r>
            <a:r>
              <a:rPr lang="de-DE" dirty="0" err="1"/>
              <a:t>Ansible</a:t>
            </a:r>
            <a:endParaRPr lang="de-DE" dirty="0"/>
          </a:p>
        </p:txBody>
      </p:sp>
      <p:sp>
        <p:nvSpPr>
          <p:cNvPr id="3" name="Inhaltsplatzhalter 2">
            <a:extLst>
              <a:ext uri="{FF2B5EF4-FFF2-40B4-BE49-F238E27FC236}">
                <a16:creationId xmlns:a16="http://schemas.microsoft.com/office/drawing/2014/main" id="{E39B44DE-8DD3-4D00-A43C-DC5596BC4B79}"/>
              </a:ext>
            </a:extLst>
          </p:cNvPr>
          <p:cNvSpPr>
            <a:spLocks noGrp="1"/>
          </p:cNvSpPr>
          <p:nvPr>
            <p:ph idx="1"/>
          </p:nvPr>
        </p:nvSpPr>
        <p:spPr/>
        <p:txBody>
          <a:bodyPr>
            <a:normAutofit fontScale="77500" lnSpcReduction="20000"/>
          </a:bodyPr>
          <a:lstStyle/>
          <a:p>
            <a:r>
              <a:rPr lang="en-US" b="1" dirty="0"/>
              <a:t>No Agent </a:t>
            </a:r>
            <a:r>
              <a:rPr lang="en-US" dirty="0"/>
              <a:t>- As long as the box can be </a:t>
            </a:r>
            <a:r>
              <a:rPr lang="en-US" dirty="0" err="1"/>
              <a:t>ssh’d</a:t>
            </a:r>
            <a:r>
              <a:rPr lang="en-US" dirty="0"/>
              <a:t> into and it has python,</a:t>
            </a:r>
          </a:p>
          <a:p>
            <a:pPr marL="0" indent="0">
              <a:buNone/>
            </a:pPr>
            <a:r>
              <a:rPr lang="en-US" dirty="0"/>
              <a:t>it can be configured with Ansible.</a:t>
            </a:r>
          </a:p>
          <a:p>
            <a:r>
              <a:rPr lang="en-US" b="1" dirty="0"/>
              <a:t>Idempotent-</a:t>
            </a:r>
            <a:r>
              <a:rPr lang="en-US" dirty="0"/>
              <a:t> Ansible’s whole architecture is structured around the</a:t>
            </a:r>
          </a:p>
          <a:p>
            <a:pPr marL="0" indent="0">
              <a:buNone/>
            </a:pPr>
            <a:r>
              <a:rPr lang="en-US" dirty="0"/>
              <a:t>concept of idempotency. The core idea here is that you only do</a:t>
            </a:r>
          </a:p>
          <a:p>
            <a:pPr marL="0" indent="0">
              <a:buNone/>
            </a:pPr>
            <a:r>
              <a:rPr lang="en-US" dirty="0"/>
              <a:t>things if they are needed and that things are repeatable without</a:t>
            </a:r>
          </a:p>
          <a:p>
            <a:pPr marL="0" indent="0">
              <a:buNone/>
            </a:pPr>
            <a:r>
              <a:rPr lang="en-US" dirty="0"/>
              <a:t>side effects.</a:t>
            </a:r>
          </a:p>
          <a:p>
            <a:r>
              <a:rPr lang="en-US" b="1" dirty="0"/>
              <a:t>Declarative Not Procedural - </a:t>
            </a:r>
            <a:r>
              <a:rPr lang="en-US" dirty="0"/>
              <a:t>Other configuration tools tend to be</a:t>
            </a:r>
          </a:p>
          <a:p>
            <a:pPr marL="0" indent="0">
              <a:buNone/>
            </a:pPr>
            <a:r>
              <a:rPr lang="en-US" dirty="0"/>
              <a:t>procedural do this and then do that and so on. Ansible works by</a:t>
            </a:r>
          </a:p>
          <a:p>
            <a:pPr marL="0" indent="0">
              <a:buNone/>
            </a:pPr>
            <a:r>
              <a:rPr lang="en-US" dirty="0"/>
              <a:t>you writing a description of the state of the machine that you want</a:t>
            </a:r>
          </a:p>
          <a:p>
            <a:pPr marL="0" indent="0">
              <a:buNone/>
            </a:pPr>
            <a:r>
              <a:rPr lang="en-US" dirty="0"/>
              <a:t>and then it takes steps to fulfill that description.</a:t>
            </a:r>
          </a:p>
          <a:p>
            <a:r>
              <a:rPr lang="en-US" b="1" dirty="0"/>
              <a:t>Tiny Learning Curve- </a:t>
            </a:r>
            <a:r>
              <a:rPr lang="en-US" dirty="0"/>
              <a:t>Ansible is quite easy to learn. It doesn’t</a:t>
            </a:r>
          </a:p>
          <a:p>
            <a:pPr marL="0" indent="0">
              <a:buNone/>
            </a:pPr>
            <a:r>
              <a:rPr lang="en-US" dirty="0"/>
              <a:t>require any extra knowledge.</a:t>
            </a:r>
            <a:endParaRPr lang="de-DE" dirty="0"/>
          </a:p>
        </p:txBody>
      </p:sp>
    </p:spTree>
    <p:extLst>
      <p:ext uri="{BB962C8B-B14F-4D97-AF65-F5344CB8AC3E}">
        <p14:creationId xmlns:p14="http://schemas.microsoft.com/office/powerpoint/2010/main" val="251033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4CBA96-4E90-4347-B40B-6D063D5894E6}"/>
              </a:ext>
            </a:extLst>
          </p:cNvPr>
          <p:cNvSpPr>
            <a:spLocks noGrp="1"/>
          </p:cNvSpPr>
          <p:nvPr>
            <p:ph type="title"/>
          </p:nvPr>
        </p:nvSpPr>
        <p:spPr/>
        <p:txBody>
          <a:bodyPr/>
          <a:lstStyle/>
          <a:p>
            <a:r>
              <a:rPr lang="de-DE" dirty="0" err="1"/>
              <a:t>Ansible</a:t>
            </a:r>
            <a:r>
              <a:rPr lang="de-DE" dirty="0"/>
              <a:t> Use Cases</a:t>
            </a:r>
          </a:p>
        </p:txBody>
      </p:sp>
      <p:sp>
        <p:nvSpPr>
          <p:cNvPr id="3" name="Inhaltsplatzhalter 2">
            <a:extLst>
              <a:ext uri="{FF2B5EF4-FFF2-40B4-BE49-F238E27FC236}">
                <a16:creationId xmlns:a16="http://schemas.microsoft.com/office/drawing/2014/main" id="{38ECAD1B-41FB-4CEF-8DD7-86EAF97CD9FE}"/>
              </a:ext>
            </a:extLst>
          </p:cNvPr>
          <p:cNvSpPr>
            <a:spLocks noGrp="1"/>
          </p:cNvSpPr>
          <p:nvPr>
            <p:ph idx="1"/>
          </p:nvPr>
        </p:nvSpPr>
        <p:spPr/>
        <p:txBody>
          <a:bodyPr/>
          <a:lstStyle/>
          <a:p>
            <a:r>
              <a:rPr lang="en-US" dirty="0"/>
              <a:t>Provisioning</a:t>
            </a:r>
          </a:p>
          <a:p>
            <a:r>
              <a:rPr lang="en-US" dirty="0"/>
              <a:t>Configuration Management</a:t>
            </a:r>
          </a:p>
          <a:p>
            <a:r>
              <a:rPr lang="en-US" dirty="0"/>
              <a:t>App Deployment</a:t>
            </a:r>
          </a:p>
          <a:p>
            <a:r>
              <a:rPr lang="en-US" dirty="0"/>
              <a:t>Continuous Delivery</a:t>
            </a:r>
          </a:p>
          <a:p>
            <a:r>
              <a:rPr lang="en-US" dirty="0"/>
              <a:t>Security &amp; Compliance</a:t>
            </a:r>
          </a:p>
          <a:p>
            <a:r>
              <a:rPr lang="en-US" dirty="0"/>
              <a:t>Orchestration</a:t>
            </a:r>
            <a:endParaRPr lang="de-DE" dirty="0"/>
          </a:p>
        </p:txBody>
      </p:sp>
    </p:spTree>
    <p:extLst>
      <p:ext uri="{BB962C8B-B14F-4D97-AF65-F5344CB8AC3E}">
        <p14:creationId xmlns:p14="http://schemas.microsoft.com/office/powerpoint/2010/main" val="176592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4E94C0-4C03-49A8-86D1-81E3DA29C844}"/>
              </a:ext>
            </a:extLst>
          </p:cNvPr>
          <p:cNvSpPr>
            <a:spLocks noGrp="1"/>
          </p:cNvSpPr>
          <p:nvPr>
            <p:ph type="title"/>
          </p:nvPr>
        </p:nvSpPr>
        <p:spPr/>
        <p:txBody>
          <a:bodyPr/>
          <a:lstStyle/>
          <a:p>
            <a:r>
              <a:rPr lang="de-DE" dirty="0" err="1"/>
              <a:t>Ansible</a:t>
            </a:r>
            <a:r>
              <a:rPr lang="de-DE" dirty="0"/>
              <a:t> Architecture</a:t>
            </a:r>
          </a:p>
        </p:txBody>
      </p:sp>
      <p:pic>
        <p:nvPicPr>
          <p:cNvPr id="9" name="Inhaltsplatzhalter 8">
            <a:extLst>
              <a:ext uri="{FF2B5EF4-FFF2-40B4-BE49-F238E27FC236}">
                <a16:creationId xmlns:a16="http://schemas.microsoft.com/office/drawing/2014/main" id="{59106502-3F22-4182-8CB5-1766FE1DB53F}"/>
              </a:ext>
            </a:extLst>
          </p:cNvPr>
          <p:cNvPicPr>
            <a:picLocks noGrp="1" noChangeAspect="1"/>
          </p:cNvPicPr>
          <p:nvPr>
            <p:ph idx="1"/>
          </p:nvPr>
        </p:nvPicPr>
        <p:blipFill>
          <a:blip r:embed="rId2"/>
          <a:stretch>
            <a:fillRect/>
          </a:stretch>
        </p:blipFill>
        <p:spPr>
          <a:xfrm>
            <a:off x="2070218" y="1825625"/>
            <a:ext cx="8051563" cy="4351338"/>
          </a:xfrm>
        </p:spPr>
      </p:pic>
    </p:spTree>
    <p:extLst>
      <p:ext uri="{BB962C8B-B14F-4D97-AF65-F5344CB8AC3E}">
        <p14:creationId xmlns:p14="http://schemas.microsoft.com/office/powerpoint/2010/main" val="403486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FBC768-FD15-4C7A-87DB-C8DC07EF321F}"/>
              </a:ext>
            </a:extLst>
          </p:cNvPr>
          <p:cNvSpPr>
            <a:spLocks noGrp="1"/>
          </p:cNvSpPr>
          <p:nvPr>
            <p:ph type="title"/>
          </p:nvPr>
        </p:nvSpPr>
        <p:spPr/>
        <p:txBody>
          <a:bodyPr/>
          <a:lstStyle/>
          <a:p>
            <a:r>
              <a:rPr lang="de-DE" dirty="0" err="1"/>
              <a:t>Ansible</a:t>
            </a:r>
            <a:r>
              <a:rPr lang="de-DE" dirty="0"/>
              <a:t> </a:t>
            </a:r>
            <a:r>
              <a:rPr lang="de-DE" dirty="0" err="1"/>
              <a:t>Inventory</a:t>
            </a:r>
            <a:endParaRPr lang="de-DE" dirty="0"/>
          </a:p>
        </p:txBody>
      </p:sp>
      <p:sp>
        <p:nvSpPr>
          <p:cNvPr id="3" name="Inhaltsplatzhalter 2">
            <a:extLst>
              <a:ext uri="{FF2B5EF4-FFF2-40B4-BE49-F238E27FC236}">
                <a16:creationId xmlns:a16="http://schemas.microsoft.com/office/drawing/2014/main" id="{194F8DD7-CFB1-433D-A6C3-4DF3D80B313D}"/>
              </a:ext>
            </a:extLst>
          </p:cNvPr>
          <p:cNvSpPr>
            <a:spLocks noGrp="1"/>
          </p:cNvSpPr>
          <p:nvPr>
            <p:ph idx="1"/>
          </p:nvPr>
        </p:nvSpPr>
        <p:spPr/>
        <p:txBody>
          <a:bodyPr>
            <a:normAutofit lnSpcReduction="10000"/>
          </a:bodyPr>
          <a:lstStyle/>
          <a:p>
            <a:r>
              <a:rPr lang="en-US" dirty="0"/>
              <a:t>The Inventory is a description of the nodes that can be accessed</a:t>
            </a:r>
          </a:p>
          <a:p>
            <a:pPr marL="0" indent="0">
              <a:buNone/>
            </a:pPr>
            <a:r>
              <a:rPr lang="en-US" dirty="0"/>
              <a:t>by Ansible. By default, the Inventory is described by a</a:t>
            </a:r>
          </a:p>
          <a:p>
            <a:pPr marL="0" indent="0">
              <a:buNone/>
            </a:pPr>
            <a:r>
              <a:rPr lang="en-US" dirty="0"/>
              <a:t>configuration file, whose default location is in./</a:t>
            </a:r>
            <a:r>
              <a:rPr lang="en-US" dirty="0" err="1"/>
              <a:t>etc</a:t>
            </a:r>
            <a:r>
              <a:rPr lang="en-US" dirty="0"/>
              <a:t>/ansible/hosts</a:t>
            </a:r>
          </a:p>
          <a:p>
            <a:r>
              <a:rPr lang="en-US" dirty="0"/>
              <a:t>The configuration file lists either the IP address or hostname of</a:t>
            </a:r>
          </a:p>
          <a:p>
            <a:pPr marL="0" indent="0">
              <a:buNone/>
            </a:pPr>
            <a:r>
              <a:rPr lang="en-US" dirty="0"/>
              <a:t>each node that is accessible by Ansible.</a:t>
            </a:r>
          </a:p>
          <a:p>
            <a:r>
              <a:rPr lang="en-US" dirty="0"/>
              <a:t>Every host is assigned to a group such as web servers, </a:t>
            </a:r>
            <a:r>
              <a:rPr lang="en-US" dirty="0" err="1"/>
              <a:t>db</a:t>
            </a:r>
            <a:endParaRPr lang="en-US" dirty="0"/>
          </a:p>
          <a:p>
            <a:pPr marL="0" indent="0">
              <a:buNone/>
            </a:pPr>
            <a:r>
              <a:rPr lang="en-US" dirty="0"/>
              <a:t>servers etc. </a:t>
            </a:r>
          </a:p>
          <a:p>
            <a:r>
              <a:rPr lang="en-US" dirty="0"/>
              <a:t>The inventory file can be in one of many formats</a:t>
            </a:r>
          </a:p>
          <a:p>
            <a:pPr marL="0" indent="0">
              <a:buNone/>
            </a:pPr>
            <a:r>
              <a:rPr lang="en-US" dirty="0"/>
              <a:t>such as </a:t>
            </a:r>
            <a:r>
              <a:rPr lang="en-US" dirty="0" err="1"/>
              <a:t>yaml</a:t>
            </a:r>
            <a:r>
              <a:rPr lang="en-US" dirty="0"/>
              <a:t>, INI </a:t>
            </a:r>
            <a:r>
              <a:rPr lang="en-US" dirty="0" err="1"/>
              <a:t>etc</a:t>
            </a:r>
            <a:endParaRPr lang="de-DE" dirty="0"/>
          </a:p>
        </p:txBody>
      </p:sp>
    </p:spTree>
    <p:extLst>
      <p:ext uri="{BB962C8B-B14F-4D97-AF65-F5344CB8AC3E}">
        <p14:creationId xmlns:p14="http://schemas.microsoft.com/office/powerpoint/2010/main" val="8622174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GS_IT_Master.pptx" id="{DD70904B-0E6F-42E5-AA52-16AC4AA922C2}" vid="{C6E46F5C-11AF-40CB-8E25-1D40041870A5}"/>
    </a:ext>
  </a:extLst>
</a:theme>
</file>

<file path=docProps/app.xml><?xml version="1.0" encoding="utf-8"?>
<Properties xmlns="http://schemas.openxmlformats.org/officeDocument/2006/extended-properties" xmlns:vt="http://schemas.openxmlformats.org/officeDocument/2006/docPropsVTypes">
  <Template>CGS_IT_Master_Vorlage</Template>
  <TotalTime>0</TotalTime>
  <Words>1017</Words>
  <Application>Microsoft Office PowerPoint</Application>
  <PresentationFormat>Breitbild</PresentationFormat>
  <Paragraphs>126</Paragraphs>
  <Slides>19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19</vt:i4>
      </vt:variant>
    </vt:vector>
  </HeadingPairs>
  <TitlesOfParts>
    <vt:vector size="23" baseType="lpstr">
      <vt:lpstr>Arial</vt:lpstr>
      <vt:lpstr>Calibri</vt:lpstr>
      <vt:lpstr>Calibri Light</vt:lpstr>
      <vt:lpstr>Office</vt:lpstr>
      <vt:lpstr>Ansible Allgemeine Grundlagen</vt:lpstr>
      <vt:lpstr>Inhalt</vt:lpstr>
      <vt:lpstr>Ansible – Basic Concept &amp; Architecture</vt:lpstr>
      <vt:lpstr>What is Ansible</vt:lpstr>
      <vt:lpstr>Why using Ansible</vt:lpstr>
      <vt:lpstr>Why Ansible</vt:lpstr>
      <vt:lpstr>Ansible Use Cases</vt:lpstr>
      <vt:lpstr>Ansible Architecture</vt:lpstr>
      <vt:lpstr>Ansible Inventory</vt:lpstr>
      <vt:lpstr>Ansible Inventory Example</vt:lpstr>
      <vt:lpstr>Ansible Playbooks</vt:lpstr>
      <vt:lpstr>Ansible Playbook Example</vt:lpstr>
      <vt:lpstr>Ansible Variables</vt:lpstr>
      <vt:lpstr>Ansible Modules</vt:lpstr>
      <vt:lpstr>Ansible Roles</vt:lpstr>
      <vt:lpstr>Ansible Configuration Management</vt:lpstr>
      <vt:lpstr>Ansible Ad-Hoc Commands</vt:lpstr>
      <vt:lpstr>Ansible Handlers</vt:lpstr>
      <vt:lpstr>Danke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Development </dc:title>
  <dc:creator>CHRISTIAN SCHAEFER</dc:creator>
  <cp:lastModifiedBy>CHRISTIAN SCHAEFER</cp:lastModifiedBy>
  <cp:revision>11</cp:revision>
  <dcterms:created xsi:type="dcterms:W3CDTF">2021-11-20T17:21:29Z</dcterms:created>
  <dcterms:modified xsi:type="dcterms:W3CDTF">2021-12-07T12:56:57Z</dcterms:modified>
</cp:coreProperties>
</file>