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1" r:id="rId4"/>
    <p:sldId id="297" r:id="rId5"/>
    <p:sldId id="300" r:id="rId6"/>
    <p:sldId id="293" r:id="rId7"/>
    <p:sldId id="294" r:id="rId8"/>
    <p:sldId id="295" r:id="rId9"/>
    <p:sldId id="298" r:id="rId10"/>
    <p:sldId id="299" r:id="rId11"/>
    <p:sldId id="292" r:id="rId12"/>
    <p:sldId id="290" r:id="rId13"/>
    <p:sldId id="296" r:id="rId14"/>
    <p:sldId id="27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9" autoAdjust="0"/>
    <p:restoredTop sz="95822" autoAdjust="0"/>
  </p:normalViewPr>
  <p:slideViewPr>
    <p:cSldViewPr snapToGrid="0">
      <p:cViewPr varScale="1">
        <p:scale>
          <a:sx n="77" d="100"/>
          <a:sy n="77" d="100"/>
        </p:scale>
        <p:origin x="96" y="4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cdi-reference" TargetMode="External"/><Relationship Id="rId2" Type="http://schemas.openxmlformats.org/officeDocument/2006/relationships/hyperlink" Target="https://quarkus.io/guides/cd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FBC6-06B7-4D9F-8F06-A4124452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CDI </a:t>
            </a:r>
            <a:r>
              <a:rPr lang="de-DE" dirty="0" err="1"/>
              <a:t>Limitations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71F64-A094-4F91-8634-74813D940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46915"/>
            <a:ext cx="8206606" cy="3908762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@ConversationScoped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Portable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Extensions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BeanManager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-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following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methods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implemented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: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getBeans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createCreationalContext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getReference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getInjectableReference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resolve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getContext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fireEvent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getEvent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and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createInstance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Specialization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beans.xml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descriptor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content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ignored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Passivation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passivating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scopes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Interceptor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methods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superclasses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implemented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yet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@Interceptors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14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2154-3428-4336-82A8-2FD1ADDF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Quarkus</a:t>
            </a:r>
            <a:r>
              <a:rPr lang="de-DE" dirty="0"/>
              <a:t> Installation</a:t>
            </a:r>
            <a:br>
              <a:rPr lang="de-DE" dirty="0"/>
            </a:b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04727-0E97-456D-AFAD-5203C9842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3AF45-3705-4E82-852C-EC99EF9B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Quarkus</a:t>
            </a:r>
            <a:r>
              <a:rPr lang="de-DE" dirty="0"/>
              <a:t> Installation -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CE61B-B152-48C7-9169-ABBDDECE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IntellJ</a:t>
            </a:r>
            <a:r>
              <a:rPr lang="de-DE" dirty="0"/>
              <a:t> / </a:t>
            </a:r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JDK 11+ (any distribution)</a:t>
            </a:r>
            <a:br>
              <a:rPr lang="en-US" dirty="0"/>
            </a:br>
            <a:r>
              <a:rPr lang="en-US" dirty="0"/>
              <a:t>Optionally get </a:t>
            </a:r>
            <a:r>
              <a:rPr lang="en-US" dirty="0" err="1"/>
              <a:t>GraalVM</a:t>
            </a:r>
            <a:r>
              <a:rPr lang="en-US" dirty="0"/>
              <a:t> 21.3.0 for native 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Apache Maven 3.8.1+ (or Gradle)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62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1323A-D986-4ABD-9A3E-15C27385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Quarkus</a:t>
            </a:r>
            <a:r>
              <a:rPr lang="de-DE" dirty="0"/>
              <a:t> – Blick über den Tellerrand</a:t>
            </a:r>
          </a:p>
        </p:txBody>
      </p:sp>
      <p:pic>
        <p:nvPicPr>
          <p:cNvPr id="2050" name="Picture 2" descr="Quarkus: Der Blick über den Tellerrand">
            <a:extLst>
              <a:ext uri="{FF2B5EF4-FFF2-40B4-BE49-F238E27FC236}">
                <a16:creationId xmlns:a16="http://schemas.microsoft.com/office/drawing/2014/main" id="{0008FF79-560A-4848-9C77-4C8C3D316E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412" y="1949116"/>
            <a:ext cx="5810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B60B7DA-C9AB-4F65-BF12-AE30FEA40F6E}"/>
              </a:ext>
            </a:extLst>
          </p:cNvPr>
          <p:cNvSpPr txBox="1"/>
          <p:nvPr/>
        </p:nvSpPr>
        <p:spPr>
          <a:xfrm>
            <a:off x="1582412" y="528995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5A5A5A"/>
                </a:solidFill>
                <a:effectLst/>
                <a:latin typeface="Source Sans Pro" panose="020B0503030403020204" pitchFamily="34" charset="0"/>
              </a:rPr>
              <a:t>(Bild: Shutterstock)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5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i="0" dirty="0">
                <a:solidFill>
                  <a:srgbClr val="333333"/>
                </a:solidFill>
                <a:effectLst/>
              </a:rPr>
              <a:t>Was ist </a:t>
            </a:r>
            <a:r>
              <a:rPr lang="de-DE" i="0" dirty="0" err="1">
                <a:solidFill>
                  <a:srgbClr val="333333"/>
                </a:solidFill>
                <a:effectLst/>
              </a:rPr>
              <a:t>Quarkus</a:t>
            </a:r>
            <a:r>
              <a:rPr lang="de-DE" i="0" dirty="0">
                <a:solidFill>
                  <a:srgbClr val="333333"/>
                </a:solidFill>
                <a:effectLst/>
              </a:rPr>
              <a:t>?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- Architektur</a:t>
            </a:r>
          </a:p>
          <a:p>
            <a:r>
              <a:rPr lang="de-DE" b="0" i="0" dirty="0" err="1">
                <a:solidFill>
                  <a:srgbClr val="3C3C3C"/>
                </a:solidFill>
                <a:effectLst/>
                <a:latin typeface="OpenSansRegular"/>
              </a:rPr>
              <a:t>GraalVM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Vorteile</a:t>
            </a:r>
          </a:p>
          <a:p>
            <a:r>
              <a:rPr lang="de-DE" dirty="0" err="1"/>
              <a:t>Quarkus</a:t>
            </a:r>
            <a:r>
              <a:rPr lang="de-DE" dirty="0"/>
              <a:t> Container CDI</a:t>
            </a:r>
          </a:p>
          <a:p>
            <a:r>
              <a:rPr lang="de-DE" dirty="0" err="1"/>
              <a:t>Quarkus</a:t>
            </a:r>
            <a:r>
              <a:rPr lang="de-DE" dirty="0"/>
              <a:t> – Spring DI </a:t>
            </a:r>
            <a:r>
              <a:rPr lang="de-DE" dirty="0" err="1"/>
              <a:t>Compatibility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CDI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Installation</a:t>
            </a:r>
            <a:br>
              <a:rPr lang="de-DE" dirty="0"/>
            </a:br>
            <a:r>
              <a:rPr lang="de-DE" dirty="0" err="1"/>
              <a:t>Requirements</a:t>
            </a:r>
            <a:endParaRPr lang="de-DE" dirty="0"/>
          </a:p>
          <a:p>
            <a:pPr algn="l"/>
            <a:r>
              <a:rPr lang="de-DE" dirty="0" err="1"/>
              <a:t>Quarkus</a:t>
            </a:r>
            <a:r>
              <a:rPr lang="de-DE" dirty="0"/>
              <a:t> Installation - </a:t>
            </a:r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C7B68-8EA1-4010-8FF8-F5FEF22F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333333"/>
                </a:solidFill>
                <a:effectLst/>
                <a:latin typeface="Helvetica Neue"/>
              </a:rPr>
              <a:t>Was ist </a:t>
            </a:r>
            <a:r>
              <a:rPr lang="de-DE" b="1" i="0" dirty="0" err="1">
                <a:solidFill>
                  <a:srgbClr val="333333"/>
                </a:solidFill>
                <a:effectLst/>
                <a:latin typeface="Helvetica Neue"/>
              </a:rPr>
              <a:t>Quarkus</a:t>
            </a:r>
            <a:r>
              <a:rPr lang="de-DE" b="1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CCC41-C595-47A1-BD43-528F192B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2384"/>
            <a:ext cx="10515600" cy="31045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de-DE" b="0" i="0" dirty="0" err="1">
                <a:solidFill>
                  <a:srgbClr val="333333"/>
                </a:solidFill>
                <a:effectLst/>
                <a:latin typeface="Helvetica Neue"/>
              </a:rPr>
              <a:t>Quarkus</a:t>
            </a: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 ist ein Framework, </a:t>
            </a:r>
            <a:b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das auf den besten Java-Bibliotheken und -Mustern basiert. </a:t>
            </a:r>
          </a:p>
          <a:p>
            <a:pPr algn="l"/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Das Hauptziel von </a:t>
            </a:r>
            <a:r>
              <a:rPr lang="de-DE" b="0" i="0" dirty="0" err="1">
                <a:solidFill>
                  <a:srgbClr val="333333"/>
                </a:solidFill>
                <a:effectLst/>
                <a:latin typeface="Helvetica Neue"/>
              </a:rPr>
              <a:t>Quarkus</a:t>
            </a: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 ist es, eine schnellere Entwicklung und Anwendungsinitialisierung zu ermöglichen, kleiner zu sein und weniger Maschinenressourcen zu verbrauchen. </a:t>
            </a:r>
          </a:p>
          <a:p>
            <a:pPr algn="l"/>
            <a:r>
              <a:rPr lang="de-DE" b="0" i="0" dirty="0" err="1">
                <a:solidFill>
                  <a:srgbClr val="333333"/>
                </a:solidFill>
                <a:effectLst/>
                <a:latin typeface="Helvetica Neue"/>
              </a:rPr>
              <a:t>Quarkus</a:t>
            </a: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 wurde mit der Idee geboren, Cloud Native zu sein und in Microservices- und </a:t>
            </a:r>
            <a:r>
              <a:rPr lang="de-DE" b="0" i="0" dirty="0" err="1">
                <a:solidFill>
                  <a:srgbClr val="333333"/>
                </a:solidFill>
                <a:effectLst/>
                <a:latin typeface="Helvetica Neue"/>
              </a:rPr>
              <a:t>Serverless</a:t>
            </a:r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-Projekten verwendet zu werden.</a:t>
            </a:r>
          </a:p>
          <a:p>
            <a:pPr algn="l"/>
            <a:r>
              <a:rPr lang="de-DE" b="0" i="0" dirty="0">
                <a:solidFill>
                  <a:srgbClr val="333333"/>
                </a:solidFill>
                <a:effectLst/>
                <a:latin typeface="Helvetica Neue"/>
              </a:rPr>
              <a:t>seit 12/12/2018 (</a:t>
            </a:r>
            <a:r>
              <a:rPr lang="de-DE" b="0" i="0" dirty="0" err="1">
                <a:solidFill>
                  <a:srgbClr val="3C3C3C"/>
                </a:solidFill>
                <a:effectLst/>
                <a:latin typeface="OpenSansRegular"/>
              </a:rPr>
              <a:t>RedHat</a:t>
            </a:r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)</a:t>
            </a:r>
          </a:p>
          <a:p>
            <a:pPr algn="l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 lässt sich die darauf aufbauende Entwicklung „</a:t>
            </a:r>
            <a:r>
              <a:rPr lang="de-DE" b="0" i="0" dirty="0" err="1">
                <a:solidFill>
                  <a:srgbClr val="3C3C3C"/>
                </a:solidFill>
                <a:effectLst/>
                <a:latin typeface="OpenSansRegular"/>
              </a:rPr>
              <a:t>GraalVM</a:t>
            </a:r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“</a:t>
            </a:r>
            <a:endParaRPr lang="de-DE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939336-6E6B-4C3F-A1B0-F4315EBB0541}"/>
              </a:ext>
            </a:extLst>
          </p:cNvPr>
          <p:cNvSpPr txBox="1"/>
          <p:nvPr/>
        </p:nvSpPr>
        <p:spPr>
          <a:xfrm>
            <a:off x="2331720" y="1536295"/>
            <a:ext cx="636422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endParaRPr lang="de-DE" b="0" i="1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de-DE" b="0" i="1" dirty="0" err="1">
                <a:solidFill>
                  <a:srgbClr val="333333"/>
                </a:solidFill>
                <a:effectLst/>
                <a:latin typeface="Helvetica Neue"/>
              </a:rPr>
              <a:t>Supersonic</a:t>
            </a:r>
            <a:r>
              <a:rPr lang="de-DE" b="0" i="1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de-DE" b="0" i="1" dirty="0" err="1">
                <a:solidFill>
                  <a:srgbClr val="333333"/>
                </a:solidFill>
                <a:effectLst/>
                <a:latin typeface="Helvetica Neue"/>
              </a:rPr>
              <a:t>Subatomic</a:t>
            </a:r>
            <a:r>
              <a:rPr lang="de-DE" b="0" i="1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</a:p>
          <a:p>
            <a:pPr marL="0" indent="0" algn="ctr">
              <a:buNone/>
            </a:pPr>
            <a:r>
              <a:rPr lang="de-DE" b="0" i="1" dirty="0">
                <a:solidFill>
                  <a:srgbClr val="333333"/>
                </a:solidFill>
                <a:effectLst/>
                <a:latin typeface="Helvetica Neue"/>
              </a:rPr>
              <a:t>Hot </a:t>
            </a:r>
            <a:r>
              <a:rPr lang="de-DE" b="0" i="1" dirty="0" err="1">
                <a:solidFill>
                  <a:srgbClr val="333333"/>
                </a:solidFill>
                <a:effectLst/>
                <a:latin typeface="Helvetica Neue"/>
              </a:rPr>
              <a:t>Reloading</a:t>
            </a:r>
            <a:r>
              <a:rPr lang="de-DE" b="0" i="1" dirty="0">
                <a:solidFill>
                  <a:srgbClr val="333333"/>
                </a:solidFill>
                <a:effectLst/>
                <a:latin typeface="Helvetica Neue"/>
              </a:rPr>
              <a:t> und Container First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58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D9CB-744B-4716-A36B-5E8BDBDC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-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D53BBD-4B9D-470B-AE89-1397D3BE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6" y="1525796"/>
            <a:ext cx="9028667" cy="50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7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7DC38-1CA5-4811-AD7A-7A6D52DC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CBB5D-2FB2-4DA0-970E-E19D006F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From inside a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project, you can obtain a list of the available extensions with: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2C5C39-17B8-47FC-A04F-A217D6EC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68" y="2901950"/>
            <a:ext cx="9906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2A44B-E12B-4959-81EA-0D9B3AF3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3C3C3C"/>
                </a:solidFill>
                <a:effectLst/>
                <a:latin typeface="OpenSansRegular"/>
              </a:rPr>
              <a:t>GraalVM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16617-F775-4D9E-A29C-46C1814E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erlaubt das </a:t>
            </a:r>
            <a:r>
              <a:rPr lang="de-DE" b="1" i="0" dirty="0">
                <a:solidFill>
                  <a:srgbClr val="3C3C3C"/>
                </a:solidFill>
                <a:effectLst/>
                <a:latin typeface="OpenSansRegular"/>
              </a:rPr>
              <a:t>Kompilieren des Java-Codes in direkt ausführbaren Maschinencode</a:t>
            </a:r>
          </a:p>
          <a:p>
            <a:pPr algn="l"/>
            <a:r>
              <a:rPr lang="de-DE" b="1" i="0" dirty="0">
                <a:solidFill>
                  <a:srgbClr val="3C3C3C"/>
                </a:solidFill>
                <a:effectLst/>
                <a:latin typeface="OpenSansRegular"/>
              </a:rPr>
              <a:t>Performance-Vorteile </a:t>
            </a:r>
            <a:r>
              <a:rPr lang="de-DE" b="1" i="0" dirty="0" err="1">
                <a:solidFill>
                  <a:srgbClr val="3C3C3C"/>
                </a:solidFill>
                <a:effectLst/>
                <a:latin typeface="OpenSansRegular"/>
              </a:rPr>
              <a:t>Quarkus</a:t>
            </a:r>
            <a:r>
              <a:rPr lang="de-DE" b="1" i="0" dirty="0">
                <a:solidFill>
                  <a:srgbClr val="3C3C3C"/>
                </a:solidFill>
                <a:effectLst/>
                <a:latin typeface="OpenSansRegular"/>
              </a:rPr>
              <a:t> &amp; </a:t>
            </a:r>
            <a:r>
              <a:rPr lang="de-DE" b="1" i="0" dirty="0" err="1">
                <a:solidFill>
                  <a:srgbClr val="3C3C3C"/>
                </a:solidFill>
                <a:effectLst/>
                <a:latin typeface="OpenSansRegular"/>
              </a:rPr>
              <a:t>GraalVM</a:t>
            </a:r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:</a:t>
            </a:r>
          </a:p>
          <a:p>
            <a:pPr lvl="1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Schnelle Startzeit der Anwendung</a:t>
            </a:r>
          </a:p>
          <a:p>
            <a:pPr lvl="1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Geringer Speicherverbrauch der laufenden Anwendung</a:t>
            </a:r>
          </a:p>
          <a:p>
            <a:pPr lvl="1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Beinahe unmittelbare Skalierung von Services</a:t>
            </a:r>
          </a:p>
          <a:p>
            <a:pPr lvl="1"/>
            <a:r>
              <a:rPr lang="de-DE" b="0" i="0" dirty="0">
                <a:solidFill>
                  <a:srgbClr val="3C3C3C"/>
                </a:solidFill>
                <a:effectLst/>
                <a:latin typeface="OpenSansRegular"/>
              </a:rPr>
              <a:t>Geringer Platzbedarf der nativen Images</a:t>
            </a:r>
          </a:p>
          <a:p>
            <a:pPr marL="0" indent="0">
              <a:buNone/>
            </a:pPr>
            <a:endParaRPr lang="de-DE" b="1" dirty="0">
              <a:solidFill>
                <a:srgbClr val="3C3C3C"/>
              </a:solidFill>
              <a:latin typeface="Open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496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BCD55-E4BF-43D5-9499-253F189A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51CE4-C9B5-4C53-90AC-FA825CA2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Standard-Technologien: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MicroProfile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Spring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Hibernate ORM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8000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06F10-9A76-4B18-98EE-C79E2BF0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Container CDI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100A1-7A3A-4B2E-B04E-D7DAB24A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Dependency injection in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is based on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ArC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which is a CDI-based dependency injection solution tailored for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' architecture. </a:t>
            </a:r>
          </a:p>
          <a:p>
            <a:pPr algn="l"/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If you’re new to CDI then we recommend you to read the </a:t>
            </a:r>
            <a:r>
              <a:rPr lang="en-US" b="0" i="0" u="sng" dirty="0">
                <a:solidFill>
                  <a:srgbClr val="1165C5"/>
                </a:solidFill>
                <a:effectLst/>
                <a:latin typeface="Open Sans" panose="020B0606030504020204" pitchFamily="34" charset="0"/>
                <a:hlinkClick r:id="rId2"/>
              </a:rPr>
              <a:t>Introduction to CDI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 guide.</a:t>
            </a:r>
          </a:p>
          <a:p>
            <a:pPr algn="l"/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only implements a subset of the CDI features and comes with non-standard features and specific APIS, </a:t>
            </a:r>
          </a:p>
          <a:p>
            <a:pPr algn="l"/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you can learn more about it in the </a:t>
            </a:r>
            <a:r>
              <a:rPr lang="en-US" b="0" i="0" u="sng" dirty="0">
                <a:solidFill>
                  <a:srgbClr val="1165C5"/>
                </a:solidFill>
                <a:effectLst/>
                <a:latin typeface="Open Sans" panose="020B0606030504020204" pitchFamily="34" charset="0"/>
                <a:hlinkClick r:id="rId3"/>
              </a:rPr>
              <a:t>Contexts and Dependency Injection guide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30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3CC54-FA02-4831-9082-8B630759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Spring DI </a:t>
            </a:r>
            <a:r>
              <a:rPr lang="de-DE" dirty="0" err="1"/>
              <a:t>Compatibility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0FFC-6CC9-4B44-920D-CEED0867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dirty="0"/>
              <a:t>While users are encouraged to use CDI annotations for injection,</a:t>
            </a:r>
          </a:p>
          <a:p>
            <a:r>
              <a:rPr lang="en-US" sz="2400" dirty="0" err="1"/>
              <a:t>Quarkus</a:t>
            </a:r>
            <a:r>
              <a:rPr lang="en-US" sz="2400" dirty="0"/>
              <a:t> provides a compatibility layer for Spring dependency injection</a:t>
            </a:r>
          </a:p>
          <a:p>
            <a:r>
              <a:rPr lang="en-US" sz="2400" dirty="0"/>
              <a:t>in the form of the spring-di extension.</a:t>
            </a:r>
            <a:endParaRPr lang="de-DE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AFBF7B-1C38-459B-9E41-F443081B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43" y="3429000"/>
            <a:ext cx="9544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425</Words>
  <Application>Microsoft Office PowerPoint</Application>
  <PresentationFormat>Breitbild</PresentationFormat>
  <Paragraphs>68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Open Sans</vt:lpstr>
      <vt:lpstr>OpenSansRegular</vt:lpstr>
      <vt:lpstr>Source Sans Pro</vt:lpstr>
      <vt:lpstr>Office</vt:lpstr>
      <vt:lpstr>Quarkus  Grundlagen</vt:lpstr>
      <vt:lpstr>Inhalt</vt:lpstr>
      <vt:lpstr>Was ist Quarkus?</vt:lpstr>
      <vt:lpstr>Quarkus - Architektur</vt:lpstr>
      <vt:lpstr>Quarkus Extensions</vt:lpstr>
      <vt:lpstr>GraalVM</vt:lpstr>
      <vt:lpstr>Quarkus Vorteile</vt:lpstr>
      <vt:lpstr>Quarkus Container CDI</vt:lpstr>
      <vt:lpstr>Quarkus – Spring DI Compatibility</vt:lpstr>
      <vt:lpstr>Quarkus CDI Limitations</vt:lpstr>
      <vt:lpstr>Quarkus Installation Requirements</vt:lpstr>
      <vt:lpstr>Quarkus Installation - </vt:lpstr>
      <vt:lpstr>Quarkus – Blick über den Tellerrand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25</cp:revision>
  <dcterms:created xsi:type="dcterms:W3CDTF">2021-11-20T17:21:29Z</dcterms:created>
  <dcterms:modified xsi:type="dcterms:W3CDTF">2021-12-02T13:02:42Z</dcterms:modified>
</cp:coreProperties>
</file>