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303" r:id="rId4"/>
    <p:sldId id="290" r:id="rId5"/>
    <p:sldId id="294" r:id="rId6"/>
    <p:sldId id="292" r:id="rId7"/>
    <p:sldId id="295" r:id="rId8"/>
    <p:sldId id="296" r:id="rId9"/>
    <p:sldId id="297" r:id="rId10"/>
    <p:sldId id="298" r:id="rId11"/>
    <p:sldId id="307" r:id="rId12"/>
    <p:sldId id="308" r:id="rId13"/>
    <p:sldId id="299" r:id="rId14"/>
    <p:sldId id="300" r:id="rId15"/>
    <p:sldId id="304" r:id="rId16"/>
    <p:sldId id="291" r:id="rId17"/>
    <p:sldId id="293" r:id="rId18"/>
    <p:sldId id="305" r:id="rId19"/>
    <p:sldId id="306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5822" autoAdjust="0"/>
  </p:normalViewPr>
  <p:slideViewPr>
    <p:cSldViewPr snapToGrid="0">
      <p:cViewPr varScale="1">
        <p:scale>
          <a:sx n="108" d="100"/>
          <a:sy n="108" d="100"/>
        </p:scale>
        <p:origin x="80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Repository" TargetMode="External"/><Relationship Id="rId2" Type="http://schemas.openxmlformats.org/officeDocument/2006/relationships/hyperlink" Target="https://de.wikipedia.org/wiki/Speicherabbil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Docker 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Java Dev-Ops Cloud Training</a:t>
            </a:r>
            <a:br>
              <a:rPr lang="de-DE"/>
            </a:br>
            <a:endParaRPr lang="de-DE"/>
          </a:p>
          <a:p>
            <a:r>
              <a:rPr lang="de-DE"/>
              <a:t>11 - 2021</a:t>
            </a:r>
            <a:endParaRPr lang="de-DE" dirty="0"/>
          </a:p>
        </p:txBody>
      </p:sp>
      <p:pic>
        <p:nvPicPr>
          <p:cNvPr id="4098" name="Picture 2" descr="Tipps zur Verwendung von Docker">
            <a:extLst>
              <a:ext uri="{FF2B5EF4-FFF2-40B4-BE49-F238E27FC236}">
                <a16:creationId xmlns:a16="http://schemas.microsoft.com/office/drawing/2014/main" id="{C90D8620-11A4-4147-AAE3-5FE6479C1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8" y="1600200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065C2-6AB3-45CA-8476-0CB7854E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262524"/>
                </a:solidFill>
                <a:effectLst/>
                <a:latin typeface="Geekflare"/>
              </a:rPr>
              <a:t>Docker Objects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AFCD9-165F-4FE0-9EC5-94393E753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When you are working with Docker, you use: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Containers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Volumes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Networks</a:t>
            </a:r>
          </a:p>
          <a:p>
            <a:pPr marL="0" indent="0">
              <a:buNone/>
            </a:pPr>
            <a:endParaRPr lang="en-US" dirty="0">
              <a:solidFill>
                <a:srgbClr val="262524"/>
              </a:solidFill>
              <a:latin typeface="Geekflar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as docker 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053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7A4EA-BB7C-47C8-8572-FBC46477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262524"/>
                </a:solidFill>
                <a:effectLst/>
                <a:latin typeface="Geekflare"/>
              </a:rPr>
              <a:t>Docker - Image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8FC5F-FC0C-425A-883B-38A34A46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ein 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Speicherabbild"/>
              </a:rPr>
              <a:t>Speicherabbild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eines Containers. </a:t>
            </a:r>
          </a:p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Das Image selbst besteht aus mehreren 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Layern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die schreibgeschützt sind und somit nicht verändert werden können. </a:t>
            </a:r>
          </a:p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Ein Image ist </a:t>
            </a:r>
            <a:r>
              <a:rPr lang="de-D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portabel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kann in </a:t>
            </a:r>
            <a:r>
              <a:rPr lang="de-DE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Repository"/>
              </a:rPr>
              <a:t>Repositories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gespeichert und</a:t>
            </a:r>
          </a:p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mit anderen Nutzern geteilt werden. </a:t>
            </a:r>
          </a:p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Aus einem Image können immer mehrere Container gestartet werden.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69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7A4EA-BB7C-47C8-8572-FBC46477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262524"/>
                </a:solidFill>
                <a:effectLst/>
                <a:latin typeface="Geekflare"/>
              </a:rPr>
              <a:t>Docker - 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Container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8FC5F-FC0C-425A-883B-38A34A46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i="0" dirty="0">
                <a:solidFill>
                  <a:srgbClr val="202122"/>
                </a:solidFill>
                <a:effectLst/>
              </a:rPr>
              <a:t>als Container wird die aktive Instanz eines Images bezeichnet.</a:t>
            </a:r>
          </a:p>
          <a:p>
            <a:r>
              <a:rPr lang="de-DE" i="0" dirty="0">
                <a:solidFill>
                  <a:srgbClr val="202122"/>
                </a:solidFill>
                <a:effectLst/>
              </a:rPr>
              <a:t>Der Container wird also gerade ausgeführt und ist beschäftigt.</a:t>
            </a:r>
          </a:p>
          <a:p>
            <a:r>
              <a:rPr lang="de-DE" i="0" dirty="0">
                <a:solidFill>
                  <a:srgbClr val="202122"/>
                </a:solidFill>
                <a:effectLst/>
              </a:rPr>
              <a:t>Sobald der Container kein Programm ausführt oder mit seinem Auftrag fertig ist, wird der Container automatisch beendet.</a:t>
            </a:r>
          </a:p>
          <a:p>
            <a:pPr marL="0" indent="0">
              <a:buNone/>
            </a:pPr>
            <a:endParaRPr lang="de-DE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202122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 container is an instance of an image.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Each container can be identified by its ID. </a:t>
            </a:r>
            <a:endParaRPr lang="de-DE" b="0" i="0" dirty="0">
              <a:solidFill>
                <a:srgbClr val="202122"/>
              </a:solidFill>
              <a:effectLst/>
            </a:endParaRPr>
          </a:p>
          <a:p>
            <a:endParaRPr lang="de-D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48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7A4EA-BB7C-47C8-8572-FBC46477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262524"/>
                </a:solidFill>
                <a:effectLst/>
                <a:latin typeface="Geekflare"/>
              </a:rPr>
              <a:t>Docker - </a:t>
            </a:r>
            <a:r>
              <a:rPr lang="de-DE" b="1" i="0" dirty="0" err="1">
                <a:solidFill>
                  <a:srgbClr val="262524"/>
                </a:solidFill>
                <a:effectLst/>
                <a:latin typeface="Geekflare"/>
              </a:rPr>
              <a:t>Volumes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8FC5F-FC0C-425A-883B-38A34A46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persisting data generated by docker and used by Docker containers are stored in Volumes. </a:t>
            </a:r>
          </a:p>
          <a:p>
            <a:r>
              <a:rPr lang="en-US" dirty="0"/>
              <a:t>They are completely managed by docker through docker CLI or Docker API. </a:t>
            </a:r>
          </a:p>
          <a:p>
            <a:r>
              <a:rPr lang="en-US" dirty="0"/>
              <a:t>Volume’s content exists outside the lifecycle of a container, </a:t>
            </a:r>
            <a:br>
              <a:rPr lang="en-US" dirty="0"/>
            </a:br>
            <a:r>
              <a:rPr lang="en-US" dirty="0"/>
              <a:t>so using volume does not increase the size of a container.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-v or –mount flag to start a container with a volume.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 this sample command, you are using </a:t>
            </a:r>
            <a:r>
              <a:rPr lang="en-US" dirty="0" err="1"/>
              <a:t>testvolume</a:t>
            </a:r>
            <a:r>
              <a:rPr lang="en-US" dirty="0"/>
              <a:t> volume with test container.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C0C0C0"/>
                </a:highlight>
              </a:rPr>
              <a:t>docker run -d --name </a:t>
            </a:r>
            <a:r>
              <a:rPr lang="en-US" dirty="0" err="1">
                <a:highlight>
                  <a:srgbClr val="C0C0C0"/>
                </a:highlight>
              </a:rPr>
              <a:t>testcontainer</a:t>
            </a:r>
            <a:r>
              <a:rPr lang="en-US" dirty="0">
                <a:highlight>
                  <a:srgbClr val="C0C0C0"/>
                </a:highlight>
              </a:rPr>
              <a:t>  -v </a:t>
            </a:r>
            <a:r>
              <a:rPr lang="en-US" dirty="0" err="1">
                <a:highlight>
                  <a:srgbClr val="C0C0C0"/>
                </a:highlight>
              </a:rPr>
              <a:t>testvolume</a:t>
            </a:r>
            <a:r>
              <a:rPr lang="en-US" dirty="0">
                <a:highlight>
                  <a:srgbClr val="C0C0C0"/>
                </a:highlight>
              </a:rPr>
              <a:t>:/app </a:t>
            </a:r>
            <a:r>
              <a:rPr lang="en-US" dirty="0" err="1">
                <a:highlight>
                  <a:srgbClr val="C0C0C0"/>
                </a:highlight>
              </a:rPr>
              <a:t>nginx:latest</a:t>
            </a: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91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1A09F-F86D-484C-9A3A-E9266B14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Networks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6761E-EEE7-4D73-A335-DF44971F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Docker networking is a passage through which all the isolated container communicate. There are mainly five network drivers in docker:</a:t>
            </a:r>
          </a:p>
          <a:p>
            <a:pPr marL="0" indent="0">
              <a:buNone/>
            </a:pPr>
            <a:endParaRPr lang="en-US" b="0" i="0" dirty="0">
              <a:solidFill>
                <a:srgbClr val="262524"/>
              </a:solidFill>
              <a:effectLst/>
              <a:latin typeface="Geekflar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Bridge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: It is the default network driver for a container. 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You use this network when your application is running on standalone containers, 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i.e. multiple containers communicating with same docker host.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Host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: This driver removes the network isolation between docker containers and docker host. It is used when you don’t need any network isolation between host and container.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Overlay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: This network enables swarm services to communicate with each other. 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It is used when the containers are running on different Docker hosts or when swarm services are formed by multiple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None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: This driver disables all the networking.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262524"/>
                </a:solidFill>
                <a:effectLst/>
                <a:latin typeface="Geekflare"/>
              </a:rPr>
              <a:t>macvlan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: This driver assigns mac address to containers to make them look like physical devices. The traffic is routed between containers through their mac addresses. 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This network is used when you want the containers to look like a physical device.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for example, while migrating a VM setup.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2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1CDE1B-4D01-4677-B864-668480B5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Platform Workflow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(Build Images)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52253-D35F-4A30-B091-26CF4BD2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Tipps zur Verwendung von Docker">
            <a:extLst>
              <a:ext uri="{FF2B5EF4-FFF2-40B4-BE49-F238E27FC236}">
                <a16:creationId xmlns:a16="http://schemas.microsoft.com/office/drawing/2014/main" id="{8FF5004E-0A90-48D9-967E-5936678D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363904"/>
            <a:ext cx="3217333" cy="27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40884-87B7-4641-9BFF-41B63BAD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CLI – Basic </a:t>
            </a:r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EF535-248B-4679-9252-4FB2FF96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build 		# Build an image from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docker images 		# List all images on a Docker host</a:t>
            </a:r>
          </a:p>
          <a:p>
            <a:r>
              <a:rPr lang="en-US" dirty="0"/>
              <a:t>docker run 		# Run an image</a:t>
            </a:r>
          </a:p>
          <a:p>
            <a:r>
              <a:rPr lang="en-US" dirty="0"/>
              <a:t>docker logs –follow    	# see logs from running container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			# List all running and stopped instances</a:t>
            </a:r>
          </a:p>
          <a:p>
            <a:r>
              <a:rPr lang="en-US" dirty="0"/>
              <a:t>docker stop 		# Stop a running instances</a:t>
            </a:r>
          </a:p>
          <a:p>
            <a:r>
              <a:rPr lang="en-US" dirty="0"/>
              <a:t>docker rm 			# Remove an instance</a:t>
            </a:r>
          </a:p>
          <a:p>
            <a:r>
              <a:rPr lang="en-US" dirty="0"/>
              <a:t>docker </a:t>
            </a:r>
            <a:r>
              <a:rPr lang="en-US" dirty="0" err="1"/>
              <a:t>rmi</a:t>
            </a:r>
            <a:r>
              <a:rPr lang="en-US" dirty="0"/>
              <a:t> 		# Remove an image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99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4F36-3DD3-48AD-8986-A8EE81FC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29B79-25FA-401A-B48A-6D83D2DB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Docker Grundlagen</a:t>
            </a:r>
          </a:p>
          <a:p>
            <a:r>
              <a:rPr lang="en-US" kern="1200" dirty="0">
                <a:solidFill>
                  <a:schemeClr val="tx1"/>
                </a:solidFill>
                <a:ea typeface="+mj-ea"/>
                <a:cs typeface="+mj-cs"/>
              </a:rPr>
              <a:t>Docker  Concepts</a:t>
            </a:r>
          </a:p>
          <a:p>
            <a:r>
              <a:rPr lang="de-DE" dirty="0"/>
              <a:t>Warum Docker ?</a:t>
            </a:r>
          </a:p>
          <a:p>
            <a:r>
              <a:rPr lang="de-DE" dirty="0"/>
              <a:t>Docker Architecture </a:t>
            </a:r>
          </a:p>
          <a:p>
            <a:pPr lvl="1"/>
            <a:r>
              <a:rPr lang="de-DE" dirty="0"/>
              <a:t>Docker Engine</a:t>
            </a:r>
          </a:p>
          <a:p>
            <a:pPr lvl="1"/>
            <a:r>
              <a:rPr lang="de-DE" dirty="0"/>
              <a:t>Docker - Client</a:t>
            </a:r>
          </a:p>
          <a:p>
            <a:pPr lvl="1"/>
            <a:r>
              <a:rPr lang="de-DE" i="0" dirty="0">
                <a:solidFill>
                  <a:srgbClr val="262524"/>
                </a:solidFill>
                <a:effectLst/>
              </a:rPr>
              <a:t>Docker </a:t>
            </a:r>
            <a:r>
              <a:rPr lang="de-DE" i="0" dirty="0" err="1">
                <a:solidFill>
                  <a:srgbClr val="262524"/>
                </a:solidFill>
                <a:effectLst/>
              </a:rPr>
              <a:t>Registries</a:t>
            </a:r>
            <a:endParaRPr lang="de-DE" i="0" dirty="0">
              <a:solidFill>
                <a:srgbClr val="262524"/>
              </a:solidFill>
              <a:effectLst/>
            </a:endParaRPr>
          </a:p>
          <a:p>
            <a:pPr lvl="1"/>
            <a:r>
              <a:rPr lang="de-DE" i="0" dirty="0">
                <a:solidFill>
                  <a:srgbClr val="262524"/>
                </a:solidFill>
                <a:effectLst/>
              </a:rPr>
              <a:t>Docker Objects</a:t>
            </a:r>
            <a:endParaRPr lang="de-DE" dirty="0"/>
          </a:p>
          <a:p>
            <a:pPr lvl="1"/>
            <a:r>
              <a:rPr lang="de-DE" i="0" dirty="0">
                <a:solidFill>
                  <a:srgbClr val="262524"/>
                </a:solidFill>
                <a:effectLst/>
              </a:rPr>
              <a:t>Docker - </a:t>
            </a:r>
            <a:r>
              <a:rPr lang="de-DE" i="0" dirty="0" err="1">
                <a:solidFill>
                  <a:srgbClr val="262524"/>
                </a:solidFill>
                <a:effectLst/>
              </a:rPr>
              <a:t>Volumes</a:t>
            </a:r>
            <a:endParaRPr lang="de-DE" dirty="0"/>
          </a:p>
          <a:p>
            <a:pPr lvl="1"/>
            <a:r>
              <a:rPr lang="de-DE" dirty="0"/>
              <a:t>Docker Networks</a:t>
            </a:r>
          </a:p>
          <a:p>
            <a:r>
              <a:rPr lang="en-US" kern="1200" dirty="0">
                <a:solidFill>
                  <a:schemeClr val="tx1"/>
                </a:solidFill>
                <a:ea typeface="+mj-ea"/>
                <a:cs typeface="+mj-cs"/>
              </a:rPr>
              <a:t>Docker Installation</a:t>
            </a:r>
            <a:endParaRPr lang="de-DE" dirty="0"/>
          </a:p>
          <a:p>
            <a:r>
              <a:rPr lang="en-US" kern="1200" dirty="0">
                <a:solidFill>
                  <a:schemeClr val="tx1"/>
                </a:solidFill>
                <a:ea typeface="+mj-ea"/>
                <a:cs typeface="+mj-cs"/>
              </a:rPr>
              <a:t>Docker Platform Workflow  (Build Images)</a:t>
            </a:r>
          </a:p>
          <a:p>
            <a:r>
              <a:rPr lang="de-DE" dirty="0"/>
              <a:t>Docker CLI – Basic </a:t>
            </a:r>
            <a:r>
              <a:rPr lang="de-DE" dirty="0" err="1"/>
              <a:t>Commands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53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E49EC-1F2C-40D7-AF43-1B5778CD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Docker </a:t>
            </a:r>
            <a:br>
              <a:rPr lang="de-DE" dirty="0"/>
            </a:br>
            <a:r>
              <a:rPr lang="de-DE" dirty="0"/>
              <a:t>Appendix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E4CCB9-AE74-498B-8ECE-D47D178A4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Tipps zur Verwendung von Docker">
            <a:extLst>
              <a:ext uri="{FF2B5EF4-FFF2-40B4-BE49-F238E27FC236}">
                <a16:creationId xmlns:a16="http://schemas.microsoft.com/office/drawing/2014/main" id="{D1071F64-7DBB-45B2-B4C4-20D7A3F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87" y="2787267"/>
            <a:ext cx="1965436" cy="16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3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7B2BB-2FEF-4D65-BFFD-76E447F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– </a:t>
            </a:r>
            <a:r>
              <a:rPr lang="de-DE" dirty="0" err="1"/>
              <a:t>Usefull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43D68-5A06-4602-AEC2-F1CB0FD3A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I LOVE DOCKER… AND WHY YOU’LL LOVE IT TOO</a:t>
            </a:r>
            <a:br>
              <a:rPr lang="en-US" dirty="0"/>
            </a:br>
            <a:r>
              <a:rPr lang="en-US" dirty="0"/>
              <a:t>https://blog.docker.com/2015/03/why-i-love-docker-and-why-youll-love-it-too/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TUTORIAL 1 – INSTALLING DOCKER</a:t>
            </a:r>
            <a:br>
              <a:rPr lang="en-US" dirty="0"/>
            </a:br>
            <a:r>
              <a:rPr lang="en-US" dirty="0"/>
              <a:t>https://blog.docker.com/2015/03/docker-tutorial-1-installing-docker/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TUTORIAL 2 – DOCKER RUN COMMAND BASICS</a:t>
            </a:r>
            <a:br>
              <a:rPr lang="en-US" dirty="0"/>
            </a:br>
            <a:r>
              <a:rPr lang="en-US" dirty="0"/>
              <a:t>https://blog.docker.com/2015/03/docker-tutorial-2-docker-run-command-basics/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TUTORIAL 3 – FUN WITH VOLUMES</a:t>
            </a:r>
            <a:br>
              <a:rPr lang="en-US" dirty="0"/>
            </a:br>
            <a:r>
              <a:rPr lang="en-US" dirty="0"/>
              <a:t>https://blog.docker.com/2015/04/docker-tutorial-3-fun-with-volumes/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TUTORIAL 4 – MORE RUN WITH A COUPLE OF EXTRA GOODIES</a:t>
            </a:r>
            <a:br>
              <a:rPr lang="en-US" dirty="0"/>
            </a:br>
            <a:r>
              <a:rPr lang="en-US" dirty="0"/>
              <a:t>https://blog.docker.com/2015/04/docker-tutorial-4-more-run-with-a-couple-of-extra-goodies/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TUTORIAL 6 – DOCKERFILE (PART 1)</a:t>
            </a:r>
            <a:br>
              <a:rPr lang="en-US" dirty="0"/>
            </a:br>
            <a:r>
              <a:rPr lang="en-US" dirty="0"/>
              <a:t>https://blog.docker.com/2015/04/docker-tutorial-6-dockerfile-part-1/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DOCKER TUTORIAL 7 – DOCKERFILE (PART 2)</a:t>
            </a:r>
            <a:br>
              <a:rPr lang="en-US" dirty="0"/>
            </a:br>
            <a:r>
              <a:rPr lang="en-US" dirty="0"/>
              <a:t>https://blog.docker.com/2015/04/docker-tutorial-7-dockerfile-part-2/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9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Docker </a:t>
            </a:r>
            <a:r>
              <a:rPr lang="de-DE" dirty="0" err="1"/>
              <a:t>Concepts</a:t>
            </a:r>
            <a:endParaRPr lang="de-DE" dirty="0"/>
          </a:p>
          <a:p>
            <a:r>
              <a:rPr lang="de-DE" dirty="0"/>
              <a:t>Warum Docker ?</a:t>
            </a:r>
          </a:p>
          <a:p>
            <a:r>
              <a:rPr lang="de-DE" dirty="0"/>
              <a:t>Docker - Concept</a:t>
            </a:r>
          </a:p>
          <a:p>
            <a:r>
              <a:rPr lang="de-DE" dirty="0"/>
              <a:t>Docker Architecture </a:t>
            </a:r>
          </a:p>
          <a:p>
            <a:r>
              <a:rPr lang="de-DE" dirty="0"/>
              <a:t>Docker Engine</a:t>
            </a:r>
          </a:p>
          <a:p>
            <a:r>
              <a:rPr lang="de-DE" dirty="0"/>
              <a:t>Docker - Client</a:t>
            </a:r>
          </a:p>
          <a:p>
            <a:r>
              <a:rPr lang="de-DE" dirty="0"/>
              <a:t>Docker </a:t>
            </a:r>
            <a:r>
              <a:rPr lang="de-DE" dirty="0" err="1"/>
              <a:t>Registries</a:t>
            </a:r>
            <a:endParaRPr lang="de-DE" dirty="0"/>
          </a:p>
          <a:p>
            <a:r>
              <a:rPr lang="de-DE" dirty="0"/>
              <a:t>Docker Objects</a:t>
            </a:r>
          </a:p>
          <a:p>
            <a:r>
              <a:rPr lang="de-DE" dirty="0"/>
              <a:t>Docker - </a:t>
            </a:r>
            <a:r>
              <a:rPr lang="de-DE" dirty="0" err="1"/>
              <a:t>Volumes</a:t>
            </a:r>
            <a:endParaRPr lang="de-DE" dirty="0"/>
          </a:p>
          <a:p>
            <a:r>
              <a:rPr lang="de-DE" dirty="0"/>
              <a:t>Docker Networks</a:t>
            </a:r>
          </a:p>
          <a:p>
            <a:r>
              <a:rPr lang="de-DE" dirty="0"/>
              <a:t>Docker </a:t>
            </a:r>
            <a:br>
              <a:rPr lang="de-DE" dirty="0"/>
            </a:br>
            <a:r>
              <a:rPr lang="de-DE" dirty="0"/>
              <a:t>Installation</a:t>
            </a:r>
          </a:p>
          <a:p>
            <a:r>
              <a:rPr lang="de-DE" dirty="0"/>
              <a:t>Docker </a:t>
            </a:r>
            <a:r>
              <a:rPr lang="de-DE" dirty="0" err="1"/>
              <a:t>Platform</a:t>
            </a:r>
            <a:r>
              <a:rPr lang="de-DE" dirty="0"/>
              <a:t> Workflow (</a:t>
            </a:r>
            <a:r>
              <a:rPr lang="de-DE" dirty="0" err="1"/>
              <a:t>Build</a:t>
            </a:r>
            <a:r>
              <a:rPr lang="de-DE" dirty="0"/>
              <a:t> Images)</a:t>
            </a:r>
          </a:p>
          <a:p>
            <a:r>
              <a:rPr lang="de-DE" dirty="0"/>
              <a:t>Docker CLI – Basic </a:t>
            </a:r>
            <a:r>
              <a:rPr lang="de-DE" dirty="0" err="1"/>
              <a:t>Commands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2C6A15-1D95-44F3-93EC-1F979F95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DF1B29-E381-4989-86CB-1BA6E943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Tipps zur Verwendung von Docker">
            <a:extLst>
              <a:ext uri="{FF2B5EF4-FFF2-40B4-BE49-F238E27FC236}">
                <a16:creationId xmlns:a16="http://schemas.microsoft.com/office/drawing/2014/main" id="{03CF4C46-EE88-48AE-BDC6-E893A275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363904"/>
            <a:ext cx="3217333" cy="27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0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69AB-4B03-4129-B65A-3EBEFC57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Docker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309DD-C4CF-4309-8B20-EC1EAC77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Isolation</a:t>
            </a:r>
          </a:p>
          <a:p>
            <a:pPr marL="0" indent="0">
              <a:buNone/>
            </a:pPr>
            <a:r>
              <a:rPr lang="en-US" dirty="0"/>
              <a:t>• Lightweight</a:t>
            </a:r>
          </a:p>
          <a:p>
            <a:pPr marL="0" indent="0">
              <a:buNone/>
            </a:pPr>
            <a:r>
              <a:rPr lang="en-US" dirty="0"/>
              <a:t>• Simplicity</a:t>
            </a:r>
          </a:p>
          <a:p>
            <a:pPr marL="0" indent="0">
              <a:buNone/>
            </a:pPr>
            <a:r>
              <a:rPr lang="en-US" dirty="0"/>
              <a:t>• Workflow</a:t>
            </a:r>
          </a:p>
          <a:p>
            <a:pPr marL="0" indent="0">
              <a:buNone/>
            </a:pPr>
            <a:r>
              <a:rPr lang="en-US" dirty="0"/>
              <a:t>• Community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27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930D3-A67A-4DB5-A44D-D80378F6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- Concept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8B62B-017F-48C3-804B-CAC05567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128"/>
            <a:ext cx="10515600" cy="1901952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previously, we used to create virtual machines, 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and each VM had an OS which took a lot of space and made it heavy.</a:t>
            </a:r>
          </a:p>
          <a:p>
            <a:pPr algn="l"/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Using </a:t>
            </a:r>
            <a:r>
              <a:rPr lang="en-US" dirty="0">
                <a:solidFill>
                  <a:srgbClr val="262524"/>
                </a:solidFill>
                <a:latin typeface="Geekflare"/>
              </a:rPr>
              <a:t>Docker, 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you have a single OS, 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and the resources are shared between the containers. (more lightweight)</a:t>
            </a:r>
            <a:endParaRPr lang="de-DE" dirty="0"/>
          </a:p>
        </p:txBody>
      </p:sp>
      <p:pic>
        <p:nvPicPr>
          <p:cNvPr id="2050" name="Picture 2" descr="Traditional vs New Gen">
            <a:extLst>
              <a:ext uri="{FF2B5EF4-FFF2-40B4-BE49-F238E27FC236}">
                <a16:creationId xmlns:a16="http://schemas.microsoft.com/office/drawing/2014/main" id="{063D668B-C199-47BE-A7C3-4B369A484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96" y="1690688"/>
            <a:ext cx="6153165" cy="264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16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30798-CA9F-4A6D-9871-32CCA670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Architecture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840ABD-6D78-4E00-BA37-F162AB0B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1825625"/>
            <a:ext cx="3809999" cy="4351338"/>
          </a:xfrm>
        </p:spPr>
        <p:txBody>
          <a:bodyPr/>
          <a:lstStyle/>
          <a:p>
            <a:r>
              <a:rPr lang="de-DE" dirty="0"/>
              <a:t>Client </a:t>
            </a:r>
            <a:r>
              <a:rPr lang="de-DE" dirty="0" err="1"/>
              <a:t>to</a:t>
            </a:r>
            <a:r>
              <a:rPr lang="de-DE" dirty="0"/>
              <a:t> manage</a:t>
            </a:r>
          </a:p>
          <a:p>
            <a:r>
              <a:rPr lang="de-DE" dirty="0"/>
              <a:t>Docker-Host-s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/>
              <a:t>Registry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mangage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1026" name="Picture 2" descr="Docker Architecture | Learn the Objects and Benefits of Docker">
            <a:extLst>
              <a:ext uri="{FF2B5EF4-FFF2-40B4-BE49-F238E27FC236}">
                <a16:creationId xmlns:a16="http://schemas.microsoft.com/office/drawing/2014/main" id="{69B9E746-5027-441E-B535-584F0AEF3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9486"/>
            <a:ext cx="6705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8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0CFDE-0683-4BDE-BF5B-B786984C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Engine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E528E-1CCA-4A0A-8CC2-1798EED7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the core part of Docker</a:t>
            </a:r>
          </a:p>
          <a:p>
            <a:r>
              <a:rPr lang="en-US" dirty="0"/>
              <a:t>Docker Engine is an application which follows client-server architecture. It is installed on the host machine.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three components in the Docker Engine:</a:t>
            </a:r>
          </a:p>
          <a:p>
            <a:endParaRPr lang="en-US" dirty="0"/>
          </a:p>
          <a:p>
            <a:r>
              <a:rPr lang="en-US" b="1" dirty="0"/>
              <a:t>Server</a:t>
            </a:r>
            <a:r>
              <a:rPr lang="en-US" dirty="0"/>
              <a:t>: It is the docker daemon called </a:t>
            </a:r>
            <a:r>
              <a:rPr lang="en-US" dirty="0" err="1"/>
              <a:t>dockerd</a:t>
            </a:r>
            <a:r>
              <a:rPr lang="en-US" dirty="0"/>
              <a:t>. It can create and manage docker images. Containers, networks, etc.</a:t>
            </a:r>
          </a:p>
          <a:p>
            <a:r>
              <a:rPr lang="en-US" b="1" dirty="0"/>
              <a:t>Rest API: </a:t>
            </a:r>
            <a:r>
              <a:rPr lang="en-US" dirty="0"/>
              <a:t>It is used to instruct docker daemon what to do.</a:t>
            </a:r>
          </a:p>
          <a:p>
            <a:r>
              <a:rPr lang="en-US" b="1" dirty="0"/>
              <a:t>Command Line Interface (CLI): </a:t>
            </a:r>
            <a:r>
              <a:rPr lang="en-US" dirty="0"/>
              <a:t>It is a client which is used to enter docker commands.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41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77D1B-FA47-4E44-B00E-80FB6FF5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- 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354A6-9B48-457A-80D9-703AF5AE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users can interact with Docker through a client. </a:t>
            </a:r>
          </a:p>
          <a:p>
            <a:r>
              <a:rPr lang="en-US" dirty="0"/>
              <a:t>When any docker commands runs, </a:t>
            </a:r>
            <a:br>
              <a:rPr lang="en-US" dirty="0"/>
            </a:br>
            <a:r>
              <a:rPr lang="en-US" dirty="0"/>
              <a:t>the client sends them to </a:t>
            </a:r>
            <a:r>
              <a:rPr lang="en-US" dirty="0" err="1"/>
              <a:t>dockerd</a:t>
            </a:r>
            <a:r>
              <a:rPr lang="en-US" dirty="0"/>
              <a:t> daemon, which carries them out. </a:t>
            </a:r>
          </a:p>
          <a:p>
            <a:r>
              <a:rPr lang="en-US" dirty="0"/>
              <a:t>Docker API is used by Docker commands. </a:t>
            </a:r>
          </a:p>
          <a:p>
            <a:r>
              <a:rPr lang="en-US" dirty="0"/>
              <a:t>Docker client can communicate with more than one daemon.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88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256FF-8BC2-472D-AE02-7217CFDE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i="0" dirty="0">
                <a:solidFill>
                  <a:srgbClr val="262524"/>
                </a:solidFill>
                <a:effectLst/>
                <a:latin typeface="Geekflare"/>
              </a:rPr>
              <a:t>Docker </a:t>
            </a:r>
            <a:r>
              <a:rPr lang="de-DE" b="1" i="0" dirty="0" err="1">
                <a:solidFill>
                  <a:srgbClr val="262524"/>
                </a:solidFill>
                <a:effectLst/>
                <a:latin typeface="Geekflare"/>
              </a:rPr>
              <a:t>Registries</a:t>
            </a:r>
            <a:endParaRPr lang="de-DE" b="1" i="0" dirty="0">
              <a:solidFill>
                <a:srgbClr val="262524"/>
              </a:solidFill>
              <a:effectLst/>
              <a:latin typeface="Geekflare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F810E-B6F8-4353-976B-5CFE66CD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It is the location where the Docker images are stored. 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It can be a public docker registry or a private docker registry. </a:t>
            </a:r>
          </a:p>
          <a:p>
            <a:pPr algn="l"/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Docker Hub is the default place of docker images, 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its stores’ public registry. </a:t>
            </a:r>
          </a:p>
          <a:p>
            <a:pPr algn="l"/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You can also create and run your own private registry</a:t>
            </a:r>
          </a:p>
          <a:p>
            <a:pPr algn="l"/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When you execute docker pull or docker run commands, 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the required docker image is pulled from the configured registry. </a:t>
            </a:r>
          </a:p>
          <a:p>
            <a:pPr algn="l"/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When you execute docker push command, </a:t>
            </a:r>
            <a:br>
              <a:rPr lang="en-US" b="0" i="0" dirty="0">
                <a:solidFill>
                  <a:srgbClr val="262524"/>
                </a:solidFill>
                <a:effectLst/>
                <a:latin typeface="Geekflare"/>
              </a:rPr>
            </a:b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the docker image is stored on the configured registry.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67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1097</Words>
  <Application>Microsoft Office PowerPoint</Application>
  <PresentationFormat>Breitbild</PresentationFormat>
  <Paragraphs>124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Geekflare</vt:lpstr>
      <vt:lpstr>Office</vt:lpstr>
      <vt:lpstr>Docker  Grundlagen</vt:lpstr>
      <vt:lpstr>Inhalt</vt:lpstr>
      <vt:lpstr>Docker  Concepts</vt:lpstr>
      <vt:lpstr>Warum Docker ?</vt:lpstr>
      <vt:lpstr>Docker - Concept</vt:lpstr>
      <vt:lpstr>Docker Architecture </vt:lpstr>
      <vt:lpstr>Docker Engine</vt:lpstr>
      <vt:lpstr>Docker - Client</vt:lpstr>
      <vt:lpstr>Docker Registries</vt:lpstr>
      <vt:lpstr>Docker Objects</vt:lpstr>
      <vt:lpstr>Docker - Image</vt:lpstr>
      <vt:lpstr>Docker - Container</vt:lpstr>
      <vt:lpstr>Docker - Volumes</vt:lpstr>
      <vt:lpstr>Docker Networks</vt:lpstr>
      <vt:lpstr>Docker Platform Workflow  (Build Images)</vt:lpstr>
      <vt:lpstr>Docker CLI – Basic Commands</vt:lpstr>
      <vt:lpstr>Inhalt</vt:lpstr>
      <vt:lpstr>Docker  Appendix</vt:lpstr>
      <vt:lpstr>Docker – Usefull Introduction Links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24</cp:revision>
  <dcterms:created xsi:type="dcterms:W3CDTF">2021-11-20T17:21:29Z</dcterms:created>
  <dcterms:modified xsi:type="dcterms:W3CDTF">2021-12-07T11:58:27Z</dcterms:modified>
</cp:coreProperties>
</file>