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1" r:id="rId4"/>
    <p:sldId id="292" r:id="rId5"/>
    <p:sldId id="293" r:id="rId6"/>
    <p:sldId id="295" r:id="rId7"/>
    <p:sldId id="298" r:id="rId8"/>
    <p:sldId id="297" r:id="rId9"/>
    <p:sldId id="296" r:id="rId10"/>
    <p:sldId id="299" r:id="rId11"/>
    <p:sldId id="300" r:id="rId12"/>
    <p:sldId id="302" r:id="rId13"/>
    <p:sldId id="301" r:id="rId14"/>
    <p:sldId id="304" r:id="rId15"/>
    <p:sldId id="303" r:id="rId16"/>
    <p:sldId id="290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6192" autoAdjust="0"/>
  </p:normalViewPr>
  <p:slideViewPr>
    <p:cSldViewPr snapToGrid="0">
      <p:cViewPr varScale="1">
        <p:scale>
          <a:sx n="108" d="100"/>
          <a:sy n="108" d="100"/>
        </p:scale>
        <p:origin x="5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ubernetes.io/docs/tasks/configure-pod-container/translate-compose-kubernet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etymonline.com/index.php?term=cyberne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de/topics/cloud-native-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  <p:pic>
        <p:nvPicPr>
          <p:cNvPr id="1026" name="Picture 2" descr="Kubernetes">
            <a:extLst>
              <a:ext uri="{FF2B5EF4-FFF2-40B4-BE49-F238E27FC236}">
                <a16:creationId xmlns:a16="http://schemas.microsoft.com/office/drawing/2014/main" id="{27ED75CB-6E65-413D-9D68-E1CDE2B5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35" y="1122363"/>
            <a:ext cx="461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6710A-E18C-4BB1-A1F5-0A7CB731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– Deployment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56D6E-C7CB-46FB-9CE4-946A8D79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4" y="1825625"/>
            <a:ext cx="4067175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823828-BE09-4353-8253-1403B419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4" y="1758195"/>
            <a:ext cx="6903486" cy="44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9E833-8FF4-4415-A2C4-89DDDCF6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– Service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0EE18-A23C-4444-BB71-ACF47727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825625"/>
            <a:ext cx="417195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6B9C83-76A8-4151-96A5-62F02D83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174875"/>
            <a:ext cx="5373731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1F711-1A7E-4BEA-B4FE-B1AA431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-  </a:t>
            </a:r>
            <a:r>
              <a:rPr lang="de-DE" dirty="0" err="1"/>
              <a:t>kubectl</a:t>
            </a:r>
            <a:r>
              <a:rPr lang="de-DE" dirty="0"/>
              <a:t> – API, CLI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7B295-F2F3-4C15-BDEF-5E2BB0DB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712"/>
            <a:ext cx="7373645" cy="1175027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kubectl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ont00000000221f7b89"/>
              </a:rPr>
              <a:t> apply </a:t>
            </a:r>
            <a:r>
              <a:rPr lang="en-US" sz="1800" b="0" i="0" u="none" strike="noStrike" baseline="0" dirty="0">
                <a:solidFill>
                  <a:srgbClr val="E77C73"/>
                </a:solidFill>
                <a:latin typeface="font00000000221f7b89"/>
              </a:rPr>
              <a:t>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ont00000000221f7b89"/>
              </a:rPr>
              <a:t>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deployment</a:t>
            </a:r>
            <a:r>
              <a:rPr lang="en-US" sz="1800" b="0" i="0" u="none" strike="noStrike" baseline="0" dirty="0" err="1">
                <a:solidFill>
                  <a:srgbClr val="E77C73"/>
                </a:solidFill>
                <a:latin typeface="font00000000221f7b89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yaml</a:t>
            </a:r>
            <a:endParaRPr lang="en-US" sz="1800" b="0" i="0" u="none" strike="noStrike" baseline="0" dirty="0">
              <a:solidFill>
                <a:srgbClr val="000000"/>
              </a:solidFill>
              <a:latin typeface="font00000000221f7b89"/>
            </a:endParaRP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font00000000221f7b89"/>
              </a:rPr>
              <a:t>	-&gt;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deployment</a:t>
            </a:r>
            <a:r>
              <a:rPr lang="de-DE" sz="1800" b="0" i="0" u="none" strike="noStrike" baseline="0" dirty="0" err="1">
                <a:solidFill>
                  <a:srgbClr val="E77C73"/>
                </a:solidFill>
                <a:latin typeface="font00000000221f7b89"/>
              </a:rPr>
              <a:t>.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extensions</a:t>
            </a:r>
            <a:r>
              <a:rPr lang="de-DE" sz="1800" b="0" i="0" u="none" strike="noStrike" baseline="0" dirty="0">
                <a:solidFill>
                  <a:srgbClr val="E77C73"/>
                </a:solidFill>
                <a:latin typeface="font00000000221f7b89"/>
              </a:rPr>
              <a:t>/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hello</a:t>
            </a:r>
            <a:r>
              <a:rPr lang="de-DE" sz="1800" b="0" i="0" u="none" strike="noStrike" baseline="0" dirty="0" err="1">
                <a:solidFill>
                  <a:srgbClr val="E77C73"/>
                </a:solidFill>
                <a:latin typeface="font00000000221f7b89"/>
              </a:rPr>
              <a:t>-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world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font00000000221f7b89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font00000000221f7b89"/>
              </a:rPr>
              <a:t>created</a:t>
            </a:r>
            <a:endParaRPr lang="en-US" sz="1800" dirty="0">
              <a:solidFill>
                <a:srgbClr val="000000"/>
              </a:solidFill>
              <a:latin typeface="font00000000221f7b89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D89ABE-C510-462C-9850-457919FE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4356"/>
            <a:ext cx="7286625" cy="18958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58F5B3-1D77-467B-B711-0B4E45BC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1943"/>
            <a:ext cx="8572500" cy="1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D2067-82A3-4DA3-A7A7-05B5C4D6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48A62-6E26-41BB-A905-2C40201A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https://kubernetes.io/docs/tasks/configure-pod-container/translate-compose-kubernetes/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1CD53B-E048-41C3-93B9-862631BB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90" y="3354279"/>
            <a:ext cx="9075056" cy="22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35EDD0-476C-46B8-BF6D-79D8CF98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Kubectrl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commands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2613F-245C-4030-8704-4E15FF49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500"/>
              <a:t>kubectl apply -f quarkus-demo-app.yaml</a:t>
            </a:r>
          </a:p>
          <a:p>
            <a:pPr marL="0"/>
            <a:r>
              <a:rPr lang="en-US" sz="1500"/>
              <a:t># Verify</a:t>
            </a:r>
          </a:p>
          <a:p>
            <a:pPr marL="0"/>
            <a:r>
              <a:rPr lang="en-US" sz="1500"/>
              <a:t>kubectl get pods</a:t>
            </a:r>
          </a:p>
          <a:p>
            <a:pPr marL="0"/>
            <a:r>
              <a:rPr lang="en-US" sz="1500"/>
              <a:t>kubectl get deployments</a:t>
            </a:r>
          </a:p>
          <a:p>
            <a:pPr marL="0"/>
            <a:r>
              <a:rPr lang="en-US" sz="1500"/>
              <a:t>kubectl get deploy</a:t>
            </a:r>
          </a:p>
          <a:p>
            <a:pPr marL="0"/>
            <a:r>
              <a:rPr lang="en-US" sz="1500"/>
              <a:t>kubectl get svc</a:t>
            </a:r>
          </a:p>
          <a:p>
            <a:pPr marL="0"/>
            <a:endParaRPr lang="en-US" sz="1500"/>
          </a:p>
          <a:p>
            <a:pPr marL="0"/>
            <a:r>
              <a:rPr lang="en-US" sz="1500"/>
              <a:t>kubectl describe pod &lt;pod-id&gt;</a:t>
            </a:r>
          </a:p>
          <a:p>
            <a:pPr marL="0"/>
            <a:r>
              <a:rPr lang="en-US" sz="1500"/>
              <a:t>kubectl logs -f &lt;pod-id&gt;</a:t>
            </a:r>
          </a:p>
          <a:p>
            <a:pPr marL="0"/>
            <a:r>
              <a:rPr lang="en-US" sz="1500"/>
              <a:t>kubectl logs -l app=quarkus-service</a:t>
            </a:r>
          </a:p>
          <a:p>
            <a:pPr marL="0"/>
            <a:r>
              <a:rPr lang="en-US" sz="1500"/>
              <a:t>kubectl delete -f quarkus-demo-app.yaml</a:t>
            </a:r>
          </a:p>
          <a:p>
            <a:pPr marL="0"/>
            <a:endParaRPr lang="en-US" sz="1500"/>
          </a:p>
          <a:p>
            <a:pPr marL="0"/>
            <a:endParaRPr lang="en-US" sz="15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E3EB3E-38D8-4478-B7BF-0D0A5D985977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Use apply to </a:t>
            </a:r>
            <a:r>
              <a:rPr lang="en-US" sz="1300" dirty="0" err="1"/>
              <a:t>privision</a:t>
            </a:r>
            <a:r>
              <a:rPr lang="en-US" sz="1300" dirty="0"/>
              <a:t> deployments/Services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Apply each description, but starting with config and </a:t>
            </a:r>
            <a:r>
              <a:rPr lang="en-US" sz="1300" dirty="0" err="1"/>
              <a:t>secrect</a:t>
            </a:r>
            <a:r>
              <a:rPr lang="en-US" sz="1300" dirty="0"/>
              <a:t> first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Use get to gather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Follow all logs from all pods by using labels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Use delete to </a:t>
            </a:r>
            <a:r>
              <a:rPr lang="en-US" sz="1300" dirty="0" err="1"/>
              <a:t>undeploy</a:t>
            </a:r>
            <a:r>
              <a:rPr lang="en-US" sz="1300" dirty="0"/>
              <a:t> again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5268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7B8A-B29A-4D28-82AC-E31CB003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: </a:t>
            </a:r>
            <a:r>
              <a:rPr lang="de-DE" i="0" dirty="0">
                <a:solidFill>
                  <a:srgbClr val="222222"/>
                </a:solidFill>
                <a:effectLst/>
              </a:rPr>
              <a:t>Deployment </a:t>
            </a:r>
            <a:r>
              <a:rPr lang="de-DE" i="0" dirty="0" err="1">
                <a:solidFill>
                  <a:srgbClr val="222222"/>
                </a:solidFill>
                <a:effectLst/>
              </a:rPr>
              <a:t>vs</a:t>
            </a:r>
            <a:r>
              <a:rPr lang="de-DE" i="0" dirty="0">
                <a:solidFill>
                  <a:srgbClr val="222222"/>
                </a:solidFill>
                <a:effectLst/>
              </a:rPr>
              <a:t> Service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0B14E-167A-4D55-A3C6-FD1D985E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Das Deployment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beschreibt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den Container und Image das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gestartet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warden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soll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als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auch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die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Anzahl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Das Service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beschreibt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den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Netzwerk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Zugang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zu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diesem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412728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BDE74-182B-466A-AD1C-385B581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D78EA-6739-4E6D-BAC1-DD8BBF2E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https://kubernetes.io/docs/setup/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74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D4F1F0-1188-45A7-8296-2EE9CC77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Was </a:t>
            </a:r>
            <a:r>
              <a:rPr lang="en-US" sz="40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ist</a:t>
            </a:r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Kubernetes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0007B-4683-41CB-A02F-71318282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0" i="0">
                <a:effectLst/>
              </a:rPr>
              <a:t>Kubernetes ist eine portable, erweiterbare Open-Source-Plattform zur Verwaltung von containerisierten Services</a:t>
            </a:r>
          </a:p>
          <a:p>
            <a:r>
              <a:rPr lang="en-US" sz="1700" b="0" i="0">
                <a:effectLst/>
              </a:rPr>
              <a:t>deklarative Konfiguration</a:t>
            </a:r>
            <a:r>
              <a:rPr lang="en-US" sz="1700"/>
              <a:t> und Automation</a:t>
            </a:r>
          </a:p>
          <a:p>
            <a:r>
              <a:rPr lang="en-US" sz="1700" b="0" i="0">
                <a:effectLst/>
              </a:rPr>
              <a:t>Google hat das Kubernetes-Projekt 2014 als Open-Source-Projekt zur Verfügung gestellt</a:t>
            </a:r>
          </a:p>
          <a:p>
            <a:r>
              <a:rPr lang="en-US" sz="1700" b="0" i="0">
                <a:effectLst/>
              </a:rPr>
              <a:t>Von Google zur Ausführung von Produktions-Workloads in großem Maßstab</a:t>
            </a:r>
            <a:endParaRPr lang="en-US" sz="17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87542-F9F6-47E8-A57E-0EB1ACB9CA81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Der Name </a:t>
            </a:r>
            <a:r>
              <a:rPr lang="en-US" sz="2000" b="1" i="0">
                <a:effectLst/>
              </a:rPr>
              <a:t>Kubernetes</a:t>
            </a:r>
            <a:r>
              <a:rPr lang="en-US" sz="2000" b="0" i="0">
                <a:effectLst/>
              </a:rPr>
              <a:t> stammt aus dem Griechischen, bedeutet </a:t>
            </a:r>
            <a:r>
              <a:rPr lang="en-US" sz="2000" b="0" i="1">
                <a:effectLst/>
              </a:rPr>
              <a:t>Steuermann</a:t>
            </a:r>
            <a:r>
              <a:rPr lang="en-US" sz="2000" b="0" i="0">
                <a:effectLst/>
              </a:rPr>
              <a:t> oder </a:t>
            </a:r>
            <a:r>
              <a:rPr lang="en-US" sz="2000" b="0" i="1">
                <a:effectLst/>
              </a:rPr>
              <a:t>Pilot</a:t>
            </a:r>
            <a:r>
              <a:rPr lang="en-US" sz="2000" b="0" i="0">
                <a:effectLst/>
              </a:rPr>
              <a:t>, und ist der Ursprung von </a:t>
            </a:r>
            <a:r>
              <a:rPr lang="en-US" sz="2000" b="0" i="1">
                <a:effectLst/>
              </a:rPr>
              <a:t>Gouverneur</a:t>
            </a:r>
            <a:r>
              <a:rPr lang="en-US" sz="2000" b="0" i="0">
                <a:effectLst/>
              </a:rPr>
              <a:t> und </a:t>
            </a:r>
            <a:r>
              <a:rPr lang="en-US" sz="2000" b="0" i="0" u="none" strike="noStrike">
                <a:effectLst/>
                <a:hlinkClick r:id="rId2"/>
              </a:rPr>
              <a:t>cybernetic</a:t>
            </a:r>
            <a:r>
              <a:rPr lang="en-US" sz="2000" b="0" i="0">
                <a:effectLst/>
              </a:rPr>
              <a:t>. </a:t>
            </a:r>
            <a:r>
              <a:rPr lang="en-US" sz="2000" b="0" i="1">
                <a:effectLst/>
              </a:rPr>
              <a:t>K8s</a:t>
            </a:r>
            <a:r>
              <a:rPr lang="en-US" sz="2000" b="0" i="0">
                <a:effectLst/>
              </a:rPr>
              <a:t> ist eine Abkürzung, die durch Ersetzen der 8 Buchstaben "ubernete" mit "8" abgeleitet wird</a:t>
            </a:r>
            <a:endParaRPr lang="en-US" sz="200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B07DFA4-11E1-4F4E-8E8D-E1BA35BC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581" y="5508787"/>
            <a:ext cx="866299" cy="389082"/>
          </a:xfrm>
          <a:prstGeom prst="rect">
            <a:avLst/>
          </a:prstGeom>
        </p:spPr>
      </p:pic>
      <p:pic>
        <p:nvPicPr>
          <p:cNvPr id="2050" name="Picture 2" descr="Die Geschichte von Kubernetes | Docker, Projekt Borg und die Zukunft">
            <a:extLst>
              <a:ext uri="{FF2B5EF4-FFF2-40B4-BE49-F238E27FC236}">
                <a16:creationId xmlns:a16="http://schemas.microsoft.com/office/drawing/2014/main" id="{B20B16BA-D0EF-4024-91FF-F12C9EB8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97" y="114654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C3F1FA2-AE74-4D3B-A7E0-106A9E4FC67D}"/>
              </a:ext>
            </a:extLst>
          </p:cNvPr>
          <p:cNvSpPr txBox="1"/>
          <p:nvPr/>
        </p:nvSpPr>
        <p:spPr>
          <a:xfrm>
            <a:off x="1553078" y="55921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https://de.wikipedia.org/wiki/Kubernetes</a:t>
            </a:r>
          </a:p>
        </p:txBody>
      </p:sp>
    </p:spTree>
    <p:extLst>
      <p:ext uri="{BB962C8B-B14F-4D97-AF65-F5344CB8AC3E}">
        <p14:creationId xmlns:p14="http://schemas.microsoft.com/office/powerpoint/2010/main" val="114768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A30211-9214-44DF-91ED-3A12D19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latin typeface="open sans" panose="020B0606030504020204" pitchFamily="34" charset="0"/>
              </a:rPr>
              <a:t>      </a:t>
            </a:r>
            <a:r>
              <a:rPr lang="de-DE" b="0" i="0" dirty="0" err="1">
                <a:effectLst/>
                <a:latin typeface="open sans" panose="020B0606030504020204" pitchFamily="34" charset="0"/>
              </a:rPr>
              <a:t>Kubernetes</a:t>
            </a:r>
            <a:r>
              <a:rPr lang="de-DE" b="0" i="0" dirty="0">
                <a:effectLst/>
                <a:latin typeface="open sans" panose="020B0606030504020204" pitchFamily="34" charset="0"/>
              </a:rPr>
              <a:t> Funktionen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C1461-4270-4FDF-A36F-91CD79BE5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0" i="0">
                <a:effectLst/>
                <a:latin typeface="open sans" panose="020B0606030504020204" pitchFamily="34" charset="0"/>
              </a:rPr>
              <a:t>Containerplattform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>
                <a:effectLst/>
                <a:latin typeface="open sans" panose="020B0606030504020204" pitchFamily="34" charset="0"/>
              </a:rPr>
              <a:t>Microservices-Plattform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>
                <a:latin typeface="open sans" panose="020B0606030504020204" pitchFamily="34" charset="0"/>
              </a:rPr>
              <a:t>P</a:t>
            </a:r>
            <a:r>
              <a:rPr lang="de-DE" sz="2000" b="0" i="0">
                <a:effectLst/>
                <a:latin typeface="open sans" panose="020B0606030504020204" pitchFamily="34" charset="0"/>
              </a:rPr>
              <a:t>ortable Cloud-Plattform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>
                <a:effectLst/>
                <a:latin typeface="open sans" panose="020B0606030504020204" pitchFamily="34" charset="0"/>
              </a:rPr>
              <a:t>Es koordiniert die Computer-, Netzwerk- und Speicherinfrastruktur im Namen der Benutzer-Workloads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>
                <a:effectLst/>
                <a:latin typeface="open sans" panose="020B0606030504020204" pitchFamily="34" charset="0"/>
              </a:rPr>
              <a:t>Ermöglicht die Portabilität zwischen Infrastrukturanbietern</a:t>
            </a:r>
          </a:p>
          <a:p>
            <a:endParaRPr lang="de-DE" sz="2000"/>
          </a:p>
        </p:txBody>
      </p:sp>
      <p:pic>
        <p:nvPicPr>
          <p:cNvPr id="7" name="Picture 2" descr="Die Geschichte von Kubernetes | Docker, Projekt Borg und die Zukunft">
            <a:extLst>
              <a:ext uri="{FF2B5EF4-FFF2-40B4-BE49-F238E27FC236}">
                <a16:creationId xmlns:a16="http://schemas.microsoft.com/office/drawing/2014/main" id="{AA770FF4-B17A-4A4F-A92C-12F994F5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97" y="114654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5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BA951-E929-457E-BC91-4683729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 err="1">
                <a:solidFill>
                  <a:srgbClr val="222222"/>
                </a:solidFill>
                <a:effectLst/>
              </a:rPr>
              <a:t>Kubernetes</a:t>
            </a:r>
            <a:r>
              <a:rPr lang="de-DE" b="1" i="0" dirty="0">
                <a:solidFill>
                  <a:srgbClr val="222222"/>
                </a:solidFill>
                <a:effectLst/>
              </a:rPr>
              <a:t> Architektur</a:t>
            </a:r>
            <a:endParaRPr lang="de-DE" dirty="0"/>
          </a:p>
        </p:txBody>
      </p:sp>
      <p:pic>
        <p:nvPicPr>
          <p:cNvPr id="3074" name="Picture 2" descr="Kubernetes">
            <a:extLst>
              <a:ext uri="{FF2B5EF4-FFF2-40B4-BE49-F238E27FC236}">
                <a16:creationId xmlns:a16="http://schemas.microsoft.com/office/drawing/2014/main" id="{D6807684-529A-4A5B-A3D8-5A91EF31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9" y="1779697"/>
            <a:ext cx="8124825" cy="43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3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D25B7-2A84-49F4-9A60-10BCD52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– Master Komponenten</a:t>
            </a:r>
          </a:p>
        </p:txBody>
      </p:sp>
      <p:pic>
        <p:nvPicPr>
          <p:cNvPr id="6146" name="Picture 2" descr="Kubernetes">
            <a:extLst>
              <a:ext uri="{FF2B5EF4-FFF2-40B4-BE49-F238E27FC236}">
                <a16:creationId xmlns:a16="http://schemas.microsoft.com/office/drawing/2014/main" id="{2ED0CBED-096E-423E-BE01-2C46E4C0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1690688"/>
            <a:ext cx="8303303" cy="438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2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EB361-6E77-4796-BB0F-69F4F3D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 err="1">
                <a:solidFill>
                  <a:srgbClr val="222222"/>
                </a:solidFill>
                <a:effectLst/>
              </a:rPr>
              <a:t>Kubernetes</a:t>
            </a:r>
            <a:r>
              <a:rPr lang="de-DE" b="1" i="0" dirty="0">
                <a:solidFill>
                  <a:srgbClr val="222222"/>
                </a:solidFill>
                <a:effectLst/>
              </a:rPr>
              <a:t>  </a:t>
            </a:r>
            <a:r>
              <a:rPr lang="de-DE" b="1" i="0" dirty="0" err="1">
                <a:solidFill>
                  <a:srgbClr val="151515"/>
                </a:solidFill>
                <a:effectLst/>
              </a:rPr>
              <a:t>Node</a:t>
            </a:r>
            <a:r>
              <a:rPr lang="de-DE" b="1" i="0" dirty="0">
                <a:solidFill>
                  <a:srgbClr val="151515"/>
                </a:solidFill>
                <a:effectLst/>
              </a:rPr>
              <a:t> - Knoten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A5881-7EFD-4251-82C5-D0D4D2C1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Ein </a:t>
            </a:r>
            <a:r>
              <a:rPr lang="de-DE" b="0" i="0" dirty="0" err="1">
                <a:solidFill>
                  <a:srgbClr val="151515"/>
                </a:solidFill>
                <a:effectLst/>
                <a:latin typeface="RedHatText"/>
              </a:rPr>
              <a:t>Kubernetes</a:t>
            </a: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-Cluster benötigt mindestens einen Rechenknoten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hat jedoch normalerweise viele. </a:t>
            </a:r>
          </a:p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Pods werden zur Ausführung auf Knoten geplant und orchestriert.</a:t>
            </a:r>
          </a:p>
        </p:txBody>
      </p:sp>
    </p:spTree>
    <p:extLst>
      <p:ext uri="{BB962C8B-B14F-4D97-AF65-F5344CB8AC3E}">
        <p14:creationId xmlns:p14="http://schemas.microsoft.com/office/powerpoint/2010/main" val="414999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528FE-D3CF-44A4-A900-2C53A2B4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 err="1">
                <a:solidFill>
                  <a:srgbClr val="222222"/>
                </a:solidFill>
                <a:effectLst/>
              </a:rPr>
              <a:t>Kubernetes</a:t>
            </a:r>
            <a:r>
              <a:rPr lang="de-DE" b="1" i="0" dirty="0">
                <a:solidFill>
                  <a:srgbClr val="222222"/>
                </a:solidFill>
                <a:effectLst/>
              </a:rPr>
              <a:t> Objekte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BBDF51-F17F-418F-85BB-B12A54DF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de-D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Objekte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repräsentieren den Zustand eines Clusters und kommunizieren an </a:t>
            </a:r>
            <a:r>
              <a:rPr lang="de-DE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wie die Workload aussehen soll. 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Sobald ein </a:t>
            </a:r>
            <a:r>
              <a:rPr lang="de-D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Objekt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erstellt und definiert worden ist, stellt </a:t>
            </a:r>
            <a:r>
              <a:rPr lang="de-DE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sicher, dass es kontinuierlich existiert.</a:t>
            </a:r>
          </a:p>
          <a:p>
            <a:pPr marL="0" indent="0">
              <a:buNone/>
            </a:pPr>
            <a:endParaRPr lang="de-DE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Entwickler oder Systemadministratoren geben den gewünschten Zustand mit den YAML- oder JSON-Dateien an</a:t>
            </a:r>
          </a:p>
          <a:p>
            <a:pPr marL="0" indent="0">
              <a:buNone/>
            </a:pPr>
            <a:r>
              <a:rPr lang="de-DE" dirty="0">
                <a:solidFill>
                  <a:srgbClr val="151515"/>
                </a:solidFill>
                <a:latin typeface="RedHatText"/>
              </a:rPr>
              <a:t>Unterscheidung zwischen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Spec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(Spezifikation)</a:t>
            </a:r>
          </a:p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State (Status) </a:t>
            </a:r>
          </a:p>
          <a:p>
            <a:pPr marL="0" indent="0">
              <a:buNone/>
            </a:pP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3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27118-0864-4E27-AC26-89A625A8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: </a:t>
            </a:r>
            <a:r>
              <a:rPr lang="de-DE" i="0" dirty="0">
                <a:solidFill>
                  <a:srgbClr val="212121"/>
                </a:solidFill>
                <a:effectLst/>
              </a:rPr>
              <a:t>Pods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6F668-4D46-4CB1-9241-55C40608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Ein Pod ist die kleinste und einfachste Einheit im </a:t>
            </a:r>
            <a:r>
              <a:rPr lang="de-DE" b="0" i="0" dirty="0" err="1">
                <a:solidFill>
                  <a:srgbClr val="151515"/>
                </a:solidFill>
                <a:effectLst/>
                <a:latin typeface="RedHatText"/>
              </a:rPr>
              <a:t>Kubernetes</a:t>
            </a: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-Objektmodell. </a:t>
            </a:r>
          </a:p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Er steht für eine einzelne Instanz einer </a:t>
            </a:r>
            <a:r>
              <a:rPr lang="de-DE" b="0" i="0" u="none" strike="noStrike" dirty="0">
                <a:solidFill>
                  <a:srgbClr val="0066CC"/>
                </a:solidFill>
                <a:effectLst/>
                <a:latin typeface="RedHatText"/>
                <a:hlinkClick r:id="rId2"/>
              </a:rPr>
              <a:t>Anwendung</a:t>
            </a: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Jeder Pod besteht aus einem Container oder MEHREREN eng gekoppelter Container, und deren Konfiguration.</a:t>
            </a:r>
          </a:p>
          <a:p>
            <a:pPr marL="514350" indent="-514350">
              <a:buFont typeface="+mj-lt"/>
              <a:buAutoNum type="arabicPeriod"/>
            </a:pP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Pods können mit persistentem Storage verbunden werden, </a:t>
            </a:r>
            <a:b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</a:br>
            <a:r>
              <a:rPr lang="de-DE" b="0" i="0" dirty="0">
                <a:solidFill>
                  <a:srgbClr val="151515"/>
                </a:solidFill>
                <a:effectLst/>
                <a:latin typeface="RedHatText"/>
              </a:rPr>
              <a:t>um zustandsbehaftete Anwendungen auszuführen.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51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451</Words>
  <Application>Microsoft Office PowerPoint</Application>
  <PresentationFormat>Breitbild</PresentationFormat>
  <Paragraphs>76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font00000000221f7b89</vt:lpstr>
      <vt:lpstr>open sans</vt:lpstr>
      <vt:lpstr>RedHatText</vt:lpstr>
      <vt:lpstr>Office</vt:lpstr>
      <vt:lpstr>Grundlagen</vt:lpstr>
      <vt:lpstr>Inhalt</vt:lpstr>
      <vt:lpstr>       Was ist Kubernetes</vt:lpstr>
      <vt:lpstr>      Kubernetes Funktionen</vt:lpstr>
      <vt:lpstr>Kubernetes Architektur</vt:lpstr>
      <vt:lpstr>Kubernetes – Master Komponenten</vt:lpstr>
      <vt:lpstr>Kubernetes  Node - Knoten </vt:lpstr>
      <vt:lpstr>Kubernetes Objekte</vt:lpstr>
      <vt:lpstr>Kubernetes : Pods</vt:lpstr>
      <vt:lpstr>Kubernetes – Deployment Description</vt:lpstr>
      <vt:lpstr>Kubernetes – Service Description</vt:lpstr>
      <vt:lpstr>Kubernetes -  kubectl – API, CLI</vt:lpstr>
      <vt:lpstr>Convert docker-compose to kubernetes</vt:lpstr>
      <vt:lpstr>Kubectrl : commands</vt:lpstr>
      <vt:lpstr>Kubernetes: Deployment vs Service</vt:lpstr>
      <vt:lpstr>Dokumentation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24</cp:revision>
  <dcterms:created xsi:type="dcterms:W3CDTF">2021-11-20T17:21:29Z</dcterms:created>
  <dcterms:modified xsi:type="dcterms:W3CDTF">2021-12-06T12:36:10Z</dcterms:modified>
</cp:coreProperties>
</file>