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1"/>
  </p:sldMasterIdLst>
  <p:sldIdLst>
    <p:sldId id="256" r:id="rId2"/>
    <p:sldId id="259" r:id="rId3"/>
    <p:sldId id="337" r:id="rId4"/>
    <p:sldId id="319" r:id="rId5"/>
    <p:sldId id="344" r:id="rId6"/>
    <p:sldId id="341" r:id="rId7"/>
    <p:sldId id="342" r:id="rId8"/>
    <p:sldId id="343" r:id="rId9"/>
    <p:sldId id="345" r:id="rId10"/>
    <p:sldId id="346" r:id="rId11"/>
    <p:sldId id="34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561" autoAdjust="0"/>
  </p:normalViewPr>
  <p:slideViewPr>
    <p:cSldViewPr snapToGrid="0" snapToObjects="1">
      <p:cViewPr varScale="1">
        <p:scale>
          <a:sx n="80" d="100"/>
          <a:sy n="80" d="100"/>
        </p:scale>
        <p:origin x="11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7039BC-B711-4547-A2EB-A508C21FAD1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9361"/>
            <a:ext cx="7772400" cy="1955955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나홀로 개발하는 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dirty="0"/>
              <a:t>유니티</a:t>
            </a:r>
            <a:r>
              <a:rPr lang="en-US" altLang="ko-KR" dirty="0"/>
              <a:t>3D </a:t>
            </a:r>
            <a:r>
              <a:rPr lang="ko-KR" altLang="en-US" dirty="0"/>
              <a:t>액션게임</a:t>
            </a:r>
            <a:br>
              <a:rPr lang="en-US" altLang="ko-KR" dirty="0"/>
            </a:br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챕터 </a:t>
            </a:r>
            <a:r>
              <a:rPr lang="en-US" altLang="ko-KR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r>
          </a:p>
          <a:p>
            <a:r>
              <a:rPr lang="ko-KR" altLang="en-US" dirty="0"/>
              <a:t>모바일 게임 주요 지표와</a:t>
            </a:r>
            <a:endParaRPr lang="en-US" altLang="ko-KR" dirty="0"/>
          </a:p>
          <a:p>
            <a:r>
              <a:rPr lang="ko-KR" altLang="en-US"/>
              <a:t>데이터 기반 마케팅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24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06 </a:t>
            </a:r>
            <a:r>
              <a:rPr lang="ko-KR" altLang="en-US" dirty="0"/>
              <a:t>마케팅 관련 지표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59295" y="2113348"/>
            <a:ext cx="7690621" cy="35394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YDVYGOStd12"/>
              </a:rPr>
              <a:t>• </a:t>
            </a:r>
            <a:r>
              <a:rPr lang="ko-KR" altLang="en-US" sz="2000" b="1" dirty="0" err="1"/>
              <a:t>모객비용</a:t>
            </a:r>
            <a:endParaRPr lang="en-US" altLang="ko-KR" sz="2000" b="1" dirty="0"/>
          </a:p>
          <a:p>
            <a:r>
              <a:rPr lang="en-US" altLang="ko-KR" sz="2000" b="1" dirty="0"/>
              <a:t>   </a:t>
            </a:r>
            <a:r>
              <a:rPr lang="en-US" altLang="ko-KR" sz="2000" dirty="0"/>
              <a:t>: </a:t>
            </a:r>
            <a:r>
              <a:rPr lang="ko-KR" altLang="en-US" sz="2000" dirty="0"/>
              <a:t>모바일 게임을 유저들에게 알리기 위해 지출한 마케팅비용</a:t>
            </a:r>
            <a:endParaRPr lang="en-US" altLang="ko-KR" sz="2000" dirty="0"/>
          </a:p>
          <a:p>
            <a:r>
              <a:rPr lang="en-US" altLang="ko-KR" sz="2000" dirty="0"/>
              <a:t>   : TV </a:t>
            </a:r>
            <a:r>
              <a:rPr lang="ko-KR" altLang="en-US" sz="2000" dirty="0"/>
              <a:t>광고비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리워드앱</a:t>
            </a:r>
            <a:r>
              <a:rPr lang="ko-KR" altLang="en-US" sz="2000" dirty="0"/>
              <a:t> 광고비</a:t>
            </a:r>
            <a:r>
              <a:rPr lang="en-US" altLang="ko-KR" sz="2000" dirty="0"/>
              <a:t>, </a:t>
            </a:r>
            <a:r>
              <a:rPr lang="ko-KR" altLang="en-US" sz="2000" dirty="0"/>
              <a:t>페이스북 광고비 등</a:t>
            </a:r>
            <a:endParaRPr lang="en-US" altLang="ko-KR" sz="2000" dirty="0"/>
          </a:p>
          <a:p>
            <a:endParaRPr lang="en-US" altLang="ko-KR" sz="2400" dirty="0">
              <a:latin typeface="YDVYGOStd12"/>
            </a:endParaRPr>
          </a:p>
          <a:p>
            <a:r>
              <a:rPr lang="en-US" altLang="ko-KR" sz="2400" dirty="0">
                <a:latin typeface="YDVYGOStd12"/>
              </a:rPr>
              <a:t>• </a:t>
            </a:r>
            <a:r>
              <a:rPr lang="ko-KR" altLang="en-US" sz="2000" b="1" dirty="0"/>
              <a:t>유저당 </a:t>
            </a:r>
            <a:r>
              <a:rPr lang="ko-KR" altLang="en-US" sz="2000" b="1" dirty="0" err="1"/>
              <a:t>모객비용</a:t>
            </a:r>
            <a:endParaRPr lang="en-US" altLang="ko-KR" sz="2800" dirty="0">
              <a:latin typeface="YDVYGOStd32"/>
            </a:endParaRPr>
          </a:p>
          <a:p>
            <a:r>
              <a:rPr lang="en-US" altLang="ko-KR" sz="2400" dirty="0">
                <a:latin typeface="YDVYGOStd12"/>
              </a:rPr>
              <a:t>   </a:t>
            </a:r>
            <a:r>
              <a:rPr lang="en-US" altLang="ko-KR" sz="2000" dirty="0">
                <a:latin typeface="YDVYGOStd12"/>
              </a:rPr>
              <a:t>: </a:t>
            </a:r>
            <a:r>
              <a:rPr lang="ko-KR" altLang="en-US" sz="2000" dirty="0">
                <a:latin typeface="YDVYGOStd12"/>
              </a:rPr>
              <a:t>유저 한 명을 게임 플레이까지 하도록 만드는 데 드는 비용</a:t>
            </a:r>
            <a:endParaRPr lang="en-US" altLang="ko-KR" sz="2400" dirty="0">
              <a:latin typeface="YDVYGOStd12"/>
            </a:endParaRPr>
          </a:p>
          <a:p>
            <a:endParaRPr lang="en-US" altLang="ko-KR" sz="2400" dirty="0">
              <a:latin typeface="YDVYGOStd12"/>
            </a:endParaRPr>
          </a:p>
          <a:p>
            <a:r>
              <a:rPr lang="en-US" altLang="ko-KR" sz="2400" dirty="0">
                <a:latin typeface="YDVYGOStd12"/>
              </a:rPr>
              <a:t>• </a:t>
            </a:r>
            <a:r>
              <a:rPr lang="ko-KR" altLang="en-US" sz="2000" b="1" dirty="0" err="1"/>
              <a:t>고객생애가치</a:t>
            </a:r>
            <a:endParaRPr lang="en-US" altLang="ko-KR" sz="2000" b="1" dirty="0"/>
          </a:p>
          <a:p>
            <a:r>
              <a:rPr lang="en-US" altLang="ko-KR" sz="2000" b="1" dirty="0"/>
              <a:t>   </a:t>
            </a:r>
            <a:r>
              <a:rPr lang="en-US" altLang="ko-KR" sz="2000" dirty="0"/>
              <a:t>: </a:t>
            </a:r>
            <a:r>
              <a:rPr lang="ko-KR" altLang="en-US" sz="2000" dirty="0"/>
              <a:t>종합지표로</a:t>
            </a:r>
            <a:r>
              <a:rPr lang="en-US" altLang="ko-KR" sz="2000" dirty="0"/>
              <a:t>, </a:t>
            </a:r>
            <a:r>
              <a:rPr lang="ko-KR" altLang="en-US" sz="2000" dirty="0"/>
              <a:t>고객의 평균 매출과 충성도 그리고 </a:t>
            </a:r>
            <a:r>
              <a:rPr lang="ko-KR" altLang="en-US" sz="2000" dirty="0" err="1"/>
              <a:t>모객비용을</a:t>
            </a:r>
            <a:r>
              <a:rPr lang="ko-KR" altLang="en-US" sz="2000" dirty="0"/>
              <a:t> 종합해 산출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2001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07 </a:t>
            </a:r>
            <a:r>
              <a:rPr lang="ko-KR" altLang="en-US" dirty="0"/>
              <a:t>탭조이의 </a:t>
            </a:r>
            <a:r>
              <a:rPr lang="en-US" altLang="ko-KR" dirty="0"/>
              <a:t>5rocks </a:t>
            </a:r>
            <a:r>
              <a:rPr lang="ko-KR" altLang="en-US" dirty="0"/>
              <a:t>통계 툴 설치하기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912531"/>
            <a:ext cx="7086600" cy="391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8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01</a:t>
            </a:r>
            <a:r>
              <a:rPr lang="ko-KR" altLang="en-US" dirty="0"/>
              <a:t> 데이터 분석을 통한 게임 분석</a:t>
            </a:r>
          </a:p>
          <a:p>
            <a:pPr marL="0" indent="0">
              <a:buNone/>
            </a:pPr>
            <a:r>
              <a:rPr lang="en-US" altLang="ko-KR" dirty="0"/>
              <a:t>02</a:t>
            </a:r>
            <a:r>
              <a:rPr lang="ko-KR" altLang="en-US" dirty="0"/>
              <a:t> 모바일 게임 지표 바로보기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6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 </a:t>
            </a:r>
            <a:r>
              <a:rPr lang="ko-KR" altLang="en-US" dirty="0"/>
              <a:t>왜 데이터 기반 마케팅인가요</a:t>
            </a:r>
            <a:r>
              <a:rPr lang="en-US" altLang="ko-KR" dirty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524000"/>
            <a:ext cx="4238214" cy="492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8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 </a:t>
            </a:r>
            <a:r>
              <a:rPr lang="ko-KR" altLang="en-US" dirty="0"/>
              <a:t>유저 </a:t>
            </a:r>
            <a:r>
              <a:rPr lang="ko-KR" altLang="en-US" dirty="0" err="1"/>
              <a:t>모객</a:t>
            </a:r>
            <a:r>
              <a:rPr lang="ko-KR" altLang="en-US" dirty="0"/>
              <a:t> 관련 지표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59295" y="2113348"/>
            <a:ext cx="6896537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YDVYGOStd12"/>
              </a:rPr>
              <a:t>• </a:t>
            </a:r>
            <a:r>
              <a:rPr lang="en-US" altLang="ko-KR" sz="2400" b="1" dirty="0">
                <a:latin typeface="YDVYGOStd32"/>
              </a:rPr>
              <a:t>DAU</a:t>
            </a:r>
            <a:r>
              <a:rPr lang="en-US" altLang="ko-KR" sz="2400" dirty="0">
                <a:latin typeface="YDVYGOStd32"/>
              </a:rPr>
              <a:t> : </a:t>
            </a:r>
            <a:r>
              <a:rPr lang="ko-KR" altLang="en-US" sz="2400" dirty="0">
                <a:latin typeface="YDVYGOStd32"/>
              </a:rPr>
              <a:t>일간 접속 유저 수</a:t>
            </a:r>
            <a:r>
              <a:rPr lang="en-US" altLang="ko-KR" sz="2400" dirty="0">
                <a:latin typeface="YDVYGOStd32"/>
              </a:rPr>
              <a:t>(Daily Active User)</a:t>
            </a:r>
          </a:p>
          <a:p>
            <a:r>
              <a:rPr lang="en-US" altLang="ko-KR" sz="2000" dirty="0">
                <a:latin typeface="YDVYGOStd12"/>
              </a:rPr>
              <a:t>• </a:t>
            </a:r>
            <a:r>
              <a:rPr lang="en-US" altLang="ko-KR" sz="2400" b="1" dirty="0">
                <a:latin typeface="YDVYGOStd32"/>
              </a:rPr>
              <a:t>MAU</a:t>
            </a:r>
            <a:r>
              <a:rPr lang="en-US" altLang="ko-KR" sz="2400" dirty="0">
                <a:latin typeface="YDVYGOStd32"/>
              </a:rPr>
              <a:t> : </a:t>
            </a:r>
            <a:r>
              <a:rPr lang="ko-KR" altLang="en-US" sz="2400" dirty="0">
                <a:latin typeface="YDVYGOStd32"/>
              </a:rPr>
              <a:t>월간 접속 유저 수</a:t>
            </a:r>
            <a:r>
              <a:rPr lang="en-US" altLang="ko-KR" sz="2400" dirty="0">
                <a:latin typeface="YDVYGOStd32"/>
              </a:rPr>
              <a:t>(Monthly Active User)</a:t>
            </a:r>
          </a:p>
          <a:p>
            <a:r>
              <a:rPr lang="en-US" altLang="ko-KR" sz="2000" dirty="0">
                <a:latin typeface="YDVYGOStd12"/>
              </a:rPr>
              <a:t>• </a:t>
            </a:r>
            <a:r>
              <a:rPr lang="en-US" altLang="ko-KR" sz="2400" b="1" dirty="0" err="1">
                <a:latin typeface="YDVYGOStd32"/>
              </a:rPr>
              <a:t>Stickness</a:t>
            </a:r>
            <a:r>
              <a:rPr lang="en-US" altLang="ko-KR" sz="2400" dirty="0">
                <a:latin typeface="YDVYGOStd32"/>
              </a:rPr>
              <a:t> : </a:t>
            </a:r>
            <a:r>
              <a:rPr lang="ko-KR" altLang="en-US" sz="2400" dirty="0">
                <a:latin typeface="YDVYGOStd32"/>
              </a:rPr>
              <a:t>고착도</a:t>
            </a:r>
            <a:r>
              <a:rPr lang="en-US" altLang="ko-KR" sz="2400" dirty="0">
                <a:latin typeface="YDVYGOStd32"/>
              </a:rPr>
              <a:t>(</a:t>
            </a:r>
            <a:r>
              <a:rPr lang="en-US" altLang="ko-KR" sz="2400" dirty="0" err="1">
                <a:latin typeface="YDVYGOStd32"/>
              </a:rPr>
              <a:t>Stickness</a:t>
            </a:r>
            <a:r>
              <a:rPr lang="en-US" altLang="ko-KR" sz="2400" dirty="0">
                <a:latin typeface="YDVYGOStd32"/>
              </a:rPr>
              <a:t> = (DAU/MAU) × 100)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659295" y="3903025"/>
            <a:ext cx="7040916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YDVYGOStd12"/>
              </a:rPr>
              <a:t>• </a:t>
            </a:r>
            <a:r>
              <a:rPr lang="en-US" altLang="ko-KR" sz="2400" b="1" dirty="0">
                <a:latin typeface="YDVYGOStd32"/>
              </a:rPr>
              <a:t>NRU</a:t>
            </a:r>
            <a:r>
              <a:rPr lang="en-US" altLang="ko-KR" sz="2400" dirty="0">
                <a:latin typeface="YDVYGOStd32"/>
              </a:rPr>
              <a:t> : </a:t>
            </a:r>
            <a:r>
              <a:rPr lang="ko-KR" altLang="en-US" sz="2400" dirty="0">
                <a:latin typeface="YDVYGOStd32"/>
              </a:rPr>
              <a:t>신규 가입자 수</a:t>
            </a:r>
            <a:r>
              <a:rPr lang="en-US" altLang="ko-KR" sz="2400" dirty="0">
                <a:latin typeface="YDVYGOStd32"/>
              </a:rPr>
              <a:t>(New Registered Users)</a:t>
            </a:r>
          </a:p>
          <a:p>
            <a:r>
              <a:rPr lang="en-US" altLang="ko-KR" sz="2000" dirty="0">
                <a:latin typeface="YDVYGOStd12"/>
              </a:rPr>
              <a:t>• </a:t>
            </a:r>
            <a:r>
              <a:rPr lang="en-US" altLang="ko-KR" sz="2400" b="1" dirty="0">
                <a:latin typeface="YDVYGOStd32"/>
              </a:rPr>
              <a:t>RRU</a:t>
            </a:r>
            <a:r>
              <a:rPr lang="en-US" altLang="ko-KR" sz="2400" dirty="0">
                <a:latin typeface="YDVYGOStd32"/>
              </a:rPr>
              <a:t> : </a:t>
            </a:r>
            <a:r>
              <a:rPr lang="ko-KR" altLang="en-US" sz="2400" dirty="0">
                <a:latin typeface="YDVYGOStd32"/>
              </a:rPr>
              <a:t>복귀 유저 수</a:t>
            </a:r>
            <a:r>
              <a:rPr lang="en-US" altLang="ko-KR" sz="2400" dirty="0">
                <a:latin typeface="YDVYGOStd32"/>
              </a:rPr>
              <a:t>(Return Registered Users)</a:t>
            </a:r>
          </a:p>
          <a:p>
            <a:r>
              <a:rPr lang="en-US" altLang="ko-KR" sz="2000" dirty="0">
                <a:latin typeface="YDVYGOStd12"/>
              </a:rPr>
              <a:t>• </a:t>
            </a:r>
            <a:r>
              <a:rPr lang="en-US" altLang="ko-KR" sz="2400" b="1" dirty="0">
                <a:latin typeface="YDVYGOStd32"/>
              </a:rPr>
              <a:t>ARU</a:t>
            </a:r>
            <a:r>
              <a:rPr lang="en-US" altLang="ko-KR" sz="2400" dirty="0">
                <a:latin typeface="YDVYGOStd32"/>
              </a:rPr>
              <a:t> : </a:t>
            </a:r>
            <a:r>
              <a:rPr lang="ko-KR" altLang="en-US" sz="2400" dirty="0">
                <a:latin typeface="YDVYGOStd32"/>
              </a:rPr>
              <a:t>누적 가입자 수</a:t>
            </a:r>
            <a:r>
              <a:rPr lang="en-US" altLang="ko-KR" sz="2400" dirty="0">
                <a:latin typeface="YDVYGOStd32"/>
              </a:rPr>
              <a:t>(Accumulate Registered Users)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763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 </a:t>
            </a:r>
            <a:r>
              <a:rPr lang="ko-KR" altLang="en-US" dirty="0"/>
              <a:t>매출 관련 지표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59295" y="2113348"/>
            <a:ext cx="7690621" cy="15081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YDVYGOStd12"/>
              </a:rPr>
              <a:t>• </a:t>
            </a:r>
            <a:r>
              <a:rPr lang="en-US" altLang="ko-KR" sz="2000" b="1" dirty="0"/>
              <a:t>PU</a:t>
            </a:r>
            <a:r>
              <a:rPr lang="en-US" altLang="ko-KR" sz="2000" dirty="0"/>
              <a:t> : </a:t>
            </a:r>
            <a:r>
              <a:rPr lang="ko-KR" altLang="en-US" sz="2000" dirty="0"/>
              <a:t>결제 유저 수</a:t>
            </a:r>
            <a:r>
              <a:rPr lang="en-US" altLang="ko-KR" sz="2000" dirty="0"/>
              <a:t>(Paying Users)</a:t>
            </a:r>
          </a:p>
          <a:p>
            <a:r>
              <a:rPr lang="en-US" altLang="ko-KR" sz="2400" dirty="0">
                <a:latin typeface="YDVYGOStd12"/>
              </a:rPr>
              <a:t>• </a:t>
            </a:r>
            <a:r>
              <a:rPr lang="en-US" altLang="ko-KR" sz="2000" b="1" dirty="0"/>
              <a:t>PPU</a:t>
            </a:r>
            <a:r>
              <a:rPr lang="en-US" altLang="ko-KR" sz="2000" dirty="0"/>
              <a:t> : </a:t>
            </a:r>
            <a:r>
              <a:rPr lang="ko-KR" altLang="en-US" sz="2000" dirty="0"/>
              <a:t>결제 유저 비율</a:t>
            </a:r>
            <a:r>
              <a:rPr lang="en-US" altLang="ko-KR" sz="2000" dirty="0"/>
              <a:t>(Pay Per Use)</a:t>
            </a:r>
            <a:endParaRPr lang="en-US" altLang="ko-KR" sz="2800" dirty="0">
              <a:latin typeface="YDVYGOStd32"/>
            </a:endParaRPr>
          </a:p>
          <a:p>
            <a:r>
              <a:rPr lang="en-US" altLang="ko-KR" sz="2400" dirty="0">
                <a:latin typeface="YDVYGOStd12"/>
              </a:rPr>
              <a:t>• </a:t>
            </a:r>
            <a:r>
              <a:rPr lang="en-US" altLang="ko-KR" sz="2000" b="1" dirty="0"/>
              <a:t>ARPU</a:t>
            </a:r>
            <a:r>
              <a:rPr lang="en-US" altLang="ko-KR" sz="2000" dirty="0"/>
              <a:t> : </a:t>
            </a:r>
            <a:r>
              <a:rPr lang="ko-KR" altLang="en-US" sz="2000" dirty="0"/>
              <a:t>유저당 결제금액</a:t>
            </a:r>
            <a:r>
              <a:rPr lang="en-US" altLang="ko-KR" sz="2000" dirty="0"/>
              <a:t>(Average Revenue Per User)</a:t>
            </a:r>
          </a:p>
          <a:p>
            <a:r>
              <a:rPr lang="en-US" altLang="ko-KR" sz="2000" dirty="0">
                <a:latin typeface="YDVYGOStd12"/>
              </a:rPr>
              <a:t>• </a:t>
            </a:r>
            <a:r>
              <a:rPr lang="en-US" altLang="ko-KR" sz="2000" b="1" dirty="0"/>
              <a:t>ARPPU</a:t>
            </a:r>
            <a:r>
              <a:rPr lang="en-US" altLang="ko-KR" sz="2000" dirty="0"/>
              <a:t> : </a:t>
            </a:r>
            <a:r>
              <a:rPr lang="ko-KR" altLang="en-US" sz="2000" dirty="0"/>
              <a:t>결제 유저당 결제금액</a:t>
            </a:r>
            <a:r>
              <a:rPr lang="en-US" altLang="ko-KR" sz="2000" dirty="0"/>
              <a:t>(Average Revenue Per Paid User)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0252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04 </a:t>
            </a:r>
            <a:r>
              <a:rPr lang="ko-KR" altLang="en-US" dirty="0"/>
              <a:t>결제 금액별 유저 그룹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43" y="1831824"/>
            <a:ext cx="4087430" cy="30557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095" y="1831825"/>
            <a:ext cx="4078705" cy="30557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68443" y="4960705"/>
            <a:ext cx="225254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latin typeface="YDVYGOStd32"/>
              </a:rPr>
              <a:t>일반 게임 유저 등급별 비중 및 매출</a:t>
            </a:r>
            <a:endParaRPr lang="ko-KR" altLang="en-US" sz="2800" dirty="0"/>
          </a:p>
        </p:txBody>
      </p:sp>
      <p:sp>
        <p:nvSpPr>
          <p:cNvPr id="9" name="직사각형 8"/>
          <p:cNvSpPr/>
          <p:nvPr/>
        </p:nvSpPr>
        <p:spPr>
          <a:xfrm>
            <a:off x="4608095" y="4960705"/>
            <a:ext cx="19944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YDVYGOStd32"/>
              </a:rPr>
              <a:t>RPG </a:t>
            </a:r>
            <a:r>
              <a:rPr lang="ko-KR" altLang="en-US" sz="1100" dirty="0">
                <a:latin typeface="YDVYGOStd32"/>
              </a:rPr>
              <a:t>유저 등급별 비중 및 매출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8881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05 </a:t>
            </a:r>
            <a:r>
              <a:rPr lang="ko-KR" altLang="en-US" dirty="0"/>
              <a:t>충성도 관련 지표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84" y="2005067"/>
            <a:ext cx="4228134" cy="24466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944" y="2005066"/>
            <a:ext cx="4242792" cy="24466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46384" y="4516314"/>
            <a:ext cx="1947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YDVYGOStd32"/>
              </a:rPr>
              <a:t>카테고리별 </a:t>
            </a:r>
            <a:r>
              <a:rPr lang="ko-KR" altLang="en-US" sz="1200" dirty="0" err="1">
                <a:latin typeface="YDVYGOStd32"/>
              </a:rPr>
              <a:t>잔존율</a:t>
            </a:r>
            <a:r>
              <a:rPr lang="ko-KR" altLang="en-US" sz="1200" dirty="0">
                <a:latin typeface="YDVYGOStd32"/>
              </a:rPr>
              <a:t> 그래프</a:t>
            </a:r>
            <a:endParaRPr lang="ko-KR" altLang="en-US" sz="3600" dirty="0"/>
          </a:p>
        </p:txBody>
      </p:sp>
      <p:sp>
        <p:nvSpPr>
          <p:cNvPr id="9" name="직사각형 8"/>
          <p:cNvSpPr/>
          <p:nvPr/>
        </p:nvSpPr>
        <p:spPr>
          <a:xfrm>
            <a:off x="4707944" y="4516314"/>
            <a:ext cx="34339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YDVYGOStd32"/>
              </a:rPr>
              <a:t>카테고리별 </a:t>
            </a:r>
            <a:r>
              <a:rPr lang="en-US" altLang="ko-KR" sz="1200" dirty="0">
                <a:latin typeface="YDVYGOStd32"/>
              </a:rPr>
              <a:t>90% </a:t>
            </a:r>
            <a:r>
              <a:rPr lang="ko-KR" altLang="en-US" sz="1200" dirty="0">
                <a:latin typeface="YDVYGOStd32"/>
              </a:rPr>
              <a:t>유저가 이탈하는 데 걸리는 시간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7005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05 </a:t>
            </a:r>
            <a:r>
              <a:rPr lang="ko-KR" altLang="en-US" dirty="0"/>
              <a:t>자연유입 </a:t>
            </a:r>
            <a:r>
              <a:rPr lang="en-US" altLang="ko-KR" dirty="0"/>
              <a:t>Vs. </a:t>
            </a:r>
            <a:r>
              <a:rPr lang="ko-KR" altLang="en-US" dirty="0"/>
              <a:t>비자연유입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68" y="2007367"/>
            <a:ext cx="4270506" cy="25694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251" y="2007367"/>
            <a:ext cx="4280485" cy="25694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216568" y="4688668"/>
            <a:ext cx="43043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YDVYGOStd32"/>
              </a:rPr>
              <a:t>자연유입 유저와 비자연유입 유저의 </a:t>
            </a:r>
            <a:r>
              <a:rPr lang="ko-KR" altLang="en-US" sz="1200" dirty="0" err="1">
                <a:latin typeface="YDVYGOStd32"/>
              </a:rPr>
              <a:t>리텐션</a:t>
            </a:r>
            <a:r>
              <a:rPr lang="ko-KR" altLang="en-US" sz="1200" dirty="0">
                <a:latin typeface="YDVYGOStd32"/>
              </a:rPr>
              <a:t> 그래프</a:t>
            </a:r>
            <a:r>
              <a:rPr lang="en-US" altLang="ko-KR" sz="1200" dirty="0">
                <a:latin typeface="YDVYGOStd32"/>
              </a:rPr>
              <a:t>(30</a:t>
            </a:r>
            <a:r>
              <a:rPr lang="ko-KR" altLang="en-US" sz="1200" dirty="0">
                <a:latin typeface="YDVYGOStd32"/>
              </a:rPr>
              <a:t>일 기준</a:t>
            </a:r>
            <a:r>
              <a:rPr lang="en-US" altLang="ko-KR" sz="1200" dirty="0">
                <a:latin typeface="YDVYGOStd32"/>
              </a:rPr>
              <a:t>)</a:t>
            </a:r>
            <a:endParaRPr lang="ko-KR" altLang="en-US" sz="3600" dirty="0"/>
          </a:p>
        </p:txBody>
      </p:sp>
      <p:sp>
        <p:nvSpPr>
          <p:cNvPr id="9" name="직사각형 8"/>
          <p:cNvSpPr/>
          <p:nvPr/>
        </p:nvSpPr>
        <p:spPr>
          <a:xfrm>
            <a:off x="4670251" y="4689230"/>
            <a:ext cx="41504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YDVYGOStd32"/>
              </a:rPr>
              <a:t>자연유입 유저와 비자연유입 유저의 </a:t>
            </a:r>
            <a:r>
              <a:rPr lang="ko-KR" altLang="en-US" sz="1200" dirty="0" err="1">
                <a:latin typeface="YDVYGOStd32"/>
              </a:rPr>
              <a:t>리텐션</a:t>
            </a:r>
            <a:r>
              <a:rPr lang="ko-KR" altLang="en-US" sz="1200" dirty="0">
                <a:latin typeface="YDVYGOStd32"/>
              </a:rPr>
              <a:t> 비교</a:t>
            </a:r>
            <a:r>
              <a:rPr lang="en-US" altLang="ko-KR" sz="1200" dirty="0">
                <a:latin typeface="YDVYGOStd32"/>
              </a:rPr>
              <a:t>(90</a:t>
            </a:r>
            <a:r>
              <a:rPr lang="ko-KR" altLang="en-US" sz="1200" dirty="0">
                <a:latin typeface="YDVYGOStd32"/>
              </a:rPr>
              <a:t>일 기준</a:t>
            </a:r>
            <a:r>
              <a:rPr lang="en-US" altLang="ko-KR" sz="1200" dirty="0">
                <a:latin typeface="YDVYGOStd32"/>
              </a:rPr>
              <a:t>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8722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05 </a:t>
            </a:r>
            <a:r>
              <a:rPr lang="ko-KR" altLang="en-US" dirty="0"/>
              <a:t>휴면 유저 지표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643" y="1362441"/>
            <a:ext cx="4668252" cy="2633569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990280"/>
              </p:ext>
            </p:extLst>
          </p:nvPr>
        </p:nvGraphicFramePr>
        <p:xfrm>
          <a:off x="741947" y="3954078"/>
          <a:ext cx="7222958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621">
                  <a:extLst>
                    <a:ext uri="{9D8B030D-6E8A-4147-A177-3AD203B41FA5}">
                      <a16:colId xmlns:a16="http://schemas.microsoft.com/office/drawing/2014/main" val="3210929419"/>
                    </a:ext>
                  </a:extLst>
                </a:gridCol>
                <a:gridCol w="5462337">
                  <a:extLst>
                    <a:ext uri="{9D8B030D-6E8A-4147-A177-3AD203B41FA5}">
                      <a16:colId xmlns:a16="http://schemas.microsoft.com/office/drawing/2014/main" val="3212553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이탈지수 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05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녹색 그룹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액티브한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유저들입니다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 그룹 유저들의 이탈 가능성은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25%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이하입니다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055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노랑 그룹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유저들이 들쑥날쑥 접속합니다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 그룹 유저들의 이탈 가능성은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~ 50%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입니다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4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빨강 그룹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유저들이 이탈할 것으로 보입니다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 그룹 유저들의 이탈 가능성은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 ~ 75%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입니다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622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검정 그룹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유저들이 대부분 이탈했습니다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 그룹 사용자의 이탈 가능성은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75%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 넘습니다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49410"/>
                  </a:ext>
                </a:extLst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1768643" y="4473122"/>
            <a:ext cx="186431" cy="2155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768641" y="5047848"/>
            <a:ext cx="186431" cy="2155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768642" y="5622574"/>
            <a:ext cx="186431" cy="21551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768174" y="6217584"/>
            <a:ext cx="186431" cy="21551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50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1436</TotalTime>
  <Words>349</Words>
  <Application>Microsoft Office PowerPoint</Application>
  <PresentationFormat>화면 슬라이드 쇼(4:3)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YDVYGOStd12</vt:lpstr>
      <vt:lpstr>YDVYGOStd32</vt:lpstr>
      <vt:lpstr>돋움</vt:lpstr>
      <vt:lpstr>Arial</vt:lpstr>
      <vt:lpstr>Clarity</vt:lpstr>
      <vt:lpstr>나홀로 개발하는  유니티3D 액션게임 </vt:lpstr>
      <vt:lpstr>개발 목표</vt:lpstr>
      <vt:lpstr>01 왜 데이터 기반 마케팅인가요?</vt:lpstr>
      <vt:lpstr>02 유저 모객 관련 지표</vt:lpstr>
      <vt:lpstr>03 매출 관련 지표</vt:lpstr>
      <vt:lpstr>04 결제 금액별 유저 그룹</vt:lpstr>
      <vt:lpstr>05 충성도 관련 지표</vt:lpstr>
      <vt:lpstr>05 자연유입 Vs. 비자연유입</vt:lpstr>
      <vt:lpstr>05 휴면 유저 지표</vt:lpstr>
      <vt:lpstr>06 마케팅 관련 지표</vt:lpstr>
      <vt:lpstr>07 탭조이의 5rocks 통계 툴 설치하기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나홀로 개발하는  유니티3D 액션게임</dc:title>
  <dc:creator>Chris Song</dc:creator>
  <cp:lastModifiedBy>blue_h</cp:lastModifiedBy>
  <cp:revision>160</cp:revision>
  <dcterms:created xsi:type="dcterms:W3CDTF">2017-02-10T11:19:59Z</dcterms:created>
  <dcterms:modified xsi:type="dcterms:W3CDTF">2017-02-22T08:20:31Z</dcterms:modified>
</cp:coreProperties>
</file>