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6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8E679-EC31-5443-B337-4D1F0F78575E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543A0-472C-7342-9786-9819F8176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55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S:\Omega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rightarrow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{A-car, B-car, C-car}\}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43A0-472C-7342-9786-9819F81763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46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\begin{array}{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rcl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}P_{S|O}(s=\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{C-car}|o=\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{C-shown}) &amp;=&amp;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{P_{O|S}(o=\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{C-shown}|s=\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{C-car}) P_S(s=\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{C-car})}{P_O(o=\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{C-shown})}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&amp;=&amp;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{(0)(1/3)}{1/2}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&amp;=&amp; 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\end{array}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43A0-472C-7342-9786-9819F81763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42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O:\Omega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rightarrow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{$\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neg$A-car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$\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neg$B-car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$\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neg$C-car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}\}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43A0-472C-7342-9786-9819F81763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01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O:\Omega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rightarrow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{A-shown, B-shown, C-shown}\}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43A0-472C-7342-9786-9819F81763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01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P_S(\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{A-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shown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 = \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{1}{3}\\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P_S(\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{B-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shown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 = \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{1}{3}\\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P_S(\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{C-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shown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 = \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{1}{3}\\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43A0-472C-7342-9786-9819F81763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63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{P_{O|S}(o=\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{\bf C-shown}|s)}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43A0-472C-7342-9786-9819F81763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63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P_{S|O}(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s|o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{C-shown}) 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{P_{O|S}(o=\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{C-shown}|s) P_S(s)}{P_O(o=\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{C-shown})}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43A0-472C-7342-9786-9819F81763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42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\begin{array}{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rcl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}P_O(\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{C-shown}) &amp;=&amp; \sum_{s} P_{S,O}(s,\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{C-shown}) \\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&amp;=&amp; \sum_{s} P_{O|S}(\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{C-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shown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}|s)P_S(s) \\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&amp;=&amp; P_{O|S}(\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{C-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shown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}|\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{A-car})P_S(\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{A-car}) + \\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&amp;&amp;  P_{O|S}(\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{C-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shown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}|\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{B-car})P_S(\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{B-car}) + \\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&amp;&amp;  P_{O|S}(\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{C-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shown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}|\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{C-car})P_S(\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{C-car})\\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\end{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43A0-472C-7342-9786-9819F81763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04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\begin{array}{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rcl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}P_{S|O}(s=\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{A-car}|o=\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{C-shown}) &amp;=&amp;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{P_{O|S}(o=\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{C-shown}|s=\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{A-car}) P_S(s=\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{A-car})}{P_O(o=\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{C-shown})}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&amp;=&amp;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{(1/2)(1/3)}{1/2}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&amp;=&amp; 1/3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\end{array}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43A0-472C-7342-9786-9819F81763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42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\begin{array}{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rcl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}P_{S|O}(s=\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{B-car}|o=\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{C-shown}) &amp;=&amp;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{P_{O|S}(o=\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{C-shown}|s=\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{B-car}) P_S(s=\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{B-car})}{P_O(o=\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{C-shown})}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&amp;=&amp;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{(1)(1/3)}{1/2}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&amp;=&amp; 2/3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\end{array}\end{array}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43A0-472C-7342-9786-9819F81763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42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24A1-F293-C14C-B28B-5FE11A523C60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5CA7-3FB8-2540-B41E-0E46A293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24A1-F293-C14C-B28B-5FE11A523C60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5CA7-3FB8-2540-B41E-0E46A293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1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24A1-F293-C14C-B28B-5FE11A523C60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5CA7-3FB8-2540-B41E-0E46A293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6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24A1-F293-C14C-B28B-5FE11A523C60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5CA7-3FB8-2540-B41E-0E46A293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1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24A1-F293-C14C-B28B-5FE11A523C60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5CA7-3FB8-2540-B41E-0E46A293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4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24A1-F293-C14C-B28B-5FE11A523C60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5CA7-3FB8-2540-B41E-0E46A293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6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24A1-F293-C14C-B28B-5FE11A523C60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5CA7-3FB8-2540-B41E-0E46A293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4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24A1-F293-C14C-B28B-5FE11A523C60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5CA7-3FB8-2540-B41E-0E46A293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6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24A1-F293-C14C-B28B-5FE11A523C60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5CA7-3FB8-2540-B41E-0E46A293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5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24A1-F293-C14C-B28B-5FE11A523C60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5CA7-3FB8-2540-B41E-0E46A293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3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24A1-F293-C14C-B28B-5FE11A523C60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5CA7-3FB8-2540-B41E-0E46A293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5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524A1-F293-C14C-B28B-5FE11A523C60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95CA7-3FB8-2540-B41E-0E46A293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Monty Hall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tricky example of using Bayesian reasoning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07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Step 4: </a:t>
            </a:r>
            <a:br>
              <a:rPr lang="en-US" dirty="0" smtClean="0"/>
            </a:br>
            <a:r>
              <a:rPr lang="en-US" dirty="0" smtClean="0"/>
              <a:t>Compute Posterior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 rule says the posterior probability equals a normalized version of the prior times the likelihood</a:t>
            </a:r>
          </a:p>
          <a:p>
            <a:r>
              <a:rPr lang="en-US" dirty="0" smtClean="0"/>
              <a:t>Consider </a:t>
            </a:r>
            <a:r>
              <a:rPr lang="en-US" i="1" dirty="0" smtClean="0"/>
              <a:t>s</a:t>
            </a:r>
            <a:r>
              <a:rPr lang="en-US" dirty="0" smtClean="0"/>
              <a:t>=A-car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probability didn’t change</a:t>
            </a: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7338"/>
            <a:ext cx="9144000" cy="133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47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Step 4: continued … </a:t>
            </a:r>
            <a:br>
              <a:rPr lang="en-US" dirty="0" smtClean="0"/>
            </a:br>
            <a:r>
              <a:rPr lang="en-US" dirty="0" smtClean="0"/>
              <a:t>Compute Posterior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</a:t>
            </a:r>
            <a:r>
              <a:rPr lang="en-US" i="1" dirty="0" smtClean="0"/>
              <a:t>s</a:t>
            </a:r>
            <a:r>
              <a:rPr lang="en-US" dirty="0" smtClean="0"/>
              <a:t>=B-car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probability went up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7295"/>
            <a:ext cx="9144000" cy="133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441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Step 4: continued … </a:t>
            </a:r>
            <a:br>
              <a:rPr lang="en-US" dirty="0" smtClean="0"/>
            </a:br>
            <a:r>
              <a:rPr lang="en-US" dirty="0" smtClean="0"/>
              <a:t>Compute Posterior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</a:t>
            </a:r>
            <a:r>
              <a:rPr lang="en-US" i="1" dirty="0" smtClean="0"/>
              <a:t>s</a:t>
            </a:r>
            <a:r>
              <a:rPr lang="en-US" dirty="0" smtClean="0"/>
              <a:t>=C-car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probability went to zero</a:t>
            </a:r>
          </a:p>
          <a:p>
            <a:pPr lvl="1"/>
            <a:r>
              <a:rPr lang="en-US" dirty="0" smtClean="0"/>
              <a:t>As you’d expect because you saw a goat behind door C</a:t>
            </a: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2135"/>
            <a:ext cx="9144000" cy="12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31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Step 5:</a:t>
            </a:r>
            <a:br>
              <a:rPr lang="en-US" dirty="0" smtClean="0"/>
            </a:br>
            <a:r>
              <a:rPr lang="en-US" dirty="0" smtClean="0"/>
              <a:t>Interpret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would have happened if we had gone with our instincts and used this observation random variable?</a:t>
            </a:r>
          </a:p>
          <a:p>
            <a:endParaRPr lang="en-US" dirty="0"/>
          </a:p>
          <a:p>
            <a:r>
              <a:rPr lang="en-US" dirty="0" smtClean="0"/>
              <a:t>We would have computed 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076" y="3255690"/>
            <a:ext cx="6159500" cy="4191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38" y="4421215"/>
            <a:ext cx="65151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14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Step 5: continued … </a:t>
            </a:r>
            <a:br>
              <a:rPr lang="en-US" dirty="0" smtClean="0"/>
            </a:br>
            <a:r>
              <a:rPr lang="en-US" dirty="0" smtClean="0"/>
              <a:t>Interpret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805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Why the difference?</a:t>
            </a:r>
          </a:p>
          <a:p>
            <a:r>
              <a:rPr lang="en-US" dirty="0" smtClean="0"/>
              <a:t>The likelihood when we used what Monty Hall would do given various states changed the outcome</a:t>
            </a:r>
          </a:p>
          <a:p>
            <a:pPr lvl="1"/>
            <a:r>
              <a:rPr lang="en-US" dirty="0" smtClean="0"/>
              <a:t>Knowing what Monty Hall is thinking increases the probability that the car is behind door B</a:t>
            </a:r>
          </a:p>
          <a:p>
            <a:pPr lvl="1"/>
            <a:r>
              <a:rPr lang="en-US" dirty="0" smtClean="0"/>
              <a:t>You should change your choice …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Unless Monty Hall knows that you will do this and is </a:t>
            </a:r>
            <a:r>
              <a:rPr lang="en-US" smtClean="0"/>
              <a:t>playing you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13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1" y="1431444"/>
            <a:ext cx="82296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Monty Hall was a host on a game show called “Let’s Make a Deal.”  An audience member has been selected to participate.  Monty Hall shows the audience member three doors and tells the audience member that behind one door is a new car and behind the other two doors are goats.  The audience member selects a door, call it door “A” for concreteness.  Monty Hall then shows the audience member that behind door “C” there is goat.</a:t>
            </a:r>
          </a:p>
          <a:p>
            <a:endParaRPr lang="en-US" sz="2400" dirty="0"/>
          </a:p>
          <a:p>
            <a:r>
              <a:rPr lang="en-US" sz="2400" dirty="0" smtClean="0"/>
              <a:t>The audience member is then given a chance to change his or her choice from door “A” to door “B”.  Should the audience member switch?  Use Bayesian reasoning to justify your answer.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908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Step 1: </a:t>
            </a:r>
            <a:br>
              <a:rPr lang="en-US" dirty="0" smtClean="0"/>
            </a:br>
            <a:r>
              <a:rPr lang="en-US" dirty="0" smtClean="0"/>
              <a:t>Define the 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this is a Bayesian reasoning problem, we’ll use the standard names for the random variables: </a:t>
            </a:r>
            <a:r>
              <a:rPr lang="en-US" i="1" dirty="0" smtClean="0"/>
              <a:t>State</a:t>
            </a:r>
            <a:r>
              <a:rPr lang="en-US" dirty="0" smtClean="0"/>
              <a:t> and </a:t>
            </a:r>
            <a:r>
              <a:rPr lang="en-US" i="1" dirty="0" smtClean="0"/>
              <a:t>Observation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state that we care about is the location of the car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120" y="4263509"/>
            <a:ext cx="52959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4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Step 1: continued …</a:t>
            </a:r>
            <a:br>
              <a:rPr lang="en-US" dirty="0" smtClean="0"/>
            </a:br>
            <a:r>
              <a:rPr lang="en-US" dirty="0" smtClean="0"/>
              <a:t>The Observation RV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8497"/>
          </a:xfrm>
        </p:spPr>
        <p:txBody>
          <a:bodyPr>
            <a:normAutofit/>
          </a:bodyPr>
          <a:lstStyle/>
          <a:p>
            <a:r>
              <a:rPr lang="en-US" dirty="0" smtClean="0"/>
              <a:t>When Monty Hall shows me that a goat is behind door C, I observe that there is no car behind door C.</a:t>
            </a:r>
          </a:p>
          <a:p>
            <a:r>
              <a:rPr lang="en-US" dirty="0" smtClean="0"/>
              <a:t>It is tempting to say, therefore, that the observations that we care about are:</a:t>
            </a:r>
          </a:p>
          <a:p>
            <a:endParaRPr lang="en-US" dirty="0"/>
          </a:p>
          <a:p>
            <a:r>
              <a:rPr lang="en-US" dirty="0" smtClean="0"/>
              <a:t>But this is a mistake because </a:t>
            </a:r>
            <a:r>
              <a:rPr lang="en-US" i="1" dirty="0" smtClean="0"/>
              <a:t>we know that Monty Hall knows where the car is</a:t>
            </a:r>
          </a:p>
          <a:p>
            <a:r>
              <a:rPr lang="en-US" dirty="0" smtClean="0"/>
              <a:t>This extra information should be used</a:t>
            </a: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076" y="4332538"/>
            <a:ext cx="61595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1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Step 1: continued …</a:t>
            </a:r>
            <a:br>
              <a:rPr lang="en-US" dirty="0" smtClean="0"/>
            </a:br>
            <a:r>
              <a:rPr lang="en-US" dirty="0" smtClean="0"/>
              <a:t>The Observation RV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8497"/>
          </a:xfrm>
        </p:spPr>
        <p:txBody>
          <a:bodyPr>
            <a:normAutofit/>
          </a:bodyPr>
          <a:lstStyle/>
          <a:p>
            <a:r>
              <a:rPr lang="en-US" dirty="0" smtClean="0"/>
              <a:t>When Monty Hall shows me that a goat is behind door C, I observe that there is no car behind door C.</a:t>
            </a:r>
          </a:p>
          <a:p>
            <a:r>
              <a:rPr lang="en-US" dirty="0"/>
              <a:t>T</a:t>
            </a:r>
            <a:r>
              <a:rPr lang="en-US" dirty="0" smtClean="0"/>
              <a:t>he observations that we care about are:</a:t>
            </a:r>
          </a:p>
          <a:p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651" y="3918365"/>
            <a:ext cx="70104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1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Step 2:</a:t>
            </a:r>
            <a:br>
              <a:rPr lang="en-US" dirty="0" smtClean="0"/>
            </a:br>
            <a:r>
              <a:rPr lang="en-US" dirty="0" smtClean="0"/>
              <a:t>Specify Values for Prior and 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specify a value for our prior</a:t>
            </a:r>
          </a:p>
          <a:p>
            <a:r>
              <a:rPr lang="en-US" dirty="0" smtClean="0"/>
              <a:t>In the absence of any other information, we assume that there is a 1/3 chance that the car is behind any door</a:t>
            </a:r>
          </a:p>
          <a:p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91" y="3697317"/>
            <a:ext cx="31369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0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Step 2: continued … </a:t>
            </a:r>
            <a:br>
              <a:rPr lang="en-US" dirty="0" smtClean="0"/>
            </a:br>
            <a:r>
              <a:rPr lang="en-US" dirty="0" smtClean="0"/>
              <a:t>Specify Values for Prior and 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5578"/>
          </a:xfrm>
        </p:spPr>
        <p:txBody>
          <a:bodyPr>
            <a:normAutofit/>
          </a:bodyPr>
          <a:lstStyle/>
          <a:p>
            <a:r>
              <a:rPr lang="en-US" dirty="0" smtClean="0"/>
              <a:t>Suppose that Monty </a:t>
            </a:r>
            <a:r>
              <a:rPr lang="en-US" dirty="0"/>
              <a:t>H</a:t>
            </a:r>
            <a:r>
              <a:rPr lang="en-US" dirty="0" smtClean="0"/>
              <a:t>all shows us door 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Since Monty Hall knows </a:t>
            </a:r>
            <a:r>
              <a:rPr lang="en-US" i="1" dirty="0" smtClean="0"/>
              <a:t>s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s</a:t>
            </a:r>
            <a:r>
              <a:rPr lang="en-US" dirty="0" smtClean="0"/>
              <a:t>=A-car there is a 50% chance that Monty will show door C.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s</a:t>
            </a:r>
            <a:r>
              <a:rPr lang="en-US" dirty="0" smtClean="0"/>
              <a:t>=B-car, Monty will always show us door C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s</a:t>
            </a:r>
            <a:r>
              <a:rPr lang="en-US" dirty="0" smtClean="0"/>
              <a:t>=C-car, Monty will never show us door C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725862"/>
              </p:ext>
            </p:extLst>
          </p:nvPr>
        </p:nvGraphicFramePr>
        <p:xfrm>
          <a:off x="1524000" y="2330031"/>
          <a:ext cx="6096000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A-car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B-car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C-car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333" y="2386189"/>
            <a:ext cx="22860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54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Step 3: </a:t>
            </a:r>
            <a:br>
              <a:rPr lang="en-US" dirty="0" smtClean="0"/>
            </a:br>
            <a:r>
              <a:rPr lang="en-US" dirty="0" smtClean="0"/>
              <a:t>Compute “Normalizer”</a:t>
            </a:r>
            <a:r>
              <a:rPr lang="en-US" baseline="30000" dirty="0" smtClean="0"/>
              <a:t>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 rule says the posterior probability equals a normalized version of the prior times the likelihood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need to computer the normalizer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70730" y="6442088"/>
            <a:ext cx="455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smtClean="0"/>
              <a:t>*</a:t>
            </a:r>
            <a:r>
              <a:rPr lang="en-US" dirty="0" smtClean="0"/>
              <a:t> Also known as the </a:t>
            </a:r>
            <a:r>
              <a:rPr lang="en-US" i="1" dirty="0" smtClean="0"/>
              <a:t>prior predictive probability</a:t>
            </a:r>
            <a:endParaRPr lang="en-US" baseline="30000" dirty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98" y="3222581"/>
            <a:ext cx="8458200" cy="9271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00" y="5132165"/>
            <a:ext cx="28702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Step 3: continued … </a:t>
            </a:r>
            <a:br>
              <a:rPr lang="en-US" dirty="0" smtClean="0"/>
            </a:br>
            <a:r>
              <a:rPr lang="en-US" dirty="0" smtClean="0"/>
              <a:t>Compute “Normalizer”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marginalization followed by the definition of a conditional probability gives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Plug in the numbers from the tables above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55" y="2707675"/>
            <a:ext cx="8763000" cy="22606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07" y="5745715"/>
            <a:ext cx="85852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21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1461</Words>
  <Application>Microsoft Macintosh PowerPoint</Application>
  <PresentationFormat>On-screen Show (4:3)</PresentationFormat>
  <Paragraphs>114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The Monty Hall problem</vt:lpstr>
      <vt:lpstr>Problem</vt:lpstr>
      <vt:lpstr>Solution Step 1:  Define the Random Variables</vt:lpstr>
      <vt:lpstr>Solution Step 1: continued … The Observation RV</vt:lpstr>
      <vt:lpstr>Solution Step 1: continued … The Observation RV</vt:lpstr>
      <vt:lpstr>Solution Step 2: Specify Values for Prior and Likelihood</vt:lpstr>
      <vt:lpstr>Solution Step 2: continued …  Specify Values for Prior and Likelihood</vt:lpstr>
      <vt:lpstr>Solution Step 3:  Compute “Normalizer”*</vt:lpstr>
      <vt:lpstr>Solution Step 3: continued …  Compute “Normalizer”</vt:lpstr>
      <vt:lpstr>Solution Step 4:  Compute Posterior</vt:lpstr>
      <vt:lpstr>Solution Step 4: continued …  Compute Posterior</vt:lpstr>
      <vt:lpstr>Solution Step 4: continued …  Compute Posterior</vt:lpstr>
      <vt:lpstr>Solution Step 5: Interpret Results</vt:lpstr>
      <vt:lpstr>Solution Step 5: continued …  Interpret Results</vt:lpstr>
    </vt:vector>
  </TitlesOfParts>
  <Company>Brigham Young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Monty Hall problem</dc:title>
  <dc:creator>Michael Goodrich</dc:creator>
  <cp:lastModifiedBy>Michael Goodrich</cp:lastModifiedBy>
  <cp:revision>26</cp:revision>
  <dcterms:created xsi:type="dcterms:W3CDTF">2013-10-10T18:18:38Z</dcterms:created>
  <dcterms:modified xsi:type="dcterms:W3CDTF">2013-10-10T19:16:03Z</dcterms:modified>
</cp:coreProperties>
</file>