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9"/>
  </p:notesMasterIdLst>
  <p:handoutMasterIdLst>
    <p:handoutMasterId r:id="rId30"/>
  </p:handoutMasterIdLst>
  <p:sldIdLst>
    <p:sldId id="272" r:id="rId2"/>
    <p:sldId id="273" r:id="rId3"/>
    <p:sldId id="274" r:id="rId4"/>
    <p:sldId id="275" r:id="rId5"/>
    <p:sldId id="276" r:id="rId6"/>
    <p:sldId id="277" r:id="rId7"/>
    <p:sldId id="300" r:id="rId8"/>
    <p:sldId id="301" r:id="rId9"/>
    <p:sldId id="280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E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0" autoAdjust="0"/>
  </p:normalViewPr>
  <p:slideViewPr>
    <p:cSldViewPr>
      <p:cViewPr>
        <p:scale>
          <a:sx n="170" d="100"/>
          <a:sy n="170" d="100"/>
        </p:scale>
        <p:origin x="-134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fld id="{74C1717A-34B9-4B6D-ADFF-875F9BE926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fld id="{DB2F9962-65E3-4A43-B918-62AEF6C19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P=3, p=7, n=21,e=5,d=5</a:t>
            </a:r>
            <a:r>
              <a:rPr lang="en-US" baseline="0" dirty="0" smtClean="0"/>
              <a:t>, phi(n)=12</a:t>
            </a:r>
          </a:p>
          <a:p>
            <a:r>
              <a:rPr lang="en-US" baseline="0" dirty="0" smtClean="0"/>
              <a:t>P=5, q=11, n=55, e=3, d=27, phi(n)=40</a:t>
            </a:r>
          </a:p>
          <a:p>
            <a:r>
              <a:rPr lang="en-US" baseline="0" dirty="0" smtClean="0"/>
              <a:t>P=11, q = 13, n=143, phi(n) = 120, e=7, d=103</a:t>
            </a:r>
          </a:p>
          <a:p>
            <a:r>
              <a:rPr lang="en-US" dirty="0" smtClean="0"/>
              <a:t>P=5, q =13,</a:t>
            </a:r>
            <a:r>
              <a:rPr lang="en-US" baseline="0" dirty="0" smtClean="0"/>
              <a:t> n=65, phi(n)=48, e=5, d=29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F02CF-D387-405D-B3F4-948260BF099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D72EA-20C6-4924-9836-B5529433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BD1D-78DB-4A76-A09A-FA1CA6746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14B8-47B3-49AD-93F1-D03C991CE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20B1-DC13-4576-9123-53437DD9D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8E2B-93A4-4A76-9393-70CA6D66C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0A-9F64-4B36-B7CC-B99BD2E31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93CB-32DD-49A7-AF8F-E9E44EFC1B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351-9CCE-49D6-BD8A-A1553F044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FFAF-E042-403F-8A93-6467D946E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9BD-7AA2-49DC-916E-CBA14DA7C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F0B6-D41B-4CCE-BE1A-109512F66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9C412DA-0BFD-4353-B1CD-4DABF7220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wmf"/><Relationship Id="rId6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wmf"/><Relationship Id="rId6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0" y="63963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Slides by  Kent Seamons and Tim van </a:t>
            </a:r>
            <a:r>
              <a:rPr lang="en-US" sz="1200" dirty="0" err="1" smtClean="0"/>
              <a:t>der</a:t>
            </a:r>
            <a:r>
              <a:rPr lang="en-US" sz="1200" dirty="0" smtClean="0"/>
              <a:t> Horst</a:t>
            </a:r>
          </a:p>
          <a:p>
            <a:pPr algn="r"/>
            <a:r>
              <a:rPr lang="en-US" sz="1200" dirty="0" smtClean="0"/>
              <a:t>Last Updated</a:t>
            </a:r>
            <a:r>
              <a:rPr lang="en-US" sz="1200" smtClean="0"/>
              <a:t>: </a:t>
            </a:r>
            <a:r>
              <a:rPr lang="en-US" sz="1200" smtClean="0"/>
              <a:t>Oct 1, </a:t>
            </a:r>
            <a:r>
              <a:rPr lang="en-US" sz="1200" dirty="0" smtClean="0"/>
              <a:t>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651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 = message</a:t>
            </a:r>
          </a:p>
          <a:p>
            <a:r>
              <a:rPr lang="en-US" dirty="0" smtClean="0"/>
              <a:t>c =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e = public exponent</a:t>
            </a:r>
          </a:p>
          <a:p>
            <a:r>
              <a:rPr lang="en-US" dirty="0" smtClean="0"/>
              <a:t>d = private exponent</a:t>
            </a:r>
          </a:p>
          <a:p>
            <a:r>
              <a:rPr lang="en-US" dirty="0" smtClean="0"/>
              <a:t>n = modulus</a:t>
            </a:r>
          </a:p>
          <a:p>
            <a:endParaRPr lang="en-US" dirty="0" smtClean="0"/>
          </a:p>
          <a:p>
            <a:r>
              <a:rPr lang="en-US" dirty="0" smtClean="0"/>
              <a:t>RSA Encryption</a:t>
            </a:r>
          </a:p>
          <a:p>
            <a:pPr lvl="1"/>
            <a:r>
              <a:rPr lang="en-US" dirty="0" smtClean="0"/>
              <a:t>c = m</a:t>
            </a:r>
            <a:r>
              <a:rPr lang="en-US" baseline="30000" dirty="0" smtClean="0"/>
              <a:t>e</a:t>
            </a:r>
            <a:r>
              <a:rPr lang="en-US" dirty="0" smtClean="0"/>
              <a:t> % n</a:t>
            </a:r>
          </a:p>
          <a:p>
            <a:endParaRPr lang="en-US" dirty="0" smtClean="0"/>
          </a:p>
          <a:p>
            <a:r>
              <a:rPr lang="en-US" dirty="0" smtClean="0"/>
              <a:t>RSA Decryption</a:t>
            </a:r>
          </a:p>
          <a:p>
            <a:pPr lvl="1"/>
            <a:r>
              <a:rPr lang="en-US" dirty="0" smtClean="0"/>
              <a:t>m = </a:t>
            </a:r>
            <a:r>
              <a:rPr lang="en-US" dirty="0" err="1" smtClean="0"/>
              <a:t>c</a:t>
            </a:r>
            <a:r>
              <a:rPr lang="en-US" baseline="30000" dirty="0" err="1" smtClean="0"/>
              <a:t>d</a:t>
            </a:r>
            <a:r>
              <a:rPr lang="en-US" dirty="0" smtClean="0"/>
              <a:t> %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6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Behind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encrypt/decrypt operations are simple</a:t>
            </a:r>
          </a:p>
          <a:p>
            <a:endParaRPr lang="en-US" dirty="0" smtClean="0"/>
          </a:p>
          <a:p>
            <a:r>
              <a:rPr lang="en-US" dirty="0" smtClean="0"/>
              <a:t>The math to get to the point where these operations work is not so simple (at first)</a:t>
            </a:r>
          </a:p>
          <a:p>
            <a:pPr lvl="1"/>
            <a:r>
              <a:rPr lang="en-US" dirty="0" smtClean="0"/>
              <a:t>Fermat’s little theorem</a:t>
            </a:r>
          </a:p>
          <a:p>
            <a:pPr lvl="1"/>
            <a:r>
              <a:rPr lang="en-US" dirty="0" smtClean="0"/>
              <a:t>Euler’s generalization of Fermat’s little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46237"/>
            <a:ext cx="6019800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p is prime</a:t>
            </a:r>
          </a:p>
          <a:p>
            <a:pPr lvl="1"/>
            <a:r>
              <a:rPr lang="en-US" dirty="0" smtClean="0"/>
              <a:t>a is relatively prime to p</a:t>
            </a:r>
          </a:p>
          <a:p>
            <a:pPr lvl="2"/>
            <a:r>
              <a:rPr lang="en-US" dirty="0" smtClean="0"/>
              <a:t>(co-prime)</a:t>
            </a:r>
          </a:p>
          <a:p>
            <a:r>
              <a:rPr lang="en-US" dirty="0" smtClean="0"/>
              <a:t>Then Fermat’s theorem states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p-1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1</a:t>
            </a:r>
            <a:r>
              <a:rPr lang="en-US" dirty="0" smtClean="0"/>
              <a:t> (mod p)</a:t>
            </a:r>
          </a:p>
          <a:p>
            <a:pPr lvl="1"/>
            <a:r>
              <a:rPr lang="en-US" sz="2400" dirty="0" smtClean="0"/>
              <a:t>for all 0 &lt; a &lt; p</a:t>
            </a:r>
            <a:endParaRPr lang="en-US" dirty="0" smtClean="0"/>
          </a:p>
          <a:p>
            <a:r>
              <a:rPr lang="en-US" dirty="0" smtClean="0"/>
              <a:t>This serves as the basis for</a:t>
            </a:r>
          </a:p>
          <a:p>
            <a:pPr lvl="1"/>
            <a:r>
              <a:rPr lang="en-US" dirty="0" smtClean="0"/>
              <a:t>Fermat’s </a:t>
            </a:r>
            <a:r>
              <a:rPr lang="en-US" dirty="0" err="1" smtClean="0"/>
              <a:t>primality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Euler’s generalization</a:t>
            </a:r>
          </a:p>
          <a:p>
            <a:pPr lvl="1"/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828800"/>
            <a:ext cx="21336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653846" y="4724400"/>
            <a:ext cx="1956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Pierre de Fermat</a:t>
            </a:r>
          </a:p>
          <a:p>
            <a:r>
              <a:rPr lang="en-US" dirty="0" smtClean="0"/>
              <a:t>(1601-1655)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3429000"/>
            <a:ext cx="2514600" cy="6858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Which values of a aren’t co-prime to p? 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8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of 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2</a:t>
            </a:r>
            <a:r>
              <a:rPr lang="en-US" baseline="30000" dirty="0" smtClean="0"/>
              <a:t>12</a:t>
            </a:r>
            <a:r>
              <a:rPr lang="en-US" dirty="0" smtClean="0"/>
              <a:t> % 11</a:t>
            </a:r>
          </a:p>
          <a:p>
            <a:endParaRPr lang="en-US" dirty="0" smtClean="0"/>
          </a:p>
          <a:p>
            <a:r>
              <a:rPr lang="en-US" dirty="0" smtClean="0"/>
              <a:t>Compute 2</a:t>
            </a:r>
            <a:r>
              <a:rPr lang="en-US" baseline="30000" dirty="0" smtClean="0"/>
              <a:t>565</a:t>
            </a:r>
            <a:r>
              <a:rPr lang="en-US" dirty="0" smtClean="0"/>
              <a:t> % 561 (561 is prime)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1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Euler’s Generalization of </a:t>
            </a:r>
            <a:br>
              <a:rPr lang="en-US" dirty="0" smtClean="0"/>
            </a:br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6324600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Euler said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30000" dirty="0" err="1" smtClean="0"/>
              <a:t>phi</a:t>
            </a:r>
            <a:r>
              <a:rPr lang="en-US" baseline="30000" dirty="0" smtClean="0"/>
              <a:t>(n)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1 (mod n)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phi(n)</a:t>
            </a:r>
          </a:p>
          <a:p>
            <a:pPr lvl="1"/>
            <a:r>
              <a:rPr lang="en-US" dirty="0" smtClean="0">
                <a:sym typeface="Symbol"/>
              </a:rPr>
              <a:t>Euler’s </a:t>
            </a:r>
            <a:r>
              <a:rPr lang="en-US" dirty="0" err="1" smtClean="0">
                <a:sym typeface="Symbol"/>
              </a:rPr>
              <a:t>totient</a:t>
            </a:r>
            <a:r>
              <a:rPr lang="en-US" dirty="0" smtClean="0">
                <a:sym typeface="Symbol"/>
              </a:rPr>
              <a:t> function  </a:t>
            </a:r>
            <a:r>
              <a:rPr lang="en-US" dirty="0" smtClean="0">
                <a:solidFill>
                  <a:schemeClr val="accent4"/>
                </a:solidFill>
                <a:sym typeface="Symbol"/>
              </a:rPr>
              <a:t>(n)</a:t>
            </a:r>
            <a:r>
              <a:rPr lang="en-US" dirty="0" smtClean="0">
                <a:sym typeface="Symbol"/>
              </a:rPr>
              <a:t> </a:t>
            </a:r>
          </a:p>
          <a:p>
            <a:pPr lvl="1"/>
            <a:r>
              <a:rPr lang="en-US" dirty="0" smtClean="0"/>
              <a:t>The number of values less than n which are relatively prime to n</a:t>
            </a:r>
          </a:p>
          <a:p>
            <a:pPr lvl="2"/>
            <a:r>
              <a:rPr lang="en-US" dirty="0" smtClean="0"/>
              <a:t>Multiplicative group of integers (</a:t>
            </a:r>
            <a:r>
              <a:rPr lang="en-US" i="1" dirty="0" smtClean="0"/>
              <a:t>Z</a:t>
            </a:r>
            <a:r>
              <a:rPr lang="en-US" baseline="-25000" dirty="0" smtClean="0"/>
              <a:t>n</a:t>
            </a:r>
            <a:r>
              <a:rPr lang="en-US" dirty="0" smtClean="0"/>
              <a:t>*)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RSA is interested in values of n that are the product of two prime numbers p and q</a:t>
            </a:r>
          </a:p>
          <a:p>
            <a:pPr>
              <a:defRPr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905000"/>
            <a:ext cx="190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267200"/>
            <a:ext cx="181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Leonhard Euler</a:t>
            </a:r>
          </a:p>
          <a:p>
            <a:r>
              <a:rPr lang="en-US" dirty="0" smtClean="0"/>
              <a:t>(1707-1783)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1981200"/>
            <a:ext cx="3657600" cy="1143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97D3"/>
                </a:solidFill>
              </a:rPr>
              <a:t>n doesn’t need to be prime</a:t>
            </a:r>
          </a:p>
          <a:p>
            <a:pPr algn="ctr"/>
            <a:r>
              <a:rPr lang="en-US" sz="2000" dirty="0" smtClean="0">
                <a:solidFill>
                  <a:srgbClr val="7097D3"/>
                </a:solidFill>
              </a:rPr>
              <a:t>a must still be co-prime to n</a:t>
            </a:r>
            <a:endParaRPr lang="en-US" sz="2000" dirty="0">
              <a:solidFill>
                <a:srgbClr val="7097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2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phi(n</a:t>
            </a:r>
            <a:r>
              <a:rPr lang="en-US" smtClean="0"/>
              <a:t>) in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phi(n) is the number of integers between 0 and n that are co-prime to n</a:t>
            </a:r>
          </a:p>
          <a:p>
            <a:endParaRPr lang="en-US" dirty="0" smtClean="0"/>
          </a:p>
          <a:p>
            <a:r>
              <a:rPr lang="en-US" dirty="0" smtClean="0"/>
              <a:t>When p * q = n, and p and q are prime, what is the phi(n)?  </a:t>
            </a:r>
          </a:p>
          <a:p>
            <a:endParaRPr lang="en-US" dirty="0" smtClean="0"/>
          </a:p>
          <a:p>
            <a:r>
              <a:rPr lang="en-US" dirty="0" smtClean="0"/>
              <a:t>Proof (When p * q = n)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Observations</a:t>
            </a:r>
            <a:br>
              <a:rPr lang="en-US" dirty="0" smtClean="0"/>
            </a:br>
            <a:r>
              <a:rPr lang="en-US" dirty="0" smtClean="0"/>
              <a:t>	1) there are p-1 multiples of q between 1 and n</a:t>
            </a:r>
            <a:br>
              <a:rPr lang="en-US" dirty="0" smtClean="0"/>
            </a:br>
            <a:r>
              <a:rPr lang="en-US" dirty="0" smtClean="0"/>
              <a:t>	2) there are q-1 multiples of p between 1 and n</a:t>
            </a:r>
            <a:br>
              <a:rPr lang="en-US" dirty="0" smtClean="0"/>
            </a:br>
            <a:r>
              <a:rPr lang="en-US" dirty="0" smtClean="0"/>
              <a:t>	These multiples are </a:t>
            </a:r>
            <a:r>
              <a:rPr lang="en-US" b="1" dirty="0" smtClean="0"/>
              <a:t>not</a:t>
            </a:r>
            <a:r>
              <a:rPr lang="en-US" dirty="0" smtClean="0"/>
              <a:t> co-prime to 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Definition:</a:t>
            </a:r>
            <a:br>
              <a:rPr lang="en-US" dirty="0" smtClean="0"/>
            </a:br>
            <a:r>
              <a:rPr lang="en-US" dirty="0" smtClean="0"/>
              <a:t>	phi(n) = # of values between 0 and n that </a:t>
            </a:r>
            <a:r>
              <a:rPr lang="en-US" b="1" dirty="0" smtClean="0"/>
              <a:t>are</a:t>
            </a:r>
            <a:r>
              <a:rPr lang="en-US" dirty="0" smtClean="0"/>
              <a:t> co-prime to n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/>
              <a:t>		phi(n) = # of values between 0 and n minus </a:t>
            </a:r>
            <a:br>
              <a:rPr lang="en-US" dirty="0" smtClean="0"/>
            </a:br>
            <a:r>
              <a:rPr lang="en-US" dirty="0" smtClean="0"/>
              <a:t>		# of values between 0 and n </a:t>
            </a:r>
            <a:r>
              <a:rPr lang="en-US" b="1" dirty="0" smtClean="0"/>
              <a:t>not</a:t>
            </a:r>
            <a:r>
              <a:rPr lang="en-US" dirty="0" smtClean="0"/>
              <a:t> co-prime to n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860425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phi(n)	= [ n – 1] – [(p-1) + (q-1)]</a:t>
            </a:r>
          </a:p>
          <a:p>
            <a:pPr>
              <a:lnSpc>
                <a:spcPct val="80000"/>
              </a:lnSpc>
              <a:buNone/>
              <a:tabLst>
                <a:tab pos="860425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    	= [</a:t>
            </a:r>
            <a:r>
              <a:rPr lang="en-US" dirty="0" err="1" smtClean="0">
                <a:latin typeface="Courier New" pitchFamily="49" charset="0"/>
              </a:rPr>
              <a:t>pq</a:t>
            </a:r>
            <a:r>
              <a:rPr lang="en-US" dirty="0" smtClean="0">
                <a:latin typeface="Courier New" pitchFamily="49" charset="0"/>
              </a:rPr>
              <a:t> – 1] –  (p-1) – (q-1)</a:t>
            </a:r>
            <a:br>
              <a:rPr lang="en-US" dirty="0" smtClean="0">
                <a:latin typeface="Courier New" pitchFamily="49" charset="0"/>
              </a:rPr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tabLst>
                <a:tab pos="860425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    	=  </a:t>
            </a:r>
            <a:r>
              <a:rPr lang="en-US" dirty="0" err="1" smtClean="0">
                <a:latin typeface="Courier New" pitchFamily="49" charset="0"/>
              </a:rPr>
              <a:t>pq</a:t>
            </a:r>
            <a:r>
              <a:rPr lang="en-US" dirty="0" smtClean="0">
                <a:latin typeface="Courier New" pitchFamily="49" charset="0"/>
              </a:rPr>
              <a:t> – p – q + 1           </a:t>
            </a:r>
            <a:br>
              <a:rPr lang="en-US" dirty="0" smtClean="0">
                <a:latin typeface="Courier New" pitchFamily="49" charset="0"/>
              </a:rPr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tabLst>
                <a:tab pos="860425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= (p-1)(q-1)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34200" y="2057400"/>
            <a:ext cx="1905000" cy="381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97D3"/>
                </a:solidFill>
              </a:rPr>
              <a:t>(p-1)(q-1)</a:t>
            </a:r>
            <a:endParaRPr lang="en-US" dirty="0">
              <a:solidFill>
                <a:srgbClr val="7097D3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86400" y="3657600"/>
            <a:ext cx="1905000" cy="3810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97D3"/>
                </a:solidFill>
              </a:rPr>
              <a:t>Why not?</a:t>
            </a:r>
            <a:endParaRPr lang="en-US" dirty="0">
              <a:solidFill>
                <a:srgbClr val="7097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Euler said: </a:t>
            </a:r>
            <a:r>
              <a:rPr lang="en-US" dirty="0" err="1" smtClean="0"/>
              <a:t>a</a:t>
            </a:r>
            <a:r>
              <a:rPr lang="en-US" baseline="30000" dirty="0" err="1" smtClean="0"/>
              <a:t>phi</a:t>
            </a:r>
            <a:r>
              <a:rPr lang="en-US" baseline="30000" dirty="0" smtClean="0"/>
              <a:t>(n)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 1 (mod n)</a:t>
            </a:r>
          </a:p>
          <a:p>
            <a:pPr lvl="1"/>
            <a:r>
              <a:rPr lang="en-US" dirty="0" smtClean="0">
                <a:sym typeface="Symbol"/>
              </a:rPr>
              <a:t>m</a:t>
            </a:r>
            <a:r>
              <a:rPr lang="en-US" baseline="30000" dirty="0" smtClean="0">
                <a:sym typeface="Symbol"/>
              </a:rPr>
              <a:t>(p-1)(q-1)</a:t>
            </a:r>
            <a:r>
              <a:rPr lang="en-US" dirty="0" smtClean="0">
                <a:sym typeface="Symbol"/>
              </a:rPr>
              <a:t>  1 (mod n)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Notice: m</a:t>
            </a:r>
            <a:r>
              <a:rPr lang="en-US" baseline="30000" dirty="0" smtClean="0">
                <a:sym typeface="Symbol"/>
              </a:rPr>
              <a:t>(p-1)(q-1)</a:t>
            </a:r>
            <a:r>
              <a:rPr lang="en-US" dirty="0" smtClean="0">
                <a:sym typeface="Symbol"/>
              </a:rPr>
              <a:t> * m  m</a:t>
            </a:r>
            <a:r>
              <a:rPr lang="en-US" baseline="30000" dirty="0" smtClean="0">
                <a:sym typeface="Symbol"/>
              </a:rPr>
              <a:t>(p-1)(q-1)+1</a:t>
            </a:r>
            <a:r>
              <a:rPr lang="en-US" dirty="0" smtClean="0">
                <a:sym typeface="Symbol"/>
              </a:rPr>
              <a:t>  m (mod n)</a:t>
            </a:r>
          </a:p>
          <a:p>
            <a:pPr lvl="1"/>
            <a:r>
              <a:rPr lang="en-US" dirty="0" err="1" smtClean="0">
                <a:sym typeface="Symbol"/>
              </a:rPr>
              <a:t>m</a:t>
            </a:r>
            <a:r>
              <a:rPr lang="en-US" baseline="30000" dirty="0" err="1" smtClean="0">
                <a:sym typeface="Symbol"/>
              </a:rPr>
              <a:t>phi</a:t>
            </a:r>
            <a:r>
              <a:rPr lang="en-US" baseline="30000" dirty="0" smtClean="0">
                <a:sym typeface="Symbol"/>
              </a:rPr>
              <a:t>(n)+1</a:t>
            </a:r>
            <a:r>
              <a:rPr lang="en-US" dirty="0" smtClean="0">
                <a:sym typeface="Symbol"/>
              </a:rPr>
              <a:t>  m (mod n)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Let e*d = k*phi(n) + 1</a:t>
            </a:r>
          </a:p>
          <a:p>
            <a:pPr lvl="1"/>
            <a:r>
              <a:rPr lang="en-US" dirty="0" smtClean="0">
                <a:sym typeface="Symbol"/>
              </a:rPr>
              <a:t>Then e*d  1 (mod phi(n))</a:t>
            </a:r>
          </a:p>
          <a:p>
            <a:pPr lvl="1"/>
            <a:r>
              <a:rPr lang="en-US" dirty="0" smtClean="0">
                <a:sym typeface="Symbol"/>
              </a:rPr>
              <a:t>Therefore m</a:t>
            </a:r>
            <a:r>
              <a:rPr lang="en-US" baseline="30000" dirty="0" smtClean="0">
                <a:sym typeface="Symbol"/>
              </a:rPr>
              <a:t>ed</a:t>
            </a:r>
            <a:r>
              <a:rPr lang="en-US" dirty="0" smtClean="0">
                <a:sym typeface="Symbol"/>
              </a:rPr>
              <a:t>  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30000" dirty="0" err="1" smtClean="0">
                <a:sym typeface="Symbol"/>
              </a:rPr>
              <a:t>k</a:t>
            </a:r>
            <a:r>
              <a:rPr lang="en-US" baseline="30000" dirty="0" smtClean="0">
                <a:sym typeface="Symbol"/>
              </a:rPr>
              <a:t>*phi(n)+1</a:t>
            </a:r>
            <a:r>
              <a:rPr lang="en-US" dirty="0" smtClean="0">
                <a:sym typeface="Symbol"/>
              </a:rPr>
              <a:t>  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30000" dirty="0" err="1" smtClean="0">
                <a:sym typeface="Symbol"/>
              </a:rPr>
              <a:t>phi</a:t>
            </a:r>
            <a:r>
              <a:rPr lang="en-US" baseline="30000" dirty="0" smtClean="0">
                <a:sym typeface="Symbol"/>
              </a:rPr>
              <a:t>(n) </a:t>
            </a:r>
            <a:r>
              <a:rPr lang="en-US" dirty="0" smtClean="0">
                <a:sym typeface="Symbol"/>
              </a:rPr>
              <a:t>*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30000" dirty="0" err="1" smtClean="0">
                <a:sym typeface="Symbol"/>
              </a:rPr>
              <a:t>phi</a:t>
            </a:r>
            <a:r>
              <a:rPr lang="en-US" baseline="30000" dirty="0" smtClean="0">
                <a:sym typeface="Symbol"/>
              </a:rPr>
              <a:t>(n)</a:t>
            </a:r>
            <a:r>
              <a:rPr lang="en-US" dirty="0" smtClean="0">
                <a:sym typeface="Symbol"/>
              </a:rPr>
              <a:t> *… * m</a:t>
            </a:r>
            <a:r>
              <a:rPr lang="en-US" baseline="30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 m (mod n)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RSA Encryption</a:t>
            </a:r>
          </a:p>
          <a:p>
            <a:pPr lvl="1"/>
            <a:r>
              <a:rPr lang="en-US" dirty="0" smtClean="0">
                <a:sym typeface="Symbol"/>
              </a:rPr>
              <a:t>m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= c (mod n)</a:t>
            </a:r>
          </a:p>
          <a:p>
            <a:r>
              <a:rPr lang="en-US" dirty="0" smtClean="0">
                <a:sym typeface="Symbol"/>
              </a:rPr>
              <a:t>RSA Decryption</a:t>
            </a:r>
          </a:p>
          <a:p>
            <a:pPr lvl="1"/>
            <a:r>
              <a:rPr lang="en-US" dirty="0" err="1" smtClean="0">
                <a:sym typeface="Symbol"/>
              </a:rPr>
              <a:t>c</a:t>
            </a:r>
            <a:r>
              <a:rPr lang="en-US" baseline="30000" dirty="0" err="1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= m (mod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Steps for RSA Encryption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Select p, q	(large prime numbers)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n=p*q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phi(n) = (p-1)(q-1)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Select integer e where e is </a:t>
            </a:r>
            <a:r>
              <a:rPr lang="en-US" sz="2400" dirty="0" smtClean="0">
                <a:solidFill>
                  <a:schemeClr val="hlink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relatively prime</a:t>
            </a:r>
            <a:r>
              <a:rPr lang="en-US" sz="2400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 smtClean="0"/>
              <a:t>to phi(n)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Common values for e are 3 and 65537. Why?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Calculate d, where d*e = 1 (mod phi(n))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Public key is KU = {e, n}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Private key is KR = {d, n}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RSA encryption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m</a:t>
            </a:r>
            <a:r>
              <a:rPr lang="en-US" sz="2000" baseline="30000" dirty="0" smtClean="0"/>
              <a:t>e</a:t>
            </a:r>
            <a:r>
              <a:rPr lang="en-US" sz="2000" dirty="0" smtClean="0"/>
              <a:t> = c (mod n)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RSA decryption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c</a:t>
            </a:r>
            <a:r>
              <a:rPr lang="en-US" sz="2000" baseline="30000" dirty="0" err="1" smtClean="0"/>
              <a:t>d</a:t>
            </a:r>
            <a:r>
              <a:rPr lang="en-US" sz="2000" dirty="0" smtClean="0"/>
              <a:t> = m (mod n)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95800" y="4495800"/>
            <a:ext cx="4114800" cy="1752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097D3"/>
                </a:solidFill>
              </a:rPr>
              <a:t>Why is RSA Secure?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83114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rgbClr val="7097D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Hard to factor large numbers</a:t>
            </a:r>
          </a:p>
          <a:p>
            <a:pPr marL="288925" lvl="1" indent="-120650">
              <a:buFont typeface="Arial" pitchFamily="34" charset="0"/>
              <a:buChar char="•"/>
            </a:pPr>
            <a:r>
              <a:rPr lang="en-US" sz="1600" dirty="0" smtClean="0"/>
              <a:t>Hard to compute d without phi(n)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Discrete logs are hard (</a:t>
            </a:r>
            <a:r>
              <a:rPr lang="en-US" sz="1600" dirty="0" err="1" smtClean="0"/>
              <a:t>m</a:t>
            </a:r>
            <a:r>
              <a:rPr lang="en-US" sz="1600" baseline="30000" dirty="0" err="1" smtClean="0"/>
              <a:t>d</a:t>
            </a:r>
            <a:r>
              <a:rPr lang="en-US" sz="1600" dirty="0" smtClean="0"/>
              <a:t> % n)</a:t>
            </a:r>
          </a:p>
          <a:p>
            <a:pPr marL="117475" lvl="1">
              <a:buFont typeface="Arial" pitchFamily="34" charset="0"/>
              <a:buChar char="•"/>
            </a:pPr>
            <a:r>
              <a:rPr lang="en-US" sz="1600" dirty="0" smtClean="0"/>
              <a:t> Given signature, hard to find d</a:t>
            </a:r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369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m</a:t>
            </a:r>
            <a:r>
              <a:rPr lang="en-US" baseline="30000" dirty="0" smtClean="0"/>
              <a:t>e</a:t>
            </a:r>
            <a:r>
              <a:rPr lang="en-US" dirty="0" smtClean="0"/>
              <a:t> = c (mod n) and </a:t>
            </a:r>
            <a:r>
              <a:rPr lang="en-US" dirty="0" err="1" smtClean="0"/>
              <a:t>c</a:t>
            </a:r>
            <a:r>
              <a:rPr lang="en-US" baseline="30000" dirty="0" err="1" smtClean="0"/>
              <a:t>d</a:t>
            </a:r>
            <a:r>
              <a:rPr lang="en-US" dirty="0" smtClean="0"/>
              <a:t> = m (mod n)</a:t>
            </a:r>
          </a:p>
          <a:p>
            <a:pPr lvl="1"/>
            <a:r>
              <a:rPr lang="en-US" dirty="0" smtClean="0"/>
              <a:t>What restrictions should be placed on m?</a:t>
            </a:r>
          </a:p>
          <a:p>
            <a:endParaRPr lang="en-US" dirty="0" smtClean="0"/>
          </a:p>
          <a:p>
            <a:r>
              <a:rPr lang="en-US" dirty="0" smtClean="0"/>
              <a:t>For bulk encryption (files, emails, web pages, etc)</a:t>
            </a:r>
          </a:p>
          <a:p>
            <a:pPr lvl="1"/>
            <a:r>
              <a:rPr lang="en-US" dirty="0" smtClean="0"/>
              <a:t> Some try using RSA as block cipher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effectLst/>
              </a:rPr>
              <a:t> </a:t>
            </a:r>
            <a:r>
              <a:rPr lang="en-US" dirty="0" smtClean="0">
                <a:solidFill>
                  <a:schemeClr val="accent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Never, never, never</a:t>
            </a:r>
            <a:r>
              <a:rPr lang="en-US" dirty="0" smtClean="0"/>
              <a:t> encrypt data directly using RSA</a:t>
            </a:r>
          </a:p>
          <a:p>
            <a:pPr lvl="2"/>
            <a:r>
              <a:rPr lang="en-US" dirty="0" smtClean="0"/>
              <a:t>Inefficient</a:t>
            </a:r>
          </a:p>
          <a:p>
            <a:pPr lvl="2"/>
            <a:r>
              <a:rPr lang="en-US" dirty="0" smtClean="0"/>
              <a:t>Insecure</a:t>
            </a:r>
          </a:p>
          <a:p>
            <a:pPr lvl="1"/>
            <a:r>
              <a:rPr lang="en-US" dirty="0" smtClean="0"/>
              <a:t> Always use symmetric encryption for data, and use RSA to encrypt the symmetric key (after adding the appropriate padding)</a:t>
            </a:r>
          </a:p>
          <a:p>
            <a:endParaRPr lang="en-US" dirty="0" smtClean="0"/>
          </a:p>
          <a:p>
            <a:r>
              <a:rPr lang="en-US" dirty="0" smtClean="0"/>
              <a:t>Digital signatures</a:t>
            </a:r>
          </a:p>
          <a:p>
            <a:pPr lvl="1"/>
            <a:r>
              <a:rPr lang="en-US" dirty="0" smtClean="0"/>
              <a:t>Do not “sign” the entire document</a:t>
            </a:r>
          </a:p>
          <a:p>
            <a:pPr lvl="1"/>
            <a:r>
              <a:rPr lang="en-US" dirty="0" smtClean="0"/>
              <a:t>“Sign” (encrypt) a hash of the document using the private key</a:t>
            </a:r>
          </a:p>
          <a:p>
            <a:pPr lvl="2"/>
            <a:r>
              <a:rPr lang="en-US" dirty="0" smtClean="0"/>
              <a:t>Makes sure the length of the hash is &lt;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1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p, q, e, &amp; 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p?</a:t>
            </a:r>
          </a:p>
          <a:p>
            <a:pPr lvl="1"/>
            <a:r>
              <a:rPr lang="en-US" dirty="0" smtClean="0"/>
              <a:t>How do we get it?</a:t>
            </a:r>
          </a:p>
          <a:p>
            <a:r>
              <a:rPr lang="en-US" dirty="0" smtClean="0"/>
              <a:t>What is q?</a:t>
            </a:r>
          </a:p>
          <a:p>
            <a:pPr lvl="1"/>
            <a:r>
              <a:rPr lang="en-US" dirty="0" smtClean="0"/>
              <a:t>How do we get it?</a:t>
            </a:r>
          </a:p>
          <a:p>
            <a:r>
              <a:rPr lang="en-US" dirty="0" smtClean="0"/>
              <a:t>What is e?</a:t>
            </a:r>
          </a:p>
          <a:p>
            <a:pPr lvl="1"/>
            <a:r>
              <a:rPr lang="en-US" dirty="0" smtClean="0"/>
              <a:t>How do we get it?</a:t>
            </a:r>
          </a:p>
          <a:p>
            <a:pPr lvl="1"/>
            <a:r>
              <a:rPr lang="en-US" dirty="0" smtClean="0"/>
              <a:t>What is the relationship of e and (p-1)(q-1)?</a:t>
            </a:r>
          </a:p>
          <a:p>
            <a:r>
              <a:rPr lang="en-US" dirty="0" smtClean="0"/>
              <a:t>What is d?</a:t>
            </a:r>
          </a:p>
          <a:p>
            <a:pPr lvl="1"/>
            <a:r>
              <a:rPr lang="en-US" dirty="0" smtClean="0"/>
              <a:t>How do we get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7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Multiplicative Inverses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extended Euclidean algorithm</a:t>
            </a:r>
          </a:p>
          <a:p>
            <a:pPr lvl="1"/>
            <a:r>
              <a:rPr lang="en-US" dirty="0" smtClean="0"/>
              <a:t>Based on the fact that GCD can be defined recursively</a:t>
            </a:r>
          </a:p>
          <a:p>
            <a:pPr lvl="2"/>
            <a:r>
              <a:rPr lang="en-US" dirty="0" smtClean="0"/>
              <a:t>If x &gt; y, then GCD(</a:t>
            </a:r>
            <a:r>
              <a:rPr lang="en-US" dirty="0" err="1" smtClean="0"/>
              <a:t>x,y</a:t>
            </a:r>
            <a:r>
              <a:rPr lang="en-US" dirty="0" smtClean="0"/>
              <a:t>) =</a:t>
            </a:r>
            <a:r>
              <a:rPr lang="en-US" baseline="-25000" dirty="0" smtClean="0"/>
              <a:t>(recursively)</a:t>
            </a:r>
            <a:r>
              <a:rPr lang="en-US" dirty="0" smtClean="0"/>
              <a:t> GCD(y, x-y)</a:t>
            </a:r>
          </a:p>
          <a:p>
            <a:pPr lvl="2"/>
            <a:r>
              <a:rPr lang="en-US" dirty="0" smtClean="0"/>
              <a:t>Also if x &gt; y, then GCD(</a:t>
            </a:r>
            <a:r>
              <a:rPr lang="en-US" dirty="0" err="1" smtClean="0"/>
              <a:t>x,y</a:t>
            </a:r>
            <a:r>
              <a:rPr lang="en-US" dirty="0" smtClean="0"/>
              <a:t>) =</a:t>
            </a:r>
            <a:r>
              <a:rPr lang="en-US" baseline="-25000" dirty="0" smtClean="0"/>
              <a:t>(recursively)</a:t>
            </a:r>
            <a:r>
              <a:rPr lang="en-US" dirty="0" smtClean="0"/>
              <a:t> GCD(y, </a:t>
            </a:r>
            <a:r>
              <a:rPr lang="en-US" dirty="0" err="1" smtClean="0"/>
              <a:t>x%y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GCD can also be used as follows:</a:t>
            </a:r>
          </a:p>
          <a:p>
            <a:pPr lvl="2"/>
            <a:r>
              <a:rPr lang="en-US" dirty="0" smtClean="0"/>
              <a:t>Suppose ax </a:t>
            </a:r>
            <a:r>
              <a:rPr lang="en-US" dirty="0" smtClean="0"/>
              <a:t>+ by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x is the modulus, and </a:t>
            </a:r>
            <a:r>
              <a:rPr lang="en-US" dirty="0" err="1" smtClean="0"/>
              <a:t>gcd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= 1</a:t>
            </a:r>
          </a:p>
          <a:p>
            <a:pPr lvl="3"/>
            <a:r>
              <a:rPr lang="en-US" dirty="0" smtClean="0"/>
              <a:t>Then ax + by = 1 and b is y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0326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Euclidean algorithm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GCD (120, 23)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120 / 23 = 5 r 5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23  / 5  = 4 r 3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5   / 3  = 1 r 2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3   / 2  = 1 r 1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2   / 1  = 2 r 0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</a:rPr>
              <a:t>1</a:t>
            </a:r>
            <a:r>
              <a:rPr lang="en-US" sz="1800" dirty="0" smtClean="0">
                <a:latin typeface="Courier New" pitchFamily="49" charset="0"/>
              </a:rPr>
              <a:t>   / 0  			</a:t>
            </a:r>
            <a:r>
              <a:rPr lang="en-US" sz="1400" dirty="0" smtClean="0">
                <a:latin typeface="Courier New" pitchFamily="49" charset="0"/>
              </a:rPr>
              <a:t>GCD is 1, 120 and 23 are co-prime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GCD (120, 23)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120 / 23 = 5 r 5	=&gt; 5 = 120(1) + 23(-5)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23  / 5  = 4 r 3	=&gt; 3 = 23(1)  +  5(-4)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5   / 3  = 1 r 2	=&gt; 2 = 5(1)   +  3(-1)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3   / 2  = 1 r 1	=&gt; 1 = 3(1)   +  2(-1)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2   / 1  = 2 r 0	=&gt; 0 = 2(1)   +  1(-2)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Courier New" pitchFamily="49" charset="0"/>
              </a:rPr>
              <a:t>Notice the first line is a sum of products involving 120 and 23.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Courier New" pitchFamily="49" charset="0"/>
              </a:rPr>
              <a:t>We can derive a formula for each remainder to be a sum of products of 120,23.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4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6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Euclidean algorithm</a:t>
            </a:r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GCD (120, 23)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120 / 23 = 5 r 5	=&gt; 5 = 120(1)  + 23(-5)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23  / 5  = 4 r 3	=&gt; 3 = 23(1)   +  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</a:rPr>
              <a:t>5(-4)</a:t>
            </a:r>
            <a:endParaRPr lang="en-US" sz="1600" dirty="0" smtClean="0">
              <a:latin typeface="Courier New" pitchFamily="49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5   / 3  = 1 r 2	=&gt; 2 = 5(1)    +  3(-1)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3   / 2  = 1 r 1	=&gt; 1 = 3(1)    +  2(-1)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   / 1  = 2 r 0	=&gt; 0 = 2(1)    +  1(-2)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GCD (120, 23)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120 / 23 = 5 r 5	=&gt; 5 = 120(1)  + 23(-5)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23  / 5  = 4 r 3	=&gt; 3 = 23   + </a:t>
            </a:r>
            <a:r>
              <a:rPr lang="en-US" sz="1600" dirty="0" smtClean="0">
                <a:solidFill>
                  <a:srgbClr val="FF9900"/>
                </a:solidFill>
                <a:latin typeface="Courier New" pitchFamily="49" charset="0"/>
              </a:rPr>
              <a:t>[120(1) + 23(-5)]</a:t>
            </a:r>
            <a:r>
              <a:rPr lang="en-US" sz="1600" dirty="0" smtClean="0">
                <a:latin typeface="Courier New" pitchFamily="49" charset="0"/>
              </a:rPr>
              <a:t> (-4)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				     = 23   + (120(-4) + 23(20))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				     = 23(21) + 120(-4)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5   / 3  = 1 r 2	=&gt; 2 = 5(1)    +  3(-1)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3   / 2  = 1 r 1	=&gt; 1 = 3(1)    +  2(-1)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   / 1  = 2 r 0	=&gt; 0 = 2(1)    +  1(-2)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Euclidean algorithm</a:t>
            </a:r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GCD (120, 23)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120 / 23 = 5 r 5	=&gt; 5 = 120(1) + 23(-5)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23  / 5  = 4 r 3	=&gt; 3 = 23(21) + 120(-4)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5   / 3  = 1 r 2	=&gt; 2 =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</a:rPr>
              <a:t>(1)   +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  <a:t>3</a:t>
            </a:r>
            <a:r>
              <a:rPr lang="en-US" sz="1600" dirty="0" smtClean="0">
                <a:latin typeface="Courier New" pitchFamily="49" charset="0"/>
              </a:rPr>
              <a:t>(-1)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3   / 2  = 1 r 1	=&gt; 1 = 3(1)   + 2(-1)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   / 1  = 2 r 0	=&gt; 0 = 2(1)   + 1(-2)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GCD (120, 23)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120 / 23 = 5 r 5	=&gt; 5 = 120(1) + 23(-5)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23  / 5  = 4 r 3	=&gt; 3 = 23(21)  + 120(-4)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5   / 3  = 1 r 2	=&gt; 2 = 	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  <a:t>[120(1)+23(-5)] </a:t>
            </a:r>
            <a:r>
              <a:rPr lang="en-US" sz="1600" dirty="0" smtClean="0">
                <a:latin typeface="Courier New" pitchFamily="49" charset="0"/>
              </a:rPr>
              <a:t>+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b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  <a:t>				[23(21)+120(-4)]</a:t>
            </a:r>
            <a:r>
              <a:rPr lang="en-US" sz="1600" dirty="0" smtClean="0">
                <a:latin typeface="Courier New" pitchFamily="49" charset="0"/>
              </a:rPr>
              <a:t>(-1)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				     = 120(5) + 23(-26)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3   / 2  = 1 r 1	=&gt; 1 = 3(1)   + 2(-1)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   / 1  = 2 r 0	=&gt; 0 = 2(1)   + 1(-2)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6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Euclidean algorithm</a:t>
            </a:r>
            <a:endParaRPr lang="en-US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GCD (120, 23)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120 / 23 = 5 r 5	=&gt; 5 = 120(1) + 23(-5)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23  / 5  = 4 r 3	=&gt; 3 = 23(21) + 120(-4)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5   / 3  = 1 r 2	=&gt; 2 = 120(5) + 23(-26)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3   / 2  = 1 r 1	=&gt; 1 =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  <a:t>3</a:t>
            </a:r>
            <a:r>
              <a:rPr lang="en-US" sz="1600" dirty="0" smtClean="0">
                <a:latin typeface="Courier New" pitchFamily="49" charset="0"/>
              </a:rPr>
              <a:t>(1)   +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  <a:t>2</a:t>
            </a:r>
            <a:r>
              <a:rPr lang="en-US" sz="1600" dirty="0" smtClean="0">
                <a:latin typeface="Courier New" pitchFamily="49" charset="0"/>
              </a:rPr>
              <a:t>(-1)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   / 1  = 2 r 0	=&gt; 0 = 2(1)   + 1(-2)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GCD (120, 23)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120 / 23 = 5 r 5	=&gt; 5 = 120(1) + 23(-5)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23  / 5  = 4 r 3	=&gt; 3 = 23(21) + 120(-4)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5   / 3  = 1 r 2	=&gt; 2 = 120(5) + 23(-26)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3   / 2  = 1 r 1	=&gt; 1 = 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  <a:t>[23(21) + 120(-4)] </a:t>
            </a:r>
            <a:r>
              <a:rPr lang="en-US" sz="1600" dirty="0" smtClean="0">
                <a:latin typeface="Courier New" pitchFamily="49" charset="0"/>
              </a:rPr>
              <a:t>+</a:t>
            </a: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accent1"/>
                </a:solidFill>
                <a:latin typeface="Courier New" pitchFamily="49" charset="0"/>
              </a:rPr>
              <a:t>				[120(5) + 23(-26)]</a:t>
            </a:r>
            <a:r>
              <a:rPr lang="en-US" sz="1600" dirty="0" smtClean="0">
                <a:latin typeface="Courier New" pitchFamily="49" charset="0"/>
              </a:rPr>
              <a:t>(-1)</a:t>
            </a:r>
            <a:endParaRPr lang="en-US" sz="1600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rgbClr val="CC3300"/>
                </a:solidFill>
                <a:latin typeface="Courier New" pitchFamily="49" charset="0"/>
              </a:rPr>
              <a:t>				     </a:t>
            </a:r>
            <a:r>
              <a:rPr lang="en-US" sz="1600" dirty="0" smtClean="0">
                <a:latin typeface="Courier New" pitchFamily="49" charset="0"/>
              </a:rPr>
              <a:t>= 23(47) + 120(-9)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2   / 1  = 2 r 0	=&gt; 0 = 2(1)   + 1(-2)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Notice that 1 = 23*47 + 120(-9) means that 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47 is the multiplicative inverse of 23 (mod 120)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6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3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“d”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RSA, calculate GCD(phi(n), e) to find d using extended Euclidean algorithm (see handout on Lab #4 page)</a:t>
            </a:r>
          </a:p>
          <a:p>
            <a:pPr lvl="1"/>
            <a:r>
              <a:rPr lang="en-US" dirty="0" smtClean="0"/>
              <a:t>Manual iterative method for the exam</a:t>
            </a:r>
          </a:p>
          <a:p>
            <a:pPr lvl="1"/>
            <a:r>
              <a:rPr lang="en-US" dirty="0" smtClean="0"/>
              <a:t>Use the table method in your lab</a:t>
            </a:r>
          </a:p>
          <a:p>
            <a:endParaRPr lang="en-US" dirty="0" smtClean="0"/>
          </a:p>
          <a:p>
            <a:r>
              <a:rPr lang="en-US" dirty="0" smtClean="0"/>
              <a:t>For RSA, the GCD(phi(n),e) will result in an equation of the form</a:t>
            </a:r>
          </a:p>
          <a:p>
            <a:pPr lvl="1"/>
            <a:r>
              <a:rPr lang="en-US" dirty="0" smtClean="0"/>
              <a:t>1 = e*d + phi(n)*k </a:t>
            </a:r>
          </a:p>
          <a:p>
            <a:pPr lvl="1"/>
            <a:r>
              <a:rPr lang="en-US" dirty="0" smtClean="0"/>
              <a:t>Where d or k is negative</a:t>
            </a:r>
          </a:p>
          <a:p>
            <a:pPr lvl="2"/>
            <a:r>
              <a:rPr lang="en-US" dirty="0" smtClean="0"/>
              <a:t>If d is negative convert it to an equivalent positive number (mod n) using phi(n) +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1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RSA Keys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p=17</a:t>
            </a:r>
          </a:p>
          <a:p>
            <a:r>
              <a:rPr lang="en-US" dirty="0" smtClean="0"/>
              <a:t>q=11</a:t>
            </a:r>
          </a:p>
          <a:p>
            <a:r>
              <a:rPr lang="en-US" dirty="0" smtClean="0"/>
              <a:t>n=?</a:t>
            </a:r>
          </a:p>
          <a:p>
            <a:r>
              <a:rPr lang="en-US" dirty="0" smtClean="0"/>
              <a:t>phi(n)=?</a:t>
            </a:r>
          </a:p>
          <a:p>
            <a:r>
              <a:rPr lang="en-US" dirty="0" smtClean="0"/>
              <a:t>e=7</a:t>
            </a:r>
          </a:p>
          <a:p>
            <a:r>
              <a:rPr lang="en-US" dirty="0" smtClean="0"/>
              <a:t>d=?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8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for Public Key Cryptosystems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501900"/>
          <a:ext cx="8229600" cy="18542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75" endPos="40000" dist="101600" dir="5400000" sy="-100000" algn="bl" rotWithShape="0"/>
                </a:effectLst>
                <a:tableStyleId>{5C22544A-7EE6-4342-B048-85BDC9FD1C3A}</a:tableStyleId>
              </a:tblPr>
              <a:tblGrid>
                <a:gridCol w="2057400"/>
                <a:gridCol w="2133600"/>
                <a:gridCol w="2209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Encrypt/Decrypt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Signature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Exchange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Diffie</a:t>
                      </a:r>
                      <a:r>
                        <a:rPr lang="en-US" dirty="0" smtClean="0"/>
                        <a:t>-Hellman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RSA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Elliptic Curve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457200" y="2501900"/>
          <a:ext cx="8229600" cy="18542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75" endPos="40000" dist="101600" dir="5400000" sy="-100000" algn="bl" rotWithShape="0"/>
                </a:effectLst>
                <a:tableStyleId>{5C22544A-7EE6-4342-B048-85BDC9FD1C3A}</a:tableStyleId>
              </a:tblPr>
              <a:tblGrid>
                <a:gridCol w="2057400"/>
                <a:gridCol w="2133600"/>
                <a:gridCol w="2209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Encrypt/Decrypt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Signature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Exchange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Diffie</a:t>
                      </a:r>
                      <a:r>
                        <a:rPr lang="en-US" dirty="0" smtClean="0"/>
                        <a:t>-Hellman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RSA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Elliptic Curve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457200" y="2501900"/>
          <a:ext cx="8229600" cy="18542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75" endPos="40000" dist="101600" dir="5400000" sy="-100000" algn="bl" rotWithShape="0"/>
                </a:effectLst>
                <a:tableStyleId>{5C22544A-7EE6-4342-B048-85BDC9FD1C3A}</a:tableStyleId>
              </a:tblPr>
              <a:tblGrid>
                <a:gridCol w="2057400"/>
                <a:gridCol w="2133600"/>
                <a:gridCol w="2209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Encrypt/Decrypt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Signature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Exchange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Diffie</a:t>
                      </a:r>
                      <a:r>
                        <a:rPr lang="en-US" dirty="0" smtClean="0"/>
                        <a:t>-Hellman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RSA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Elliptic Curve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457200" y="2501900"/>
          <a:ext cx="8229600" cy="18542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75" endPos="40000" dist="101600" dir="5400000" sy="-100000" algn="bl" rotWithShape="0"/>
                </a:effectLst>
                <a:tableStyleId>{5C22544A-7EE6-4342-B048-85BDC9FD1C3A}</a:tableStyleId>
              </a:tblPr>
              <a:tblGrid>
                <a:gridCol w="2057400"/>
                <a:gridCol w="2133600"/>
                <a:gridCol w="2209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Encrypt/Decrypt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Signature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Exchange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Diffie</a:t>
                      </a:r>
                      <a:r>
                        <a:rPr lang="en-US" dirty="0" smtClean="0"/>
                        <a:t>-Hellman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RSA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Elliptic Curve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457200" y="2501900"/>
          <a:ext cx="8229600" cy="18542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75" endPos="40000" dist="101600" dir="5400000" sy="-100000" algn="bl" rotWithShape="0"/>
                </a:effectLst>
                <a:tableStyleId>{5C22544A-7EE6-4342-B048-85BDC9FD1C3A}</a:tableStyleId>
              </a:tblPr>
              <a:tblGrid>
                <a:gridCol w="2057400"/>
                <a:gridCol w="2133600"/>
                <a:gridCol w="2209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Encrypt/Decrypt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Signature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Exchange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Diffie</a:t>
                      </a:r>
                      <a:r>
                        <a:rPr lang="en-US" dirty="0" smtClean="0"/>
                        <a:t>-Hellman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RSA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Elliptic Curve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5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theory</a:t>
            </a:r>
          </a:p>
          <a:p>
            <a:pPr lvl="1"/>
            <a:r>
              <a:rPr lang="en-US" dirty="0" smtClean="0"/>
              <a:t>What is a prime number?</a:t>
            </a:r>
          </a:p>
          <a:p>
            <a:pPr lvl="1"/>
            <a:r>
              <a:rPr lang="en-US" dirty="0" smtClean="0"/>
              <a:t>What is prime factorization?</a:t>
            </a:r>
          </a:p>
          <a:p>
            <a:pPr lvl="1"/>
            <a:r>
              <a:rPr lang="en-US" dirty="0" smtClean="0"/>
              <a:t>What is a GCD?</a:t>
            </a:r>
          </a:p>
          <a:p>
            <a:pPr lvl="1"/>
            <a:r>
              <a:rPr lang="en-US" dirty="0" smtClean="0"/>
              <a:t>What does relatively prime mean?</a:t>
            </a:r>
          </a:p>
          <a:p>
            <a:pPr lvl="2"/>
            <a:r>
              <a:rPr lang="en-US" dirty="0" smtClean="0"/>
              <a:t>What does co-prime mean?</a:t>
            </a:r>
          </a:p>
          <a:p>
            <a:pPr lvl="1"/>
            <a:r>
              <a:rPr lang="en-US" dirty="0" smtClean="0"/>
              <a:t>What does congruence mean?</a:t>
            </a:r>
          </a:p>
          <a:p>
            <a:pPr lvl="1"/>
            <a:r>
              <a:rPr lang="en-US" dirty="0" smtClean="0"/>
              <a:t>What is the additive inverse of 13 % 17 ?</a:t>
            </a:r>
          </a:p>
          <a:p>
            <a:pPr lvl="1"/>
            <a:r>
              <a:rPr lang="en-US" dirty="0" smtClean="0"/>
              <a:t>What is the multiplicative inverse of 7 % 8 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7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Diffie</a:t>
            </a:r>
            <a:r>
              <a:rPr lang="en-US" dirty="0" smtClean="0"/>
              <a:t>-Hellman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45920"/>
            <a:ext cx="4191000" cy="452628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You’re trapped in your spaceship</a:t>
            </a:r>
          </a:p>
          <a:p>
            <a:pPr algn="l"/>
            <a:r>
              <a:rPr lang="en-US" dirty="0" smtClean="0"/>
              <a:t>You have enough energy to send a single message to your HQ</a:t>
            </a:r>
          </a:p>
          <a:p>
            <a:pPr algn="l"/>
            <a:r>
              <a:rPr lang="en-US" dirty="0" smtClean="0"/>
              <a:t>You have:</a:t>
            </a:r>
          </a:p>
          <a:p>
            <a:pPr lvl="1"/>
            <a:r>
              <a:rPr lang="en-US" dirty="0" smtClean="0"/>
              <a:t>HQ’s public DH values</a:t>
            </a:r>
          </a:p>
          <a:p>
            <a:pPr lvl="2"/>
            <a:r>
              <a:rPr lang="en-US" dirty="0" smtClean="0"/>
              <a:t>g=5, p = 875498279345…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 = 32477230478…</a:t>
            </a:r>
          </a:p>
          <a:p>
            <a:pPr lvl="1"/>
            <a:r>
              <a:rPr lang="en-US" dirty="0" smtClean="0"/>
              <a:t>Your AES implementation from Labs #1 &amp; 2</a:t>
            </a:r>
          </a:p>
          <a:p>
            <a:pPr lvl="1"/>
            <a:r>
              <a:rPr lang="en-US" dirty="0" smtClean="0"/>
              <a:t>An arbitrary precision calculator</a:t>
            </a:r>
          </a:p>
          <a:p>
            <a:r>
              <a:rPr lang="en-US" dirty="0" smtClean="0"/>
              <a:t>How can you construct your message so that it will be safe from eavesdroppers?</a:t>
            </a:r>
          </a:p>
          <a:p>
            <a:pPr lvl="1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3095" name="Picture 23" descr="C:\Documents and Settings\root\Local Settings\Temporary Internet Files\Content.IE5\AXQY25KL\MCj0133765000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95371"/>
            <a:ext cx="4038600" cy="3627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415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</a:t>
            </a:r>
          </a:p>
          <a:p>
            <a:r>
              <a:rPr lang="en-US" dirty="0" smtClean="0"/>
              <a:t>Private Key</a:t>
            </a:r>
          </a:p>
          <a:p>
            <a:r>
              <a:rPr lang="en-US" dirty="0" smtClean="0"/>
              <a:t>Digital Signature</a:t>
            </a:r>
          </a:p>
          <a:p>
            <a:endParaRPr lang="en-US" dirty="0" smtClean="0"/>
          </a:p>
          <a:p>
            <a:r>
              <a:rPr lang="en-US" dirty="0" smtClean="0"/>
              <a:t>You encrypt with a public key, and you decrypt with a private key</a:t>
            </a:r>
          </a:p>
          <a:p>
            <a:endParaRPr lang="en-US" dirty="0" smtClean="0"/>
          </a:p>
          <a:p>
            <a:r>
              <a:rPr lang="en-US" dirty="0" smtClean="0"/>
              <a:t>You sign with a private key, and you verify with a 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6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0"/>
          <p:cNvGrpSpPr/>
          <p:nvPr/>
        </p:nvGrpSpPr>
        <p:grpSpPr>
          <a:xfrm>
            <a:off x="1828800" y="3810000"/>
            <a:ext cx="2535694" cy="1893332"/>
            <a:chOff x="1828800" y="3505200"/>
            <a:chExt cx="2535694" cy="1893332"/>
          </a:xfrm>
        </p:grpSpPr>
        <p:sp>
          <p:nvSpPr>
            <p:cNvPr id="11" name="Rounded Rectangle 10"/>
            <p:cNvSpPr/>
            <p:nvPr/>
          </p:nvSpPr>
          <p:spPr>
            <a:xfrm>
              <a:off x="2286000" y="3505200"/>
              <a:ext cx="1066800" cy="1447800"/>
            </a:xfrm>
            <a:prstGeom prst="roundRect">
              <a:avLst/>
            </a:prstGeom>
            <a:scene3d>
              <a:camera prst="perspectiveHeroicExtremeLeftFacing"/>
              <a:lightRig rig="threePt" dir="t"/>
            </a:scene3d>
            <a:sp3d extrusionH="635000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5" name="Picture 3" descr="C:\Documents and Settings\root\Local Settings\Temporary Internet Files\Content.IE5\KNS9CGJO\MCj0290041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58932" y="3733800"/>
              <a:ext cx="623180" cy="952123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</p:spPr>
        </p:pic>
        <p:sp>
          <p:nvSpPr>
            <p:cNvPr id="200" name="TextBox 199"/>
            <p:cNvSpPr txBox="1"/>
            <p:nvPr/>
          </p:nvSpPr>
          <p:spPr>
            <a:xfrm>
              <a:off x="1828800" y="5029200"/>
              <a:ext cx="2535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Encryption Algorithm</a:t>
              </a:r>
              <a:endParaRPr lang="en-US" sz="1800" dirty="0"/>
            </a:p>
          </p:txBody>
        </p:sp>
      </p:grpSp>
      <p:grpSp>
        <p:nvGrpSpPr>
          <p:cNvPr id="4" name="Group 209"/>
          <p:cNvGrpSpPr/>
          <p:nvPr/>
        </p:nvGrpSpPr>
        <p:grpSpPr>
          <a:xfrm>
            <a:off x="5097977" y="3813048"/>
            <a:ext cx="2535694" cy="1890284"/>
            <a:chOff x="5097977" y="3508248"/>
            <a:chExt cx="2535694" cy="1890284"/>
          </a:xfrm>
        </p:grpSpPr>
        <p:sp>
          <p:nvSpPr>
            <p:cNvPr id="12" name="Rounded Rectangle 11"/>
            <p:cNvSpPr/>
            <p:nvPr/>
          </p:nvSpPr>
          <p:spPr>
            <a:xfrm>
              <a:off x="5867400" y="3508248"/>
              <a:ext cx="1069848" cy="1444752"/>
            </a:xfrm>
            <a:prstGeom prst="roundRect">
              <a:avLst/>
            </a:prstGeom>
            <a:scene3d>
              <a:camera prst="perspectiveContrastingRightFacing"/>
              <a:lightRig rig="threePt" dir="t"/>
            </a:scene3d>
            <a:sp3d extrusionH="444500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3" descr="C:\Documents and Settings\root\Local Settings\Temporary Internet Files\Content.IE5\KNS9CGJO\MCj0290041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3736848"/>
              <a:ext cx="623180" cy="952123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sp>
          <p:nvSpPr>
            <p:cNvPr id="201" name="TextBox 200"/>
            <p:cNvSpPr txBox="1"/>
            <p:nvPr/>
          </p:nvSpPr>
          <p:spPr>
            <a:xfrm>
              <a:off x="5097977" y="5029200"/>
              <a:ext cx="2535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Decryption Algorithm</a:t>
              </a:r>
              <a:endParaRPr lang="en-US" sz="1800" dirty="0"/>
            </a:p>
          </p:txBody>
        </p:sp>
      </p:grpSp>
      <p:cxnSp>
        <p:nvCxnSpPr>
          <p:cNvPr id="80" name="Straight Connector 79"/>
          <p:cNvCxnSpPr/>
          <p:nvPr/>
        </p:nvCxnSpPr>
        <p:spPr>
          <a:xfrm rot="5400000">
            <a:off x="2171700" y="4381103"/>
            <a:ext cx="4800600" cy="794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Model for Encryption with Public Key Cryptography</a:t>
            </a:r>
            <a:endParaRPr lang="en-US" dirty="0"/>
          </a:p>
        </p:txBody>
      </p:sp>
      <p:pic>
        <p:nvPicPr>
          <p:cNvPr id="77" name="Picture 1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8318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" name="Picture 17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5225" y="2133600"/>
            <a:ext cx="9429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2" name="Curved Connector 81"/>
          <p:cNvCxnSpPr>
            <a:endCxn id="3075" idx="1"/>
          </p:cNvCxnSpPr>
          <p:nvPr/>
        </p:nvCxnSpPr>
        <p:spPr>
          <a:xfrm>
            <a:off x="1146164" y="4514088"/>
            <a:ext cx="1412768" cy="57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Curved Connector 81"/>
          <p:cNvCxnSpPr>
            <a:stCxn id="6" idx="2"/>
            <a:endCxn id="3075" idx="0"/>
          </p:cNvCxnSpPr>
          <p:nvPr/>
        </p:nvCxnSpPr>
        <p:spPr>
          <a:xfrm rot="5400000">
            <a:off x="2614393" y="3777205"/>
            <a:ext cx="517524" cy="526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Curved Connector 81"/>
          <p:cNvCxnSpPr>
            <a:stCxn id="7" idx="2"/>
            <a:endCxn id="13" idx="0"/>
          </p:cNvCxnSpPr>
          <p:nvPr/>
        </p:nvCxnSpPr>
        <p:spPr>
          <a:xfrm rot="16200000" flipH="1">
            <a:off x="6147084" y="3781142"/>
            <a:ext cx="520572" cy="4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Curved Connector 81"/>
          <p:cNvCxnSpPr>
            <a:stCxn id="116" idx="3"/>
            <a:endCxn id="12" idx="1"/>
          </p:cNvCxnSpPr>
          <p:nvPr/>
        </p:nvCxnSpPr>
        <p:spPr>
          <a:xfrm>
            <a:off x="5105400" y="4535424"/>
            <a:ext cx="7620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Curved Connector 81"/>
          <p:cNvCxnSpPr>
            <a:stCxn id="13" idx="3"/>
          </p:cNvCxnSpPr>
          <p:nvPr/>
        </p:nvCxnSpPr>
        <p:spPr>
          <a:xfrm flipV="1">
            <a:off x="6719180" y="4495800"/>
            <a:ext cx="1205620" cy="2191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43000" y="2133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Alice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934200" y="2133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Bob</a:t>
            </a:r>
            <a:endParaRPr lang="en-US" sz="1800" dirty="0"/>
          </a:p>
        </p:txBody>
      </p:sp>
      <p:grpSp>
        <p:nvGrpSpPr>
          <p:cNvPr id="5" name="Group 213"/>
          <p:cNvGrpSpPr/>
          <p:nvPr/>
        </p:nvGrpSpPr>
        <p:grpSpPr>
          <a:xfrm>
            <a:off x="152400" y="3675888"/>
            <a:ext cx="1146468" cy="1295400"/>
            <a:chOff x="152400" y="3371088"/>
            <a:chExt cx="1146468" cy="1295400"/>
          </a:xfrm>
        </p:grpSpPr>
        <p:grpSp>
          <p:nvGrpSpPr>
            <p:cNvPr id="8" name="Group 107"/>
            <p:cNvGrpSpPr/>
            <p:nvPr/>
          </p:nvGrpSpPr>
          <p:grpSpPr>
            <a:xfrm>
              <a:off x="228600" y="3752088"/>
              <a:ext cx="917564" cy="914400"/>
              <a:chOff x="228600" y="3581400"/>
              <a:chExt cx="917564" cy="914400"/>
            </a:xfrm>
          </p:grpSpPr>
          <p:pic>
            <p:nvPicPr>
              <p:cNvPr id="3077" name="Picture 5" descr="C:\Documents and Settings\root\Local Settings\Temporary Internet Files\Content.IE5\1N5Z5LTO\MCj04248000000[1].wm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8600" y="3581400"/>
                <a:ext cx="917564" cy="914400"/>
              </a:xfrm>
              <a:prstGeom prst="rect">
                <a:avLst/>
              </a:prstGeom>
              <a:noFill/>
            </p:spPr>
          </p:pic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 rot="19800000">
                <a:off x="426574" y="3924301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 rot="19800000">
                <a:off x="472880" y="4000501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rot="19800000">
                <a:off x="583470" y="4200620"/>
                <a:ext cx="301752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rot="19800000">
                <a:off x="520508" y="4083844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152400" y="3371088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Plaintext</a:t>
              </a:r>
              <a:endParaRPr lang="en-US" sz="1800" dirty="0"/>
            </a:p>
          </p:txBody>
        </p:sp>
      </p:grpSp>
      <p:grpSp>
        <p:nvGrpSpPr>
          <p:cNvPr id="9" name="Group 207"/>
          <p:cNvGrpSpPr/>
          <p:nvPr/>
        </p:nvGrpSpPr>
        <p:grpSpPr>
          <a:xfrm>
            <a:off x="1905000" y="2514600"/>
            <a:ext cx="2061205" cy="1006476"/>
            <a:chOff x="1905000" y="2209800"/>
            <a:chExt cx="2061205" cy="1006476"/>
          </a:xfrm>
        </p:grpSpPr>
        <p:pic>
          <p:nvPicPr>
            <p:cNvPr id="6" name="Picture 4" descr="MCj0238179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51888" y="2560638"/>
              <a:ext cx="1447800" cy="655638"/>
            </a:xfrm>
            <a:prstGeom prst="rect">
              <a:avLst/>
            </a:prstGeom>
            <a:noFill/>
          </p:spPr>
        </p:pic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2061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Bob’s Public Key</a:t>
              </a:r>
              <a:endParaRPr lang="en-US" sz="1800" dirty="0"/>
            </a:p>
          </p:txBody>
        </p:sp>
      </p:grpSp>
      <p:grpSp>
        <p:nvGrpSpPr>
          <p:cNvPr id="10" name="Group 208"/>
          <p:cNvGrpSpPr/>
          <p:nvPr/>
        </p:nvGrpSpPr>
        <p:grpSpPr>
          <a:xfrm>
            <a:off x="5410200" y="2514600"/>
            <a:ext cx="2138149" cy="1006476"/>
            <a:chOff x="5410200" y="2209800"/>
            <a:chExt cx="2138149" cy="1006476"/>
          </a:xfrm>
        </p:grpSpPr>
        <p:pic>
          <p:nvPicPr>
            <p:cNvPr id="7" name="Picture 161" descr="MCj0238179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683250" y="2560638"/>
              <a:ext cx="1447800" cy="655638"/>
            </a:xfrm>
            <a:prstGeom prst="rect">
              <a:avLst/>
            </a:prstGeom>
            <a:noFill/>
          </p:spPr>
        </p:pic>
        <p:sp>
          <p:nvSpPr>
            <p:cNvPr id="203" name="TextBox 202"/>
            <p:cNvSpPr txBox="1"/>
            <p:nvPr/>
          </p:nvSpPr>
          <p:spPr>
            <a:xfrm>
              <a:off x="5410200" y="2209800"/>
              <a:ext cx="2138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Bob’s Private Key</a:t>
              </a:r>
              <a:endParaRPr lang="en-US" sz="1800" dirty="0"/>
            </a:p>
          </p:txBody>
        </p:sp>
      </p:grpSp>
      <p:grpSp>
        <p:nvGrpSpPr>
          <p:cNvPr id="14" name="Group 211"/>
          <p:cNvGrpSpPr/>
          <p:nvPr/>
        </p:nvGrpSpPr>
        <p:grpSpPr>
          <a:xfrm>
            <a:off x="3929837" y="3708892"/>
            <a:ext cx="1326004" cy="1283732"/>
            <a:chOff x="3929837" y="3440668"/>
            <a:chExt cx="1326004" cy="1283732"/>
          </a:xfrm>
        </p:grpSpPr>
        <p:grpSp>
          <p:nvGrpSpPr>
            <p:cNvPr id="15" name="Group 120"/>
            <p:cNvGrpSpPr/>
            <p:nvPr/>
          </p:nvGrpSpPr>
          <p:grpSpPr>
            <a:xfrm>
              <a:off x="4187836" y="3810000"/>
              <a:ext cx="917564" cy="914400"/>
              <a:chOff x="4495800" y="3200400"/>
              <a:chExt cx="917564" cy="914400"/>
            </a:xfrm>
          </p:grpSpPr>
          <p:pic>
            <p:nvPicPr>
              <p:cNvPr id="116" name="Picture 5" descr="C:\Documents and Settings\root\Local Settings\Temporary Internet Files\Content.IE5\1N5Z5LTO\MCj04248000000[1].wm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95800" y="3200400"/>
                <a:ext cx="917564" cy="914400"/>
              </a:xfrm>
              <a:prstGeom prst="rect">
                <a:avLst/>
              </a:prstGeom>
              <a:noFill/>
            </p:spPr>
          </p:pic>
          <p:sp>
            <p:nvSpPr>
              <p:cNvPr id="117" name="Line 11"/>
              <p:cNvSpPr>
                <a:spLocks noChangeShapeType="1"/>
              </p:cNvSpPr>
              <p:nvPr/>
            </p:nvSpPr>
            <p:spPr bwMode="auto">
              <a:xfrm rot="19800000">
                <a:off x="4693774" y="3543301"/>
                <a:ext cx="457200" cy="0"/>
              </a:xfrm>
              <a:prstGeom prst="line">
                <a:avLst/>
              </a:prstGeom>
              <a:ln>
                <a:prstDash val="sysDash"/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2"/>
              <p:cNvSpPr>
                <a:spLocks noChangeShapeType="1"/>
              </p:cNvSpPr>
              <p:nvPr/>
            </p:nvSpPr>
            <p:spPr bwMode="auto">
              <a:xfrm rot="19800000">
                <a:off x="4740080" y="3619501"/>
                <a:ext cx="457200" cy="0"/>
              </a:xfrm>
              <a:prstGeom prst="line">
                <a:avLst/>
              </a:prstGeom>
              <a:ln>
                <a:prstDash val="sysDash"/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4"/>
              <p:cNvSpPr>
                <a:spLocks noChangeShapeType="1"/>
              </p:cNvSpPr>
              <p:nvPr/>
            </p:nvSpPr>
            <p:spPr bwMode="auto">
              <a:xfrm rot="19800000">
                <a:off x="4850670" y="3819620"/>
                <a:ext cx="301752" cy="0"/>
              </a:xfrm>
              <a:prstGeom prst="line">
                <a:avLst/>
              </a:prstGeom>
              <a:ln>
                <a:prstDash val="sysDash"/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2"/>
              <p:cNvSpPr>
                <a:spLocks noChangeShapeType="1"/>
              </p:cNvSpPr>
              <p:nvPr/>
            </p:nvSpPr>
            <p:spPr bwMode="auto">
              <a:xfrm rot="19800000">
                <a:off x="4787708" y="3702844"/>
                <a:ext cx="457200" cy="0"/>
              </a:xfrm>
              <a:prstGeom prst="line">
                <a:avLst/>
              </a:prstGeom>
              <a:ln>
                <a:prstDash val="sysDash"/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929837" y="3440668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Ciphertext</a:t>
              </a:r>
              <a:endParaRPr lang="en-US" sz="1800" dirty="0"/>
            </a:p>
          </p:txBody>
        </p:sp>
      </p:grpSp>
      <p:grpSp>
        <p:nvGrpSpPr>
          <p:cNvPr id="16" name="Group 212"/>
          <p:cNvGrpSpPr/>
          <p:nvPr/>
        </p:nvGrpSpPr>
        <p:grpSpPr>
          <a:xfrm>
            <a:off x="7848600" y="3669268"/>
            <a:ext cx="1146468" cy="1283732"/>
            <a:chOff x="7848600" y="3364468"/>
            <a:chExt cx="1146468" cy="1283732"/>
          </a:xfrm>
        </p:grpSpPr>
        <p:grpSp>
          <p:nvGrpSpPr>
            <p:cNvPr id="17" name="Group 108"/>
            <p:cNvGrpSpPr/>
            <p:nvPr/>
          </p:nvGrpSpPr>
          <p:grpSpPr>
            <a:xfrm>
              <a:off x="7924800" y="3733800"/>
              <a:ext cx="917564" cy="914400"/>
              <a:chOff x="228600" y="3581400"/>
              <a:chExt cx="917564" cy="914400"/>
            </a:xfrm>
          </p:grpSpPr>
          <p:pic>
            <p:nvPicPr>
              <p:cNvPr id="110" name="Picture 5" descr="C:\Documents and Settings\root\Local Settings\Temporary Internet Files\Content.IE5\1N5Z5LTO\MCj04248000000[1].wm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8600" y="3581400"/>
                <a:ext cx="917564" cy="914400"/>
              </a:xfrm>
              <a:prstGeom prst="rect">
                <a:avLst/>
              </a:prstGeom>
              <a:noFill/>
            </p:spPr>
          </p:pic>
          <p:sp>
            <p:nvSpPr>
              <p:cNvPr id="111" name="Line 11"/>
              <p:cNvSpPr>
                <a:spLocks noChangeShapeType="1"/>
              </p:cNvSpPr>
              <p:nvPr/>
            </p:nvSpPr>
            <p:spPr bwMode="auto">
              <a:xfrm rot="19800000">
                <a:off x="426574" y="3924301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2"/>
              <p:cNvSpPr>
                <a:spLocks noChangeShapeType="1"/>
              </p:cNvSpPr>
              <p:nvPr/>
            </p:nvSpPr>
            <p:spPr bwMode="auto">
              <a:xfrm rot="19800000">
                <a:off x="472880" y="4000501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/>
              <p:cNvSpPr>
                <a:spLocks noChangeShapeType="1"/>
              </p:cNvSpPr>
              <p:nvPr/>
            </p:nvSpPr>
            <p:spPr bwMode="auto">
              <a:xfrm rot="19800000">
                <a:off x="583470" y="4200620"/>
                <a:ext cx="301752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2"/>
              <p:cNvSpPr>
                <a:spLocks noChangeShapeType="1"/>
              </p:cNvSpPr>
              <p:nvPr/>
            </p:nvSpPr>
            <p:spPr bwMode="auto">
              <a:xfrm rot="19800000">
                <a:off x="520508" y="4083844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7848600" y="3364468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Plaintext</a:t>
              </a:r>
              <a:endParaRPr lang="en-US" sz="1800" dirty="0"/>
            </a:p>
          </p:txBody>
        </p:sp>
      </p:grpSp>
      <p:cxnSp>
        <p:nvCxnSpPr>
          <p:cNvPr id="216" name="Curved Connector 81"/>
          <p:cNvCxnSpPr>
            <a:stCxn id="11" idx="3"/>
            <a:endCxn id="116" idx="1"/>
          </p:cNvCxnSpPr>
          <p:nvPr/>
        </p:nvCxnSpPr>
        <p:spPr>
          <a:xfrm>
            <a:off x="3352800" y="4533900"/>
            <a:ext cx="835036" cy="152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0"/>
          <p:cNvGrpSpPr/>
          <p:nvPr/>
        </p:nvGrpSpPr>
        <p:grpSpPr>
          <a:xfrm>
            <a:off x="1828800" y="3810000"/>
            <a:ext cx="2176385" cy="1893332"/>
            <a:chOff x="1828800" y="3505200"/>
            <a:chExt cx="2176385" cy="1893332"/>
          </a:xfrm>
        </p:grpSpPr>
        <p:sp>
          <p:nvSpPr>
            <p:cNvPr id="11" name="Rounded Rectangle 10"/>
            <p:cNvSpPr/>
            <p:nvPr/>
          </p:nvSpPr>
          <p:spPr>
            <a:xfrm>
              <a:off x="2286000" y="3505200"/>
              <a:ext cx="1066800" cy="1447800"/>
            </a:xfrm>
            <a:prstGeom prst="roundRect">
              <a:avLst/>
            </a:prstGeom>
            <a:scene3d>
              <a:camera prst="perspectiveHeroicExtremeLeftFacing"/>
              <a:lightRig rig="threePt" dir="t"/>
            </a:scene3d>
            <a:sp3d extrusionH="635000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5" name="Picture 3" descr="C:\Documents and Settings\root\Local Settings\Temporary Internet Files\Content.IE5\KNS9CGJO\MCj0290041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58932" y="3733800"/>
              <a:ext cx="623180" cy="952123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</p:spPr>
        </p:pic>
        <p:sp>
          <p:nvSpPr>
            <p:cNvPr id="200" name="TextBox 199"/>
            <p:cNvSpPr txBox="1"/>
            <p:nvPr/>
          </p:nvSpPr>
          <p:spPr>
            <a:xfrm>
              <a:off x="1828800" y="5029200"/>
              <a:ext cx="217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Signing Algorithm</a:t>
              </a:r>
              <a:endParaRPr lang="en-US" sz="1800" dirty="0"/>
            </a:p>
          </p:txBody>
        </p:sp>
      </p:grpSp>
      <p:grpSp>
        <p:nvGrpSpPr>
          <p:cNvPr id="4" name="Group 209"/>
          <p:cNvGrpSpPr/>
          <p:nvPr/>
        </p:nvGrpSpPr>
        <p:grpSpPr>
          <a:xfrm>
            <a:off x="5097977" y="3813048"/>
            <a:ext cx="2587304" cy="1890284"/>
            <a:chOff x="5097977" y="3508248"/>
            <a:chExt cx="2587304" cy="1890284"/>
          </a:xfrm>
        </p:grpSpPr>
        <p:sp>
          <p:nvSpPr>
            <p:cNvPr id="12" name="Rounded Rectangle 11"/>
            <p:cNvSpPr/>
            <p:nvPr/>
          </p:nvSpPr>
          <p:spPr>
            <a:xfrm>
              <a:off x="5867400" y="3508248"/>
              <a:ext cx="1069848" cy="1444752"/>
            </a:xfrm>
            <a:prstGeom prst="roundRect">
              <a:avLst/>
            </a:prstGeom>
            <a:scene3d>
              <a:camera prst="perspectiveContrastingRightFacing"/>
              <a:lightRig rig="threePt" dir="t"/>
            </a:scene3d>
            <a:sp3d extrusionH="444500"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3" descr="C:\Documents and Settings\root\Local Settings\Temporary Internet Files\Content.IE5\KNS9CGJO\MCj02900410000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3736848"/>
              <a:ext cx="623180" cy="952123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sp>
          <p:nvSpPr>
            <p:cNvPr id="201" name="TextBox 200"/>
            <p:cNvSpPr txBox="1"/>
            <p:nvPr/>
          </p:nvSpPr>
          <p:spPr>
            <a:xfrm>
              <a:off x="5097977" y="5029200"/>
              <a:ext cx="2587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Verification Algorithm</a:t>
              </a:r>
              <a:endParaRPr lang="en-US" sz="1800" dirty="0"/>
            </a:p>
          </p:txBody>
        </p:sp>
      </p:grpSp>
      <p:cxnSp>
        <p:nvCxnSpPr>
          <p:cNvPr id="80" name="Straight Connector 79"/>
          <p:cNvCxnSpPr/>
          <p:nvPr/>
        </p:nvCxnSpPr>
        <p:spPr>
          <a:xfrm rot="5400000">
            <a:off x="2171700" y="4381103"/>
            <a:ext cx="4800600" cy="794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for Digital Signature with Public Key Cryptography</a:t>
            </a:r>
            <a:endParaRPr lang="en-US" dirty="0"/>
          </a:p>
        </p:txBody>
      </p:sp>
      <p:pic>
        <p:nvPicPr>
          <p:cNvPr id="77" name="Picture 1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8318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" name="Picture 17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5225" y="2133600"/>
            <a:ext cx="9429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2" name="Curved Connector 81"/>
          <p:cNvCxnSpPr>
            <a:endCxn id="3075" idx="1"/>
          </p:cNvCxnSpPr>
          <p:nvPr/>
        </p:nvCxnSpPr>
        <p:spPr>
          <a:xfrm>
            <a:off x="1146164" y="4514088"/>
            <a:ext cx="1412768" cy="57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Curved Connector 81"/>
          <p:cNvCxnSpPr>
            <a:stCxn id="6" idx="2"/>
            <a:endCxn id="3075" idx="0"/>
          </p:cNvCxnSpPr>
          <p:nvPr/>
        </p:nvCxnSpPr>
        <p:spPr>
          <a:xfrm rot="5400000">
            <a:off x="2614393" y="3777205"/>
            <a:ext cx="517524" cy="526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Curved Connector 81"/>
          <p:cNvCxnSpPr>
            <a:stCxn id="7" idx="2"/>
            <a:endCxn id="13" idx="0"/>
          </p:cNvCxnSpPr>
          <p:nvPr/>
        </p:nvCxnSpPr>
        <p:spPr>
          <a:xfrm rot="16200000" flipH="1">
            <a:off x="6147084" y="3781142"/>
            <a:ext cx="520572" cy="4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Curved Connector 81"/>
          <p:cNvCxnSpPr>
            <a:stCxn id="116" idx="3"/>
            <a:endCxn id="12" idx="1"/>
          </p:cNvCxnSpPr>
          <p:nvPr/>
        </p:nvCxnSpPr>
        <p:spPr>
          <a:xfrm>
            <a:off x="5105400" y="4535424"/>
            <a:ext cx="76200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Curved Connector 81"/>
          <p:cNvCxnSpPr>
            <a:stCxn id="13" idx="3"/>
          </p:cNvCxnSpPr>
          <p:nvPr/>
        </p:nvCxnSpPr>
        <p:spPr>
          <a:xfrm flipV="1">
            <a:off x="6719180" y="4495800"/>
            <a:ext cx="1205620" cy="2191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43000" y="2133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Alice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934200" y="2133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Bob</a:t>
            </a:r>
            <a:endParaRPr lang="en-US" sz="1800" dirty="0"/>
          </a:p>
        </p:txBody>
      </p:sp>
      <p:grpSp>
        <p:nvGrpSpPr>
          <p:cNvPr id="5" name="Group 213"/>
          <p:cNvGrpSpPr/>
          <p:nvPr/>
        </p:nvGrpSpPr>
        <p:grpSpPr>
          <a:xfrm>
            <a:off x="152400" y="3675888"/>
            <a:ext cx="1146468" cy="1295400"/>
            <a:chOff x="152400" y="3371088"/>
            <a:chExt cx="1146468" cy="1295400"/>
          </a:xfrm>
        </p:grpSpPr>
        <p:grpSp>
          <p:nvGrpSpPr>
            <p:cNvPr id="8" name="Group 107"/>
            <p:cNvGrpSpPr/>
            <p:nvPr/>
          </p:nvGrpSpPr>
          <p:grpSpPr>
            <a:xfrm>
              <a:off x="228600" y="3752088"/>
              <a:ext cx="917564" cy="914400"/>
              <a:chOff x="228600" y="3581400"/>
              <a:chExt cx="917564" cy="914400"/>
            </a:xfrm>
          </p:grpSpPr>
          <p:pic>
            <p:nvPicPr>
              <p:cNvPr id="3077" name="Picture 5" descr="C:\Documents and Settings\root\Local Settings\Temporary Internet Files\Content.IE5\1N5Z5LTO\MCj04248000000[1].wm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8600" y="3581400"/>
                <a:ext cx="917564" cy="914400"/>
              </a:xfrm>
              <a:prstGeom prst="rect">
                <a:avLst/>
              </a:prstGeom>
              <a:noFill/>
            </p:spPr>
          </p:pic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 rot="19800000">
                <a:off x="426574" y="3924301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 rot="19800000">
                <a:off x="472880" y="4000501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rot="19800000">
                <a:off x="583470" y="4200620"/>
                <a:ext cx="301752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rot="19800000">
                <a:off x="520508" y="4083844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152400" y="3371088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Plaintext</a:t>
              </a:r>
              <a:endParaRPr lang="en-US" sz="1800" dirty="0"/>
            </a:p>
          </p:txBody>
        </p:sp>
      </p:grpSp>
      <p:grpSp>
        <p:nvGrpSpPr>
          <p:cNvPr id="9" name="Group 207"/>
          <p:cNvGrpSpPr/>
          <p:nvPr/>
        </p:nvGrpSpPr>
        <p:grpSpPr>
          <a:xfrm>
            <a:off x="1905000" y="2514600"/>
            <a:ext cx="2240742" cy="1006476"/>
            <a:chOff x="1905000" y="2209800"/>
            <a:chExt cx="2240742" cy="1006476"/>
          </a:xfrm>
        </p:grpSpPr>
        <p:pic>
          <p:nvPicPr>
            <p:cNvPr id="6" name="Picture 4" descr="MCj0238179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51888" y="2560638"/>
              <a:ext cx="1447800" cy="655638"/>
            </a:xfrm>
            <a:prstGeom prst="rect">
              <a:avLst/>
            </a:prstGeom>
            <a:noFill/>
          </p:spPr>
        </p:pic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2240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Alice’s Private Key</a:t>
              </a:r>
              <a:endParaRPr lang="en-US" sz="1800" dirty="0"/>
            </a:p>
          </p:txBody>
        </p:sp>
      </p:grpSp>
      <p:grpSp>
        <p:nvGrpSpPr>
          <p:cNvPr id="10" name="Group 208"/>
          <p:cNvGrpSpPr/>
          <p:nvPr/>
        </p:nvGrpSpPr>
        <p:grpSpPr>
          <a:xfrm>
            <a:off x="5410200" y="2514600"/>
            <a:ext cx="2163797" cy="1006476"/>
            <a:chOff x="5410200" y="2209800"/>
            <a:chExt cx="2163797" cy="1006476"/>
          </a:xfrm>
        </p:grpSpPr>
        <p:pic>
          <p:nvPicPr>
            <p:cNvPr id="7" name="Picture 161" descr="MCj0238179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683250" y="2560638"/>
              <a:ext cx="1447800" cy="655638"/>
            </a:xfrm>
            <a:prstGeom prst="rect">
              <a:avLst/>
            </a:prstGeom>
            <a:noFill/>
          </p:spPr>
        </p:pic>
        <p:sp>
          <p:nvSpPr>
            <p:cNvPr id="203" name="TextBox 202"/>
            <p:cNvSpPr txBox="1"/>
            <p:nvPr/>
          </p:nvSpPr>
          <p:spPr>
            <a:xfrm>
              <a:off x="5410200" y="2209800"/>
              <a:ext cx="2163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Alice’s Public Key</a:t>
              </a:r>
              <a:endParaRPr lang="en-US" sz="1800" dirty="0"/>
            </a:p>
          </p:txBody>
        </p:sp>
      </p:grpSp>
      <p:grpSp>
        <p:nvGrpSpPr>
          <p:cNvPr id="14" name="Group 211"/>
          <p:cNvGrpSpPr/>
          <p:nvPr/>
        </p:nvGrpSpPr>
        <p:grpSpPr>
          <a:xfrm>
            <a:off x="3929837" y="3708892"/>
            <a:ext cx="1326004" cy="1283732"/>
            <a:chOff x="3929837" y="3440668"/>
            <a:chExt cx="1326004" cy="1283732"/>
          </a:xfrm>
        </p:grpSpPr>
        <p:grpSp>
          <p:nvGrpSpPr>
            <p:cNvPr id="15" name="Group 120"/>
            <p:cNvGrpSpPr/>
            <p:nvPr/>
          </p:nvGrpSpPr>
          <p:grpSpPr>
            <a:xfrm>
              <a:off x="4187836" y="3810000"/>
              <a:ext cx="917564" cy="914400"/>
              <a:chOff x="4495800" y="3200400"/>
              <a:chExt cx="917564" cy="914400"/>
            </a:xfrm>
          </p:grpSpPr>
          <p:pic>
            <p:nvPicPr>
              <p:cNvPr id="116" name="Picture 5" descr="C:\Documents and Settings\root\Local Settings\Temporary Internet Files\Content.IE5\1N5Z5LTO\MCj04248000000[1].wm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95800" y="3200400"/>
                <a:ext cx="917564" cy="914400"/>
              </a:xfrm>
              <a:prstGeom prst="rect">
                <a:avLst/>
              </a:prstGeom>
              <a:noFill/>
            </p:spPr>
          </p:pic>
          <p:sp>
            <p:nvSpPr>
              <p:cNvPr id="117" name="Line 11"/>
              <p:cNvSpPr>
                <a:spLocks noChangeShapeType="1"/>
              </p:cNvSpPr>
              <p:nvPr/>
            </p:nvSpPr>
            <p:spPr bwMode="auto">
              <a:xfrm rot="19800000">
                <a:off x="4693774" y="3543301"/>
                <a:ext cx="457200" cy="0"/>
              </a:xfrm>
              <a:prstGeom prst="line">
                <a:avLst/>
              </a:prstGeom>
              <a:ln>
                <a:prstDash val="sysDash"/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2"/>
              <p:cNvSpPr>
                <a:spLocks noChangeShapeType="1"/>
              </p:cNvSpPr>
              <p:nvPr/>
            </p:nvSpPr>
            <p:spPr bwMode="auto">
              <a:xfrm rot="19800000">
                <a:off x="4740080" y="3619501"/>
                <a:ext cx="457200" cy="0"/>
              </a:xfrm>
              <a:prstGeom prst="line">
                <a:avLst/>
              </a:prstGeom>
              <a:ln>
                <a:prstDash val="sysDash"/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4"/>
              <p:cNvSpPr>
                <a:spLocks noChangeShapeType="1"/>
              </p:cNvSpPr>
              <p:nvPr/>
            </p:nvSpPr>
            <p:spPr bwMode="auto">
              <a:xfrm rot="19800000">
                <a:off x="4850670" y="3819620"/>
                <a:ext cx="301752" cy="0"/>
              </a:xfrm>
              <a:prstGeom prst="line">
                <a:avLst/>
              </a:prstGeom>
              <a:ln>
                <a:prstDash val="sysDash"/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2"/>
              <p:cNvSpPr>
                <a:spLocks noChangeShapeType="1"/>
              </p:cNvSpPr>
              <p:nvPr/>
            </p:nvSpPr>
            <p:spPr bwMode="auto">
              <a:xfrm rot="19800000">
                <a:off x="4787708" y="3702844"/>
                <a:ext cx="457200" cy="0"/>
              </a:xfrm>
              <a:prstGeom prst="line">
                <a:avLst/>
              </a:prstGeom>
              <a:ln>
                <a:prstDash val="sysDash"/>
                <a:headEnd/>
                <a:tailEnd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929837" y="3440668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Ciphertext</a:t>
              </a:r>
              <a:endParaRPr lang="en-US" sz="1800" dirty="0"/>
            </a:p>
          </p:txBody>
        </p:sp>
      </p:grpSp>
      <p:grpSp>
        <p:nvGrpSpPr>
          <p:cNvPr id="16" name="Group 212"/>
          <p:cNvGrpSpPr/>
          <p:nvPr/>
        </p:nvGrpSpPr>
        <p:grpSpPr>
          <a:xfrm>
            <a:off x="7848600" y="3669268"/>
            <a:ext cx="1146468" cy="1283732"/>
            <a:chOff x="7848600" y="3364468"/>
            <a:chExt cx="1146468" cy="1283732"/>
          </a:xfrm>
        </p:grpSpPr>
        <p:grpSp>
          <p:nvGrpSpPr>
            <p:cNvPr id="17" name="Group 108"/>
            <p:cNvGrpSpPr/>
            <p:nvPr/>
          </p:nvGrpSpPr>
          <p:grpSpPr>
            <a:xfrm>
              <a:off x="7924800" y="3733800"/>
              <a:ext cx="917564" cy="914400"/>
              <a:chOff x="228600" y="3581400"/>
              <a:chExt cx="917564" cy="914400"/>
            </a:xfrm>
          </p:grpSpPr>
          <p:pic>
            <p:nvPicPr>
              <p:cNvPr id="110" name="Picture 5" descr="C:\Documents and Settings\root\Local Settings\Temporary Internet Files\Content.IE5\1N5Z5LTO\MCj04248000000[1].wm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8600" y="3581400"/>
                <a:ext cx="917564" cy="914400"/>
              </a:xfrm>
              <a:prstGeom prst="rect">
                <a:avLst/>
              </a:prstGeom>
              <a:noFill/>
            </p:spPr>
          </p:pic>
          <p:sp>
            <p:nvSpPr>
              <p:cNvPr id="111" name="Line 11"/>
              <p:cNvSpPr>
                <a:spLocks noChangeShapeType="1"/>
              </p:cNvSpPr>
              <p:nvPr/>
            </p:nvSpPr>
            <p:spPr bwMode="auto">
              <a:xfrm rot="19800000">
                <a:off x="426574" y="3924301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2"/>
              <p:cNvSpPr>
                <a:spLocks noChangeShapeType="1"/>
              </p:cNvSpPr>
              <p:nvPr/>
            </p:nvSpPr>
            <p:spPr bwMode="auto">
              <a:xfrm rot="19800000">
                <a:off x="472880" y="4000501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/>
              <p:cNvSpPr>
                <a:spLocks noChangeShapeType="1"/>
              </p:cNvSpPr>
              <p:nvPr/>
            </p:nvSpPr>
            <p:spPr bwMode="auto">
              <a:xfrm rot="19800000">
                <a:off x="583470" y="4200620"/>
                <a:ext cx="301752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2"/>
              <p:cNvSpPr>
                <a:spLocks noChangeShapeType="1"/>
              </p:cNvSpPr>
              <p:nvPr/>
            </p:nvSpPr>
            <p:spPr bwMode="auto">
              <a:xfrm rot="19800000">
                <a:off x="520508" y="4083844"/>
                <a:ext cx="45720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7848600" y="3364468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Plaintext</a:t>
              </a:r>
              <a:endParaRPr lang="en-US" sz="1800" dirty="0"/>
            </a:p>
          </p:txBody>
        </p:sp>
      </p:grpSp>
      <p:cxnSp>
        <p:nvCxnSpPr>
          <p:cNvPr id="216" name="Curved Connector 81"/>
          <p:cNvCxnSpPr>
            <a:stCxn id="11" idx="3"/>
            <a:endCxn id="116" idx="1"/>
          </p:cNvCxnSpPr>
          <p:nvPr/>
        </p:nvCxnSpPr>
        <p:spPr>
          <a:xfrm>
            <a:off x="3352800" y="4533900"/>
            <a:ext cx="835036" cy="152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4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in 1977 by</a:t>
            </a:r>
          </a:p>
          <a:p>
            <a:pPr lvl="1"/>
            <a:r>
              <a:rPr lang="en-US" dirty="0" smtClean="0"/>
              <a:t>Ron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</a:t>
            </a:r>
            <a:r>
              <a:rPr lang="en-US" dirty="0" err="1" smtClean="0"/>
              <a:t>ivest</a:t>
            </a:r>
            <a:endParaRPr lang="en-US" dirty="0" smtClean="0"/>
          </a:p>
          <a:p>
            <a:pPr lvl="1"/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dirty="0" smtClean="0"/>
              <a:t>hamir</a:t>
            </a:r>
          </a:p>
          <a:p>
            <a:pPr lvl="1"/>
            <a:r>
              <a:rPr lang="en-US" dirty="0" smtClean="0"/>
              <a:t>Leonard </a:t>
            </a:r>
            <a:r>
              <a:rPr lang="en-US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dirty="0" err="1" smtClean="0"/>
              <a:t>dleman</a:t>
            </a:r>
            <a:endParaRPr lang="en-US" dirty="0" smtClean="0"/>
          </a:p>
          <a:p>
            <a:r>
              <a:rPr lang="en-US" dirty="0" smtClean="0"/>
              <a:t>Patent expired in the year 2000</a:t>
            </a:r>
          </a:p>
          <a:p>
            <a:endParaRPr lang="en-US" dirty="0" smtClean="0"/>
          </a:p>
          <a:p>
            <a:r>
              <a:rPr lang="en-US" dirty="0" smtClean="0"/>
              <a:t>It’s withstood years of extensive cryptanalysis </a:t>
            </a:r>
          </a:p>
          <a:p>
            <a:pPr lvl="1"/>
            <a:r>
              <a:rPr lang="en-US" dirty="0" smtClean="0"/>
              <a:t>Suggests a level of confidence in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1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12568</TotalTime>
  <Words>1486</Words>
  <Application>Microsoft Macintosh PowerPoint</Application>
  <PresentationFormat>On-screen Show (4:3)</PresentationFormat>
  <Paragraphs>364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RSA</vt:lpstr>
      <vt:lpstr>Recap</vt:lpstr>
      <vt:lpstr>Recap</vt:lpstr>
      <vt:lpstr>Recap: Diffie-Hellman</vt:lpstr>
      <vt:lpstr>Asymmetric Encryption</vt:lpstr>
      <vt:lpstr>Public Key Terminology</vt:lpstr>
      <vt:lpstr>Model for Encryption with Public Key Cryptography</vt:lpstr>
      <vt:lpstr>Model for Digital Signature with Public Key Cryptography</vt:lpstr>
      <vt:lpstr>History of RSA</vt:lpstr>
      <vt:lpstr>RSA</vt:lpstr>
      <vt:lpstr>The Math Behind RSA</vt:lpstr>
      <vt:lpstr>Fermat’s Little Theorem</vt:lpstr>
      <vt:lpstr>Application of Fermat’s Little Theorem</vt:lpstr>
      <vt:lpstr>Euler’s Generalization of  Fermat’s Little Theorem</vt:lpstr>
      <vt:lpstr>Computing phi(n) in RSA</vt:lpstr>
      <vt:lpstr>RSA</vt:lpstr>
      <vt:lpstr>Steps for RSA Encryption</vt:lpstr>
      <vt:lpstr>RSA Usage</vt:lpstr>
      <vt:lpstr>How do we get p, q, e, &amp; d?</vt:lpstr>
      <vt:lpstr>Multiplicative Inverses</vt:lpstr>
      <vt:lpstr>Extended Euclidean algorithm</vt:lpstr>
      <vt:lpstr>Extended Euclidean algorithm</vt:lpstr>
      <vt:lpstr>Extended Euclidean algorithm</vt:lpstr>
      <vt:lpstr>Extended Euclidean algorithm</vt:lpstr>
      <vt:lpstr>Computing “d”</vt:lpstr>
      <vt:lpstr>Computing RSA Keys Example</vt:lpstr>
      <vt:lpstr>Applications for Public Key Cryptosystems</vt:lpstr>
    </vt:vector>
  </TitlesOfParts>
  <Manager/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Landscape Post-Mortem</dc:title>
  <dc:subject/>
  <dc:creator>isrl</dc:creator>
  <cp:keywords/>
  <dc:description/>
  <cp:lastModifiedBy>Kent Seamons</cp:lastModifiedBy>
  <cp:revision>156</cp:revision>
  <cp:lastPrinted>1601-01-01T00:00:00Z</cp:lastPrinted>
  <dcterms:created xsi:type="dcterms:W3CDTF">2007-06-21T21:35:42Z</dcterms:created>
  <dcterms:modified xsi:type="dcterms:W3CDTF">2013-10-01T17:47:44Z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TC010184551033</vt:lpwstr>
  </property>
</Properties>
</file>