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E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>
        <p:scale>
          <a:sx n="174" d="100"/>
          <a:sy n="174" d="100"/>
        </p:scale>
        <p:origin x="-196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74C1717A-34B9-4B6D-ADFF-875F9BE92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DB2F9962-65E3-4A43-B918-62AEF6C19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CE0-A9B3-4546-91F6-65495ECFD1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D72EA-20C6-4924-9836-B5529433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D1D-78DB-4A76-A09A-FA1CA6746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14B8-47B3-49AD-93F1-D03C991CE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20B1-DC13-4576-9123-53437DD9D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8E2B-93A4-4A76-9393-70CA6D66C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0A-9F64-4B36-B7CC-B99BD2E31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93CB-32DD-49A7-AF8F-E9E44EFC1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351-9CCE-49D6-BD8A-A1553F044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FFAF-E042-403F-8A93-6467D946E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9BD-7AA2-49DC-916E-CBA14DA7C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F0B6-D41B-4CCE-BE1A-109512F66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C412DA-0BFD-4353-B1CD-4DABF7220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iscrete_logarith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iscrete_logarith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47999"/>
          </a:xfrm>
        </p:spPr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219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 van </a:t>
            </a:r>
            <a:r>
              <a:rPr lang="en-US" dirty="0" err="1" smtClean="0"/>
              <a:t>der</a:t>
            </a:r>
            <a:r>
              <a:rPr lang="en-US" dirty="0" smtClean="0"/>
              <a:t> Horst &amp; Kent Seamons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5810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Last Updated: Aug 27, 2013</a:t>
            </a:r>
          </a:p>
        </p:txBody>
      </p:sp>
    </p:spTree>
    <p:extLst>
      <p:ext uri="{BB962C8B-B14F-4D97-AF65-F5344CB8AC3E}">
        <p14:creationId xmlns:p14="http://schemas.microsoft.com/office/powerpoint/2010/main" val="105082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Relatively Prime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numbers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relatively prime if their GCD = 1</a:t>
            </a:r>
          </a:p>
          <a:p>
            <a:r>
              <a:rPr lang="en-US" dirty="0"/>
              <a:t>No common factors except 1</a:t>
            </a:r>
          </a:p>
          <a:p>
            <a:r>
              <a:rPr lang="en-US" dirty="0"/>
              <a:t>Example – 38 and 55 are relatively prime</a:t>
            </a:r>
          </a:p>
          <a:p>
            <a:pPr lvl="1"/>
            <a:r>
              <a:rPr lang="en-US" dirty="0"/>
              <a:t>38 = 2 * 19</a:t>
            </a:r>
          </a:p>
          <a:p>
            <a:pPr lvl="1"/>
            <a:r>
              <a:rPr lang="en-US" dirty="0"/>
              <a:t>55 = 5 * 11</a:t>
            </a:r>
          </a:p>
        </p:txBody>
      </p:sp>
    </p:spTree>
    <p:extLst>
      <p:ext uri="{BB962C8B-B14F-4D97-AF65-F5344CB8AC3E}">
        <p14:creationId xmlns:p14="http://schemas.microsoft.com/office/powerpoint/2010/main" val="201591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(%) </a:t>
            </a:r>
            <a:r>
              <a:rPr lang="en-US" dirty="0"/>
              <a:t>Arithmetic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referred to as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clock arithmetic” or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arithmetic on a circle”</a:t>
            </a:r>
          </a:p>
          <a:p>
            <a:r>
              <a:rPr lang="en-US" dirty="0"/>
              <a:t>Two numbers a and b are said to be </a:t>
            </a:r>
            <a:r>
              <a:rPr lang="en-US" dirty="0" smtClean="0"/>
              <a:t>congruent (equal) modulo </a:t>
            </a:r>
            <a:r>
              <a:rPr lang="en-US" dirty="0"/>
              <a:t>N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N/(a-b) </a:t>
            </a:r>
            <a:endParaRPr lang="en-US" dirty="0"/>
          </a:p>
          <a:p>
            <a:pPr lvl="1"/>
            <a:r>
              <a:rPr lang="en-US" dirty="0"/>
              <a:t>Their difference is divisible by N with no remainder</a:t>
            </a:r>
          </a:p>
          <a:p>
            <a:pPr lvl="1"/>
            <a:r>
              <a:rPr lang="en-US" dirty="0"/>
              <a:t>Their difference is a multiple of </a:t>
            </a:r>
            <a:r>
              <a:rPr lang="en-US" dirty="0" smtClean="0"/>
              <a:t>N</a:t>
            </a:r>
          </a:p>
          <a:p>
            <a:pPr lvl="1"/>
            <a:r>
              <a:rPr lang="en-US" dirty="0" err="1" smtClean="0"/>
              <a:t>a%n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err="1" smtClean="0">
                <a:sym typeface="Symbol"/>
              </a:rPr>
              <a:t>b%n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Example – 30 and 40 are congruent mod 10</a:t>
            </a:r>
            <a:endParaRPr lang="en-US" dirty="0"/>
          </a:p>
          <a:p>
            <a:r>
              <a:rPr lang="en-US" dirty="0"/>
              <a:t>Modulo operation</a:t>
            </a:r>
          </a:p>
          <a:p>
            <a:pPr lvl="1"/>
            <a:r>
              <a:rPr lang="en-US" dirty="0"/>
              <a:t>Find the remainder (residue)  15 </a:t>
            </a:r>
            <a:r>
              <a:rPr lang="en-US" b="1" dirty="0"/>
              <a:t>mod</a:t>
            </a:r>
            <a:r>
              <a:rPr lang="en-US" dirty="0"/>
              <a:t> 10 = 5</a:t>
            </a:r>
          </a:p>
        </p:txBody>
      </p:sp>
    </p:spTree>
    <p:extLst>
      <p:ext uri="{BB962C8B-B14F-4D97-AF65-F5344CB8AC3E}">
        <p14:creationId xmlns:p14="http://schemas.microsoft.com/office/powerpoint/2010/main" val="78372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Z</a:t>
            </a:r>
            <a:r>
              <a:rPr lang="en-US" dirty="0"/>
              <a:t> - the set of </a:t>
            </a:r>
            <a:r>
              <a:rPr lang="en-US" dirty="0" smtClean="0"/>
              <a:t>integers {…-2,-1,0,1,2…}</a:t>
            </a:r>
            <a:endParaRPr lang="en-US" dirty="0"/>
          </a:p>
          <a:p>
            <a:r>
              <a:rPr lang="en-US" i="1" dirty="0"/>
              <a:t>Z</a:t>
            </a:r>
            <a:r>
              <a:rPr lang="en-US" baseline="-25000" dirty="0"/>
              <a:t>n</a:t>
            </a:r>
            <a:r>
              <a:rPr lang="en-US" dirty="0"/>
              <a:t> - the set of integers modulo </a:t>
            </a:r>
            <a:r>
              <a:rPr lang="en-US" i="1" dirty="0"/>
              <a:t>n</a:t>
            </a:r>
            <a:r>
              <a:rPr lang="en-US" dirty="0"/>
              <a:t>; </a:t>
            </a:r>
            <a:r>
              <a:rPr lang="en-US" dirty="0" smtClean="0"/>
              <a:t>{0..n-1</a:t>
            </a:r>
            <a:r>
              <a:rPr lang="en-US" dirty="0"/>
              <a:t>}</a:t>
            </a:r>
          </a:p>
          <a:p>
            <a:r>
              <a:rPr lang="en-US" i="1" dirty="0"/>
              <a:t>Z</a:t>
            </a:r>
            <a:r>
              <a:rPr lang="en-US" baseline="-25000" dirty="0"/>
              <a:t>n</a:t>
            </a:r>
            <a:r>
              <a:rPr lang="en-US" dirty="0"/>
              <a:t>* - the multiplicative group of integers modulo </a:t>
            </a:r>
            <a:r>
              <a:rPr lang="en-US" i="1" dirty="0"/>
              <a:t>n</a:t>
            </a:r>
          </a:p>
          <a:p>
            <a:pPr lvl="1"/>
            <a:r>
              <a:rPr lang="en-US" sz="2400" dirty="0"/>
              <a:t>the set of integers modulo </a:t>
            </a:r>
            <a:r>
              <a:rPr lang="en-US" sz="2400" i="1" dirty="0"/>
              <a:t>n</a:t>
            </a:r>
            <a:r>
              <a:rPr lang="en-US" sz="2400" dirty="0"/>
              <a:t> that are relatively prime to </a:t>
            </a:r>
            <a:r>
              <a:rPr lang="en-US" sz="2400" i="1" dirty="0"/>
              <a:t>n</a:t>
            </a:r>
          </a:p>
          <a:p>
            <a:pPr lvl="1"/>
            <a:r>
              <a:rPr lang="en-US" sz="2400" dirty="0"/>
              <a:t>Z</a:t>
            </a:r>
            <a:r>
              <a:rPr lang="en-US" sz="2400" baseline="-25000" dirty="0"/>
              <a:t>n</a:t>
            </a:r>
            <a:r>
              <a:rPr lang="en-US" sz="2400" dirty="0"/>
              <a:t>* is closed under multiplication mod </a:t>
            </a:r>
            <a:r>
              <a:rPr lang="en-US" sz="2400" i="1" dirty="0" smtClean="0"/>
              <a:t>n</a:t>
            </a:r>
          </a:p>
          <a:p>
            <a:pPr lvl="1"/>
            <a:r>
              <a:rPr lang="en-US" sz="2400" dirty="0" smtClean="0"/>
              <a:t>Z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* does not contain 0 since the GCD(0,n)=n</a:t>
            </a:r>
            <a:endParaRPr lang="en-US" sz="2400" i="1" dirty="0"/>
          </a:p>
          <a:p>
            <a:pPr lvl="1"/>
            <a:r>
              <a:rPr lang="en-US" sz="2400" dirty="0"/>
              <a:t>Z</a:t>
            </a:r>
            <a:r>
              <a:rPr lang="en-US" sz="2400" baseline="-25000" dirty="0"/>
              <a:t>10</a:t>
            </a:r>
            <a:r>
              <a:rPr lang="en-US" sz="2400" baseline="30000" dirty="0"/>
              <a:t>* </a:t>
            </a:r>
            <a:r>
              <a:rPr lang="en-US" sz="2400" baseline="-250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= ?</a:t>
            </a:r>
          </a:p>
          <a:p>
            <a:pPr lvl="1"/>
            <a:r>
              <a:rPr lang="en-US" sz="2400" dirty="0" smtClean="0"/>
              <a:t>Z</a:t>
            </a:r>
            <a:r>
              <a:rPr lang="en-US" sz="2400" baseline="-25000" dirty="0" smtClean="0"/>
              <a:t>12</a:t>
            </a:r>
            <a:r>
              <a:rPr lang="en-US" sz="2400" baseline="30000" dirty="0" smtClean="0"/>
              <a:t>*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= ?</a:t>
            </a:r>
          </a:p>
          <a:p>
            <a:pPr lvl="1"/>
            <a:r>
              <a:rPr lang="en-US" sz="2400" dirty="0" smtClean="0"/>
              <a:t>Z</a:t>
            </a:r>
            <a:r>
              <a:rPr lang="en-US" sz="2400" baseline="-25000" dirty="0" smtClean="0"/>
              <a:t>14</a:t>
            </a:r>
            <a:r>
              <a:rPr lang="en-US" sz="2400" baseline="30000" dirty="0" smtClean="0"/>
              <a:t>*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= 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0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Additive Inverse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Z, the additive inverse of 3 is -3, </a:t>
            </a:r>
            <a:br>
              <a:rPr lang="en-US" dirty="0"/>
            </a:br>
            <a:r>
              <a:rPr lang="en-US" dirty="0"/>
              <a:t>since 3 + -3 = 0, the additive identity.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Z</a:t>
            </a:r>
            <a:r>
              <a:rPr lang="en-US" baseline="-25000" dirty="0"/>
              <a:t>n</a:t>
            </a:r>
            <a:r>
              <a:rPr lang="en-US" dirty="0"/>
              <a:t>, the additive inverse of a is n-a, </a:t>
            </a:r>
            <a:br>
              <a:rPr lang="en-US" dirty="0"/>
            </a:br>
            <a:r>
              <a:rPr lang="en-US" dirty="0"/>
              <a:t>since a+(n-a) = n, which is congruent to 0 (mod n).</a:t>
            </a:r>
          </a:p>
          <a:p>
            <a:pPr lvl="1"/>
            <a:r>
              <a:rPr lang="en-US" dirty="0"/>
              <a:t>What is the additive inverse of 4 mod 10?</a:t>
            </a:r>
          </a:p>
        </p:txBody>
      </p:sp>
    </p:spTree>
    <p:extLst>
      <p:ext uri="{BB962C8B-B14F-4D97-AF65-F5344CB8AC3E}">
        <p14:creationId xmlns:p14="http://schemas.microsoft.com/office/powerpoint/2010/main" val="353999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Multiplicative Inverse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Z, the multiplicative inverse of 3 is 1/3, since 3*1/3=1</a:t>
            </a:r>
          </a:p>
          <a:p>
            <a:r>
              <a:rPr lang="en-US" dirty="0"/>
              <a:t>The multiplicative identity in both Z and Z</a:t>
            </a:r>
            <a:r>
              <a:rPr lang="en-US" baseline="-25000" dirty="0"/>
              <a:t>n</a:t>
            </a:r>
            <a:r>
              <a:rPr lang="en-US" dirty="0"/>
              <a:t> is 1 </a:t>
            </a:r>
          </a:p>
          <a:p>
            <a:r>
              <a:rPr lang="en-US" dirty="0"/>
              <a:t>The multiplicative inverse of 3 mod 10 is 7, since </a:t>
            </a:r>
            <a:r>
              <a:rPr lang="en-US" dirty="0" smtClean="0"/>
              <a:t>3*7=21=1 </a:t>
            </a:r>
            <a:r>
              <a:rPr lang="en-US" dirty="0"/>
              <a:t>(mod 10)</a:t>
            </a:r>
          </a:p>
          <a:p>
            <a:pPr lvl="1"/>
            <a:r>
              <a:rPr lang="en-US" dirty="0"/>
              <a:t>This could be written 3</a:t>
            </a:r>
            <a:r>
              <a:rPr lang="en-US" baseline="30000" dirty="0"/>
              <a:t>-1</a:t>
            </a:r>
            <a:r>
              <a:rPr lang="en-US" dirty="0"/>
              <a:t>, or (rarely) 1/3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Property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Distribution in + and * </a:t>
            </a:r>
          </a:p>
          <a:p>
            <a:r>
              <a:rPr lang="en-US"/>
              <a:t>Modular arithmetic is distributive. 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/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a+b (mod n) =  (a mod n) + (b mod n) (mod n)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18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Distributive Property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Let a=cn+d. Then a%n=d, the remainder after taking out the multiples of n.</a:t>
            </a:r>
          </a:p>
          <a:p>
            <a:pPr>
              <a:lnSpc>
                <a:spcPct val="80000"/>
              </a:lnSpc>
            </a:pPr>
            <a:r>
              <a:rPr lang="en-US" sz="2800"/>
              <a:t>Let b=en+f. Then b%n = f.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    </a:t>
            </a:r>
            <a:r>
              <a:rPr lang="en-US" sz="2800">
                <a:latin typeface="Courier New" pitchFamily="49" charset="0"/>
              </a:rPr>
              <a:t>a    + b    (mod n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= cn+d + en+f (mod n) 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/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but cn = en = 0 (mod n) (since c and e are multiples of n), so: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 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= d   + f   (mod n)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Courier New" pitchFamily="49" charset="0"/>
              </a:rPr>
              <a:t>= a%n + b%n (mod n). </a:t>
            </a:r>
          </a:p>
        </p:txBody>
      </p:sp>
    </p:spTree>
    <p:extLst>
      <p:ext uri="{BB962C8B-B14F-4D97-AF65-F5344CB8AC3E}">
        <p14:creationId xmlns:p14="http://schemas.microsoft.com/office/powerpoint/2010/main" val="26407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Distributive Property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 modulus also distributes into multiplication. Consider a*b%n.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latin typeface="Courier New" pitchFamily="49" charset="0"/>
              </a:rPr>
              <a:t>Let a=cn+d and b=en+f, just as before.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/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    a     *  b            (mod n)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=  (cn+d) * (en+f)        (mod n)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  cnen + cnf + den + df (mod n)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 (cen)n + (cf)n + (de)n + df (mod n)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/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But any multiple of n modulo n is 0, so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0 + 0 + 0 + df  (mod n)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a%n * b%n       (mod n) </a:t>
            </a:r>
          </a:p>
        </p:txBody>
      </p:sp>
    </p:spTree>
    <p:extLst>
      <p:ext uri="{BB962C8B-B14F-4D97-AF65-F5344CB8AC3E}">
        <p14:creationId xmlns:p14="http://schemas.microsoft.com/office/powerpoint/2010/main" val="293326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Distributive Property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example helps: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</a:t>
            </a:r>
            <a:r>
              <a:rPr lang="en-US" sz="2400">
                <a:latin typeface="Courier New" pitchFamily="49" charset="0"/>
              </a:rPr>
              <a:t>7         * 26                (mod 5)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(1*5 + 2) * (5*5 + 1)         (mod 5)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1*5*5*5 + 1*5*1 + 2*5*5 + 2*1 (mod 5)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0       + 0     + 0     + 2*1 (mod 5)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7%5 * 26%5                    (mod 5) 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= 2                             (mod 5) </a:t>
            </a:r>
          </a:p>
        </p:txBody>
      </p:sp>
    </p:spTree>
    <p:extLst>
      <p:ext uri="{BB962C8B-B14F-4D97-AF65-F5344CB8AC3E}">
        <p14:creationId xmlns:p14="http://schemas.microsoft.com/office/powerpoint/2010/main" val="14796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What is the sum of these numbers modulo 20?</a:t>
            </a:r>
          </a:p>
          <a:p>
            <a:pPr>
              <a:buNone/>
              <a:tabLst>
                <a:tab pos="457200" algn="l"/>
              </a:tabLst>
            </a:pPr>
            <a:endParaRPr lang="en-US" sz="2400" dirty="0" smtClean="0"/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1325104987134069812734109243861723406983176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1346139046817340961834764359873409884750983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3632462309486723465794078340898340923876314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3641346983862309587235093857324095683753245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u="sng" dirty="0" smtClean="0"/>
              <a:t>+	2346982743069384673469268723406982374936877</a:t>
            </a:r>
          </a:p>
          <a:p>
            <a:pPr>
              <a:buNone/>
              <a:tabLst>
                <a:tab pos="4572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34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What is the product of these numbers modulo 25?</a:t>
            </a:r>
          </a:p>
          <a:p>
            <a:pPr>
              <a:buNone/>
              <a:tabLst>
                <a:tab pos="457200" algn="l"/>
              </a:tabLst>
            </a:pPr>
            <a:endParaRPr lang="en-US" sz="2400" dirty="0" smtClean="0"/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1234659823572938572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2139582753931306947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1398173619384713413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2496827464249812355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dirty="0" smtClean="0"/>
              <a:t>	2436781359183781379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2400" u="sng" dirty="0" smtClean="0"/>
              <a:t>*	1351839761361377050</a:t>
            </a:r>
          </a:p>
          <a:p>
            <a:pPr>
              <a:buNone/>
              <a:tabLst>
                <a:tab pos="4572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6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Exponentiation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Problems of the form </a:t>
            </a:r>
            <a:r>
              <a:rPr lang="en-US" sz="2800" i="1" dirty="0"/>
              <a:t>c = b</a:t>
            </a:r>
            <a:r>
              <a:rPr lang="en-US" sz="2800" i="1" baseline="30000" dirty="0"/>
              <a:t>e </a:t>
            </a:r>
            <a:r>
              <a:rPr lang="en-US" sz="2800" i="1" dirty="0"/>
              <a:t>mod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given base </a:t>
            </a:r>
            <a:r>
              <a:rPr lang="en-US" sz="2800" i="1" dirty="0"/>
              <a:t>b</a:t>
            </a:r>
            <a:r>
              <a:rPr lang="en-US" sz="2800" dirty="0"/>
              <a:t>, exponent </a:t>
            </a:r>
            <a:r>
              <a:rPr lang="en-US" sz="2800" i="1" dirty="0"/>
              <a:t>e</a:t>
            </a:r>
            <a:r>
              <a:rPr lang="en-US" sz="2800" dirty="0"/>
              <a:t>, and modulus </a:t>
            </a:r>
            <a:r>
              <a:rPr lang="en-US" sz="2800" i="1" dirty="0"/>
              <a:t>m</a:t>
            </a:r>
            <a:endParaRPr lang="en-US" sz="2800" dirty="0"/>
          </a:p>
          <a:p>
            <a:r>
              <a:rPr lang="en-US" sz="2800" dirty="0"/>
              <a:t>If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, and </a:t>
            </a:r>
            <a:r>
              <a:rPr lang="en-US" sz="2800" i="1" dirty="0"/>
              <a:t>m</a:t>
            </a:r>
            <a:r>
              <a:rPr lang="en-US" sz="2800" dirty="0"/>
              <a:t> are non-negative and </a:t>
            </a:r>
            <a:r>
              <a:rPr lang="en-US" sz="2800" i="1" dirty="0"/>
              <a:t>b</a:t>
            </a:r>
            <a:r>
              <a:rPr lang="en-US" sz="2800" dirty="0"/>
              <a:t> &lt; </a:t>
            </a:r>
            <a:r>
              <a:rPr lang="en-US" sz="2800" i="1" dirty="0"/>
              <a:t>m</a:t>
            </a:r>
            <a:r>
              <a:rPr lang="en-US" sz="2800" dirty="0"/>
              <a:t>, then a unique solution </a:t>
            </a:r>
            <a:r>
              <a:rPr lang="en-US" sz="2800" i="1" dirty="0"/>
              <a:t>c</a:t>
            </a:r>
            <a:r>
              <a:rPr lang="en-US" sz="2800" dirty="0"/>
              <a:t> exists and has the property 0 ≤ </a:t>
            </a:r>
            <a:r>
              <a:rPr lang="en-US" sz="2800" i="1" dirty="0"/>
              <a:t>c</a:t>
            </a:r>
            <a:r>
              <a:rPr lang="en-US" sz="2800" dirty="0"/>
              <a:t> &lt; </a:t>
            </a:r>
            <a:r>
              <a:rPr lang="en-US" sz="2800" i="1" dirty="0" smtClean="0"/>
              <a:t>m</a:t>
            </a:r>
            <a:endParaRPr lang="en-US" sz="2800" dirty="0"/>
          </a:p>
          <a:p>
            <a:r>
              <a:rPr lang="en-US" sz="2800" dirty="0"/>
              <a:t>For example, 12 = 5</a:t>
            </a:r>
            <a:r>
              <a:rPr lang="en-US" sz="2800" baseline="30000" dirty="0"/>
              <a:t>2</a:t>
            </a:r>
            <a:r>
              <a:rPr lang="en-US" sz="2800" dirty="0"/>
              <a:t> mod 13</a:t>
            </a:r>
          </a:p>
          <a:p>
            <a:r>
              <a:rPr lang="en-US" sz="2800" dirty="0"/>
              <a:t>Modular exponentiation problems are easy to solve, even for very large </a:t>
            </a:r>
            <a:r>
              <a:rPr lang="en-US" sz="2800" dirty="0" smtClean="0"/>
              <a:t>numbers</a:t>
            </a:r>
            <a:endParaRPr lang="en-US" sz="2800" dirty="0"/>
          </a:p>
          <a:p>
            <a:r>
              <a:rPr lang="en-US" sz="2800" dirty="0"/>
              <a:t>However, solving the </a:t>
            </a:r>
            <a:r>
              <a:rPr lang="en-US" sz="2800" dirty="0">
                <a:hlinkClick r:id="rId2" tooltip="Discrete logarithm"/>
              </a:rPr>
              <a:t>discrete logarithm</a:t>
            </a:r>
            <a:r>
              <a:rPr lang="en-US" sz="2800" dirty="0"/>
              <a:t> (finding </a:t>
            </a:r>
            <a:r>
              <a:rPr lang="en-US" sz="2800" i="1" dirty="0"/>
              <a:t>e</a:t>
            </a:r>
            <a:r>
              <a:rPr lang="en-US" sz="2800" dirty="0"/>
              <a:t> given </a:t>
            </a:r>
            <a:r>
              <a:rPr lang="en-US" sz="2800" i="1" dirty="0"/>
              <a:t>c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and </a:t>
            </a:r>
            <a:r>
              <a:rPr lang="en-US" sz="2800" i="1" dirty="0"/>
              <a:t>m</a:t>
            </a:r>
            <a:r>
              <a:rPr lang="en-US" sz="2800" dirty="0"/>
              <a:t>) is believed to be </a:t>
            </a:r>
            <a:r>
              <a:rPr lang="en-US" sz="2800" dirty="0" smtClean="0">
                <a:solidFill>
                  <a:schemeClr val="hlink"/>
                </a:solidFill>
              </a:rPr>
              <a:t>difficult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4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The most straightforward method to calculating a modular exponent is to calculate </a:t>
            </a:r>
            <a:r>
              <a:rPr lang="en-US" sz="1600" i="1" dirty="0"/>
              <a:t>b</a:t>
            </a:r>
            <a:r>
              <a:rPr lang="en-US" sz="1600" i="1" baseline="30000" dirty="0"/>
              <a:t>e</a:t>
            </a:r>
            <a:r>
              <a:rPr lang="en-US" sz="1600" dirty="0"/>
              <a:t> directly, then to take this number modulo </a:t>
            </a:r>
            <a:r>
              <a:rPr lang="en-US" sz="1600" i="1" dirty="0"/>
              <a:t>m</a:t>
            </a:r>
            <a:r>
              <a:rPr lang="en-US" sz="1600" dirty="0"/>
              <a:t>. Consider trying to compute </a:t>
            </a:r>
            <a:r>
              <a:rPr lang="en-US" sz="1600" i="1" dirty="0"/>
              <a:t>c</a:t>
            </a:r>
            <a:r>
              <a:rPr lang="en-US" sz="1600" dirty="0"/>
              <a:t>, given </a:t>
            </a:r>
            <a:r>
              <a:rPr lang="en-US" sz="1600" i="1" dirty="0"/>
              <a:t>b</a:t>
            </a:r>
            <a:r>
              <a:rPr lang="en-US" sz="1600" dirty="0"/>
              <a:t> = 4, </a:t>
            </a:r>
            <a:r>
              <a:rPr lang="en-US" sz="1600" i="1" dirty="0"/>
              <a:t>e</a:t>
            </a:r>
            <a:r>
              <a:rPr lang="en-US" sz="1600" dirty="0"/>
              <a:t> = 13, and </a:t>
            </a:r>
            <a:r>
              <a:rPr lang="en-US" sz="1600" i="1" dirty="0"/>
              <a:t>m</a:t>
            </a:r>
            <a:r>
              <a:rPr lang="en-US" sz="1600" dirty="0"/>
              <a:t> = 497</a:t>
            </a:r>
            <a:r>
              <a:rPr lang="en-US" sz="1600" dirty="0" smtClean="0"/>
              <a:t>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One could use a calculator to compute 4</a:t>
            </a:r>
            <a:r>
              <a:rPr lang="en-US" sz="1400" baseline="30000" dirty="0"/>
              <a:t>13</a:t>
            </a:r>
            <a:r>
              <a:rPr lang="en-US" sz="1400" dirty="0"/>
              <a:t>; this comes out to 67,108,864. Taking this value modulo 497, the answer </a:t>
            </a:r>
            <a:r>
              <a:rPr lang="en-US" sz="1400" i="1" dirty="0"/>
              <a:t>c</a:t>
            </a:r>
            <a:r>
              <a:rPr lang="en-US" sz="1400" dirty="0"/>
              <a:t> is determined to be 445.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Note that </a:t>
            </a:r>
            <a:r>
              <a:rPr lang="en-US" sz="1400" i="1" dirty="0"/>
              <a:t>b</a:t>
            </a:r>
            <a:r>
              <a:rPr lang="en-US" sz="1400" dirty="0"/>
              <a:t> is only one digit in length and that </a:t>
            </a:r>
            <a:r>
              <a:rPr lang="en-US" sz="1400" i="1" dirty="0"/>
              <a:t>e</a:t>
            </a:r>
            <a:r>
              <a:rPr lang="en-US" sz="1400" dirty="0"/>
              <a:t> is only two digits in length, but the value </a:t>
            </a:r>
            <a:r>
              <a:rPr lang="en-US" sz="1400" i="1" dirty="0"/>
              <a:t>b</a:t>
            </a:r>
            <a:r>
              <a:rPr lang="en-US" sz="1400" i="1" baseline="30000" dirty="0"/>
              <a:t>e</a:t>
            </a:r>
            <a:r>
              <a:rPr lang="en-US" sz="1400" dirty="0"/>
              <a:t> is 10 digits in length</a:t>
            </a:r>
            <a:r>
              <a:rPr lang="en-US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600" dirty="0"/>
              <a:t>In strong cryptography, </a:t>
            </a:r>
            <a:r>
              <a:rPr lang="en-US" sz="1600" i="1" dirty="0"/>
              <a:t>b</a:t>
            </a:r>
            <a:r>
              <a:rPr lang="en-US" sz="1600" dirty="0"/>
              <a:t> is often at least 256 binary digits (77 decimal digits). Consider </a:t>
            </a:r>
            <a:r>
              <a:rPr lang="en-US" sz="1600" i="1" dirty="0"/>
              <a:t>b</a:t>
            </a:r>
            <a:r>
              <a:rPr lang="en-US" sz="1600" dirty="0"/>
              <a:t> = 5 * 10</a:t>
            </a:r>
            <a:r>
              <a:rPr lang="en-US" sz="1600" baseline="30000" dirty="0"/>
              <a:t>76</a:t>
            </a:r>
            <a:r>
              <a:rPr lang="en-US" sz="1600" dirty="0"/>
              <a:t> and </a:t>
            </a:r>
            <a:r>
              <a:rPr lang="en-US" sz="1600" i="1" dirty="0"/>
              <a:t>e</a:t>
            </a:r>
            <a:r>
              <a:rPr lang="en-US" sz="1600" dirty="0"/>
              <a:t> = 17, both of which are perfectly reasonable values. In this example, </a:t>
            </a:r>
            <a:r>
              <a:rPr lang="en-US" sz="1600" i="1" dirty="0"/>
              <a:t>b</a:t>
            </a:r>
            <a:r>
              <a:rPr lang="en-US" sz="1600" dirty="0"/>
              <a:t> is 77 digits in length and </a:t>
            </a:r>
            <a:r>
              <a:rPr lang="en-US" sz="1600" i="1" dirty="0"/>
              <a:t>e</a:t>
            </a:r>
            <a:r>
              <a:rPr lang="en-US" sz="1600" dirty="0"/>
              <a:t> is 2 digits in length, but the value </a:t>
            </a:r>
            <a:r>
              <a:rPr lang="en-US" sz="1600" i="1" dirty="0"/>
              <a:t>b</a:t>
            </a:r>
            <a:r>
              <a:rPr lang="en-US" sz="1600" i="1" baseline="30000" dirty="0"/>
              <a:t>e</a:t>
            </a:r>
            <a:r>
              <a:rPr lang="en-US" sz="1600" dirty="0"/>
              <a:t> is 1304 decimal digits in length. Such calculations are possible on modern computers, but the sheer enormity of such numbers causes the speed of calculations to slow considerably. As </a:t>
            </a:r>
            <a:r>
              <a:rPr lang="en-US" sz="1600" i="1" dirty="0"/>
              <a:t>b</a:t>
            </a:r>
            <a:r>
              <a:rPr lang="en-US" sz="1600" dirty="0"/>
              <a:t> and </a:t>
            </a:r>
            <a:r>
              <a:rPr lang="en-US" sz="1600" i="1" dirty="0"/>
              <a:t>e</a:t>
            </a:r>
            <a:r>
              <a:rPr lang="en-US" sz="1600" dirty="0"/>
              <a:t> increase even further to provide better security, the value </a:t>
            </a:r>
            <a:r>
              <a:rPr lang="en-US" sz="1600" i="1" dirty="0"/>
              <a:t>b</a:t>
            </a:r>
            <a:r>
              <a:rPr lang="en-US" sz="1600" i="1" baseline="30000" dirty="0"/>
              <a:t>e</a:t>
            </a:r>
            <a:r>
              <a:rPr lang="en-US" sz="1600" dirty="0"/>
              <a:t> becomes unwieldy.</a:t>
            </a:r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time required to perform the exponentiation depends on the operating environment and the processor. If exponentiation is performed as a series of multiplications, then this requires O(</a:t>
            </a:r>
            <a:r>
              <a:rPr lang="en-US" sz="1600" i="1" dirty="0"/>
              <a:t>e</a:t>
            </a:r>
            <a:r>
              <a:rPr lang="en-US" sz="1600" dirty="0"/>
              <a:t>) time to complete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Source: </a:t>
            </a:r>
            <a:r>
              <a:rPr lang="en-US" sz="1600" dirty="0" err="1" smtClean="0"/>
              <a:t>wikipedia</a:t>
            </a:r>
            <a:r>
              <a:rPr lang="en-US" sz="1600" dirty="0" smtClean="0"/>
              <a:t> – modular exponentiation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5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smtClean="0"/>
              <a:t>Hellman Project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your own modular exponentiation routine</a:t>
            </a:r>
          </a:p>
          <a:p>
            <a:pPr lvl="1"/>
            <a:r>
              <a:rPr lang="en-US" dirty="0"/>
              <a:t>Use a </a:t>
            </a:r>
            <a:r>
              <a:rPr lang="en-US" dirty="0" err="1"/>
              <a:t>bignum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Divide and conquer </a:t>
            </a:r>
            <a:r>
              <a:rPr lang="en-US" dirty="0" smtClean="0"/>
              <a:t>algorithm O(log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Diffie-Hellman Key Exchange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Allows two users to establish a secret key over an insecure medium without any prior secrets</a:t>
            </a:r>
          </a:p>
          <a:p>
            <a:pPr eaLnBrk="1" hangingPunct="1">
              <a:defRPr/>
            </a:pPr>
            <a:r>
              <a:rPr lang="en-US" dirty="0" smtClean="0"/>
              <a:t>Two system parameters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</a:p>
          <a:p>
            <a:pPr lvl="1" eaLnBrk="1" hangingPunct="1">
              <a:defRPr/>
            </a:pPr>
            <a:r>
              <a:rPr lang="en-US" dirty="0" smtClean="0"/>
              <a:t>Public values that may be used by all the users in a system</a:t>
            </a:r>
          </a:p>
          <a:p>
            <a:pPr lvl="1" eaLnBrk="1" hangingPunct="1">
              <a:defRPr/>
            </a:pPr>
            <a:r>
              <a:rPr lang="en-US" dirty="0" smtClean="0"/>
              <a:t>Parameter </a:t>
            </a:r>
            <a:r>
              <a:rPr lang="en-US" i="1" dirty="0" smtClean="0"/>
              <a:t>p</a:t>
            </a:r>
            <a:r>
              <a:rPr lang="en-US" dirty="0" smtClean="0"/>
              <a:t> is a large prime number </a:t>
            </a:r>
          </a:p>
          <a:p>
            <a:pPr lvl="1" eaLnBrk="1" hangingPunct="1">
              <a:defRPr/>
            </a:pPr>
            <a:r>
              <a:rPr lang="en-US" dirty="0" smtClean="0"/>
              <a:t>Parameter </a:t>
            </a:r>
            <a:r>
              <a:rPr lang="en-US" i="1" dirty="0" smtClean="0"/>
              <a:t>g</a:t>
            </a:r>
            <a:r>
              <a:rPr lang="en-US" dirty="0" smtClean="0"/>
              <a:t> (usually called a generator) is an integer less than </a:t>
            </a:r>
            <a:r>
              <a:rPr lang="en-US" i="1" dirty="0" smtClean="0"/>
              <a:t>p</a:t>
            </a:r>
            <a:r>
              <a:rPr lang="en-US" dirty="0" smtClean="0"/>
              <a:t>, such that for every number </a:t>
            </a:r>
            <a:r>
              <a:rPr lang="en-US" i="1" dirty="0" smtClean="0"/>
              <a:t>n</a:t>
            </a:r>
            <a:r>
              <a:rPr lang="en-US" dirty="0" smtClean="0"/>
              <a:t> with 0 &lt; </a:t>
            </a:r>
            <a:r>
              <a:rPr lang="en-US" i="1" dirty="0" smtClean="0"/>
              <a:t>n</a:t>
            </a:r>
            <a:r>
              <a:rPr lang="en-US" dirty="0" smtClean="0"/>
              <a:t> &lt; </a:t>
            </a:r>
            <a:r>
              <a:rPr lang="en-US" i="1" dirty="0" smtClean="0"/>
              <a:t>p</a:t>
            </a:r>
            <a:r>
              <a:rPr lang="en-US" dirty="0" smtClean="0"/>
              <a:t> , there is a power </a:t>
            </a:r>
            <a:r>
              <a:rPr lang="en-US" i="1" dirty="0" smtClean="0"/>
              <a:t>k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such that n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k</a:t>
            </a:r>
            <a:r>
              <a:rPr lang="en-US" dirty="0" smtClean="0"/>
              <a:t> mod 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0" y="5791200"/>
            <a:ext cx="3657600" cy="6096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 is primitive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2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Diffie-Hellman Key Exchange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Suppose Alice and Bob want to establish a shared secret key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Alice and Bob agree on or use public values </a:t>
            </a:r>
            <a:r>
              <a:rPr lang="en-US" sz="2400" dirty="0" err="1" smtClean="0"/>
              <a:t>p,g</a:t>
            </a: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p is a large prime number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g is a generator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Alice generates a random private value </a:t>
            </a:r>
            <a:r>
              <a:rPr lang="en-US" sz="2400" i="1" dirty="0" smtClean="0"/>
              <a:t>a</a:t>
            </a:r>
            <a:r>
              <a:rPr lang="en-US" sz="2400" dirty="0" smtClean="0"/>
              <a:t> and Bob generates a random private value </a:t>
            </a:r>
            <a:r>
              <a:rPr lang="en-US" sz="2400" i="1" dirty="0" smtClean="0"/>
              <a:t>b </a:t>
            </a:r>
            <a:r>
              <a:rPr lang="en-US" sz="2400" dirty="0" smtClean="0"/>
              <a:t>where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integers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Alice and Bob derive their public values using parameters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g</a:t>
            </a:r>
            <a:r>
              <a:rPr lang="en-US" sz="2400" dirty="0" smtClean="0"/>
              <a:t> and their private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Alice's public value = </a:t>
            </a:r>
            <a:r>
              <a:rPr lang="en-US" sz="2000" i="1" dirty="0" err="1" smtClean="0"/>
              <a:t>g</a:t>
            </a:r>
            <a:r>
              <a:rPr lang="en-US" sz="2000" i="1" baseline="30000" dirty="0" err="1" smtClean="0"/>
              <a:t>a</a:t>
            </a:r>
            <a:r>
              <a:rPr lang="en-US" sz="2000" dirty="0" smtClean="0"/>
              <a:t> mod </a:t>
            </a:r>
            <a:r>
              <a:rPr lang="en-US" sz="2000" i="1" dirty="0" smtClean="0"/>
              <a:t>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Bob’s  public value is </a:t>
            </a:r>
            <a:r>
              <a:rPr lang="en-US" sz="2000" i="1" dirty="0" err="1" smtClean="0"/>
              <a:t>g</a:t>
            </a:r>
            <a:r>
              <a:rPr lang="en-US" sz="2000" i="1" baseline="30000" dirty="0" err="1" smtClean="0"/>
              <a:t>b</a:t>
            </a:r>
            <a:r>
              <a:rPr lang="en-US" sz="2000" dirty="0" smtClean="0"/>
              <a:t> mod </a:t>
            </a:r>
            <a:r>
              <a:rPr lang="en-US" sz="2000" i="1" dirty="0" smtClean="0"/>
              <a:t>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Alice and Bob exchange their public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Alice computes 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ba</a:t>
            </a:r>
            <a:r>
              <a:rPr lang="en-US" sz="2400" dirty="0" smtClean="0"/>
              <a:t> = (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 mod </a:t>
            </a:r>
            <a:r>
              <a:rPr lang="en-US" sz="2400" i="1" dirty="0" smtClean="0"/>
              <a:t>p</a:t>
            </a:r>
            <a:br>
              <a:rPr lang="en-US" sz="2400" i="1" dirty="0" smtClean="0"/>
            </a:br>
            <a:r>
              <a:rPr lang="en-US" sz="2400" dirty="0" smtClean="0"/>
              <a:t>Bob computes </a:t>
            </a:r>
            <a:r>
              <a:rPr lang="en-US" sz="2400" i="1" dirty="0" smtClean="0"/>
              <a:t>g</a:t>
            </a:r>
            <a:r>
              <a:rPr lang="en-US" sz="2400" i="1" baseline="30000" dirty="0" smtClean="0"/>
              <a:t>ab</a:t>
            </a:r>
            <a:r>
              <a:rPr lang="en-US" sz="2400" dirty="0" smtClean="0"/>
              <a:t> = (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a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 mod </a:t>
            </a:r>
            <a:r>
              <a:rPr lang="en-US" sz="2400" i="1" dirty="0" smtClean="0"/>
              <a:t>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Since </a:t>
            </a:r>
            <a:r>
              <a:rPr lang="en-US" sz="2400" i="1" dirty="0" smtClean="0"/>
              <a:t>g</a:t>
            </a:r>
            <a:r>
              <a:rPr lang="en-US" sz="2400" i="1" baseline="30000" dirty="0" smtClean="0"/>
              <a:t>ab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ba</a:t>
            </a:r>
            <a:r>
              <a:rPr lang="en-US" sz="2400" dirty="0" smtClean="0"/>
              <a:t> = </a:t>
            </a:r>
            <a:r>
              <a:rPr lang="en-US" sz="2400" i="1" dirty="0" smtClean="0"/>
              <a:t>k</a:t>
            </a:r>
            <a:r>
              <a:rPr lang="en-US" sz="2400" dirty="0" smtClean="0"/>
              <a:t>, Alice and Bob now have a shared secret key </a:t>
            </a:r>
            <a:r>
              <a:rPr lang="en-US" sz="2400" i="1" dirty="0" smtClean="0"/>
              <a:t>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716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Crowded Room of Mathematicians</a:t>
            </a:r>
            <a:endParaRPr lang="en-US" dirty="0"/>
          </a:p>
        </p:txBody>
      </p:sp>
      <p:pic>
        <p:nvPicPr>
          <p:cNvPr id="4" name="Picture 4" descr="C:\Documents and Settings\root\Local Settings\Temporary Internet Files\Content.IE5\PQLYFTM1\MCPE02097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701056"/>
            <a:ext cx="2503283" cy="2004544"/>
          </a:xfrm>
          <a:prstGeom prst="rect">
            <a:avLst/>
          </a:prstGeom>
          <a:noFill/>
        </p:spPr>
      </p:pic>
      <p:pic>
        <p:nvPicPr>
          <p:cNvPr id="5" name="Picture 5" descr="C:\Documents and Settings\root\Local Settings\Temporary Internet Files\Content.IE5\AXQY25KL\MCj024070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429000"/>
            <a:ext cx="2567372" cy="2743200"/>
          </a:xfrm>
          <a:prstGeom prst="rect">
            <a:avLst/>
          </a:prstGeom>
          <a:noFill/>
        </p:spPr>
      </p:pic>
      <p:pic>
        <p:nvPicPr>
          <p:cNvPr id="6" name="Picture 6" descr="C:\Documents and Settings\root\Local Settings\Temporary Internet Files\Content.IE5\N76PDPZZ\MCPE03635_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28600" y="3352800"/>
            <a:ext cx="2344667" cy="2743200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971800" y="4114800"/>
            <a:ext cx="914400" cy="609600"/>
          </a:xfrm>
          <a:prstGeom prst="wedgeRoundRectCallout">
            <a:avLst>
              <a:gd name="adj1" fmla="val -168446"/>
              <a:gd name="adj2" fmla="val -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0" y="1447800"/>
            <a:ext cx="1828800" cy="1371600"/>
          </a:xfrm>
          <a:prstGeom prst="cloudCallout">
            <a:avLst>
              <a:gd name="adj1" fmla="val 1835"/>
              <a:gd name="adj2" fmla="val 99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a=50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50 </a:t>
            </a:r>
            <a:r>
              <a:rPr lang="en-US" dirty="0" smtClean="0"/>
              <a:t>% 47 = 14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057400" y="1447800"/>
            <a:ext cx="1828800" cy="1371600"/>
          </a:xfrm>
          <a:prstGeom prst="cloudCallout">
            <a:avLst>
              <a:gd name="adj1" fmla="val -58665"/>
              <a:gd name="adj2" fmla="val 9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r>
              <a:rPr lang="en-US" baseline="30000" dirty="0" smtClean="0"/>
              <a:t>50 </a:t>
            </a:r>
            <a:r>
              <a:rPr lang="en-US" dirty="0" smtClean="0"/>
              <a:t>% 47 = 18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334000" y="4191000"/>
            <a:ext cx="914400" cy="609600"/>
          </a:xfrm>
          <a:prstGeom prst="wedgeRoundRectCallout">
            <a:avLst>
              <a:gd name="adj1" fmla="val 164554"/>
              <a:gd name="adj2" fmla="val -72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257800" y="1524000"/>
            <a:ext cx="1828800" cy="1371600"/>
          </a:xfrm>
          <a:prstGeom prst="cloudCallout">
            <a:avLst>
              <a:gd name="adj1" fmla="val 59835"/>
              <a:gd name="adj2" fmla="val 97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b=49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49 </a:t>
            </a:r>
            <a:r>
              <a:rPr lang="en-US" dirty="0" smtClean="0"/>
              <a:t>% 47 = 31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7315200" y="1524000"/>
            <a:ext cx="1828800" cy="1371600"/>
          </a:xfrm>
          <a:prstGeom prst="cloudCallout">
            <a:avLst>
              <a:gd name="adj1" fmla="val -18665"/>
              <a:gd name="adj2" fmla="val 8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r>
              <a:rPr lang="en-US" baseline="30000" dirty="0" smtClean="0"/>
              <a:t>49 </a:t>
            </a:r>
            <a:r>
              <a:rPr lang="en-US" dirty="0" smtClean="0"/>
              <a:t>% 47 = 18</a:t>
            </a:r>
            <a:endParaRPr lang="en-US" dirty="0"/>
          </a:p>
        </p:txBody>
      </p:sp>
      <p:pic>
        <p:nvPicPr>
          <p:cNvPr id="7170" name="Picture 2" descr="C:\Documents and Settings\root\Local Settings\Temporary Internet Files\Content.IE5\PQLYFTM1\MCj038417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2971800"/>
            <a:ext cx="1538021" cy="1826057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038600" y="1600200"/>
            <a:ext cx="1143000" cy="106680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g=5</a:t>
            </a:r>
          </a:p>
          <a:p>
            <a:pPr algn="ctr"/>
            <a:r>
              <a:rPr lang="en-US" dirty="0" smtClean="0"/>
              <a:t>P=47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DH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logarithm problem</a:t>
            </a:r>
          </a:p>
          <a:p>
            <a:pPr lvl="1"/>
            <a:r>
              <a:rPr lang="en-US" dirty="0" smtClean="0"/>
              <a:t>Inverse of modular exponentiation</a:t>
            </a:r>
          </a:p>
          <a:p>
            <a:endParaRPr lang="en-US" dirty="0" smtClean="0"/>
          </a:p>
          <a:p>
            <a:r>
              <a:rPr lang="en-US" i="1" dirty="0" smtClean="0"/>
              <a:t>c = b</a:t>
            </a:r>
            <a:r>
              <a:rPr lang="en-US" i="1" baseline="30000" dirty="0" smtClean="0"/>
              <a:t>e </a:t>
            </a:r>
            <a:r>
              <a:rPr lang="en-US" i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e is called the “discrete logarithm”</a:t>
            </a:r>
          </a:p>
          <a:p>
            <a:endParaRPr lang="en-US" dirty="0" smtClean="0"/>
          </a:p>
          <a:p>
            <a:r>
              <a:rPr lang="en-US" dirty="0" smtClean="0"/>
              <a:t>Solving the </a:t>
            </a:r>
            <a:r>
              <a:rPr lang="en-US" dirty="0" smtClean="0">
                <a:hlinkClick r:id="rId2" tooltip="Discrete logarithm"/>
              </a:rPr>
              <a:t>discrete logarithm</a:t>
            </a:r>
            <a:r>
              <a:rPr lang="en-US" dirty="0" smtClean="0"/>
              <a:t> (finding </a:t>
            </a:r>
            <a:r>
              <a:rPr lang="en-US" i="1" dirty="0" smtClean="0"/>
              <a:t>e</a:t>
            </a:r>
            <a:r>
              <a:rPr lang="en-US" dirty="0" smtClean="0"/>
              <a:t> given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m</a:t>
            </a:r>
            <a:r>
              <a:rPr lang="en-US" dirty="0" smtClean="0"/>
              <a:t>) is </a:t>
            </a:r>
            <a:r>
              <a:rPr lang="en-US" u="sng" dirty="0" smtClean="0"/>
              <a:t>believed</a:t>
            </a:r>
            <a:r>
              <a:rPr lang="en-US" dirty="0" smtClean="0"/>
              <a:t> to be </a:t>
            </a:r>
            <a:r>
              <a:rPr lang="en-US" dirty="0" smtClean="0">
                <a:solidFill>
                  <a:schemeClr val="hlink"/>
                </a:solidFill>
              </a:rPr>
              <a:t>difficult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Attacks Against DH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Diffie</a:t>
            </a:r>
            <a:r>
              <a:rPr lang="en-US" sz="2800" dirty="0" smtClean="0"/>
              <a:t>-Hellman Key Exchange is secure against a passive attacker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can an active attacker disrupt the protocol?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Man in the middle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100" dirty="0" smtClean="0"/>
              <a:t>Modify Alice/Bob public values as they are exchanged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 smtClean="0"/>
              <a:t>Replace with Eve’s public values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 smtClean="0"/>
              <a:t>Replace with the value 1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 smtClean="0"/>
              <a:t>Replace with h, where h has a small order</a:t>
            </a:r>
          </a:p>
        </p:txBody>
      </p:sp>
    </p:spTree>
    <p:extLst>
      <p:ext uri="{BB962C8B-B14F-4D97-AF65-F5344CB8AC3E}">
        <p14:creationId xmlns:p14="http://schemas.microsoft.com/office/powerpoint/2010/main" val="27800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Public Key Crypto is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linear solution to the key distribution problem</a:t>
            </a:r>
          </a:p>
          <a:p>
            <a:pPr lvl="1"/>
            <a:r>
              <a:rPr lang="en-US" dirty="0" smtClean="0"/>
              <a:t>Symmetric crypto has an exponential solution</a:t>
            </a:r>
          </a:p>
          <a:p>
            <a:r>
              <a:rPr lang="en-US" dirty="0" smtClean="0"/>
              <a:t>Send messages to people you don’t share a secret key with</a:t>
            </a:r>
          </a:p>
          <a:p>
            <a:pPr lvl="1"/>
            <a:r>
              <a:rPr lang="en-US" dirty="0" smtClean="0"/>
              <a:t>So only they can read it</a:t>
            </a:r>
          </a:p>
          <a:p>
            <a:pPr lvl="1"/>
            <a:r>
              <a:rPr lang="en-US" dirty="0" smtClean="0"/>
              <a:t>They know it came for you</a:t>
            </a:r>
          </a:p>
        </p:txBody>
      </p:sp>
    </p:spTree>
    <p:extLst>
      <p:ext uri="{BB962C8B-B14F-4D97-AF65-F5344CB8AC3E}">
        <p14:creationId xmlns:p14="http://schemas.microsoft.com/office/powerpoint/2010/main" val="9771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Practical Considerations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Chose a safe prime p where p=2q+1 where q is also prime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big should p be?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2048 bits  (Source: Cryptography Engineering, Ferguson et al.)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Use p, q, and g for performance reasons (smaller subgroup)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Check public values for security properties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900" dirty="0" smtClean="0"/>
              <a:t>Public values not equal to 1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900" dirty="0" smtClean="0"/>
              <a:t>Public values that do not belong in too small a group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900" dirty="0" smtClean="0"/>
              <a:t>Hash final result of DH to generate a shared key for Alice/Bob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fortify the protocol against active attackers?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Create a certified list of public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Use digitally signed public parameters</a:t>
            </a:r>
          </a:p>
        </p:txBody>
      </p:sp>
    </p:spTree>
    <p:extLst>
      <p:ext uri="{BB962C8B-B14F-4D97-AF65-F5344CB8AC3E}">
        <p14:creationId xmlns:p14="http://schemas.microsoft.com/office/powerpoint/2010/main" val="210729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 An integer whose only factors are 1 and itself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an infinite number of primes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many primes are there?</a:t>
            </a:r>
          </a:p>
          <a:p>
            <a:pPr lvl="1"/>
            <a:r>
              <a:rPr lang="en-US" dirty="0"/>
              <a:t>Any large number </a:t>
            </a:r>
            <a:r>
              <a:rPr lang="en-US" i="1" dirty="0"/>
              <a:t>n</a:t>
            </a:r>
            <a:r>
              <a:rPr lang="en-US" dirty="0"/>
              <a:t> has about a 1 in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chance of being prime</a:t>
            </a:r>
          </a:p>
        </p:txBody>
      </p:sp>
    </p:spTree>
    <p:extLst>
      <p:ext uri="{BB962C8B-B14F-4D97-AF65-F5344CB8AC3E}">
        <p14:creationId xmlns:p14="http://schemas.microsoft.com/office/powerpoint/2010/main" val="34411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Questions*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everyone needs a different prime number won’t we run out?</a:t>
            </a:r>
          </a:p>
          <a:p>
            <a:pPr lvl="1"/>
            <a:r>
              <a:rPr lang="en-US" dirty="0" smtClean="0"/>
              <a:t>Approximately 10</a:t>
            </a:r>
            <a:r>
              <a:rPr lang="en-US" baseline="30000" dirty="0" smtClean="0"/>
              <a:t>151</a:t>
            </a:r>
            <a:r>
              <a:rPr lang="en-US" dirty="0" smtClean="0"/>
              <a:t> primes 512 bits (or less)</a:t>
            </a:r>
          </a:p>
          <a:p>
            <a:pPr lvl="1"/>
            <a:r>
              <a:rPr lang="en-US" dirty="0" smtClean="0"/>
              <a:t>Atoms in the universe: 10</a:t>
            </a:r>
            <a:r>
              <a:rPr lang="en-US" baseline="30000" dirty="0" smtClean="0"/>
              <a:t>77</a:t>
            </a:r>
          </a:p>
          <a:p>
            <a:pPr lvl="1"/>
            <a:r>
              <a:rPr lang="en-US" dirty="0" smtClean="0"/>
              <a:t>If every atom in the universe needed 1 billion primes every microsecond from the beginning of time until now you would need 10</a:t>
            </a:r>
            <a:r>
              <a:rPr lang="en-US" baseline="30000" dirty="0" smtClean="0"/>
              <a:t>109</a:t>
            </a:r>
            <a:r>
              <a:rPr lang="en-US" dirty="0" smtClean="0"/>
              <a:t> primes</a:t>
            </a:r>
          </a:p>
          <a:p>
            <a:pPr lvl="2"/>
            <a:r>
              <a:rPr lang="en-US" dirty="0" smtClean="0"/>
              <a:t>That means there’s still about 10</a:t>
            </a:r>
            <a:r>
              <a:rPr lang="en-US" baseline="30000" dirty="0" smtClean="0"/>
              <a:t>151</a:t>
            </a:r>
            <a:r>
              <a:rPr lang="en-US" dirty="0" smtClean="0"/>
              <a:t> left</a:t>
            </a:r>
          </a:p>
          <a:p>
            <a:endParaRPr lang="en-US" dirty="0" smtClean="0"/>
          </a:p>
          <a:p>
            <a:r>
              <a:rPr lang="en-US" dirty="0" smtClean="0"/>
              <a:t>What if two people pick the same prime?</a:t>
            </a:r>
          </a:p>
          <a:p>
            <a:pPr lvl="1"/>
            <a:r>
              <a:rPr lang="en-US" dirty="0" smtClean="0"/>
              <a:t>Odds are significantly less than the odds of your computer spontaneously combusting at the exact moment you win the lotto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55022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/>
              <a:t>Source: Applied Cryptography (</a:t>
            </a:r>
            <a:r>
              <a:rPr lang="en-US" sz="1400" b="0" dirty="0" err="1" smtClean="0"/>
              <a:t>Schneier</a:t>
            </a:r>
            <a:r>
              <a:rPr lang="en-US" sz="1400" b="0" dirty="0" smtClean="0"/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7264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Questions*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Couldn’t someone create a database of all primes and use that to break public key crypto?</a:t>
            </a:r>
          </a:p>
          <a:p>
            <a:pPr lvl="1"/>
            <a:r>
              <a:rPr lang="en-US" dirty="0" smtClean="0"/>
              <a:t>Assuming you could store 1 GB/gram, then the weight of a drive containing the 512-bit primes would exceed the </a:t>
            </a:r>
            <a:r>
              <a:rPr lang="en-US" dirty="0" err="1" smtClean="0"/>
              <a:t>Chandrasar</a:t>
            </a:r>
            <a:r>
              <a:rPr lang="en-US" dirty="0" smtClean="0"/>
              <a:t> limit and collapse into a black hole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6550223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smtClean="0"/>
              <a:t>Source: Applied Cryptography (</a:t>
            </a:r>
            <a:r>
              <a:rPr lang="en-US" sz="1400" b="0" dirty="0" err="1" smtClean="0"/>
              <a:t>Schneier</a:t>
            </a:r>
            <a:r>
              <a:rPr lang="en-US" sz="1400" b="0" dirty="0" smtClean="0"/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11769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Prime Factorization :</a:t>
            </a:r>
            <a:br>
              <a:rPr lang="en-US" sz="4000"/>
            </a:br>
            <a:r>
              <a:rPr lang="en-US" sz="3200"/>
              <a:t>The Fundamental Theorem of Arithmetic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integers can be expressed as a product of (powers of) primes</a:t>
            </a:r>
          </a:p>
          <a:p>
            <a:pPr lvl="1"/>
            <a:r>
              <a:rPr lang="en-US" dirty="0"/>
              <a:t>48 = 2 * 2 * 2 *2* 3</a:t>
            </a:r>
          </a:p>
          <a:p>
            <a:r>
              <a:rPr lang="en-US" dirty="0"/>
              <a:t>Factorization is the process of finding the prime factors of a number</a:t>
            </a:r>
          </a:p>
          <a:p>
            <a:r>
              <a:rPr lang="en-US" dirty="0"/>
              <a:t>This is a </a:t>
            </a:r>
            <a:r>
              <a:rPr lang="en-US" b="1" u="sng" dirty="0">
                <a:solidFill>
                  <a:schemeClr val="hlink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hard</a:t>
            </a:r>
            <a:r>
              <a:rPr lang="en-US" dirty="0"/>
              <a:t> problem for large numbers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Greatest Common </a:t>
            </a:r>
            <a:r>
              <a:rPr lang="en-US" dirty="0" smtClean="0"/>
              <a:t>Divisor (GCD</a:t>
            </a:r>
            <a:r>
              <a:rPr lang="en-US" dirty="0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A.k.a., greatest common factor</a:t>
            </a:r>
          </a:p>
          <a:p>
            <a:r>
              <a:rPr lang="en-US"/>
              <a:t>The largest number that evenly divides two numbers</a:t>
            </a:r>
          </a:p>
          <a:p>
            <a:pPr lvl="1"/>
            <a:r>
              <a:rPr lang="en-US"/>
              <a:t>GCD (15, 25) = 5</a:t>
            </a:r>
          </a:p>
        </p:txBody>
      </p:sp>
    </p:spTree>
    <p:extLst>
      <p:ext uri="{BB962C8B-B14F-4D97-AF65-F5344CB8AC3E}">
        <p14:creationId xmlns:p14="http://schemas.microsoft.com/office/powerpoint/2010/main" val="17058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12297</TotalTime>
  <Words>1486</Words>
  <Application>Microsoft Macintosh PowerPoint</Application>
  <PresentationFormat>On-screen Show (4:3)</PresentationFormat>
  <Paragraphs>192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Public Key Cryptography</vt:lpstr>
      <vt:lpstr>Asymmetric Encryption</vt:lpstr>
      <vt:lpstr>Why Public Key Crypto is Cool</vt:lpstr>
      <vt:lpstr>Number Theory</vt:lpstr>
      <vt:lpstr>Prime Numbers</vt:lpstr>
      <vt:lpstr>Prime Number Questions*</vt:lpstr>
      <vt:lpstr>Prime Number Questions*</vt:lpstr>
      <vt:lpstr>Prime Factorization : The Fundamental Theorem of Arithmetic</vt:lpstr>
      <vt:lpstr>Greatest Common Divisor (GCD)</vt:lpstr>
      <vt:lpstr>Relatively Prime</vt:lpstr>
      <vt:lpstr>Modular (%) Arithmetic</vt:lpstr>
      <vt:lpstr>Notation</vt:lpstr>
      <vt:lpstr>Additive Inverse</vt:lpstr>
      <vt:lpstr>Multiplicative Inverse</vt:lpstr>
      <vt:lpstr>Distributive Property</vt:lpstr>
      <vt:lpstr>Proof of Distributive Property</vt:lpstr>
      <vt:lpstr>Proof of Distributive Property</vt:lpstr>
      <vt:lpstr>Proof of Distributive Property</vt:lpstr>
      <vt:lpstr>Big Examples</vt:lpstr>
      <vt:lpstr>Big Examples</vt:lpstr>
      <vt:lpstr>Modular Exponentiation</vt:lpstr>
      <vt:lpstr>Brute Force Method</vt:lpstr>
      <vt:lpstr>Diffie Hellman Project</vt:lpstr>
      <vt:lpstr>Diffie-Hellman Key Exchange</vt:lpstr>
      <vt:lpstr>Diffie-Hellman Key Exchange</vt:lpstr>
      <vt:lpstr>Diffie-Hellman Key Exchange</vt:lpstr>
      <vt:lpstr>A Crowded Room of Mathematicians</vt:lpstr>
      <vt:lpstr>Why is DH Secure?</vt:lpstr>
      <vt:lpstr>Attacks Against DH</vt:lpstr>
      <vt:lpstr>Practical Considerations</vt:lpstr>
    </vt:vector>
  </TitlesOfParts>
  <Manager/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Post-Mortem</dc:title>
  <dc:subject/>
  <dc:creator>isrl</dc:creator>
  <cp:keywords/>
  <dc:description/>
  <cp:lastModifiedBy>Kent Seamons</cp:lastModifiedBy>
  <cp:revision>155</cp:revision>
  <cp:lastPrinted>1601-01-01T00:00:00Z</cp:lastPrinted>
  <dcterms:created xsi:type="dcterms:W3CDTF">2007-06-21T21:35:42Z</dcterms:created>
  <dcterms:modified xsi:type="dcterms:W3CDTF">2013-08-27T15:34:02Z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