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8"/>
  </p:notesMasterIdLst>
  <p:handoutMasterIdLst>
    <p:handoutMasterId r:id="rId9"/>
  </p:handoutMasterIdLst>
  <p:sldIdLst>
    <p:sldId id="272" r:id="rId2"/>
    <p:sldId id="273" r:id="rId3"/>
    <p:sldId id="274" r:id="rId4"/>
    <p:sldId id="275" r:id="rId5"/>
    <p:sldId id="277" r:id="rId6"/>
    <p:sldId id="276" r:id="rId7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1E1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0" autoAdjust="0"/>
  </p:normalViewPr>
  <p:slideViewPr>
    <p:cSldViewPr>
      <p:cViewPr>
        <p:scale>
          <a:sx n="94" d="100"/>
          <a:sy n="94" d="100"/>
        </p:scale>
        <p:origin x="-4576" y="-2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pitchFamily="18" charset="0"/>
              </a:defRPr>
            </a:lvl1pPr>
          </a:lstStyle>
          <a:p>
            <a:fld id="{74C1717A-34B9-4B6D-ADFF-875F9BE926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78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pitchFamily="18" charset="0"/>
              </a:defRPr>
            </a:lvl1pPr>
          </a:lstStyle>
          <a:p>
            <a:fld id="{DB2F9962-65E3-4A43-B918-62AEF6C197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4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FD72EA-20C6-4924-9836-B5529433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BD1D-78DB-4A76-A09A-FA1CA6746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14B8-47B3-49AD-93F1-D03C991CE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20B1-DC13-4576-9123-53437DD9DB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8E2B-93A4-4A76-9393-70CA6D66C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2D0A-9F64-4B36-B7CC-B99BD2E316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93CB-32DD-49A7-AF8F-E9E44EFC1B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8351-9CCE-49D6-BD8A-A1553F044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FFAF-E042-403F-8A93-6467D946E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9BD-7AA2-49DC-916E-CBA14DA7C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F0B6-D41B-4CCE-BE1A-109512F66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9C412DA-0BFD-4353-B1CD-4DABF7220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0" y="6581001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Last Updated: Aug </a:t>
            </a:r>
            <a:r>
              <a:rPr lang="en-US" sz="1200" dirty="0" smtClean="0"/>
              <a:t>27, 2013</a:t>
            </a:r>
          </a:p>
          <a:p>
            <a:pPr algn="r"/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115492" y="0"/>
            <a:ext cx="290496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CS 465</a:t>
            </a:r>
          </a:p>
        </p:txBody>
      </p:sp>
    </p:spTree>
    <p:extLst>
      <p:ext uri="{BB962C8B-B14F-4D97-AF65-F5344CB8AC3E}">
        <p14:creationId xmlns:p14="http://schemas.microsoft.com/office/powerpoint/2010/main" val="341466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Cipher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Described by Horst </a:t>
            </a:r>
            <a:r>
              <a:rPr lang="en-US" sz="2800" dirty="0" err="1" smtClean="0"/>
              <a:t>Feistel</a:t>
            </a:r>
            <a:r>
              <a:rPr lang="en-US" sz="2800" dirty="0" smtClean="0"/>
              <a:t> (IBM) in 1973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Many symmetric encryption algorithms use this structure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DES, IDEA, Blowfish, RC6, MARS, </a:t>
            </a:r>
            <a:r>
              <a:rPr lang="en-US" sz="2400" dirty="0" err="1" smtClean="0"/>
              <a:t>Twofish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Not AES</a:t>
            </a:r>
          </a:p>
          <a:p>
            <a:pPr lvl="2">
              <a:lnSpc>
                <a:spcPct val="80000"/>
              </a:lnSpc>
            </a:pPr>
            <a:r>
              <a:rPr lang="en-US" sz="2100" dirty="0" smtClean="0"/>
              <a:t>Substitution-permutation network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Block cipher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Features – block size, key size, number of rounds, sub-key generation algorithm, round function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Decryption is essentially the same as encryption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Input: </a:t>
            </a:r>
            <a:r>
              <a:rPr lang="en-US" sz="2400" dirty="0" err="1" smtClean="0"/>
              <a:t>ciphertext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Use sub-keys in reverse order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Sources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Stallings NSE Fig 2.2 (next slide)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err="1" smtClean="0"/>
              <a:t>Wikipedie</a:t>
            </a:r>
            <a:r>
              <a:rPr lang="en-US" dirty="0" smtClean="0"/>
              <a:t>: </a:t>
            </a:r>
            <a:r>
              <a:rPr lang="en-US" dirty="0" err="1" smtClean="0"/>
              <a:t>Feistel</a:t>
            </a:r>
            <a:r>
              <a:rPr lang="en-US" dirty="0" smtClean="0"/>
              <a:t> Cipher</a:t>
            </a:r>
          </a:p>
        </p:txBody>
      </p:sp>
    </p:spTree>
    <p:extLst>
      <p:ext uri="{BB962C8B-B14F-4D97-AF65-F5344CB8AC3E}">
        <p14:creationId xmlns:p14="http://schemas.microsoft.com/office/powerpoint/2010/main" val="267223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2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921669" y="0"/>
            <a:ext cx="5300663" cy="6858000"/>
          </a:xfrm>
          <a:prstGeom prst="rect">
            <a:avLst/>
          </a:prstGeo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5334000" y="6581001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 smtClean="0"/>
              <a:t>Source: Network Security Essentials (Stallings)</a:t>
            </a:r>
          </a:p>
          <a:p>
            <a:pPr algn="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11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2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921669" y="0"/>
            <a:ext cx="5300663" cy="6858000"/>
          </a:xfrm>
          <a:prstGeom prst="rect">
            <a:avLst/>
          </a:prstGeom>
          <a:noFill/>
          <a:ln/>
        </p:spPr>
      </p:pic>
      <p:sp>
        <p:nvSpPr>
          <p:cNvPr id="5" name="Oval 4"/>
          <p:cNvSpPr/>
          <p:nvPr/>
        </p:nvSpPr>
        <p:spPr>
          <a:xfrm>
            <a:off x="4495800" y="27432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6581001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 smtClean="0"/>
              <a:t>Source: Network Security Essentials (Stallings)</a:t>
            </a:r>
          </a:p>
          <a:p>
            <a:pPr algn="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027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600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Feistel</a:t>
            </a:r>
            <a:r>
              <a:rPr lang="en-US" dirty="0"/>
              <a:t> Network Round </a:t>
            </a:r>
            <a:r>
              <a:rPr lang="en-US" dirty="0" smtClean="0"/>
              <a:t>Function (F)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Feistel</a:t>
            </a:r>
            <a:r>
              <a:rPr lang="en-US" sz="2400" dirty="0"/>
              <a:t> network is guaranteed to be reversible if we can reconstruct its inputs, which are derived from the </a:t>
            </a:r>
            <a:r>
              <a:rPr lang="en-US" sz="2400" dirty="0" smtClean="0"/>
              <a:t>key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doesn’t matter how complicated or simple </a:t>
            </a:r>
            <a:r>
              <a:rPr lang="en-US" sz="2400" dirty="0" smtClean="0"/>
              <a:t>F is </a:t>
            </a:r>
            <a:r>
              <a:rPr lang="en-US" sz="2400" dirty="0"/>
              <a:t>or if it can be inverted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2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</a:t>
            </a:r>
            <a:r>
              <a:rPr lang="en-US" dirty="0" err="1" smtClean="0"/>
              <a:t>Feistel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board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the disadvantage of a 1-round </a:t>
            </a:r>
            <a:r>
              <a:rPr lang="en-US" dirty="0" err="1" smtClean="0"/>
              <a:t>Feistel</a:t>
            </a:r>
            <a:r>
              <a:rPr lang="en-US" dirty="0" smtClean="0"/>
              <a:t> network?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3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12290</TotalTime>
  <Words>178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Feistel Model</vt:lpstr>
      <vt:lpstr>Feistel Cipher Structure</vt:lpstr>
      <vt:lpstr>PowerPoint Presentation</vt:lpstr>
      <vt:lpstr>PowerPoint Presentation</vt:lpstr>
      <vt:lpstr>The Feistel Network Round Function (F)</vt:lpstr>
      <vt:lpstr>Proof of Feistel Network</vt:lpstr>
    </vt:vector>
  </TitlesOfParts>
  <Manager/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Landscape Post-Mortem</dc:title>
  <dc:subject/>
  <dc:creator>isrl</dc:creator>
  <cp:keywords/>
  <dc:description/>
  <cp:lastModifiedBy>Kent Seamons</cp:lastModifiedBy>
  <cp:revision>155</cp:revision>
  <cp:lastPrinted>1601-01-01T00:00:00Z</cp:lastPrinted>
  <dcterms:created xsi:type="dcterms:W3CDTF">2007-06-21T21:35:42Z</dcterms:created>
  <dcterms:modified xsi:type="dcterms:W3CDTF">2013-08-27T15:19:16Z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TC010184551033</vt:lpwstr>
  </property>
</Properties>
</file>