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E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>
        <p:scale>
          <a:sx n="94" d="100"/>
          <a:sy n="94" d="100"/>
        </p:scale>
        <p:origin x="-3776" y="-1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74C1717A-34B9-4B6D-ADFF-875F9BE92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0">
                <a:latin typeface="Times New Roman" pitchFamily="18" charset="0"/>
              </a:defRPr>
            </a:lvl1pPr>
          </a:lstStyle>
          <a:p>
            <a:fld id="{DB2F9962-65E3-4A43-B918-62AEF6C19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4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3E2BD-EF1C-4867-B38D-0AC06BA2F8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3E2BD-EF1C-4867-B38D-0AC06BA2F8B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3E2BD-EF1C-4867-B38D-0AC06BA2F8B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FD72EA-20C6-4924-9836-B5529433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BD1D-78DB-4A76-A09A-FA1CA6746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14B8-47B3-49AD-93F1-D03C991CE7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620B1-DC13-4576-9123-53437DD9DB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8E2B-93A4-4A76-9393-70CA6D66C6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2D0A-9F64-4B36-B7CC-B99BD2E31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93CB-32DD-49A7-AF8F-E9E44EFC1B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8351-9CCE-49D6-BD8A-A1553F044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FFAF-E042-403F-8A93-6467D946E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29BD-7AA2-49DC-916E-CBA14DA7C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F0B6-D41B-4CCE-BE1A-109512F66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9C412DA-0BFD-4353-B1CD-4DABF7220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-25869" y="2895600"/>
            <a:ext cx="91440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MAC: Message Authentication Code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228600"/>
            <a:ext cx="300915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CS 465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64008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Last Updated</a:t>
            </a:r>
            <a:r>
              <a:rPr lang="en-US" sz="1200" smtClean="0"/>
              <a:t>: </a:t>
            </a:r>
            <a:r>
              <a:rPr lang="en-US" sz="1200" smtClean="0"/>
              <a:t>Sep 18,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248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/>
            </a:pPr>
            <a:r>
              <a:rPr lang="en-US" dirty="0" smtClean="0"/>
              <a:t>CBC-MAC</a:t>
            </a:r>
          </a:p>
          <a:p>
            <a:pPr lvl="1"/>
            <a:r>
              <a:rPr lang="en-US" dirty="0" smtClean="0"/>
              <a:t>Use CBC mode and a block cipher</a:t>
            </a:r>
          </a:p>
          <a:p>
            <a:pPr lvl="1"/>
            <a:r>
              <a:rPr lang="en-US" dirty="0" smtClean="0"/>
              <a:t>Expensive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Hash the message and encrypt the digest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Three Ways to Implement a MAC</a:t>
            </a:r>
            <a:endParaRPr lang="en-US" dirty="0"/>
          </a:p>
        </p:txBody>
      </p:sp>
      <p:pic>
        <p:nvPicPr>
          <p:cNvPr id="4" name="Picture 3" descr="f3-2.png"/>
          <p:cNvPicPr>
            <a:picLocks noChangeAspect="1"/>
          </p:cNvPicPr>
          <p:nvPr/>
        </p:nvPicPr>
        <p:blipFill>
          <a:blip r:embed="rId2" cstate="print"/>
          <a:srcRect b="62222"/>
          <a:stretch>
            <a:fillRect/>
          </a:stretch>
        </p:blipFill>
        <p:spPr>
          <a:xfrm>
            <a:off x="1676400" y="3657600"/>
            <a:ext cx="5300347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65810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 smtClean="0"/>
              <a:t>Source: Network Security Essentials (Stallings)</a:t>
            </a:r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69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+mj-lt"/>
              <a:buAutoNum type="arabicPeriod"/>
            </a:pPr>
            <a:r>
              <a:rPr lang="en-US" dirty="0" smtClean="0"/>
              <a:t>CBC-MAC</a:t>
            </a:r>
          </a:p>
          <a:p>
            <a:pPr marL="288925" indent="-288925">
              <a:buFont typeface="+mj-lt"/>
              <a:buAutoNum type="arabicPeriod"/>
            </a:pPr>
            <a:r>
              <a:rPr lang="en-US" dirty="0" smtClean="0"/>
              <a:t>Hash the message and encrypt the digest</a:t>
            </a:r>
          </a:p>
          <a:p>
            <a:pPr marL="288925" indent="-288925">
              <a:buFont typeface="+mj-lt"/>
              <a:buAutoNum type="arabicPeriod"/>
            </a:pPr>
            <a:r>
              <a:rPr lang="en-US" sz="2800" dirty="0" smtClean="0"/>
              <a:t>Hash the message along with a shared key</a:t>
            </a:r>
          </a:p>
          <a:p>
            <a:pPr lvl="1"/>
            <a:r>
              <a:rPr lang="en-US" dirty="0" smtClean="0"/>
              <a:t>MAC generated using hashing is known as an HMAC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Three Ways to Implement a MAC</a:t>
            </a:r>
            <a:endParaRPr lang="en-US" dirty="0"/>
          </a:p>
        </p:txBody>
      </p:sp>
      <p:pic>
        <p:nvPicPr>
          <p:cNvPr id="4" name="Picture 3" descr="f3-2.png"/>
          <p:cNvPicPr>
            <a:picLocks noChangeAspect="1"/>
          </p:cNvPicPr>
          <p:nvPr/>
        </p:nvPicPr>
        <p:blipFill>
          <a:blip r:embed="rId3" cstate="print"/>
          <a:srcRect t="62223" b="8888"/>
          <a:stretch>
            <a:fillRect/>
          </a:stretch>
        </p:blipFill>
        <p:spPr>
          <a:xfrm>
            <a:off x="1938653" y="4343400"/>
            <a:ext cx="5300347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65810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 smtClean="0"/>
              <a:t>Source: Network Security Essentials (Stallings)</a:t>
            </a:r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2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62200"/>
          </a:xfrm>
        </p:spPr>
        <p:txBody>
          <a:bodyPr/>
          <a:lstStyle/>
          <a:p>
            <a:r>
              <a:rPr lang="en-US" sz="2400" dirty="0" smtClean="0"/>
              <a:t>Cryptographers recommend against this kind of HMAC using modern hash functions</a:t>
            </a:r>
          </a:p>
          <a:p>
            <a:r>
              <a:rPr lang="en-US" sz="2400" dirty="0" smtClean="0"/>
              <a:t>Vulnerable to a message extension attack</a:t>
            </a:r>
          </a:p>
          <a:p>
            <a:r>
              <a:rPr lang="en-US" sz="2400" dirty="0" smtClean="0"/>
              <a:t>An example of an implementation weaknesses in the algorithm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Design Flaw!</a:t>
            </a:r>
            <a:endParaRPr lang="en-US" dirty="0"/>
          </a:p>
        </p:txBody>
      </p:sp>
      <p:pic>
        <p:nvPicPr>
          <p:cNvPr id="4098" name="Picture 2" descr="C:\Documents and Settings\root\Local Settings\Temporary Internet Files\Content.IE5\AXQY25KL\MCj010473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5688" y="2667000"/>
            <a:ext cx="1096312" cy="1143000"/>
          </a:xfrm>
          <a:prstGeom prst="rect">
            <a:avLst/>
          </a:prstGeom>
          <a:noFill/>
        </p:spPr>
      </p:pic>
      <p:pic>
        <p:nvPicPr>
          <p:cNvPr id="5" name="Picture 4" descr="f3-2.png"/>
          <p:cNvPicPr>
            <a:picLocks noChangeAspect="1"/>
          </p:cNvPicPr>
          <p:nvPr/>
        </p:nvPicPr>
        <p:blipFill>
          <a:blip r:embed="rId3" cstate="print"/>
          <a:srcRect t="62223" b="8888"/>
          <a:stretch>
            <a:fillRect/>
          </a:stretch>
        </p:blipFill>
        <p:spPr>
          <a:xfrm>
            <a:off x="1921827" y="2286000"/>
            <a:ext cx="530034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9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Hash Function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 hash functions (MD5, SHA-1) use an iterative implementation technique known as the </a:t>
            </a:r>
            <a:r>
              <a:rPr lang="en-US" dirty="0" err="1" smtClean="0"/>
              <a:t>Merkle-Damgård</a:t>
            </a:r>
            <a:r>
              <a:rPr lang="en-US" dirty="0" smtClean="0"/>
              <a:t> </a:t>
            </a:r>
            <a:r>
              <a:rPr lang="en-US" dirty="0"/>
              <a:t>construction </a:t>
            </a:r>
          </a:p>
        </p:txBody>
      </p:sp>
    </p:spTree>
    <p:extLst>
      <p:ext uri="{BB962C8B-B14F-4D97-AF65-F5344CB8AC3E}">
        <p14:creationId xmlns:p14="http://schemas.microsoft.com/office/powerpoint/2010/main" val="401762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f3-04"/>
          <p:cNvPicPr>
            <a:picLocks noChangeAspect="1" noChangeArrowheads="1"/>
          </p:cNvPicPr>
          <p:nvPr/>
        </p:nvPicPr>
        <p:blipFill>
          <a:blip r:embed="rId2" cstate="print"/>
          <a:srcRect l="8621" t="5182" r="2586" b="6693"/>
          <a:stretch>
            <a:fillRect/>
          </a:stretch>
        </p:blipFill>
        <p:spPr bwMode="auto">
          <a:xfrm>
            <a:off x="647700" y="419100"/>
            <a:ext cx="7848600" cy="601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3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and Bob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Alice and Bob share a key K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Alice </a:t>
            </a:r>
            <a:r>
              <a:rPr lang="en-US" sz="2800" dirty="0"/>
              <a:t>sends message M</a:t>
            </a:r>
            <a:r>
              <a:rPr lang="en-US" sz="2800" baseline="-25000" dirty="0"/>
              <a:t>1</a:t>
            </a:r>
            <a:r>
              <a:rPr lang="en-US" sz="2800" baseline="30000" dirty="0"/>
              <a:t> </a:t>
            </a:r>
            <a:r>
              <a:rPr lang="en-US" sz="2800" dirty="0"/>
              <a:t>to Bob such that Bob knows it came from Alice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Alice computes H(K || M</a:t>
            </a:r>
            <a:r>
              <a:rPr lang="en-US" sz="2400" baseline="-25000" dirty="0"/>
              <a:t>1</a:t>
            </a:r>
            <a:r>
              <a:rPr lang="en-US" sz="2400" dirty="0"/>
              <a:t>) = d</a:t>
            </a:r>
            <a:r>
              <a:rPr lang="en-US" sz="2400" baseline="-25000" dirty="0"/>
              <a:t>1</a:t>
            </a:r>
            <a:r>
              <a:rPr lang="en-US" sz="2400" baseline="30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Alice </a:t>
            </a:r>
            <a:r>
              <a:rPr lang="en-US" sz="2400" dirty="0" smtClean="0"/>
              <a:t>sends </a:t>
            </a:r>
            <a:r>
              <a:rPr lang="en-US" sz="2400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d</a:t>
            </a:r>
            <a:r>
              <a:rPr lang="en-US" sz="2400" baseline="-25000" dirty="0"/>
              <a:t>1</a:t>
            </a:r>
            <a:r>
              <a:rPr lang="en-US" sz="2400" baseline="30000" dirty="0"/>
              <a:t> </a:t>
            </a:r>
            <a:r>
              <a:rPr lang="en-US" sz="2400" dirty="0" smtClean="0"/>
              <a:t>to B</a:t>
            </a:r>
            <a:r>
              <a:rPr lang="en-US" sz="2400" dirty="0" smtClean="0"/>
              <a:t>ob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Bob </a:t>
            </a:r>
            <a:r>
              <a:rPr lang="en-US" sz="2800" dirty="0"/>
              <a:t>verifies the message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Bob computes H(K || M</a:t>
            </a:r>
            <a:r>
              <a:rPr lang="en-US" sz="2400" baseline="-25000" dirty="0"/>
              <a:t>1</a:t>
            </a:r>
            <a:r>
              <a:rPr lang="en-US" sz="2400" dirty="0"/>
              <a:t>) = d</a:t>
            </a:r>
            <a:r>
              <a:rPr lang="en-US" sz="2400" baseline="-25000" dirty="0"/>
              <a:t>2 </a:t>
            </a:r>
            <a:r>
              <a:rPr lang="en-US" sz="2400" dirty="0"/>
              <a:t>and compares d</a:t>
            </a:r>
            <a:r>
              <a:rPr lang="en-US" sz="2400" baseline="-25000" dirty="0"/>
              <a:t>1</a:t>
            </a:r>
            <a:r>
              <a:rPr lang="en-US" sz="2400" dirty="0"/>
              <a:t> to d</a:t>
            </a:r>
            <a:r>
              <a:rPr lang="en-US" sz="2400" baseline="-25000" dirty="0"/>
              <a:t>2</a:t>
            </a:r>
            <a:r>
              <a:rPr lang="en-US" sz="2400" dirty="0"/>
              <a:t>.  If they match, the message came from Alice.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 did it????</a:t>
            </a:r>
          </a:p>
        </p:txBody>
      </p:sp>
    </p:spTree>
    <p:extLst>
      <p:ext uri="{BB962C8B-B14F-4D97-AF65-F5344CB8AC3E}">
        <p14:creationId xmlns:p14="http://schemas.microsoft.com/office/powerpoint/2010/main" val="419047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HMAC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 message extension attack vulnerability, the government standard HMAC algorithm guards against this </a:t>
            </a:r>
            <a:r>
              <a:rPr lang="en-US" dirty="0" smtClean="0"/>
              <a:t>threat</a:t>
            </a:r>
          </a:p>
          <a:p>
            <a:pPr lvl="1"/>
            <a:r>
              <a:rPr lang="en-US" dirty="0" smtClean="0"/>
              <a:t>FIPS 198</a:t>
            </a:r>
          </a:p>
          <a:p>
            <a:pPr lvl="1"/>
            <a:r>
              <a:rPr lang="en-US" dirty="0" smtClean="0"/>
              <a:t>RFC 2104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3-6.png"/>
          <p:cNvPicPr>
            <a:picLocks noChangeAspect="1"/>
          </p:cNvPicPr>
          <p:nvPr/>
        </p:nvPicPr>
        <p:blipFill>
          <a:blip r:embed="rId3" cstate="print"/>
          <a:srcRect t="7778" b="10000"/>
          <a:stretch>
            <a:fillRect/>
          </a:stretch>
        </p:blipFill>
        <p:spPr>
          <a:xfrm>
            <a:off x="2971800" y="1295400"/>
            <a:ext cx="5299364" cy="5638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>
            <a:normAutofit/>
          </a:bodyPr>
          <a:lstStyle/>
          <a:p>
            <a:r>
              <a:rPr dirty="0" smtClean="0"/>
              <a:t>HMAC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786128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H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sz="2400" dirty="0" smtClean="0"/>
              <a:t>K || H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sz="2400" dirty="0" smtClean="0"/>
              <a:t>K || M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)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566723" y="2913706"/>
            <a:ext cx="435318" cy="43909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36265" y="5029200"/>
            <a:ext cx="46097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068763"/>
          </a:xfrm>
        </p:spPr>
        <p:txBody>
          <a:bodyPr/>
          <a:lstStyle/>
          <a:p>
            <a:r>
              <a:rPr lang="en-US" dirty="0" smtClean="0"/>
              <a:t>Authentication?</a:t>
            </a:r>
          </a:p>
          <a:p>
            <a:endParaRPr lang="en-US" dirty="0" smtClean="0"/>
          </a:p>
          <a:p>
            <a:r>
              <a:rPr lang="en-US" dirty="0" smtClean="0"/>
              <a:t>Confidentiality?</a:t>
            </a:r>
          </a:p>
          <a:p>
            <a:endParaRPr lang="en-US" dirty="0" smtClean="0"/>
          </a:p>
          <a:p>
            <a:r>
              <a:rPr lang="en-US" dirty="0" smtClean="0"/>
              <a:t>Integrity?</a:t>
            </a:r>
          </a:p>
          <a:p>
            <a:endParaRPr lang="en-US" dirty="0" smtClean="0"/>
          </a:p>
          <a:p>
            <a:r>
              <a:rPr lang="en-US" dirty="0" smtClean="0"/>
              <a:t>Non-repudiation?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600200"/>
          </a:xfrm>
        </p:spPr>
        <p:txBody>
          <a:bodyPr>
            <a:normAutofit fontScale="90000"/>
          </a:bodyPr>
          <a:lstStyle/>
          <a:p>
            <a:r>
              <a:rPr dirty="0" smtClean="0"/>
              <a:t>What Assurrances are Provided by Symmetric Encryption?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Bit Flipping Attacks (Block Cipher)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838325"/>
            <a:ext cx="69723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2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Plaintext: </a:t>
            </a:r>
            <a:r>
              <a:rPr lang="en-US" sz="26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ACCT_NO</a:t>
            </a:r>
            <a:r>
              <a:rPr lang="en-US" sz="2600" dirty="0" smtClean="0">
                <a:effectLst/>
              </a:rPr>
              <a:t>:</a:t>
            </a:r>
            <a:r>
              <a:rPr lang="en-US" sz="2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123-45-6789</a:t>
            </a:r>
            <a:r>
              <a:rPr lang="en-US" sz="2600" dirty="0" smtClean="0"/>
              <a:t> </a:t>
            </a:r>
            <a:r>
              <a:rPr lang="en-US" sz="26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ADD</a:t>
            </a:r>
            <a:r>
              <a:rPr lang="en-US" sz="2600" dirty="0" smtClean="0"/>
              <a:t>:</a:t>
            </a:r>
            <a:r>
              <a:rPr lang="en-US" sz="2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100</a:t>
            </a:r>
          </a:p>
          <a:p>
            <a:r>
              <a:rPr lang="en-US" sz="2600" dirty="0" err="1" smtClean="0"/>
              <a:t>Ciphertext</a:t>
            </a:r>
            <a:r>
              <a:rPr lang="en-US" sz="2600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Bit Flipping Attacks (Stream Cipher)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590800"/>
            <a:ext cx="71192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15b1206b7efa68b9 </a:t>
            </a:r>
            <a:r>
              <a:rPr lang="en-US" sz="1700" dirty="0" smtClean="0">
                <a:effectLst/>
              </a:rPr>
              <a:t>89</a:t>
            </a:r>
            <a:r>
              <a:rPr lang="en-US" sz="17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17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c87357507e3a27a138ca</a:t>
            </a:r>
            <a:r>
              <a:rPr lang="en-US" sz="1700" dirty="0" smtClean="0"/>
              <a:t> dc </a:t>
            </a:r>
            <a:r>
              <a:rPr lang="en-US" sz="17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b2a1bb</a:t>
            </a:r>
            <a:r>
              <a:rPr lang="en-US" sz="1700" dirty="0" smtClean="0"/>
              <a:t> f8 </a:t>
            </a:r>
            <a:r>
              <a:rPr lang="en-US" sz="17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eebee5</a:t>
            </a:r>
            <a:endParaRPr lang="en-US" sz="17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47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Assure that the message has not been altered</a:t>
            </a:r>
          </a:p>
          <a:p>
            <a:endParaRPr lang="en-US" dirty="0" smtClean="0"/>
          </a:p>
          <a:p>
            <a:r>
              <a:rPr lang="en-US" dirty="0" smtClean="0"/>
              <a:t>Assure the source of the message is authentic</a:t>
            </a:r>
          </a:p>
          <a:p>
            <a:endParaRPr lang="en-US" dirty="0" smtClean="0"/>
          </a:p>
          <a:p>
            <a:r>
              <a:rPr lang="en-US" dirty="0" smtClean="0"/>
              <a:t>Optional – Timeliness of the 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Goals of Message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of encrypted messages</a:t>
            </a:r>
          </a:p>
          <a:p>
            <a:pPr lvl="1"/>
            <a:r>
              <a:rPr lang="en-US" dirty="0" smtClean="0"/>
              <a:t>Include an error-detection code in plaintext message</a:t>
            </a:r>
          </a:p>
          <a:p>
            <a:endParaRPr lang="en-US" dirty="0" smtClean="0"/>
          </a:p>
          <a:p>
            <a:r>
              <a:rPr lang="en-US" dirty="0" smtClean="0"/>
              <a:t>Authentication of plaintext messages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without</a:t>
            </a:r>
            <a:r>
              <a:rPr lang="en-US" dirty="0" smtClean="0"/>
              <a:t> confidentiality</a:t>
            </a:r>
          </a:p>
          <a:p>
            <a:pPr lvl="1"/>
            <a:r>
              <a:rPr lang="en-US" dirty="0" smtClean="0"/>
              <a:t>Attach a key-based error-detection code to plaintext message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Message Authentication:</a:t>
            </a:r>
            <a:br>
              <a:rPr smtClean="0"/>
            </a:br>
            <a:r>
              <a:rPr smtClean="0"/>
              <a:t>Ciphertext  vs. Plaintext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676400"/>
            <a:ext cx="2286000" cy="29718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Dear BYU,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Thank you so much for offering such an awesome computer security course.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Sincerely,</a:t>
            </a:r>
          </a:p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Joe Student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00200"/>
          </a:xfrm>
        </p:spPr>
        <p:txBody>
          <a:bodyPr>
            <a:normAutofit/>
          </a:bodyPr>
          <a:lstStyle/>
          <a:p>
            <a:r>
              <a:rPr dirty="0" smtClean="0"/>
              <a:t>Message Authentication Code (MAC)</a:t>
            </a:r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 rot="20115236">
            <a:off x="3380056" y="3473191"/>
            <a:ext cx="4245423" cy="3453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737946"/>
            <a:ext cx="2514600" cy="15240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300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message really is from me and hasn’t been modified.</a:t>
            </a:r>
            <a:endParaRPr lang="en-US" dirty="0"/>
          </a:p>
        </p:txBody>
      </p:sp>
      <p:sp useBgFill="1">
        <p:nvSpPr>
          <p:cNvPr id="14" name="Rectangle 13"/>
          <p:cNvSpPr/>
          <p:nvPr/>
        </p:nvSpPr>
        <p:spPr>
          <a:xfrm rot="20115236">
            <a:off x="2196371" y="3919823"/>
            <a:ext cx="2999142" cy="13219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7"/>
          <p:cNvGrpSpPr/>
          <p:nvPr/>
        </p:nvGrpSpPr>
        <p:grpSpPr>
          <a:xfrm rot="19807775">
            <a:off x="726115" y="4866069"/>
            <a:ext cx="1447800" cy="854076"/>
            <a:chOff x="2151888" y="2362200"/>
            <a:chExt cx="1447800" cy="854076"/>
          </a:xfrm>
        </p:grpSpPr>
        <p:pic>
          <p:nvPicPr>
            <p:cNvPr id="11" name="Picture 4" descr="MCj0238179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1888" y="2560638"/>
              <a:ext cx="1447800" cy="65563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590800" y="2362200"/>
              <a:ext cx="550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133600" y="3585546"/>
            <a:ext cx="3048000" cy="1524000"/>
          </a:xfrm>
          <a:prstGeom prst="rect">
            <a:avLst/>
          </a:prstGeom>
          <a:solidFill>
            <a:schemeClr val="tx2">
              <a:lumMod val="50000"/>
            </a:schemeClr>
          </a:solidFill>
          <a:ln w="34925">
            <a:solidFill>
              <a:srgbClr val="FFFFF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300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MAC 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1676400"/>
            <a:ext cx="2286000" cy="29718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0000"/>
                </a:solidFill>
              </a:rPr>
              <a:t>Dear BYU,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Thank you so much for offering such an awesome computer security course.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Sincerely,</a:t>
            </a:r>
          </a:p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Joe Student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8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5859E-6 L 0.24982 -0.126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127E-6 L 0.33333 0.338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111 L 0.16667 0.1554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127E-6 L 0.45833 -3.712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6 0.15556 L 0.44583 -0.0425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3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4196" y="2133600"/>
            <a:ext cx="5915608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600200"/>
          </a:xfrm>
        </p:spPr>
        <p:txBody>
          <a:bodyPr>
            <a:normAutofit/>
          </a:bodyPr>
          <a:lstStyle/>
          <a:p>
            <a:r>
              <a:rPr dirty="0" smtClean="0"/>
              <a:t>Message Authentication Code (MAC)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5810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 smtClean="0"/>
              <a:t>Source: Network Security Essentials (Stallings)</a:t>
            </a:r>
          </a:p>
          <a:p>
            <a:pPr algn="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232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12-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4196" y="2057400"/>
            <a:ext cx="5915608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MAC Creation with Block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1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12295</TotalTime>
  <Words>453</Words>
  <Application>Microsoft Macintosh PowerPoint</Application>
  <PresentationFormat>On-screen Show (4:3)</PresentationFormat>
  <Paragraphs>85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MAC: Message Authentication Code</vt:lpstr>
      <vt:lpstr>What Assurrances are Provided by Symmetric Encryption?</vt:lpstr>
      <vt:lpstr>Bit Flipping Attacks (Block Cipher)</vt:lpstr>
      <vt:lpstr>Bit Flipping Attacks (Stream Cipher)</vt:lpstr>
      <vt:lpstr>Goals of Message Authentication</vt:lpstr>
      <vt:lpstr>Message Authentication: Ciphertext  vs. Plaintext</vt:lpstr>
      <vt:lpstr>Message Authentication Code (MAC)</vt:lpstr>
      <vt:lpstr>Message Authentication Code (MAC)</vt:lpstr>
      <vt:lpstr>MAC Creation with Block Cipher</vt:lpstr>
      <vt:lpstr>Three Ways to Implement a MAC</vt:lpstr>
      <vt:lpstr>Three Ways to Implement a MAC</vt:lpstr>
      <vt:lpstr>Design Flaw!</vt:lpstr>
      <vt:lpstr>Iterative Hash Function</vt:lpstr>
      <vt:lpstr>PowerPoint Presentation</vt:lpstr>
      <vt:lpstr>Alice and Bob</vt:lpstr>
      <vt:lpstr>HMAC</vt:lpstr>
      <vt:lpstr>HMAC</vt:lpstr>
    </vt:vector>
  </TitlesOfParts>
  <Manager/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Post-Mortem</dc:title>
  <dc:subject/>
  <dc:creator>isrl</dc:creator>
  <cp:keywords/>
  <dc:description/>
  <cp:lastModifiedBy>Kent Seamons</cp:lastModifiedBy>
  <cp:revision>157</cp:revision>
  <cp:lastPrinted>1601-01-01T00:00:00Z</cp:lastPrinted>
  <dcterms:created xsi:type="dcterms:W3CDTF">2007-06-21T21:35:42Z</dcterms:created>
  <dcterms:modified xsi:type="dcterms:W3CDTF">2013-09-18T21:58:12Z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TC010184551033</vt:lpwstr>
  </property>
</Properties>
</file>