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1_881780E3.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7" r:id="rId2"/>
  </p:sldIdLst>
  <p:sldSz cx="30275213" cy="42811700"/>
  <p:notesSz cx="6858000" cy="9144000"/>
  <p:defaultTextStyle>
    <a:defPPr>
      <a:defRPr lang="en-US"/>
    </a:defPPr>
    <a:lvl1pPr marL="0" algn="l" defTabSz="1475676" rtl="0" eaLnBrk="1" latinLnBrk="0" hangingPunct="1">
      <a:defRPr sz="5800" kern="1200">
        <a:solidFill>
          <a:schemeClr val="tx1"/>
        </a:solidFill>
        <a:latin typeface="+mn-lt"/>
        <a:ea typeface="+mn-ea"/>
        <a:cs typeface="+mn-cs"/>
      </a:defRPr>
    </a:lvl1pPr>
    <a:lvl2pPr marL="1475676" algn="l" defTabSz="1475676" rtl="0" eaLnBrk="1" latinLnBrk="0" hangingPunct="1">
      <a:defRPr sz="5800" kern="1200">
        <a:solidFill>
          <a:schemeClr val="tx1"/>
        </a:solidFill>
        <a:latin typeface="+mn-lt"/>
        <a:ea typeface="+mn-ea"/>
        <a:cs typeface="+mn-cs"/>
      </a:defRPr>
    </a:lvl2pPr>
    <a:lvl3pPr marL="2951353" algn="l" defTabSz="1475676" rtl="0" eaLnBrk="1" latinLnBrk="0" hangingPunct="1">
      <a:defRPr sz="5800" kern="1200">
        <a:solidFill>
          <a:schemeClr val="tx1"/>
        </a:solidFill>
        <a:latin typeface="+mn-lt"/>
        <a:ea typeface="+mn-ea"/>
        <a:cs typeface="+mn-cs"/>
      </a:defRPr>
    </a:lvl3pPr>
    <a:lvl4pPr marL="4427029" algn="l" defTabSz="1475676" rtl="0" eaLnBrk="1" latinLnBrk="0" hangingPunct="1">
      <a:defRPr sz="5800" kern="1200">
        <a:solidFill>
          <a:schemeClr val="tx1"/>
        </a:solidFill>
        <a:latin typeface="+mn-lt"/>
        <a:ea typeface="+mn-ea"/>
        <a:cs typeface="+mn-cs"/>
      </a:defRPr>
    </a:lvl4pPr>
    <a:lvl5pPr marL="5902705" algn="l" defTabSz="1475676" rtl="0" eaLnBrk="1" latinLnBrk="0" hangingPunct="1">
      <a:defRPr sz="5800" kern="1200">
        <a:solidFill>
          <a:schemeClr val="tx1"/>
        </a:solidFill>
        <a:latin typeface="+mn-lt"/>
        <a:ea typeface="+mn-ea"/>
        <a:cs typeface="+mn-cs"/>
      </a:defRPr>
    </a:lvl5pPr>
    <a:lvl6pPr marL="7378382" algn="l" defTabSz="1475676" rtl="0" eaLnBrk="1" latinLnBrk="0" hangingPunct="1">
      <a:defRPr sz="5800" kern="1200">
        <a:solidFill>
          <a:schemeClr val="tx1"/>
        </a:solidFill>
        <a:latin typeface="+mn-lt"/>
        <a:ea typeface="+mn-ea"/>
        <a:cs typeface="+mn-cs"/>
      </a:defRPr>
    </a:lvl6pPr>
    <a:lvl7pPr marL="8854058" algn="l" defTabSz="1475676" rtl="0" eaLnBrk="1" latinLnBrk="0" hangingPunct="1">
      <a:defRPr sz="5800" kern="1200">
        <a:solidFill>
          <a:schemeClr val="tx1"/>
        </a:solidFill>
        <a:latin typeface="+mn-lt"/>
        <a:ea typeface="+mn-ea"/>
        <a:cs typeface="+mn-cs"/>
      </a:defRPr>
    </a:lvl7pPr>
    <a:lvl8pPr marL="10329731" algn="l" defTabSz="1475676" rtl="0" eaLnBrk="1" latinLnBrk="0" hangingPunct="1">
      <a:defRPr sz="5800" kern="1200">
        <a:solidFill>
          <a:schemeClr val="tx1"/>
        </a:solidFill>
        <a:latin typeface="+mn-lt"/>
        <a:ea typeface="+mn-ea"/>
        <a:cs typeface="+mn-cs"/>
      </a:defRPr>
    </a:lvl8pPr>
    <a:lvl9pPr marL="11805411" algn="l" defTabSz="1475676"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5">
          <p15:clr>
            <a:srgbClr val="A4A3A4"/>
          </p15:clr>
        </p15:guide>
        <p15:guide id="2" pos="9536">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A95DC30-18C8-5811-765E-F09E383FFD14}" name="Chris Gaskell" initials="CG" userId="ee545228e8050611" providerId="Windows Live"/>
  <p188:author id="{49457747-6D7B-23DC-2EDE-E57FA863850C}" name="Markus Reuber" initials="MR" userId="S::m.reuber@sheffield.ac.uk::2ae523f2-95c9-4b3a-8645-9401791d2984"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4" autoAdjust="0"/>
    <p:restoredTop sz="95035" autoAdjust="0"/>
  </p:normalViewPr>
  <p:slideViewPr>
    <p:cSldViewPr snapToGrid="0" snapToObjects="1">
      <p:cViewPr>
        <p:scale>
          <a:sx n="26" d="100"/>
          <a:sy n="26" d="100"/>
        </p:scale>
        <p:origin x="1792" y="-1568"/>
      </p:cViewPr>
      <p:guideLst>
        <p:guide orient="horz" pos="13485"/>
        <p:guide pos="95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Sheet1!$B$12:$B$17</c:f>
              <c:strCache>
                <c:ptCount val="6"/>
                <c:pt idx="0">
                  <c:v>Functioning</c:v>
                </c:pt>
                <c:pt idx="1">
                  <c:v>Seizure frequency</c:v>
                </c:pt>
                <c:pt idx="2">
                  <c:v>Mental health</c:v>
                </c:pt>
                <c:pt idx="3">
                  <c:v>Non-specific psychological factors</c:v>
                </c:pt>
                <c:pt idx="4">
                  <c:v>Dissociation &amp; somatform </c:v>
                </c:pt>
                <c:pt idx="5">
                  <c:v>Health-realted quality of life</c:v>
                </c:pt>
              </c:strCache>
            </c:strRef>
          </c:cat>
          <c:val>
            <c:numRef>
              <c:f>Sheet1!$C$12:$C$17</c:f>
              <c:numCache>
                <c:formatCode>General</c:formatCode>
                <c:ptCount val="6"/>
                <c:pt idx="0">
                  <c:v>0.78</c:v>
                </c:pt>
                <c:pt idx="1">
                  <c:v>0.53</c:v>
                </c:pt>
                <c:pt idx="2">
                  <c:v>0.52</c:v>
                </c:pt>
                <c:pt idx="3">
                  <c:v>0.41</c:v>
                </c:pt>
                <c:pt idx="4">
                  <c:v>0.41</c:v>
                </c:pt>
                <c:pt idx="5">
                  <c:v>0.36</c:v>
                </c:pt>
              </c:numCache>
            </c:numRef>
          </c:val>
          <c:extLst>
            <c:ext xmlns:c16="http://schemas.microsoft.com/office/drawing/2014/chart" uri="{C3380CC4-5D6E-409C-BE32-E72D297353CC}">
              <c16:uniqueId val="{00000000-8DAF-234C-A05C-49D845D84C5B}"/>
            </c:ext>
          </c:extLst>
        </c:ser>
        <c:dLbls>
          <c:showLegendKey val="0"/>
          <c:showVal val="0"/>
          <c:showCatName val="0"/>
          <c:showSerName val="0"/>
          <c:showPercent val="0"/>
          <c:showBubbleSize val="0"/>
        </c:dLbls>
        <c:gapWidth val="219"/>
        <c:overlap val="-27"/>
        <c:axId val="1215496607"/>
        <c:axId val="504228336"/>
      </c:barChart>
      <c:catAx>
        <c:axId val="12154966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504228336"/>
        <c:crosses val="autoZero"/>
        <c:auto val="1"/>
        <c:lblAlgn val="ctr"/>
        <c:lblOffset val="100"/>
        <c:noMultiLvlLbl val="0"/>
      </c:catAx>
      <c:valAx>
        <c:axId val="504228336"/>
        <c:scaling>
          <c:orientation val="minMax"/>
          <c:max val="0.8"/>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600" b="1" i="0" u="none" strike="noStrike" kern="1200" baseline="0">
                <a:solidFill>
                  <a:schemeClr val="tx1">
                    <a:lumMod val="65000"/>
                    <a:lumOff val="35000"/>
                  </a:schemeClr>
                </a:solidFill>
                <a:latin typeface="+mn-lt"/>
                <a:ea typeface="+mn-ea"/>
                <a:cs typeface="+mn-cs"/>
              </a:defRPr>
            </a:pPr>
            <a:endParaRPr lang="en-US"/>
          </a:p>
        </c:txPr>
        <c:crossAx val="1215496607"/>
        <c:crosses val="autoZero"/>
        <c:crossBetween val="between"/>
        <c:min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b="1"/>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1_881780E3.xml><?xml version="1.0" encoding="utf-8"?>
<p188:cmLst xmlns:a="http://schemas.openxmlformats.org/drawingml/2006/main" xmlns:r="http://schemas.openxmlformats.org/officeDocument/2006/relationships" xmlns:p188="http://schemas.microsoft.com/office/powerpoint/2018/8/main">
  <p188:cm id="{8D6F2033-2C60-7F45-A2F7-7D29FD68DC59}" authorId="{6A95DC30-18C8-5811-765E-F09E383FFD14}" created="2024-05-29T11:01:52.305">
    <ac:txMkLst xmlns:ac="http://schemas.microsoft.com/office/drawing/2013/main/command">
      <pc:docMk xmlns:pc="http://schemas.microsoft.com/office/powerpoint/2013/main/command"/>
      <pc:sldMk xmlns:pc="http://schemas.microsoft.com/office/powerpoint/2013/main/command" cId="2283241699" sldId="257"/>
      <ac:spMk id="13" creationId="{00000000-0000-0000-0000-000000000000}"/>
      <ac:txMk cp="106" len="41">
        <ac:context len="1036" hash="38975199"/>
      </ac:txMk>
    </ac:txMkLst>
    <p188:pos x="29383258" y="1628706"/>
    <p188:txBody>
      <a:bodyPr/>
      <a:lstStyle/>
      <a:p>
        <a:r>
          <a:rPr lang="en-US"/>
          <a:t>What authority recommends this? I imagine this would be based on very little evidence.</a:t>
        </a:r>
      </a:p>
    </p188:txBody>
  </p188:cm>
  <p188:cm id="{7E99789D-0BA3-964C-844C-55EF87554BD1}" authorId="{6A95DC30-18C8-5811-765E-F09E383FFD14}" created="2024-05-29T11:04:41.691">
    <ac:txMkLst xmlns:ac="http://schemas.microsoft.com/office/drawing/2013/main/command">
      <pc:docMk xmlns:pc="http://schemas.microsoft.com/office/powerpoint/2013/main/command"/>
      <pc:sldMk xmlns:pc="http://schemas.microsoft.com/office/powerpoint/2013/main/command" cId="2283241699" sldId="257"/>
      <ac:spMk id="41" creationId="{00000000-0000-0000-0000-000000000000}"/>
      <ac:txMk cp="324" len="62">
        <ac:context len="1110" hash="3363727476"/>
      </ac:txMk>
    </ac:txMkLst>
    <p188:pos x="13812369" y="6488793"/>
    <p188:txBody>
      <a:bodyPr/>
      <a:lstStyle/>
      <a:p>
        <a:r>
          <a:rPr lang="en-US"/>
          <a:t>Maybe reword to ‘Included evidence was judged to be low quality based on GRADE criteria’.</a:t>
        </a:r>
      </a:p>
    </p188:txBody>
  </p188:cm>
  <p188:cm id="{E60DC9C0-9366-8644-BE6B-145E4F41760A}" authorId="{6A95DC30-18C8-5811-765E-F09E383FFD14}" created="2024-05-29T11:07:13.473">
    <ac:txMkLst xmlns:ac="http://schemas.microsoft.com/office/drawing/2013/main/command">
      <pc:docMk xmlns:pc="http://schemas.microsoft.com/office/powerpoint/2013/main/command"/>
      <pc:sldMk xmlns:pc="http://schemas.microsoft.com/office/powerpoint/2013/main/command" cId="2283241699" sldId="257"/>
      <ac:spMk id="41" creationId="{00000000-0000-0000-0000-000000000000}"/>
      <ac:txMk cp="722" len="6">
        <ac:context len="1110" hash="3363727476"/>
      </ac:txMk>
    </ac:txMkLst>
    <p188:pos x="12288369" y="10755993"/>
    <p188:txBody>
      <a:bodyPr/>
      <a:lstStyle/>
      <a:p>
        <a:r>
          <a:rPr lang="en-US"/>
          <a:t>I would re-word to effects or outcomes as not all studies were trials.</a:t>
        </a:r>
      </a:p>
    </p188:txBody>
  </p188:cm>
  <p188:cm id="{17B514AB-9ED2-8347-B0DE-9D12169F0708}" authorId="{49457747-6D7B-23DC-2EDE-E57FA863850C}" created="2024-05-31T07:21:21.744">
    <ac:txMkLst xmlns:ac="http://schemas.microsoft.com/office/drawing/2013/main/command">
      <pc:docMk xmlns:pc="http://schemas.microsoft.com/office/powerpoint/2013/main/command"/>
      <pc:sldMk xmlns:pc="http://schemas.microsoft.com/office/powerpoint/2013/main/command" cId="2283241699" sldId="257"/>
      <ac:spMk id="27" creationId="{CC19447B-6CD9-5B86-2710-91933A2C7B32}"/>
      <ac:txMk cp="261" len="15">
        <ac:context len="801" hash="1434071784"/>
      </ac:txMk>
    </ac:txMkLst>
    <p188:pos x="12234629" y="3043234"/>
    <p188:txBody>
      <a:bodyPr/>
      <a:lstStyle/>
      <a:p>
        <a:r>
          <a:rPr lang="en-US"/>
          <a:t>Could we add the month?</a:t>
        </a:r>
      </a:p>
    </p188:txBody>
  </p188:cm>
  <p188:cm id="{CF39EC30-7361-A24C-B6E3-0E7286A4FA48}" authorId="{49457747-6D7B-23DC-2EDE-E57FA863850C}" created="2024-05-31T07:22:13.472">
    <ac:txMkLst xmlns:ac="http://schemas.microsoft.com/office/drawing/2013/main/command">
      <pc:docMk xmlns:pc="http://schemas.microsoft.com/office/powerpoint/2013/main/command"/>
      <pc:sldMk xmlns:pc="http://schemas.microsoft.com/office/powerpoint/2013/main/command" cId="2283241699" sldId="257"/>
      <ac:spMk id="60" creationId="{895B8E97-7AC9-F20D-3AE4-2902DE51E8B5}"/>
      <ac:txMk cp="21" len="4">
        <ac:context len="65" hash="16015627"/>
      </ac:txMk>
    </ac:txMkLst>
    <p188:pos x="5743249" y="1824607"/>
    <p188:txBody>
      <a:bodyPr/>
      <a:lstStyle/>
      <a:p>
        <a:r>
          <a:rPr lang="en-US"/>
          <a:t>I think the figure would be easier to read if we included horizontal lines behind the bars.</a:t>
        </a:r>
      </a:p>
    </p188:txBody>
  </p188:cm>
  <p188:cm id="{171E6C1A-1274-A546-9F97-18A4DC850B9A}" authorId="{49457747-6D7B-23DC-2EDE-E57FA863850C}" created="2024-05-31T07:24:39.236">
    <ac:txMkLst xmlns:ac="http://schemas.microsoft.com/office/drawing/2013/main/command">
      <pc:docMk xmlns:pc="http://schemas.microsoft.com/office/powerpoint/2013/main/command"/>
      <pc:sldMk xmlns:pc="http://schemas.microsoft.com/office/powerpoint/2013/main/command" cId="2283241699" sldId="257"/>
      <ac:spMk id="33" creationId="{3E52B90E-8178-E86B-DE20-46BEED0B3B5D}"/>
      <ac:txMk cp="10" len="2">
        <ac:context len="16" hash="1068251158"/>
      </ac:txMk>
    </ac:txMkLst>
    <p188:pos x="3216362" y="1833612"/>
    <p188:txBody>
      <a:bodyPr/>
      <a:lstStyle/>
      <a:p>
        <a:r>
          <a:rPr lang="en-US"/>
          <a:t>We need to indicate which colour represents seizure freedom / improvement (we could include a little box with the colour indicating this outcome).</a:t>
        </a:r>
      </a:p>
    </p188:txBody>
  </p188:cm>
  <p188:cm id="{7C466A2B-0C85-334A-B910-E3E5205B6F62}" authorId="{49457747-6D7B-23DC-2EDE-E57FA863850C}" created="2024-05-31T07:25:33.244">
    <ac:txMkLst xmlns:ac="http://schemas.microsoft.com/office/drawing/2013/main/command">
      <pc:docMk xmlns:pc="http://schemas.microsoft.com/office/powerpoint/2013/main/command"/>
      <pc:sldMk xmlns:pc="http://schemas.microsoft.com/office/powerpoint/2013/main/command" cId="2283241699" sldId="257"/>
      <ac:spMk id="22" creationId="{00000000-0000-0000-0000-000000000000}"/>
      <ac:txMk cp="549" len="8">
        <ac:context len="560" hash="969281458"/>
      </ac:txMk>
    </ac:txMkLst>
    <p188:pos x="1861942" y="2415724"/>
    <p188:txBody>
      <a:bodyPr/>
      <a:lstStyle/>
      <a:p>
        <a:r>
          <a:rPr lang="en-US"/>
          <a:t>add “2024, in press.”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097D18-3A3E-D308-A0BC-20E92F51FF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0D966026-A4CE-1E59-C2AD-C1C2059B46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4A680A-609C-44A9-9E37-F4D53898C5FA}" type="datetimeFigureOut">
              <a:rPr lang="en-GB" smtClean="0"/>
              <a:t>31/05/2024</a:t>
            </a:fld>
            <a:endParaRPr lang="en-GB"/>
          </a:p>
        </p:txBody>
      </p:sp>
      <p:sp>
        <p:nvSpPr>
          <p:cNvPr id="4" name="Footer Placeholder 3">
            <a:extLst>
              <a:ext uri="{FF2B5EF4-FFF2-40B4-BE49-F238E27FC236}">
                <a16:creationId xmlns:a16="http://schemas.microsoft.com/office/drawing/2014/main" id="{8969A599-8ABA-9812-4DF4-ED3B1E1ECF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29B1498-168A-087C-EF55-17ADDC5886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1D02B5-8417-4C6B-ADD0-DD0C8AD7C73D}" type="slidenum">
              <a:rPr lang="en-GB" smtClean="0"/>
              <a:t>‹#›</a:t>
            </a:fld>
            <a:endParaRPr lang="en-GB"/>
          </a:p>
        </p:txBody>
      </p:sp>
    </p:spTree>
    <p:extLst>
      <p:ext uri="{BB962C8B-B14F-4D97-AF65-F5344CB8AC3E}">
        <p14:creationId xmlns:p14="http://schemas.microsoft.com/office/powerpoint/2010/main" val="2257090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23CAA-B759-4D09-AC9D-395E42786D52}" type="datetimeFigureOut">
              <a:rPr lang="en-GB" smtClean="0"/>
              <a:t>31/05/2024</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8F7CC-85DA-4992-B44D-A5E3866EAF91}" type="slidenum">
              <a:rPr lang="en-GB" smtClean="0"/>
              <a:t>‹#›</a:t>
            </a:fld>
            <a:endParaRPr lang="en-GB"/>
          </a:p>
        </p:txBody>
      </p:sp>
    </p:spTree>
    <p:extLst>
      <p:ext uri="{BB962C8B-B14F-4D97-AF65-F5344CB8AC3E}">
        <p14:creationId xmlns:p14="http://schemas.microsoft.com/office/powerpoint/2010/main" val="1516110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B8F7CC-85DA-4992-B44D-A5E3866EAF91}" type="slidenum">
              <a:rPr lang="en-GB" smtClean="0"/>
              <a:t>1</a:t>
            </a:fld>
            <a:endParaRPr lang="en-GB"/>
          </a:p>
        </p:txBody>
      </p:sp>
    </p:spTree>
    <p:extLst>
      <p:ext uri="{BB962C8B-B14F-4D97-AF65-F5344CB8AC3E}">
        <p14:creationId xmlns:p14="http://schemas.microsoft.com/office/powerpoint/2010/main" val="361860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2" y="13299378"/>
            <a:ext cx="25733931" cy="9176768"/>
          </a:xfrm>
        </p:spPr>
        <p:txBody>
          <a:bodyPr/>
          <a:lstStyle/>
          <a:p>
            <a:r>
              <a:rPr lang="en-GB"/>
              <a:t>Click to edit Master title style</a:t>
            </a:r>
            <a:endParaRPr lang="en-US"/>
          </a:p>
        </p:txBody>
      </p:sp>
      <p:sp>
        <p:nvSpPr>
          <p:cNvPr id="3" name="Subtitle 2"/>
          <p:cNvSpPr>
            <a:spLocks noGrp="1"/>
          </p:cNvSpPr>
          <p:nvPr>
            <p:ph type="subTitle" idx="1"/>
          </p:nvPr>
        </p:nvSpPr>
        <p:spPr>
          <a:xfrm>
            <a:off x="4541283" y="24259969"/>
            <a:ext cx="21192649" cy="10940767"/>
          </a:xfrm>
        </p:spPr>
        <p:txBody>
          <a:bodyPr/>
          <a:lstStyle>
            <a:lvl1pPr marL="0" indent="0" algn="ctr">
              <a:buNone/>
              <a:defRPr>
                <a:solidFill>
                  <a:schemeClr val="tx1">
                    <a:tint val="75000"/>
                  </a:schemeClr>
                </a:solidFill>
              </a:defRPr>
            </a:lvl1pPr>
            <a:lvl2pPr marL="1476070" indent="0" algn="ctr">
              <a:buNone/>
              <a:defRPr>
                <a:solidFill>
                  <a:schemeClr val="tx1">
                    <a:tint val="75000"/>
                  </a:schemeClr>
                </a:solidFill>
              </a:defRPr>
            </a:lvl2pPr>
            <a:lvl3pPr marL="2952140" indent="0" algn="ctr">
              <a:buNone/>
              <a:defRPr>
                <a:solidFill>
                  <a:schemeClr val="tx1">
                    <a:tint val="75000"/>
                  </a:schemeClr>
                </a:solidFill>
              </a:defRPr>
            </a:lvl3pPr>
            <a:lvl4pPr marL="4428211" indent="0" algn="ctr">
              <a:buNone/>
              <a:defRPr>
                <a:solidFill>
                  <a:schemeClr val="tx1">
                    <a:tint val="75000"/>
                  </a:schemeClr>
                </a:solidFill>
              </a:defRPr>
            </a:lvl4pPr>
            <a:lvl5pPr marL="5904281" indent="0" algn="ctr">
              <a:buNone/>
              <a:defRPr>
                <a:solidFill>
                  <a:schemeClr val="tx1">
                    <a:tint val="75000"/>
                  </a:schemeClr>
                </a:solidFill>
              </a:defRPr>
            </a:lvl5pPr>
            <a:lvl6pPr marL="7380351" indent="0" algn="ctr">
              <a:buNone/>
              <a:defRPr>
                <a:solidFill>
                  <a:schemeClr val="tx1">
                    <a:tint val="75000"/>
                  </a:schemeClr>
                </a:solidFill>
              </a:defRPr>
            </a:lvl6pPr>
            <a:lvl7pPr marL="8856421" indent="0" algn="ctr">
              <a:buNone/>
              <a:defRPr>
                <a:solidFill>
                  <a:schemeClr val="tx1">
                    <a:tint val="75000"/>
                  </a:schemeClr>
                </a:solidFill>
              </a:defRPr>
            </a:lvl7pPr>
            <a:lvl8pPr marL="10332491" indent="0" algn="ctr">
              <a:buNone/>
              <a:defRPr>
                <a:solidFill>
                  <a:schemeClr val="tx1">
                    <a:tint val="75000"/>
                  </a:schemeClr>
                </a:solidFill>
              </a:defRPr>
            </a:lvl8pPr>
            <a:lvl9pPr marL="11808562"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017F622E-A8C6-1F42-A2B1-51F3D47BC098}" type="datetimeFigureOut">
              <a:rPr lang="en-US" smtClean="0"/>
              <a:t>5/31/24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9D22E-1B0F-0346-8441-EDD23377EB44}" type="slidenum">
              <a:rPr lang="en-US" smtClean="0"/>
              <a:t>‹#›</a:t>
            </a:fld>
            <a:endParaRPr lang="en-US"/>
          </a:p>
        </p:txBody>
      </p:sp>
    </p:spTree>
    <p:extLst>
      <p:ext uri="{BB962C8B-B14F-4D97-AF65-F5344CB8AC3E}">
        <p14:creationId xmlns:p14="http://schemas.microsoft.com/office/powerpoint/2010/main" val="304374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017F622E-A8C6-1F42-A2B1-51F3D47BC098}" type="datetimeFigureOut">
              <a:rPr lang="en-US" smtClean="0"/>
              <a:t>5/31/24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9D22E-1B0F-0346-8441-EDD23377EB44}" type="slidenum">
              <a:rPr lang="en-US" smtClean="0"/>
              <a:t>‹#›</a:t>
            </a:fld>
            <a:endParaRPr lang="en-US"/>
          </a:p>
        </p:txBody>
      </p:sp>
    </p:spTree>
    <p:extLst>
      <p:ext uri="{BB962C8B-B14F-4D97-AF65-F5344CB8AC3E}">
        <p14:creationId xmlns:p14="http://schemas.microsoft.com/office/powerpoint/2010/main" val="90345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34" y="1714456"/>
            <a:ext cx="6811923" cy="36528687"/>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513761" y="1714456"/>
            <a:ext cx="19931182" cy="3652868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017F622E-A8C6-1F42-A2B1-51F3D47BC098}" type="datetimeFigureOut">
              <a:rPr lang="en-US" smtClean="0"/>
              <a:t>5/31/24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9D22E-1B0F-0346-8441-EDD23377EB44}" type="slidenum">
              <a:rPr lang="en-US" smtClean="0"/>
              <a:t>‹#›</a:t>
            </a:fld>
            <a:endParaRPr lang="en-US"/>
          </a:p>
        </p:txBody>
      </p:sp>
    </p:spTree>
    <p:extLst>
      <p:ext uri="{BB962C8B-B14F-4D97-AF65-F5344CB8AC3E}">
        <p14:creationId xmlns:p14="http://schemas.microsoft.com/office/powerpoint/2010/main" val="357454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017F622E-A8C6-1F42-A2B1-51F3D47BC098}" type="datetimeFigureOut">
              <a:rPr lang="en-US" smtClean="0"/>
              <a:t>5/31/24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9D22E-1B0F-0346-8441-EDD23377EB44}" type="slidenum">
              <a:rPr lang="en-US" smtClean="0"/>
              <a:t>‹#›</a:t>
            </a:fld>
            <a:endParaRPr lang="en-US"/>
          </a:p>
        </p:txBody>
      </p:sp>
    </p:spTree>
    <p:extLst>
      <p:ext uri="{BB962C8B-B14F-4D97-AF65-F5344CB8AC3E}">
        <p14:creationId xmlns:p14="http://schemas.microsoft.com/office/powerpoint/2010/main" val="331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8" y="27510484"/>
            <a:ext cx="25733931" cy="8502880"/>
          </a:xfrm>
        </p:spPr>
        <p:txBody>
          <a:bodyPr anchor="t"/>
          <a:lstStyle>
            <a:lvl1pPr algn="l">
              <a:defRPr sz="12900" b="1" cap="all"/>
            </a:lvl1pPr>
          </a:lstStyle>
          <a:p>
            <a:r>
              <a:rPr lang="en-GB"/>
              <a:t>Click to edit Master title style</a:t>
            </a:r>
            <a:endParaRPr lang="en-US"/>
          </a:p>
        </p:txBody>
      </p:sp>
      <p:sp>
        <p:nvSpPr>
          <p:cNvPr id="3" name="Text Placeholder 2"/>
          <p:cNvSpPr>
            <a:spLocks noGrp="1"/>
          </p:cNvSpPr>
          <p:nvPr>
            <p:ph type="body" idx="1"/>
          </p:nvPr>
        </p:nvSpPr>
        <p:spPr>
          <a:xfrm>
            <a:off x="2391538" y="18145428"/>
            <a:ext cx="25733931" cy="9365056"/>
          </a:xfrm>
        </p:spPr>
        <p:txBody>
          <a:bodyPr anchor="b"/>
          <a:lstStyle>
            <a:lvl1pPr marL="0" indent="0">
              <a:buNone/>
              <a:defRPr sz="6500">
                <a:solidFill>
                  <a:schemeClr val="tx1">
                    <a:tint val="75000"/>
                  </a:schemeClr>
                </a:solidFill>
              </a:defRPr>
            </a:lvl1pPr>
            <a:lvl2pPr marL="1476070" indent="0">
              <a:buNone/>
              <a:defRPr sz="5800">
                <a:solidFill>
                  <a:schemeClr val="tx1">
                    <a:tint val="75000"/>
                  </a:schemeClr>
                </a:solidFill>
              </a:defRPr>
            </a:lvl2pPr>
            <a:lvl3pPr marL="2952140" indent="0">
              <a:buNone/>
              <a:defRPr sz="5200">
                <a:solidFill>
                  <a:schemeClr val="tx1">
                    <a:tint val="75000"/>
                  </a:schemeClr>
                </a:solidFill>
              </a:defRPr>
            </a:lvl3pPr>
            <a:lvl4pPr marL="4428211" indent="0">
              <a:buNone/>
              <a:defRPr sz="4500">
                <a:solidFill>
                  <a:schemeClr val="tx1">
                    <a:tint val="75000"/>
                  </a:schemeClr>
                </a:solidFill>
              </a:defRPr>
            </a:lvl4pPr>
            <a:lvl5pPr marL="5904281" indent="0">
              <a:buNone/>
              <a:defRPr sz="4500">
                <a:solidFill>
                  <a:schemeClr val="tx1">
                    <a:tint val="75000"/>
                  </a:schemeClr>
                </a:solidFill>
              </a:defRPr>
            </a:lvl5pPr>
            <a:lvl6pPr marL="7380351" indent="0">
              <a:buNone/>
              <a:defRPr sz="4500">
                <a:solidFill>
                  <a:schemeClr val="tx1">
                    <a:tint val="75000"/>
                  </a:schemeClr>
                </a:solidFill>
              </a:defRPr>
            </a:lvl6pPr>
            <a:lvl7pPr marL="8856421" indent="0">
              <a:buNone/>
              <a:defRPr sz="4500">
                <a:solidFill>
                  <a:schemeClr val="tx1">
                    <a:tint val="75000"/>
                  </a:schemeClr>
                </a:solidFill>
              </a:defRPr>
            </a:lvl7pPr>
            <a:lvl8pPr marL="10332491" indent="0">
              <a:buNone/>
              <a:defRPr sz="4500">
                <a:solidFill>
                  <a:schemeClr val="tx1">
                    <a:tint val="75000"/>
                  </a:schemeClr>
                </a:solidFill>
              </a:defRPr>
            </a:lvl8pPr>
            <a:lvl9pPr marL="11808562" indent="0">
              <a:buNone/>
              <a:defRPr sz="45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17F622E-A8C6-1F42-A2B1-51F3D47BC098}" type="datetimeFigureOut">
              <a:rPr lang="en-US" smtClean="0"/>
              <a:t>5/31/24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9D22E-1B0F-0346-8441-EDD23377EB44}" type="slidenum">
              <a:rPr lang="en-US" smtClean="0"/>
              <a:t>‹#›</a:t>
            </a:fld>
            <a:endParaRPr lang="en-US"/>
          </a:p>
        </p:txBody>
      </p:sp>
    </p:spTree>
    <p:extLst>
      <p:ext uri="{BB962C8B-B14F-4D97-AF65-F5344CB8AC3E}">
        <p14:creationId xmlns:p14="http://schemas.microsoft.com/office/powerpoint/2010/main" val="147735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513761" y="9989402"/>
            <a:ext cx="13371552" cy="28253742"/>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15389900" y="9989402"/>
            <a:ext cx="13371552" cy="28253742"/>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017F622E-A8C6-1F42-A2B1-51F3D47BC098}" type="datetimeFigureOut">
              <a:rPr lang="en-US" smtClean="0"/>
              <a:t>5/31/24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C9D22E-1B0F-0346-8441-EDD23377EB44}" type="slidenum">
              <a:rPr lang="en-US" smtClean="0"/>
              <a:t>‹#›</a:t>
            </a:fld>
            <a:endParaRPr lang="en-US"/>
          </a:p>
        </p:txBody>
      </p:sp>
    </p:spTree>
    <p:extLst>
      <p:ext uri="{BB962C8B-B14F-4D97-AF65-F5344CB8AC3E}">
        <p14:creationId xmlns:p14="http://schemas.microsoft.com/office/powerpoint/2010/main" val="274861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513761" y="9583085"/>
            <a:ext cx="13376810" cy="3993774"/>
          </a:xfrm>
        </p:spPr>
        <p:txBody>
          <a:bodyPr anchor="b"/>
          <a:lstStyle>
            <a:lvl1pPr marL="0" indent="0">
              <a:buNone/>
              <a:defRPr sz="7700" b="1"/>
            </a:lvl1pPr>
            <a:lvl2pPr marL="1476070" indent="0">
              <a:buNone/>
              <a:defRPr sz="6500" b="1"/>
            </a:lvl2pPr>
            <a:lvl3pPr marL="2952140" indent="0">
              <a:buNone/>
              <a:defRPr sz="5800" b="1"/>
            </a:lvl3pPr>
            <a:lvl4pPr marL="4428211" indent="0">
              <a:buNone/>
              <a:defRPr sz="5200" b="1"/>
            </a:lvl4pPr>
            <a:lvl5pPr marL="5904281" indent="0">
              <a:buNone/>
              <a:defRPr sz="5200" b="1"/>
            </a:lvl5pPr>
            <a:lvl6pPr marL="7380351" indent="0">
              <a:buNone/>
              <a:defRPr sz="5200" b="1"/>
            </a:lvl6pPr>
            <a:lvl7pPr marL="8856421" indent="0">
              <a:buNone/>
              <a:defRPr sz="5200" b="1"/>
            </a:lvl7pPr>
            <a:lvl8pPr marL="10332491" indent="0">
              <a:buNone/>
              <a:defRPr sz="5200" b="1"/>
            </a:lvl8pPr>
            <a:lvl9pPr marL="11808562" indent="0">
              <a:buNone/>
              <a:defRPr sz="5200" b="1"/>
            </a:lvl9pPr>
          </a:lstStyle>
          <a:p>
            <a:pPr lvl="0"/>
            <a:r>
              <a:rPr lang="en-GB"/>
              <a:t>Click to edit Master text styles</a:t>
            </a:r>
          </a:p>
        </p:txBody>
      </p:sp>
      <p:sp>
        <p:nvSpPr>
          <p:cNvPr id="4" name="Content Placeholder 3"/>
          <p:cNvSpPr>
            <a:spLocks noGrp="1"/>
          </p:cNvSpPr>
          <p:nvPr>
            <p:ph sz="half" idx="2"/>
          </p:nvPr>
        </p:nvSpPr>
        <p:spPr>
          <a:xfrm>
            <a:off x="1513761" y="13576857"/>
            <a:ext cx="13376810" cy="24666282"/>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15379394" y="9583085"/>
            <a:ext cx="13382065" cy="3993774"/>
          </a:xfrm>
        </p:spPr>
        <p:txBody>
          <a:bodyPr anchor="b"/>
          <a:lstStyle>
            <a:lvl1pPr marL="0" indent="0">
              <a:buNone/>
              <a:defRPr sz="7700" b="1"/>
            </a:lvl1pPr>
            <a:lvl2pPr marL="1476070" indent="0">
              <a:buNone/>
              <a:defRPr sz="6500" b="1"/>
            </a:lvl2pPr>
            <a:lvl3pPr marL="2952140" indent="0">
              <a:buNone/>
              <a:defRPr sz="5800" b="1"/>
            </a:lvl3pPr>
            <a:lvl4pPr marL="4428211" indent="0">
              <a:buNone/>
              <a:defRPr sz="5200" b="1"/>
            </a:lvl4pPr>
            <a:lvl5pPr marL="5904281" indent="0">
              <a:buNone/>
              <a:defRPr sz="5200" b="1"/>
            </a:lvl5pPr>
            <a:lvl6pPr marL="7380351" indent="0">
              <a:buNone/>
              <a:defRPr sz="5200" b="1"/>
            </a:lvl6pPr>
            <a:lvl7pPr marL="8856421" indent="0">
              <a:buNone/>
              <a:defRPr sz="5200" b="1"/>
            </a:lvl7pPr>
            <a:lvl8pPr marL="10332491" indent="0">
              <a:buNone/>
              <a:defRPr sz="5200" b="1"/>
            </a:lvl8pPr>
            <a:lvl9pPr marL="11808562" indent="0">
              <a:buNone/>
              <a:defRPr sz="5200" b="1"/>
            </a:lvl9pPr>
          </a:lstStyle>
          <a:p>
            <a:pPr lvl="0"/>
            <a:r>
              <a:rPr lang="en-GB"/>
              <a:t>Click to edit Master text styles</a:t>
            </a:r>
          </a:p>
        </p:txBody>
      </p:sp>
      <p:sp>
        <p:nvSpPr>
          <p:cNvPr id="6" name="Content Placeholder 5"/>
          <p:cNvSpPr>
            <a:spLocks noGrp="1"/>
          </p:cNvSpPr>
          <p:nvPr>
            <p:ph sz="quarter" idx="4"/>
          </p:nvPr>
        </p:nvSpPr>
        <p:spPr>
          <a:xfrm>
            <a:off x="15379394" y="13576857"/>
            <a:ext cx="13382065" cy="24666282"/>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017F622E-A8C6-1F42-A2B1-51F3D47BC098}" type="datetimeFigureOut">
              <a:rPr lang="en-US" smtClean="0"/>
              <a:t>5/31/24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C9D22E-1B0F-0346-8441-EDD23377EB44}" type="slidenum">
              <a:rPr lang="en-US" smtClean="0"/>
              <a:t>‹#›</a:t>
            </a:fld>
            <a:endParaRPr lang="en-US"/>
          </a:p>
        </p:txBody>
      </p:sp>
    </p:spTree>
    <p:extLst>
      <p:ext uri="{BB962C8B-B14F-4D97-AF65-F5344CB8AC3E}">
        <p14:creationId xmlns:p14="http://schemas.microsoft.com/office/powerpoint/2010/main" val="395545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017F622E-A8C6-1F42-A2B1-51F3D47BC098}" type="datetimeFigureOut">
              <a:rPr lang="en-US" smtClean="0"/>
              <a:t>5/31/24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C9D22E-1B0F-0346-8441-EDD23377EB44}" type="slidenum">
              <a:rPr lang="en-US" smtClean="0"/>
              <a:t>‹#›</a:t>
            </a:fld>
            <a:endParaRPr lang="en-US"/>
          </a:p>
        </p:txBody>
      </p:sp>
    </p:spTree>
    <p:extLst>
      <p:ext uri="{BB962C8B-B14F-4D97-AF65-F5344CB8AC3E}">
        <p14:creationId xmlns:p14="http://schemas.microsoft.com/office/powerpoint/2010/main" val="27646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F622E-A8C6-1F42-A2B1-51F3D47BC098}" type="datetimeFigureOut">
              <a:rPr lang="en-US" smtClean="0"/>
              <a:t>5/31/24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C9D22E-1B0F-0346-8441-EDD23377EB44}" type="slidenum">
              <a:rPr lang="en-US" smtClean="0"/>
              <a:t>‹#›</a:t>
            </a:fld>
            <a:endParaRPr lang="en-US"/>
          </a:p>
        </p:txBody>
      </p:sp>
    </p:spTree>
    <p:extLst>
      <p:ext uri="{BB962C8B-B14F-4D97-AF65-F5344CB8AC3E}">
        <p14:creationId xmlns:p14="http://schemas.microsoft.com/office/powerpoint/2010/main" val="202734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538"/>
            <a:ext cx="9960336" cy="7254206"/>
          </a:xfrm>
        </p:spPr>
        <p:txBody>
          <a:bodyPr anchor="b"/>
          <a:lstStyle>
            <a:lvl1pPr algn="l">
              <a:defRPr sz="6500" b="1"/>
            </a:lvl1pPr>
          </a:lstStyle>
          <a:p>
            <a:r>
              <a:rPr lang="en-GB"/>
              <a:t>Click to edit Master title style</a:t>
            </a:r>
            <a:endParaRPr lang="en-US"/>
          </a:p>
        </p:txBody>
      </p:sp>
      <p:sp>
        <p:nvSpPr>
          <p:cNvPr id="3" name="Content Placeholder 2"/>
          <p:cNvSpPr>
            <a:spLocks noGrp="1"/>
          </p:cNvSpPr>
          <p:nvPr>
            <p:ph idx="1"/>
          </p:nvPr>
        </p:nvSpPr>
        <p:spPr>
          <a:xfrm>
            <a:off x="11836772" y="1704547"/>
            <a:ext cx="16924685" cy="3653860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513763" y="8958753"/>
            <a:ext cx="9960336" cy="29284395"/>
          </a:xfrm>
        </p:spPr>
        <p:txBody>
          <a:bodyPr/>
          <a:lstStyle>
            <a:lvl1pPr marL="0" indent="0">
              <a:buNone/>
              <a:defRPr sz="4500"/>
            </a:lvl1pPr>
            <a:lvl2pPr marL="1476070" indent="0">
              <a:buNone/>
              <a:defRPr sz="3900"/>
            </a:lvl2pPr>
            <a:lvl3pPr marL="2952140" indent="0">
              <a:buNone/>
              <a:defRPr sz="3200"/>
            </a:lvl3pPr>
            <a:lvl4pPr marL="4428211" indent="0">
              <a:buNone/>
              <a:defRPr sz="2900"/>
            </a:lvl4pPr>
            <a:lvl5pPr marL="5904281" indent="0">
              <a:buNone/>
              <a:defRPr sz="2900"/>
            </a:lvl5pPr>
            <a:lvl6pPr marL="7380351" indent="0">
              <a:buNone/>
              <a:defRPr sz="2900"/>
            </a:lvl6pPr>
            <a:lvl7pPr marL="8856421" indent="0">
              <a:buNone/>
              <a:defRPr sz="2900"/>
            </a:lvl7pPr>
            <a:lvl8pPr marL="10332491" indent="0">
              <a:buNone/>
              <a:defRPr sz="2900"/>
            </a:lvl8pPr>
            <a:lvl9pPr marL="11808562" indent="0">
              <a:buNone/>
              <a:defRPr sz="2900"/>
            </a:lvl9pPr>
          </a:lstStyle>
          <a:p>
            <a:pPr lvl="0"/>
            <a:r>
              <a:rPr lang="en-GB"/>
              <a:t>Click to edit Master text styles</a:t>
            </a:r>
          </a:p>
        </p:txBody>
      </p:sp>
      <p:sp>
        <p:nvSpPr>
          <p:cNvPr id="5" name="Date Placeholder 4"/>
          <p:cNvSpPr>
            <a:spLocks noGrp="1"/>
          </p:cNvSpPr>
          <p:nvPr>
            <p:ph type="dt" sz="half" idx="10"/>
          </p:nvPr>
        </p:nvSpPr>
        <p:spPr/>
        <p:txBody>
          <a:bodyPr/>
          <a:lstStyle/>
          <a:p>
            <a:fld id="{017F622E-A8C6-1F42-A2B1-51F3D47BC098}" type="datetimeFigureOut">
              <a:rPr lang="en-US" smtClean="0"/>
              <a:t>5/31/24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C9D22E-1B0F-0346-8441-EDD23377EB44}" type="slidenum">
              <a:rPr lang="en-US" smtClean="0"/>
              <a:t>‹#›</a:t>
            </a:fld>
            <a:endParaRPr lang="en-US"/>
          </a:p>
        </p:txBody>
      </p:sp>
    </p:spTree>
    <p:extLst>
      <p:ext uri="{BB962C8B-B14F-4D97-AF65-F5344CB8AC3E}">
        <p14:creationId xmlns:p14="http://schemas.microsoft.com/office/powerpoint/2010/main" val="325205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8191"/>
            <a:ext cx="18165128" cy="3537914"/>
          </a:xfrm>
        </p:spPr>
        <p:txBody>
          <a:bodyPr anchor="b"/>
          <a:lstStyle>
            <a:lvl1pPr algn="l">
              <a:defRPr sz="6500" b="1"/>
            </a:lvl1pPr>
          </a:lstStyle>
          <a:p>
            <a:r>
              <a:rPr lang="en-GB"/>
              <a:t>Click to edit Master title style</a:t>
            </a:r>
            <a:endParaRPr lang="en-US"/>
          </a:p>
        </p:txBody>
      </p:sp>
      <p:sp>
        <p:nvSpPr>
          <p:cNvPr id="3" name="Picture Placeholder 2"/>
          <p:cNvSpPr>
            <a:spLocks noGrp="1"/>
          </p:cNvSpPr>
          <p:nvPr>
            <p:ph type="pic" idx="1"/>
          </p:nvPr>
        </p:nvSpPr>
        <p:spPr>
          <a:xfrm>
            <a:off x="5934154" y="3825310"/>
            <a:ext cx="18165128" cy="25687020"/>
          </a:xfrm>
        </p:spPr>
        <p:txBody>
          <a:bodyPr/>
          <a:lstStyle>
            <a:lvl1pPr marL="0" indent="0">
              <a:buNone/>
              <a:defRPr sz="10300"/>
            </a:lvl1pPr>
            <a:lvl2pPr marL="1476070" indent="0">
              <a:buNone/>
              <a:defRPr sz="9000"/>
            </a:lvl2pPr>
            <a:lvl3pPr marL="2952140" indent="0">
              <a:buNone/>
              <a:defRPr sz="7700"/>
            </a:lvl3pPr>
            <a:lvl4pPr marL="4428211" indent="0">
              <a:buNone/>
              <a:defRPr sz="6500"/>
            </a:lvl4pPr>
            <a:lvl5pPr marL="5904281" indent="0">
              <a:buNone/>
              <a:defRPr sz="6500"/>
            </a:lvl5pPr>
            <a:lvl6pPr marL="7380351" indent="0">
              <a:buNone/>
              <a:defRPr sz="6500"/>
            </a:lvl6pPr>
            <a:lvl7pPr marL="8856421" indent="0">
              <a:buNone/>
              <a:defRPr sz="6500"/>
            </a:lvl7pPr>
            <a:lvl8pPr marL="10332491" indent="0">
              <a:buNone/>
              <a:defRPr sz="6500"/>
            </a:lvl8pPr>
            <a:lvl9pPr marL="11808562" indent="0">
              <a:buNone/>
              <a:defRPr sz="6500"/>
            </a:lvl9pPr>
          </a:lstStyle>
          <a:p>
            <a:endParaRPr lang="en-US"/>
          </a:p>
        </p:txBody>
      </p:sp>
      <p:sp>
        <p:nvSpPr>
          <p:cNvPr id="4" name="Text Placeholder 3"/>
          <p:cNvSpPr>
            <a:spLocks noGrp="1"/>
          </p:cNvSpPr>
          <p:nvPr>
            <p:ph type="body" sz="half" idx="2"/>
          </p:nvPr>
        </p:nvSpPr>
        <p:spPr>
          <a:xfrm>
            <a:off x="5934154" y="33506110"/>
            <a:ext cx="18165128" cy="5024425"/>
          </a:xfrm>
        </p:spPr>
        <p:txBody>
          <a:bodyPr/>
          <a:lstStyle>
            <a:lvl1pPr marL="0" indent="0">
              <a:buNone/>
              <a:defRPr sz="4500"/>
            </a:lvl1pPr>
            <a:lvl2pPr marL="1476070" indent="0">
              <a:buNone/>
              <a:defRPr sz="3900"/>
            </a:lvl2pPr>
            <a:lvl3pPr marL="2952140" indent="0">
              <a:buNone/>
              <a:defRPr sz="3200"/>
            </a:lvl3pPr>
            <a:lvl4pPr marL="4428211" indent="0">
              <a:buNone/>
              <a:defRPr sz="2900"/>
            </a:lvl4pPr>
            <a:lvl5pPr marL="5904281" indent="0">
              <a:buNone/>
              <a:defRPr sz="2900"/>
            </a:lvl5pPr>
            <a:lvl6pPr marL="7380351" indent="0">
              <a:buNone/>
              <a:defRPr sz="2900"/>
            </a:lvl6pPr>
            <a:lvl7pPr marL="8856421" indent="0">
              <a:buNone/>
              <a:defRPr sz="2900"/>
            </a:lvl7pPr>
            <a:lvl8pPr marL="10332491" indent="0">
              <a:buNone/>
              <a:defRPr sz="2900"/>
            </a:lvl8pPr>
            <a:lvl9pPr marL="11808562" indent="0">
              <a:buNone/>
              <a:defRPr sz="2900"/>
            </a:lvl9pPr>
          </a:lstStyle>
          <a:p>
            <a:pPr lvl="0"/>
            <a:r>
              <a:rPr lang="en-GB"/>
              <a:t>Click to edit Master text styles</a:t>
            </a:r>
          </a:p>
        </p:txBody>
      </p:sp>
      <p:sp>
        <p:nvSpPr>
          <p:cNvPr id="5" name="Date Placeholder 4"/>
          <p:cNvSpPr>
            <a:spLocks noGrp="1"/>
          </p:cNvSpPr>
          <p:nvPr>
            <p:ph type="dt" sz="half" idx="10"/>
          </p:nvPr>
        </p:nvSpPr>
        <p:spPr/>
        <p:txBody>
          <a:bodyPr/>
          <a:lstStyle/>
          <a:p>
            <a:fld id="{017F622E-A8C6-1F42-A2B1-51F3D47BC098}" type="datetimeFigureOut">
              <a:rPr lang="en-US" smtClean="0"/>
              <a:t>5/31/24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C9D22E-1B0F-0346-8441-EDD23377EB44}" type="slidenum">
              <a:rPr lang="en-US" smtClean="0"/>
              <a:t>‹#›</a:t>
            </a:fld>
            <a:endParaRPr lang="en-US"/>
          </a:p>
        </p:txBody>
      </p:sp>
    </p:spTree>
    <p:extLst>
      <p:ext uri="{BB962C8B-B14F-4D97-AF65-F5344CB8AC3E}">
        <p14:creationId xmlns:p14="http://schemas.microsoft.com/office/powerpoint/2010/main" val="3788387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1714457"/>
            <a:ext cx="27247692" cy="7135283"/>
          </a:xfrm>
          <a:prstGeom prst="rect">
            <a:avLst/>
          </a:prstGeom>
        </p:spPr>
        <p:txBody>
          <a:bodyPr vert="horz" lIns="295214" tIns="147607" rIns="295214" bIns="147607"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513761" y="9989402"/>
            <a:ext cx="27247692" cy="28253742"/>
          </a:xfrm>
          <a:prstGeom prst="rect">
            <a:avLst/>
          </a:prstGeom>
        </p:spPr>
        <p:txBody>
          <a:bodyPr vert="horz" lIns="295214" tIns="147607" rIns="295214" bIns="147607"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513761" y="39680106"/>
            <a:ext cx="7064216" cy="2279327"/>
          </a:xfrm>
          <a:prstGeom prst="rect">
            <a:avLst/>
          </a:prstGeom>
        </p:spPr>
        <p:txBody>
          <a:bodyPr vert="horz" lIns="295214" tIns="147607" rIns="295214" bIns="147607" rtlCol="0" anchor="ctr"/>
          <a:lstStyle>
            <a:lvl1pPr algn="l">
              <a:defRPr sz="3900">
                <a:solidFill>
                  <a:schemeClr val="tx1">
                    <a:tint val="75000"/>
                  </a:schemeClr>
                </a:solidFill>
              </a:defRPr>
            </a:lvl1pPr>
          </a:lstStyle>
          <a:p>
            <a:fld id="{017F622E-A8C6-1F42-A2B1-51F3D47BC098}" type="datetimeFigureOut">
              <a:rPr lang="en-US" smtClean="0"/>
              <a:t>5/31/24</a:t>
            </a:fld>
            <a:endParaRPr lang="en-US"/>
          </a:p>
        </p:txBody>
      </p:sp>
      <p:sp>
        <p:nvSpPr>
          <p:cNvPr id="5" name="Footer Placeholder 4"/>
          <p:cNvSpPr>
            <a:spLocks noGrp="1"/>
          </p:cNvSpPr>
          <p:nvPr>
            <p:ph type="ftr" sz="quarter" idx="3"/>
          </p:nvPr>
        </p:nvSpPr>
        <p:spPr>
          <a:xfrm>
            <a:off x="10344032" y="39680106"/>
            <a:ext cx="9587151" cy="2279327"/>
          </a:xfrm>
          <a:prstGeom prst="rect">
            <a:avLst/>
          </a:prstGeom>
        </p:spPr>
        <p:txBody>
          <a:bodyPr vert="horz" lIns="295214" tIns="147607" rIns="295214" bIns="147607" rtlCol="0" anchor="ctr"/>
          <a:lstStyle>
            <a:lvl1pPr algn="ctr">
              <a:defRPr sz="3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39680106"/>
            <a:ext cx="7064216" cy="2279327"/>
          </a:xfrm>
          <a:prstGeom prst="rect">
            <a:avLst/>
          </a:prstGeom>
        </p:spPr>
        <p:txBody>
          <a:bodyPr vert="horz" lIns="295214" tIns="147607" rIns="295214" bIns="147607" rtlCol="0" anchor="ctr"/>
          <a:lstStyle>
            <a:lvl1pPr algn="r">
              <a:defRPr sz="3900">
                <a:solidFill>
                  <a:schemeClr val="tx1">
                    <a:tint val="75000"/>
                  </a:schemeClr>
                </a:solidFill>
              </a:defRPr>
            </a:lvl1pPr>
          </a:lstStyle>
          <a:p>
            <a:fld id="{98C9D22E-1B0F-0346-8441-EDD23377EB44}" type="slidenum">
              <a:rPr lang="en-US" smtClean="0"/>
              <a:t>‹#›</a:t>
            </a:fld>
            <a:endParaRPr lang="en-US"/>
          </a:p>
        </p:txBody>
      </p:sp>
    </p:spTree>
    <p:extLst>
      <p:ext uri="{BB962C8B-B14F-4D97-AF65-F5344CB8AC3E}">
        <p14:creationId xmlns:p14="http://schemas.microsoft.com/office/powerpoint/2010/main" val="2839993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476070" rtl="0" eaLnBrk="1" latinLnBrk="0" hangingPunct="1">
        <a:spcBef>
          <a:spcPct val="0"/>
        </a:spcBef>
        <a:buNone/>
        <a:defRPr sz="14200" kern="1200">
          <a:solidFill>
            <a:schemeClr val="tx1"/>
          </a:solidFill>
          <a:latin typeface="+mj-lt"/>
          <a:ea typeface="+mj-ea"/>
          <a:cs typeface="+mj-cs"/>
        </a:defRPr>
      </a:lvl1pPr>
    </p:titleStyle>
    <p:bodyStyle>
      <a:lvl1pPr marL="1107053" indent="-1107053" algn="l" defTabSz="1476070" rtl="0" eaLnBrk="1" latinLnBrk="0" hangingPunct="1">
        <a:spcBef>
          <a:spcPct val="20000"/>
        </a:spcBef>
        <a:buFont typeface="Arial"/>
        <a:buChar char="•"/>
        <a:defRPr sz="10300" kern="1200">
          <a:solidFill>
            <a:schemeClr val="tx1"/>
          </a:solidFill>
          <a:latin typeface="+mn-lt"/>
          <a:ea typeface="+mn-ea"/>
          <a:cs typeface="+mn-cs"/>
        </a:defRPr>
      </a:lvl1pPr>
      <a:lvl2pPr marL="2398614" indent="-922544" algn="l" defTabSz="1476070" rtl="0" eaLnBrk="1" latinLnBrk="0" hangingPunct="1">
        <a:spcBef>
          <a:spcPct val="20000"/>
        </a:spcBef>
        <a:buFont typeface="Arial"/>
        <a:buChar char="–"/>
        <a:defRPr sz="9000" kern="1200">
          <a:solidFill>
            <a:schemeClr val="tx1"/>
          </a:solidFill>
          <a:latin typeface="+mn-lt"/>
          <a:ea typeface="+mn-ea"/>
          <a:cs typeface="+mn-cs"/>
        </a:defRPr>
      </a:lvl2pPr>
      <a:lvl3pPr marL="3690176" indent="-738035" algn="l" defTabSz="1476070" rtl="0" eaLnBrk="1" latinLnBrk="0" hangingPunct="1">
        <a:spcBef>
          <a:spcPct val="20000"/>
        </a:spcBef>
        <a:buFont typeface="Arial"/>
        <a:buChar char="•"/>
        <a:defRPr sz="7700" kern="1200">
          <a:solidFill>
            <a:schemeClr val="tx1"/>
          </a:solidFill>
          <a:latin typeface="+mn-lt"/>
          <a:ea typeface="+mn-ea"/>
          <a:cs typeface="+mn-cs"/>
        </a:defRPr>
      </a:lvl3pPr>
      <a:lvl4pPr marL="5166246" indent="-738035" algn="l" defTabSz="1476070" rtl="0" eaLnBrk="1" latinLnBrk="0" hangingPunct="1">
        <a:spcBef>
          <a:spcPct val="20000"/>
        </a:spcBef>
        <a:buFont typeface="Arial"/>
        <a:buChar char="–"/>
        <a:defRPr sz="6500" kern="1200">
          <a:solidFill>
            <a:schemeClr val="tx1"/>
          </a:solidFill>
          <a:latin typeface="+mn-lt"/>
          <a:ea typeface="+mn-ea"/>
          <a:cs typeface="+mn-cs"/>
        </a:defRPr>
      </a:lvl4pPr>
      <a:lvl5pPr marL="6642316" indent="-738035" algn="l" defTabSz="1476070" rtl="0" eaLnBrk="1" latinLnBrk="0" hangingPunct="1">
        <a:spcBef>
          <a:spcPct val="20000"/>
        </a:spcBef>
        <a:buFont typeface="Arial"/>
        <a:buChar char="»"/>
        <a:defRPr sz="6500" kern="1200">
          <a:solidFill>
            <a:schemeClr val="tx1"/>
          </a:solidFill>
          <a:latin typeface="+mn-lt"/>
          <a:ea typeface="+mn-ea"/>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en-US"/>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18/10/relationships/comments" Target="../comments/modernComment_101_881780E3.xm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A blue and orange pie chart&#10;&#10;Description automatically generated">
            <a:extLst>
              <a:ext uri="{FF2B5EF4-FFF2-40B4-BE49-F238E27FC236}">
                <a16:creationId xmlns:a16="http://schemas.microsoft.com/office/drawing/2014/main" id="{85366EEC-0630-2062-5B98-3D63430DF6EF}"/>
              </a:ext>
            </a:extLst>
          </p:cNvPr>
          <p:cNvPicPr>
            <a:picLocks noChangeAspect="1"/>
          </p:cNvPicPr>
          <p:nvPr/>
        </p:nvPicPr>
        <p:blipFill>
          <a:blip r:embed="rId4"/>
          <a:stretch>
            <a:fillRect/>
          </a:stretch>
        </p:blipFill>
        <p:spPr>
          <a:xfrm>
            <a:off x="25757370" y="32014283"/>
            <a:ext cx="4376474" cy="3934438"/>
          </a:xfrm>
          <a:prstGeom prst="rect">
            <a:avLst/>
          </a:prstGeom>
        </p:spPr>
      </p:pic>
      <p:pic>
        <p:nvPicPr>
          <p:cNvPr id="48" name="Picture 47" descr="A blue and orange pie chart&#10;&#10;Description automatically generated">
            <a:extLst>
              <a:ext uri="{FF2B5EF4-FFF2-40B4-BE49-F238E27FC236}">
                <a16:creationId xmlns:a16="http://schemas.microsoft.com/office/drawing/2014/main" id="{F812FE82-108D-2665-16BC-8AA080C6D513}"/>
              </a:ext>
            </a:extLst>
          </p:cNvPr>
          <p:cNvPicPr>
            <a:picLocks noChangeAspect="1"/>
          </p:cNvPicPr>
          <p:nvPr/>
        </p:nvPicPr>
        <p:blipFill rotWithShape="1">
          <a:blip r:embed="rId5"/>
          <a:srcRect r="6894"/>
          <a:stretch/>
        </p:blipFill>
        <p:spPr>
          <a:xfrm>
            <a:off x="22106531" y="32020978"/>
            <a:ext cx="3881821" cy="3934438"/>
          </a:xfrm>
          <a:prstGeom prst="rect">
            <a:avLst/>
          </a:prstGeom>
        </p:spPr>
      </p:pic>
      <p:sp>
        <p:nvSpPr>
          <p:cNvPr id="4" name="Rectangle 3"/>
          <p:cNvSpPr/>
          <p:nvPr/>
        </p:nvSpPr>
        <p:spPr>
          <a:xfrm>
            <a:off x="0" y="-230356"/>
            <a:ext cx="30275213" cy="549333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solidFill>
            </a:endParaRPr>
          </a:p>
        </p:txBody>
      </p:sp>
      <p:sp>
        <p:nvSpPr>
          <p:cNvPr id="6" name="Rectangle 2"/>
          <p:cNvSpPr txBox="1">
            <a:spLocks noChangeArrowheads="1"/>
          </p:cNvSpPr>
          <p:nvPr/>
        </p:nvSpPr>
        <p:spPr>
          <a:xfrm>
            <a:off x="0" y="170645"/>
            <a:ext cx="30275213" cy="244441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295137" tIns="147568" rIns="295137" bIns="147568" rtlCol="0" anchor="ctr">
            <a:noAutofit/>
          </a:bodyPr>
          <a:lstStyle>
            <a:lvl1pPr algn="ctr" defTabSz="1475873" rtl="0" eaLnBrk="1" latinLnBrk="0" hangingPunct="1">
              <a:spcBef>
                <a:spcPct val="0"/>
              </a:spcBef>
              <a:buNone/>
              <a:defRPr sz="14200" kern="1200">
                <a:solidFill>
                  <a:schemeClr val="tx1"/>
                </a:solidFill>
                <a:latin typeface="+mj-lt"/>
                <a:ea typeface="+mj-ea"/>
                <a:cs typeface="+mj-cs"/>
              </a:defRPr>
            </a:lvl1pPr>
          </a:lstStyle>
          <a:p>
            <a:r>
              <a:rPr lang="en-GB" sz="8000" b="1" dirty="0">
                <a:solidFill>
                  <a:schemeClr val="bg1"/>
                </a:solidFill>
                <a:effectLst/>
                <a:ea typeface="Calibri" panose="020F0502020204030204" pitchFamily="34" charset="0"/>
              </a:rPr>
              <a:t>How effective are psychological therapies for treating functional </a:t>
            </a:r>
            <a:r>
              <a:rPr lang="en-GB" sz="8000" b="1" dirty="0">
                <a:solidFill>
                  <a:schemeClr val="bg1"/>
                </a:solidFill>
                <a:ea typeface="Calibri" panose="020F0502020204030204" pitchFamily="34" charset="0"/>
              </a:rPr>
              <a:t>/ dissociative seizures?  A series of meta-analyses </a:t>
            </a:r>
            <a:endParaRPr lang="en-GB" sz="8000" dirty="0">
              <a:solidFill>
                <a:schemeClr val="bg1"/>
              </a:solidFill>
            </a:endParaRPr>
          </a:p>
        </p:txBody>
      </p:sp>
      <p:sp>
        <p:nvSpPr>
          <p:cNvPr id="7" name="Rectangle 6"/>
          <p:cNvSpPr/>
          <p:nvPr/>
        </p:nvSpPr>
        <p:spPr>
          <a:xfrm>
            <a:off x="0" y="2875270"/>
            <a:ext cx="30275213" cy="2390899"/>
          </a:xfrm>
          <a:prstGeom prst="rect">
            <a:avLst/>
          </a:prstGeom>
        </p:spPr>
        <p:txBody>
          <a:bodyPr wrap="square" lIns="295137" tIns="147568" rIns="295137" bIns="147568">
            <a:spAutoFit/>
          </a:bodyPr>
          <a:lstStyle/>
          <a:p>
            <a:pPr algn="ctr"/>
            <a:r>
              <a:rPr lang="en-US" sz="4800" dirty="0">
                <a:solidFill>
                  <a:schemeClr val="bg1"/>
                </a:solidFill>
                <a:latin typeface="+mj-lt"/>
              </a:rPr>
              <a:t>Chris Gaskell, Niall Power, </a:t>
            </a:r>
            <a:r>
              <a:rPr lang="en-US" sz="4800" dirty="0" err="1">
                <a:solidFill>
                  <a:schemeClr val="bg1"/>
                </a:solidFill>
                <a:latin typeface="+mj-lt"/>
              </a:rPr>
              <a:t>Barbora</a:t>
            </a:r>
            <a:r>
              <a:rPr lang="en-US" sz="4800" dirty="0">
                <a:solidFill>
                  <a:schemeClr val="bg1"/>
                </a:solidFill>
                <a:latin typeface="+mj-lt"/>
              </a:rPr>
              <a:t> </a:t>
            </a:r>
            <a:r>
              <a:rPr lang="en-US" sz="4800" dirty="0" err="1">
                <a:solidFill>
                  <a:schemeClr val="bg1"/>
                </a:solidFill>
                <a:latin typeface="+mj-lt"/>
              </a:rPr>
              <a:t>Novakova</a:t>
            </a:r>
            <a:r>
              <a:rPr lang="en-US" sz="4800" dirty="0">
                <a:solidFill>
                  <a:schemeClr val="bg1"/>
                </a:solidFill>
                <a:latin typeface="+mj-lt"/>
              </a:rPr>
              <a:t>, Melanie Simmonds-Buckley, Wesley T. Kerr, Markus </a:t>
            </a:r>
            <a:r>
              <a:rPr lang="en-US" sz="4800" dirty="0" err="1">
                <a:solidFill>
                  <a:schemeClr val="bg1"/>
                </a:solidFill>
                <a:latin typeface="+mj-lt"/>
              </a:rPr>
              <a:t>Reuber</a:t>
            </a:r>
            <a:r>
              <a:rPr lang="en-US" sz="4800" dirty="0">
                <a:solidFill>
                  <a:schemeClr val="bg1"/>
                </a:solidFill>
                <a:latin typeface="+mj-lt"/>
              </a:rPr>
              <a:t>, Stephen </a:t>
            </a:r>
            <a:r>
              <a:rPr lang="en-US" sz="4800" dirty="0" err="1">
                <a:solidFill>
                  <a:schemeClr val="bg1"/>
                </a:solidFill>
                <a:latin typeface="+mj-lt"/>
              </a:rPr>
              <a:t>Kellet</a:t>
            </a:r>
            <a:r>
              <a:rPr lang="en-US" sz="4800" dirty="0">
                <a:solidFill>
                  <a:schemeClr val="bg1"/>
                </a:solidFill>
                <a:latin typeface="+mj-lt"/>
              </a:rPr>
              <a:t>, </a:t>
            </a:r>
            <a:r>
              <a:rPr lang="en-US" sz="4800" b="1" dirty="0">
                <a:solidFill>
                  <a:schemeClr val="bg1"/>
                </a:solidFill>
                <a:latin typeface="+mj-lt"/>
              </a:rPr>
              <a:t>Gregg H. Rawlings</a:t>
            </a:r>
            <a:r>
              <a:rPr lang="en-US" sz="4800" dirty="0">
                <a:solidFill>
                  <a:schemeClr val="bg1"/>
                </a:solidFill>
                <a:latin typeface="+mj-lt"/>
              </a:rPr>
              <a:t>*</a:t>
            </a:r>
          </a:p>
          <a:p>
            <a:pPr algn="ctr"/>
            <a:r>
              <a:rPr lang="en-US" sz="3600" dirty="0" err="1">
                <a:solidFill>
                  <a:schemeClr val="bg1"/>
                </a:solidFill>
                <a:latin typeface="+mj-lt"/>
              </a:rPr>
              <a:t>Gregg.Rawlings@Sheffield.ac.uk</a:t>
            </a:r>
            <a:r>
              <a:rPr lang="en-US" sz="3600" dirty="0">
                <a:solidFill>
                  <a:schemeClr val="bg1"/>
                </a:solidFill>
                <a:latin typeface="+mj-lt"/>
              </a:rPr>
              <a:t> </a:t>
            </a:r>
            <a:endParaRPr lang="en-GB" sz="2400" dirty="0">
              <a:solidFill>
                <a:schemeClr val="bg1"/>
              </a:solidFill>
              <a:latin typeface="+mj-lt"/>
            </a:endParaRPr>
          </a:p>
        </p:txBody>
      </p:sp>
      <p:sp>
        <p:nvSpPr>
          <p:cNvPr id="13" name="TextBox 12"/>
          <p:cNvSpPr txBox="1"/>
          <p:nvPr/>
        </p:nvSpPr>
        <p:spPr>
          <a:xfrm>
            <a:off x="312971" y="7210494"/>
            <a:ext cx="29121593" cy="5632311"/>
          </a:xfrm>
          <a:prstGeom prst="rect">
            <a:avLst/>
          </a:prstGeom>
          <a:noFill/>
        </p:spPr>
        <p:txBody>
          <a:bodyPr wrap="square" rtlCol="0">
            <a:spAutoFit/>
          </a:bodyPr>
          <a:lstStyle/>
          <a:p>
            <a:pPr marL="857250" indent="-857250" algn="just">
              <a:buFont typeface="Arial"/>
              <a:buChar char="•"/>
            </a:pPr>
            <a:r>
              <a:rPr lang="en-GB" sz="4000" dirty="0">
                <a:effectLst/>
                <a:ea typeface="Calibri" panose="020F0502020204030204" pitchFamily="34" charset="0"/>
              </a:rPr>
              <a:t>Psychological interventions, such as Cognitive Behavioural Therapy (CBT), Psychodynamic psychotherapy and Acceptance and Commitment Therapy (ACT), are the most </a:t>
            </a:r>
            <a:r>
              <a:rPr lang="en-GB" sz="4000" dirty="0">
                <a:effectLst/>
                <a:highlight>
                  <a:srgbClr val="FFFF00"/>
                </a:highlight>
                <a:ea typeface="Calibri" panose="020F0502020204030204" pitchFamily="34" charset="0"/>
              </a:rPr>
              <a:t>commonly recommended treatments </a:t>
            </a:r>
            <a:r>
              <a:rPr lang="en-GB" sz="4000" dirty="0">
                <a:effectLst/>
                <a:ea typeface="Calibri" panose="020F0502020204030204" pitchFamily="34" charset="0"/>
              </a:rPr>
              <a:t>for adults presenting with functional / dissociative seizures (FDS; also known as psychogenic non-epileptic seizures or non-epileptic attacks).</a:t>
            </a:r>
            <a:r>
              <a:rPr lang="en-GB" sz="2800" dirty="0">
                <a:effectLst/>
              </a:rPr>
              <a:t> </a:t>
            </a:r>
            <a:endParaRPr lang="en-US" sz="8000" dirty="0">
              <a:effectLst/>
            </a:endParaRPr>
          </a:p>
          <a:p>
            <a:pPr marL="857250" indent="-857250" algn="just">
              <a:buFont typeface="Arial"/>
              <a:buChar char="•"/>
            </a:pPr>
            <a:r>
              <a:rPr lang="en-GB" sz="4000" dirty="0">
                <a:effectLst/>
                <a:ea typeface="Calibri" panose="020F0502020204030204" pitchFamily="34" charset="0"/>
              </a:rPr>
              <a:t>Although a range of trials have been published in this area, there is still uncertainty regarding: </a:t>
            </a:r>
            <a:r>
              <a:rPr lang="en-GB" sz="4000" b="1" dirty="0">
                <a:effectLst/>
                <a:ea typeface="Calibri" panose="020F0502020204030204" pitchFamily="34" charset="0"/>
              </a:rPr>
              <a:t>(1)</a:t>
            </a:r>
            <a:r>
              <a:rPr lang="en-GB" sz="4000" dirty="0">
                <a:effectLst/>
                <a:ea typeface="Calibri" panose="020F0502020204030204" pitchFamily="34" charset="0"/>
              </a:rPr>
              <a:t> how effective psychological treatments are for FDS; </a:t>
            </a:r>
            <a:r>
              <a:rPr lang="en-GB" sz="4000" b="1" dirty="0">
                <a:effectLst/>
                <a:ea typeface="Calibri" panose="020F0502020204030204" pitchFamily="34" charset="0"/>
              </a:rPr>
              <a:t>(2)</a:t>
            </a:r>
            <a:r>
              <a:rPr lang="en-GB" sz="4000" dirty="0">
                <a:effectLst/>
                <a:ea typeface="Calibri" panose="020F0502020204030204" pitchFamily="34" charset="0"/>
              </a:rPr>
              <a:t> what treatment conditions are most conducive to treatment effectiveness (i.e., group vs individual therapy, the use of different therapeutic modalities); </a:t>
            </a:r>
            <a:r>
              <a:rPr lang="en-GB" sz="4000" b="1" dirty="0">
                <a:effectLst/>
                <a:ea typeface="Calibri" panose="020F0502020204030204" pitchFamily="34" charset="0"/>
              </a:rPr>
              <a:t>(3) </a:t>
            </a:r>
            <a:r>
              <a:rPr lang="en-GB" sz="4000" dirty="0">
                <a:effectLst/>
                <a:ea typeface="Calibri" panose="020F0502020204030204" pitchFamily="34" charset="0"/>
              </a:rPr>
              <a:t>who is more likely to benefit from therapy; </a:t>
            </a:r>
            <a:r>
              <a:rPr lang="en-GB" sz="4000" b="1" dirty="0">
                <a:effectLst/>
                <a:ea typeface="Calibri" panose="020F0502020204030204" pitchFamily="34" charset="0"/>
              </a:rPr>
              <a:t>(4) </a:t>
            </a:r>
            <a:r>
              <a:rPr lang="en-GB" sz="4000" dirty="0">
                <a:effectLst/>
                <a:ea typeface="Calibri" panose="020F0502020204030204" pitchFamily="34" charset="0"/>
              </a:rPr>
              <a:t>how durable clinical improvements are following treatment completion; and </a:t>
            </a:r>
            <a:r>
              <a:rPr lang="en-GB" sz="4000" b="1" dirty="0">
                <a:effectLst/>
                <a:ea typeface="Calibri" panose="020F0502020204030204" pitchFamily="34" charset="0"/>
              </a:rPr>
              <a:t>(5) </a:t>
            </a:r>
            <a:r>
              <a:rPr lang="en-GB" sz="4000" dirty="0">
                <a:effectLst/>
                <a:ea typeface="Calibri" panose="020F0502020204030204" pitchFamily="34" charset="0"/>
              </a:rPr>
              <a:t>which outcome measures are most sensitive to treatment-related change (i.e., seizure-related outcomes vs non-seizure related outcomes). </a:t>
            </a:r>
            <a:endParaRPr lang="en-US" sz="8000" dirty="0">
              <a:ea typeface="Calibri" panose="020F0502020204030204" pitchFamily="34" charset="0"/>
            </a:endParaRPr>
          </a:p>
          <a:p>
            <a:pPr marL="857250" indent="-857250" algn="just">
              <a:buFont typeface="Arial"/>
              <a:buChar char="•"/>
            </a:pPr>
            <a:r>
              <a:rPr lang="en-GB" sz="4000" dirty="0">
                <a:effectLst/>
                <a:ea typeface="Calibri" panose="020F0502020204030204" pitchFamily="34" charset="0"/>
              </a:rPr>
              <a:t>We set out to </a:t>
            </a:r>
            <a:r>
              <a:rPr lang="en-GB" sz="4000" dirty="0">
                <a:effectLst/>
                <a:highlight>
                  <a:srgbClr val="FFFF00"/>
                </a:highlight>
                <a:ea typeface="Calibri" panose="020F0502020204030204" pitchFamily="34" charset="0"/>
              </a:rPr>
              <a:t>address</a:t>
            </a:r>
            <a:r>
              <a:rPr lang="en-GB" sz="4000" dirty="0">
                <a:effectLst/>
                <a:ea typeface="Calibri" panose="020F0502020204030204" pitchFamily="34" charset="0"/>
              </a:rPr>
              <a:t> these questions via a systematic review of the evidence and a series of meta-analytic analyses. </a:t>
            </a:r>
            <a:endParaRPr lang="en-US" sz="8000" dirty="0">
              <a:ea typeface="Calibri" panose="020F0502020204030204" pitchFamily="34" charset="0"/>
            </a:endParaRPr>
          </a:p>
        </p:txBody>
      </p:sp>
      <p:sp>
        <p:nvSpPr>
          <p:cNvPr id="14" name="TextBox 13"/>
          <p:cNvSpPr txBox="1"/>
          <p:nvPr/>
        </p:nvSpPr>
        <p:spPr>
          <a:xfrm>
            <a:off x="373258" y="19814059"/>
            <a:ext cx="13405824" cy="1107996"/>
          </a:xfrm>
          <a:prstGeom prst="rect">
            <a:avLst/>
          </a:prstGeom>
          <a:solidFill>
            <a:srgbClr val="0070C0"/>
          </a:solidFill>
          <a:ln>
            <a:noFill/>
          </a:ln>
        </p:spPr>
        <p:txBody>
          <a:bodyPr wrap="square" rtlCol="0" anchor="t">
            <a:spAutoFit/>
          </a:bodyPr>
          <a:lstStyle/>
          <a:p>
            <a:pPr algn="ctr"/>
            <a:r>
              <a:rPr lang="en-US" sz="6600" dirty="0">
                <a:solidFill>
                  <a:schemeClr val="bg1"/>
                </a:solidFill>
                <a:latin typeface="+mj-lt"/>
              </a:rPr>
              <a:t>Results</a:t>
            </a:r>
          </a:p>
        </p:txBody>
      </p:sp>
      <p:sp>
        <p:nvSpPr>
          <p:cNvPr id="15" name="TextBox 14"/>
          <p:cNvSpPr txBox="1"/>
          <p:nvPr/>
        </p:nvSpPr>
        <p:spPr>
          <a:xfrm>
            <a:off x="312970" y="13037246"/>
            <a:ext cx="13466112" cy="1107996"/>
          </a:xfrm>
          <a:prstGeom prst="rect">
            <a:avLst/>
          </a:prstGeom>
          <a:solidFill>
            <a:srgbClr val="0070C0"/>
          </a:solidFill>
          <a:ln>
            <a:noFill/>
          </a:ln>
        </p:spPr>
        <p:txBody>
          <a:bodyPr wrap="square" rtlCol="0" anchor="t">
            <a:spAutoFit/>
          </a:bodyPr>
          <a:lstStyle/>
          <a:p>
            <a:pPr algn="ctr"/>
            <a:r>
              <a:rPr lang="en-US" sz="6600" dirty="0">
                <a:solidFill>
                  <a:schemeClr val="bg1"/>
                </a:solidFill>
              </a:rPr>
              <a:t>Methods</a:t>
            </a:r>
          </a:p>
        </p:txBody>
      </p:sp>
      <p:sp>
        <p:nvSpPr>
          <p:cNvPr id="26" name="TextBox 25"/>
          <p:cNvSpPr txBox="1"/>
          <p:nvPr/>
        </p:nvSpPr>
        <p:spPr>
          <a:xfrm>
            <a:off x="534808" y="35861451"/>
            <a:ext cx="13244274" cy="1107996"/>
          </a:xfrm>
          <a:prstGeom prst="rect">
            <a:avLst/>
          </a:prstGeom>
          <a:solidFill>
            <a:srgbClr val="0070C0"/>
          </a:solidFill>
          <a:ln>
            <a:solidFill>
              <a:srgbClr val="3366FF"/>
            </a:solidFill>
          </a:ln>
        </p:spPr>
        <p:txBody>
          <a:bodyPr wrap="square" rtlCol="0" anchor="t">
            <a:spAutoFit/>
          </a:bodyPr>
          <a:lstStyle/>
          <a:p>
            <a:pPr algn="ctr"/>
            <a:r>
              <a:rPr lang="en-US" sz="6600" dirty="0">
                <a:solidFill>
                  <a:schemeClr val="bg1"/>
                </a:solidFill>
                <a:latin typeface="+mj-lt"/>
              </a:rPr>
              <a:t>Conclusion</a:t>
            </a:r>
          </a:p>
        </p:txBody>
      </p:sp>
      <p:sp>
        <p:nvSpPr>
          <p:cNvPr id="31" name="TextBox 30"/>
          <p:cNvSpPr txBox="1"/>
          <p:nvPr/>
        </p:nvSpPr>
        <p:spPr>
          <a:xfrm>
            <a:off x="534809" y="37318018"/>
            <a:ext cx="29429376" cy="4401205"/>
          </a:xfrm>
          <a:prstGeom prst="rect">
            <a:avLst/>
          </a:prstGeom>
          <a:noFill/>
        </p:spPr>
        <p:txBody>
          <a:bodyPr wrap="square" rtlCol="0">
            <a:spAutoFit/>
          </a:bodyPr>
          <a:lstStyle/>
          <a:p>
            <a:pPr marL="571500" indent="-571500">
              <a:buFont typeface="Arial" panose="020B0604020202020204" pitchFamily="34" charset="0"/>
              <a:buChar char="•"/>
            </a:pPr>
            <a:r>
              <a:rPr lang="en-GB" sz="4000" kern="100" dirty="0">
                <a:effectLst/>
                <a:ea typeface="Calibri" panose="020F0502020204030204" pitchFamily="34" charset="0"/>
                <a:cs typeface="Times New Roman" panose="02020603050405020304" pitchFamily="18" charset="0"/>
              </a:rPr>
              <a:t>This body of work represents the most comprehensive review of the data collected investigating psychological interventions for FDS. </a:t>
            </a:r>
          </a:p>
          <a:p>
            <a:pPr marL="571500" indent="-571500">
              <a:buFont typeface="Arial" panose="020B0604020202020204" pitchFamily="34" charset="0"/>
              <a:buChar char="•"/>
            </a:pPr>
            <a:r>
              <a:rPr lang="en-GB" sz="4000" kern="100" dirty="0">
                <a:effectLst/>
                <a:ea typeface="Calibri" panose="020F0502020204030204" pitchFamily="34" charset="0"/>
                <a:cs typeface="Times New Roman" panose="02020603050405020304" pitchFamily="18" charset="0"/>
              </a:rPr>
              <a:t>Findings suggest psychological treatments are associated with improvements in seizure-related and non-seizure-related outcomes. </a:t>
            </a:r>
          </a:p>
          <a:p>
            <a:pPr marL="571500" indent="-571500">
              <a:buFont typeface="Arial" panose="020B0604020202020204" pitchFamily="34" charset="0"/>
              <a:buChar char="•"/>
            </a:pPr>
            <a:r>
              <a:rPr lang="en-GB" sz="4000" kern="100" dirty="0">
                <a:effectLst/>
                <a:ea typeface="Calibri" panose="020F0502020204030204" pitchFamily="34" charset="0"/>
                <a:cs typeface="Times New Roman" panose="02020603050405020304" pitchFamily="18" charset="0"/>
              </a:rPr>
              <a:t>While several moderator analyses could be performed, these findings should be interpreted with caution recognising the limited amount of data that could be included and the observational nature of analyses. While there is a considerable number of trials, the variability in research methodologies and the reporting of findings hindered some attempts at collating the results. </a:t>
            </a:r>
          </a:p>
          <a:p>
            <a:pPr marL="571500" indent="-571500">
              <a:buFont typeface="Arial" panose="020B0604020202020204" pitchFamily="34" charset="0"/>
              <a:buChar char="•"/>
            </a:pPr>
            <a:r>
              <a:rPr lang="en-GB" sz="4000" kern="100" dirty="0">
                <a:ea typeface="Calibri" panose="020F0502020204030204" pitchFamily="34" charset="0"/>
                <a:cs typeface="Times New Roman" panose="02020603050405020304" pitchFamily="18" charset="0"/>
              </a:rPr>
              <a:t>Further research on the most appropriate measure to capture treatment-related change in people with FDS is needed.</a:t>
            </a:r>
            <a:endParaRPr lang="en-GB" sz="4000" kern="100" dirty="0">
              <a:effectLst/>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GB" sz="4000" kern="100" dirty="0">
              <a:effectLst/>
              <a:ea typeface="Calibri" panose="020F0502020204030204" pitchFamily="34" charset="0"/>
              <a:cs typeface="Times New Roman" panose="02020603050405020304" pitchFamily="18" charset="0"/>
            </a:endParaRPr>
          </a:p>
        </p:txBody>
      </p:sp>
      <p:sp>
        <p:nvSpPr>
          <p:cNvPr id="41" name="TextBox 40"/>
          <p:cNvSpPr txBox="1"/>
          <p:nvPr/>
        </p:nvSpPr>
        <p:spPr>
          <a:xfrm>
            <a:off x="251974" y="20681950"/>
            <a:ext cx="13527108" cy="14865608"/>
          </a:xfrm>
          <a:prstGeom prst="rect">
            <a:avLst/>
          </a:prstGeom>
          <a:noFill/>
        </p:spPr>
        <p:txBody>
          <a:bodyPr wrap="square" rtlCol="0">
            <a:spAutoFit/>
          </a:bodyPr>
          <a:lstStyle/>
          <a:p>
            <a:pPr marL="571500" indent="-571500" algn="just">
              <a:buFont typeface="Arial" panose="020B0604020202020204" pitchFamily="34" charset="0"/>
              <a:buChar char="•"/>
            </a:pPr>
            <a:endParaRPr lang="en-US" sz="4000" dirty="0"/>
          </a:p>
          <a:p>
            <a:pPr marL="571500" indent="-571500" algn="just">
              <a:buFont typeface="Arial" panose="020B0604020202020204" pitchFamily="34" charset="0"/>
              <a:buChar char="•"/>
            </a:pPr>
            <a:r>
              <a:rPr lang="en-US" sz="4000" dirty="0">
                <a:latin typeface="+mj-lt"/>
              </a:rPr>
              <a:t>Data from up to 1300 individuals across 44 studies were </a:t>
            </a:r>
            <a:r>
              <a:rPr lang="en-US" sz="4000" dirty="0" err="1">
                <a:latin typeface="+mj-lt"/>
              </a:rPr>
              <a:t>analysed</a:t>
            </a:r>
            <a:r>
              <a:rPr lang="en-US" sz="4000" dirty="0">
                <a:latin typeface="+mj-lt"/>
              </a:rPr>
              <a:t>. </a:t>
            </a:r>
          </a:p>
          <a:p>
            <a:pPr marL="571500" indent="-571500" algn="just">
              <a:buFont typeface="Arial" panose="020B0604020202020204" pitchFamily="34" charset="0"/>
              <a:buChar char="•"/>
            </a:pPr>
            <a:r>
              <a:rPr lang="en-US" sz="4000" dirty="0">
                <a:latin typeface="+mj-lt"/>
              </a:rPr>
              <a:t>Data points for 171 non-seizure related and 135 seizure-related outcomes were </a:t>
            </a:r>
            <a:r>
              <a:rPr lang="en-US" sz="4000" dirty="0" err="1">
                <a:latin typeface="+mj-lt"/>
              </a:rPr>
              <a:t>analysed</a:t>
            </a:r>
            <a:r>
              <a:rPr lang="en-US" sz="4000" dirty="0">
                <a:latin typeface="+mj-lt"/>
              </a:rPr>
              <a:t>.</a:t>
            </a:r>
          </a:p>
          <a:p>
            <a:pPr marL="571500" indent="-571500" algn="just">
              <a:buFont typeface="Arial" panose="020B0604020202020204" pitchFamily="34" charset="0"/>
              <a:buChar char="•"/>
            </a:pPr>
            <a:r>
              <a:rPr lang="en-US" sz="4000" dirty="0">
                <a:latin typeface="+mj-lt"/>
              </a:rPr>
              <a:t>Seizure frequency was the </a:t>
            </a:r>
            <a:r>
              <a:rPr lang="en-US" sz="4000" dirty="0">
                <a:highlight>
                  <a:srgbClr val="FFFF00"/>
                </a:highlight>
                <a:latin typeface="+mj-lt"/>
              </a:rPr>
              <a:t>commonest </a:t>
            </a:r>
            <a:r>
              <a:rPr lang="en-US" sz="4000" dirty="0">
                <a:latin typeface="+mj-lt"/>
              </a:rPr>
              <a:t>outcome measure; however, there is great variation in how it is measured.</a:t>
            </a:r>
          </a:p>
          <a:p>
            <a:pPr marL="571500" indent="-571500" algn="just">
              <a:buFont typeface="Arial" panose="020B0604020202020204" pitchFamily="34" charset="0"/>
              <a:buChar char="•"/>
            </a:pPr>
            <a:r>
              <a:rPr lang="en-US" sz="4000" dirty="0">
                <a:latin typeface="+mj-lt"/>
              </a:rPr>
              <a:t>Most studies were </a:t>
            </a:r>
            <a:r>
              <a:rPr lang="en-US" sz="4000" dirty="0" err="1">
                <a:latin typeface="+mj-lt"/>
              </a:rPr>
              <a:t>catergorised</a:t>
            </a:r>
            <a:r>
              <a:rPr lang="en-US" sz="4000" dirty="0">
                <a:latin typeface="+mj-lt"/>
              </a:rPr>
              <a:t> as “high” or “medium” </a:t>
            </a:r>
            <a:r>
              <a:rPr lang="en-US" sz="4000" dirty="0" err="1">
                <a:latin typeface="+mj-lt"/>
              </a:rPr>
              <a:t>RoB</a:t>
            </a:r>
            <a:r>
              <a:rPr lang="en-US" sz="4000" dirty="0">
                <a:latin typeface="+mj-lt"/>
              </a:rPr>
              <a:t>.</a:t>
            </a:r>
          </a:p>
          <a:p>
            <a:pPr marL="571500" indent="-571500" algn="just">
              <a:buFont typeface="Arial" panose="020B0604020202020204" pitchFamily="34" charset="0"/>
              <a:buChar char="•"/>
            </a:pPr>
            <a:r>
              <a:rPr lang="en-US" sz="4000" dirty="0">
                <a:latin typeface="+mj-lt"/>
              </a:rPr>
              <a:t>Meta-analyses were judged to be “low” based on GRADE criteria.</a:t>
            </a:r>
          </a:p>
          <a:p>
            <a:pPr marL="571500" indent="-571500" algn="just">
              <a:buFont typeface="Arial" panose="020B0604020202020204" pitchFamily="34" charset="0"/>
              <a:buChar char="•"/>
            </a:pPr>
            <a:r>
              <a:rPr lang="en-US" sz="4000" dirty="0">
                <a:latin typeface="+mj-lt"/>
              </a:rPr>
              <a:t>None of the included moderators were significant for seizure frequency; for non-seizure related outcomes, the focus of the measure (e.g., measure of functioning vs HRQoL; Fig 1) and type of treatment significantly moderated the outcome. Treatments with a </a:t>
            </a:r>
            <a:r>
              <a:rPr lang="en-US" sz="4000" dirty="0" err="1">
                <a:latin typeface="+mj-lt"/>
              </a:rPr>
              <a:t>behavioural</a:t>
            </a:r>
            <a:r>
              <a:rPr lang="en-US" sz="4000" dirty="0">
                <a:latin typeface="+mj-lt"/>
              </a:rPr>
              <a:t> focus were associated with greater outcomes, although the number of trials were limited. Age, gender,  </a:t>
            </a:r>
            <a:r>
              <a:rPr lang="en-US" sz="4000" dirty="0" err="1">
                <a:latin typeface="+mj-lt"/>
              </a:rPr>
              <a:t>RoB</a:t>
            </a:r>
            <a:r>
              <a:rPr lang="en-US" sz="4000" dirty="0">
                <a:latin typeface="+mj-lt"/>
              </a:rPr>
              <a:t> or interventions characteristics (delivery format, delivery setting or treatment length) were not significant moderators. </a:t>
            </a:r>
          </a:p>
          <a:p>
            <a:pPr marL="571500" indent="-571500" algn="just">
              <a:buFont typeface="Arial" panose="020B0604020202020204" pitchFamily="34" charset="0"/>
              <a:buChar char="•"/>
            </a:pPr>
            <a:r>
              <a:rPr lang="en-GB" sz="4000" kern="100" dirty="0">
                <a:effectLst/>
                <a:ea typeface="Calibri" panose="020F0502020204030204" pitchFamily="34" charset="0"/>
                <a:cs typeface="Times New Roman" panose="02020603050405020304" pitchFamily="18" charset="0"/>
              </a:rPr>
              <a:t>Psychological interventions appear to be most effective for the reduction, as opposed </a:t>
            </a:r>
            <a:r>
              <a:rPr lang="en-GB" sz="4000" kern="100" dirty="0">
                <a:effectLst/>
                <a:highlight>
                  <a:srgbClr val="FFFF00"/>
                </a:highlight>
                <a:ea typeface="Calibri" panose="020F0502020204030204" pitchFamily="34" charset="0"/>
                <a:cs typeface="Times New Roman" panose="02020603050405020304" pitchFamily="18" charset="0"/>
              </a:rPr>
              <a:t>to cessation</a:t>
            </a:r>
            <a:r>
              <a:rPr lang="en-GB" sz="4000" kern="100" dirty="0">
                <a:effectLst/>
                <a:ea typeface="Calibri" panose="020F0502020204030204" pitchFamily="34" charset="0"/>
                <a:cs typeface="Times New Roman" panose="02020603050405020304" pitchFamily="18" charset="0"/>
              </a:rPr>
              <a:t>, of seizure frequency (Fig 2). </a:t>
            </a:r>
            <a:endParaRPr lang="en-US" sz="4000" dirty="0">
              <a:latin typeface="+mj-lt"/>
            </a:endParaRPr>
          </a:p>
          <a:p>
            <a:pPr marL="571500" indent="-571500" algn="just">
              <a:buFont typeface="Arial" panose="020B0604020202020204" pitchFamily="34" charset="0"/>
              <a:buChar char="•"/>
            </a:pPr>
            <a:r>
              <a:rPr lang="en-US" sz="4000" dirty="0">
                <a:latin typeface="+mj-lt"/>
              </a:rPr>
              <a:t>On the group level, treatment was associated with an improvement of 6.5 seizures per month.   </a:t>
            </a:r>
          </a:p>
        </p:txBody>
      </p:sp>
      <p:sp>
        <p:nvSpPr>
          <p:cNvPr id="22" name="TextBox 21"/>
          <p:cNvSpPr txBox="1"/>
          <p:nvPr/>
        </p:nvSpPr>
        <p:spPr>
          <a:xfrm>
            <a:off x="373258" y="41475476"/>
            <a:ext cx="29524586" cy="1631216"/>
          </a:xfrm>
          <a:prstGeom prst="rect">
            <a:avLst/>
          </a:prstGeom>
          <a:noFill/>
        </p:spPr>
        <p:txBody>
          <a:bodyPr wrap="square" rtlCol="0">
            <a:spAutoFit/>
          </a:bodyPr>
          <a:lstStyle/>
          <a:p>
            <a:pPr marL="342900" indent="-342900">
              <a:buAutoNum type="arabicPeriod"/>
            </a:pPr>
            <a:r>
              <a:rPr lang="en-US" sz="2000" dirty="0">
                <a:effectLst/>
                <a:latin typeface="Calibri" panose="020F0502020204030204" pitchFamily="34" charset="0"/>
                <a:ea typeface="Times New Roman" panose="02020603050405020304" pitchFamily="18" charset="0"/>
                <a:cs typeface="Calibri Light" panose="020F0302020204030204" pitchFamily="34" charset="0"/>
              </a:rPr>
              <a:t>Gaskell, C., Power, N., </a:t>
            </a:r>
            <a:r>
              <a:rPr lang="en-US" sz="2000" dirty="0" err="1">
                <a:effectLst/>
                <a:latin typeface="Calibri" panose="020F0502020204030204" pitchFamily="34" charset="0"/>
                <a:ea typeface="Times New Roman" panose="02020603050405020304" pitchFamily="18" charset="0"/>
                <a:cs typeface="Calibri Light" panose="020F0302020204030204" pitchFamily="34" charset="0"/>
              </a:rPr>
              <a:t>Novakova</a:t>
            </a:r>
            <a:r>
              <a:rPr lang="en-US" sz="2000" dirty="0">
                <a:effectLst/>
                <a:latin typeface="Calibri" panose="020F0502020204030204" pitchFamily="34" charset="0"/>
                <a:ea typeface="Times New Roman" panose="02020603050405020304" pitchFamily="18" charset="0"/>
                <a:cs typeface="Calibri Light" panose="020F0302020204030204" pitchFamily="34" charset="0"/>
              </a:rPr>
              <a:t>, B., Simmonds-Buckley, M., </a:t>
            </a:r>
            <a:r>
              <a:rPr lang="en-US" sz="2000" dirty="0" err="1">
                <a:effectLst/>
                <a:latin typeface="Calibri" panose="020F0502020204030204" pitchFamily="34" charset="0"/>
                <a:ea typeface="Times New Roman" panose="02020603050405020304" pitchFamily="18" charset="0"/>
                <a:cs typeface="Calibri Light" panose="020F0302020204030204" pitchFamily="34" charset="0"/>
              </a:rPr>
              <a:t>Reuber</a:t>
            </a:r>
            <a:r>
              <a:rPr lang="en-US" sz="2000" dirty="0">
                <a:effectLst/>
                <a:latin typeface="Calibri" panose="020F0502020204030204" pitchFamily="34" charset="0"/>
                <a:ea typeface="Times New Roman" panose="02020603050405020304" pitchFamily="18" charset="0"/>
                <a:cs typeface="Calibri Light" panose="020F0302020204030204" pitchFamily="34" charset="0"/>
              </a:rPr>
              <a:t>, M., </a:t>
            </a:r>
            <a:r>
              <a:rPr lang="en-US" sz="2000" dirty="0" err="1">
                <a:effectLst/>
                <a:latin typeface="Calibri" panose="020F0502020204030204" pitchFamily="34" charset="0"/>
                <a:ea typeface="Times New Roman" panose="02020603050405020304" pitchFamily="18" charset="0"/>
                <a:cs typeface="Calibri Light" panose="020F0302020204030204" pitchFamily="34" charset="0"/>
              </a:rPr>
              <a:t>Kellet</a:t>
            </a:r>
            <a:r>
              <a:rPr lang="en-US" sz="2000" dirty="0">
                <a:effectLst/>
                <a:latin typeface="Calibri" panose="020F0502020204030204" pitchFamily="34" charset="0"/>
                <a:ea typeface="Times New Roman" panose="02020603050405020304" pitchFamily="18" charset="0"/>
                <a:cs typeface="Calibri Light" panose="020F0302020204030204" pitchFamily="34" charset="0"/>
              </a:rPr>
              <a:t>, S., &amp; Rawlings, GH., (2023). A meta-analytic review of the effectiveness of psychological treatment of functional / dissociative seizures in adults. </a:t>
            </a:r>
            <a:r>
              <a:rPr lang="en-US" sz="2000" i="1" dirty="0" err="1">
                <a:effectLst/>
                <a:latin typeface="Calibri" panose="020F0502020204030204" pitchFamily="34" charset="0"/>
                <a:ea typeface="Times New Roman" panose="02020603050405020304" pitchFamily="18" charset="0"/>
                <a:cs typeface="Calibri Light" panose="020F0302020204030204" pitchFamily="34" charset="0"/>
              </a:rPr>
              <a:t>Epilepsia</a:t>
            </a:r>
            <a:r>
              <a:rPr lang="en-US" sz="2000" i="1" dirty="0">
                <a:effectLst/>
                <a:latin typeface="Calibri" panose="020F0502020204030204" pitchFamily="34" charset="0"/>
                <a:ea typeface="Times New Roman" panose="02020603050405020304" pitchFamily="18" charset="0"/>
                <a:cs typeface="Calibri Light" panose="020F0302020204030204" pitchFamily="34" charset="0"/>
              </a:rPr>
              <a:t>, 64</a:t>
            </a:r>
            <a:r>
              <a:rPr lang="en-US" sz="2000" dirty="0">
                <a:effectLst/>
                <a:latin typeface="Calibri" panose="020F0502020204030204" pitchFamily="34" charset="0"/>
                <a:ea typeface="Times New Roman" panose="02020603050405020304" pitchFamily="18" charset="0"/>
                <a:cs typeface="Calibri Light" panose="020F0302020204030204" pitchFamily="34" charset="0"/>
              </a:rPr>
              <a:t>(7), 1722-1738.</a:t>
            </a:r>
          </a:p>
          <a:p>
            <a:pPr marL="342900" indent="-342900">
              <a:buFontTx/>
              <a:buAutoNum type="arabicPeriod"/>
            </a:pPr>
            <a:r>
              <a:rPr lang="en-US" sz="2000" dirty="0">
                <a:effectLst/>
                <a:latin typeface="Calibri" panose="020F0502020204030204" pitchFamily="34" charset="0"/>
                <a:ea typeface="Times New Roman" panose="02020603050405020304" pitchFamily="18" charset="0"/>
                <a:cs typeface="Calibri Light" panose="020F0302020204030204" pitchFamily="34" charset="0"/>
              </a:rPr>
              <a:t>Gaskell, C., Power, N., </a:t>
            </a:r>
            <a:r>
              <a:rPr lang="en-US" sz="2000" dirty="0" err="1">
                <a:effectLst/>
                <a:latin typeface="Calibri" panose="020F0502020204030204" pitchFamily="34" charset="0"/>
                <a:ea typeface="Times New Roman" panose="02020603050405020304" pitchFamily="18" charset="0"/>
                <a:cs typeface="Calibri Light" panose="020F0302020204030204" pitchFamily="34" charset="0"/>
              </a:rPr>
              <a:t>Novakova</a:t>
            </a:r>
            <a:r>
              <a:rPr lang="en-US" sz="2000" dirty="0">
                <a:effectLst/>
                <a:latin typeface="Calibri" panose="020F0502020204030204" pitchFamily="34" charset="0"/>
                <a:ea typeface="Times New Roman" panose="02020603050405020304" pitchFamily="18" charset="0"/>
                <a:cs typeface="Calibri Light" panose="020F0302020204030204" pitchFamily="34" charset="0"/>
              </a:rPr>
              <a:t>, B., Simmonds-Buckley, M., Kerr, W.T., </a:t>
            </a:r>
            <a:r>
              <a:rPr lang="en-US" sz="2000" dirty="0" err="1">
                <a:effectLst/>
                <a:latin typeface="Calibri" panose="020F0502020204030204" pitchFamily="34" charset="0"/>
                <a:ea typeface="Times New Roman" panose="02020603050405020304" pitchFamily="18" charset="0"/>
                <a:cs typeface="Calibri Light" panose="020F0302020204030204" pitchFamily="34" charset="0"/>
              </a:rPr>
              <a:t>Reuber</a:t>
            </a:r>
            <a:r>
              <a:rPr lang="en-US" sz="2000" dirty="0">
                <a:effectLst/>
                <a:latin typeface="Calibri" panose="020F0502020204030204" pitchFamily="34" charset="0"/>
                <a:ea typeface="Times New Roman" panose="02020603050405020304" pitchFamily="18" charset="0"/>
                <a:cs typeface="Calibri Light" panose="020F0302020204030204" pitchFamily="34" charset="0"/>
              </a:rPr>
              <a:t>, M., </a:t>
            </a:r>
            <a:r>
              <a:rPr lang="en-US" sz="2000" dirty="0" err="1">
                <a:effectLst/>
                <a:latin typeface="Calibri" panose="020F0502020204030204" pitchFamily="34" charset="0"/>
                <a:ea typeface="Times New Roman" panose="02020603050405020304" pitchFamily="18" charset="0"/>
                <a:cs typeface="Calibri Light" panose="020F0302020204030204" pitchFamily="34" charset="0"/>
              </a:rPr>
              <a:t>Kellet</a:t>
            </a:r>
            <a:r>
              <a:rPr lang="en-US" sz="2000" dirty="0">
                <a:effectLst/>
                <a:latin typeface="Calibri" panose="020F0502020204030204" pitchFamily="34" charset="0"/>
                <a:ea typeface="Times New Roman" panose="02020603050405020304" pitchFamily="18" charset="0"/>
                <a:cs typeface="Calibri Light" panose="020F0302020204030204" pitchFamily="34" charset="0"/>
              </a:rPr>
              <a:t>, S., &amp; Rawlings, GH., (In Press). The effectiveness of psychological therapy for treatment of functional seizures in adults – focus on seizure frequency: A meta-analysis.</a:t>
            </a:r>
            <a:r>
              <a:rPr lang="en-US" sz="2000" i="1" dirty="0">
                <a:effectLst/>
                <a:latin typeface="Calibri" panose="020F0502020204030204" pitchFamily="34" charset="0"/>
                <a:ea typeface="Times New Roman" panose="02020603050405020304" pitchFamily="18" charset="0"/>
                <a:cs typeface="Calibri Light" panose="020F0302020204030204" pitchFamily="34" charset="0"/>
              </a:rPr>
              <a:t> Seizure: European Journal of Epilepsy</a:t>
            </a:r>
            <a:endParaRPr lang="en-GB"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AutoNum type="arabicPeriod"/>
            </a:pPr>
            <a:endParaRPr lang="en-GB"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latin typeface="Times New Roman"/>
              <a:cs typeface="Times New Roman"/>
            </a:endParaRPr>
          </a:p>
        </p:txBody>
      </p:sp>
      <p:sp>
        <p:nvSpPr>
          <p:cNvPr id="11" name="TextBox 10">
            <a:extLst>
              <a:ext uri="{FF2B5EF4-FFF2-40B4-BE49-F238E27FC236}">
                <a16:creationId xmlns:a16="http://schemas.microsoft.com/office/drawing/2014/main" id="{DFA41E07-44D9-434A-B1CF-9D8685F099AC}"/>
              </a:ext>
            </a:extLst>
          </p:cNvPr>
          <p:cNvSpPr txBox="1"/>
          <p:nvPr/>
        </p:nvSpPr>
        <p:spPr>
          <a:xfrm>
            <a:off x="312971" y="5810350"/>
            <a:ext cx="13466111" cy="1127722"/>
          </a:xfrm>
          <a:prstGeom prst="rect">
            <a:avLst/>
          </a:prstGeom>
          <a:solidFill>
            <a:srgbClr val="0070C0"/>
          </a:solidFill>
          <a:ln>
            <a:noFill/>
          </a:ln>
        </p:spPr>
        <p:txBody>
          <a:bodyPr wrap="square" rtlCol="0" anchor="t">
            <a:spAutoFit/>
          </a:bodyPr>
          <a:lstStyle/>
          <a:p>
            <a:pPr algn="ctr"/>
            <a:r>
              <a:rPr lang="en-US" sz="6600" dirty="0">
                <a:solidFill>
                  <a:schemeClr val="bg1"/>
                </a:solidFill>
              </a:rPr>
              <a:t>Introduction</a:t>
            </a:r>
          </a:p>
        </p:txBody>
      </p:sp>
      <p:sp>
        <p:nvSpPr>
          <p:cNvPr id="27" name="TextBox 26">
            <a:extLst>
              <a:ext uri="{FF2B5EF4-FFF2-40B4-BE49-F238E27FC236}">
                <a16:creationId xmlns:a16="http://schemas.microsoft.com/office/drawing/2014/main" id="{CC19447B-6CD9-5B86-2710-91933A2C7B32}"/>
              </a:ext>
            </a:extLst>
          </p:cNvPr>
          <p:cNvSpPr txBox="1"/>
          <p:nvPr/>
        </p:nvSpPr>
        <p:spPr>
          <a:xfrm>
            <a:off x="312971" y="14431966"/>
            <a:ext cx="29651214" cy="5016758"/>
          </a:xfrm>
          <a:prstGeom prst="rect">
            <a:avLst/>
          </a:prstGeom>
          <a:noFill/>
        </p:spPr>
        <p:txBody>
          <a:bodyPr wrap="square" rtlCol="0">
            <a:spAutoFit/>
          </a:bodyPr>
          <a:lstStyle/>
          <a:p>
            <a:pPr marL="571500" indent="-571500">
              <a:buFont typeface="Arial" panose="020B0604020202020204" pitchFamily="34" charset="0"/>
              <a:buChar char="•"/>
            </a:pPr>
            <a:r>
              <a:rPr lang="en-GB" sz="4000" kern="100" dirty="0">
                <a:effectLst/>
                <a:highlight>
                  <a:srgbClr val="FFFF00"/>
                </a:highlight>
                <a:ea typeface="Calibri" panose="020F0502020204030204" pitchFamily="34" charset="0"/>
                <a:cs typeface="Times New Roman" panose="02020603050405020304" pitchFamily="18" charset="0"/>
              </a:rPr>
              <a:t>Our review follow</a:t>
            </a:r>
            <a:r>
              <a:rPr lang="en-GB" sz="4000" kern="100" dirty="0">
                <a:effectLst/>
                <a:ea typeface="Calibri" panose="020F0502020204030204" pitchFamily="34" charset="0"/>
                <a:cs typeface="Times New Roman" panose="02020603050405020304" pitchFamily="18" charset="0"/>
              </a:rPr>
              <a:t>s PRISMA guidelines for systematic reviews and meta-analyses (1,2). </a:t>
            </a:r>
          </a:p>
          <a:p>
            <a:pPr marL="571500" indent="-571500">
              <a:buFont typeface="Arial" panose="020B0604020202020204" pitchFamily="34" charset="0"/>
              <a:buChar char="•"/>
            </a:pPr>
            <a:r>
              <a:rPr lang="en-GB" sz="4000" kern="100" dirty="0">
                <a:effectLst/>
                <a:ea typeface="Calibri" panose="020F0502020204030204" pitchFamily="34" charset="0"/>
                <a:cs typeface="Times New Roman" panose="02020603050405020304" pitchFamily="18" charset="0"/>
              </a:rPr>
              <a:t>We performed a systematic search of four electronic databases (CINAHL, </a:t>
            </a:r>
            <a:r>
              <a:rPr lang="en-GB" sz="4000" kern="100" dirty="0" err="1">
                <a:effectLst/>
                <a:ea typeface="Calibri" panose="020F0502020204030204" pitchFamily="34" charset="0"/>
                <a:cs typeface="Times New Roman" panose="02020603050405020304" pitchFamily="18" charset="0"/>
              </a:rPr>
              <a:t>PsychINFO</a:t>
            </a:r>
            <a:r>
              <a:rPr lang="en-GB" sz="4000" kern="100" dirty="0">
                <a:effectLst/>
                <a:ea typeface="Calibri" panose="020F0502020204030204" pitchFamily="34" charset="0"/>
                <a:cs typeface="Times New Roman" panose="02020603050405020304" pitchFamily="18" charset="0"/>
              </a:rPr>
              <a:t>, Medline, and Cochrane Reviews) to identify relevant articles in February 2022, with a repeat search in 2023 to allow for additional analyses. </a:t>
            </a:r>
          </a:p>
          <a:p>
            <a:pPr marL="571500" indent="-571500">
              <a:buFont typeface="Arial" panose="020B0604020202020204" pitchFamily="34" charset="0"/>
              <a:buChar char="•"/>
            </a:pPr>
            <a:r>
              <a:rPr lang="en-GB" sz="4000" kern="100" dirty="0">
                <a:effectLst/>
                <a:ea typeface="Calibri" panose="020F0502020204030204" pitchFamily="34" charset="0"/>
                <a:cs typeface="Times New Roman" panose="02020603050405020304" pitchFamily="18" charset="0"/>
              </a:rPr>
              <a:t>Studies must have included adults with FDS receiving any form of psychological therapy and where self-reported outcome measures were administered to measure treatment effectiveness. </a:t>
            </a:r>
          </a:p>
          <a:p>
            <a:pPr marL="571500" indent="-571500">
              <a:buFont typeface="Arial" panose="020B0604020202020204" pitchFamily="34" charset="0"/>
              <a:buChar char="•"/>
            </a:pPr>
            <a:r>
              <a:rPr lang="en-GB" sz="4000" kern="100" dirty="0">
                <a:effectLst/>
                <a:ea typeface="Calibri" panose="020F0502020204030204" pitchFamily="34" charset="0"/>
                <a:cs typeface="Times New Roman" panose="02020603050405020304" pitchFamily="18" charset="0"/>
              </a:rPr>
              <a:t>Risk of bias (</a:t>
            </a:r>
            <a:r>
              <a:rPr lang="en-GB" sz="4000" kern="100" dirty="0" err="1">
                <a:effectLst/>
                <a:ea typeface="Calibri" panose="020F0502020204030204" pitchFamily="34" charset="0"/>
                <a:cs typeface="Times New Roman" panose="02020603050405020304" pitchFamily="18" charset="0"/>
              </a:rPr>
              <a:t>RoB</a:t>
            </a:r>
            <a:r>
              <a:rPr lang="en-GB" sz="4000" kern="100" dirty="0">
                <a:effectLst/>
                <a:ea typeface="Calibri" panose="020F0502020204030204" pitchFamily="34" charset="0"/>
                <a:cs typeface="Times New Roman" panose="02020603050405020304" pitchFamily="18" charset="0"/>
              </a:rPr>
              <a:t>) was assessed using the Cochrane Collaboration tool for assessing risk of bias (ROB-2). The quality of evidence was further assessed using the Grading of Recommendations Assessment, Development, and Evaluation (GRADE) approach. </a:t>
            </a:r>
          </a:p>
          <a:p>
            <a:pPr marL="571500" indent="-571500">
              <a:buFont typeface="Arial" panose="020B0604020202020204" pitchFamily="34" charset="0"/>
              <a:buChar char="•"/>
            </a:pPr>
            <a:r>
              <a:rPr lang="en-GB" sz="4000" kern="100" dirty="0">
                <a:effectLst/>
                <a:ea typeface="Calibri" panose="020F0502020204030204" pitchFamily="34" charset="0"/>
                <a:cs typeface="Times New Roman" panose="02020603050405020304" pitchFamily="18" charset="0"/>
              </a:rPr>
              <a:t>All analyses were conducted in R using the </a:t>
            </a:r>
            <a:r>
              <a:rPr lang="en-GB" sz="4000" i="1" kern="100" dirty="0" err="1">
                <a:effectLst/>
                <a:ea typeface="Calibri" panose="020F0502020204030204" pitchFamily="34" charset="0"/>
                <a:cs typeface="Times New Roman" panose="02020603050405020304" pitchFamily="18" charset="0"/>
              </a:rPr>
              <a:t>metafor</a:t>
            </a:r>
            <a:r>
              <a:rPr lang="en-GB" sz="4000" kern="100" dirty="0">
                <a:effectLst/>
                <a:ea typeface="Calibri" panose="020F0502020204030204" pitchFamily="34" charset="0"/>
                <a:cs typeface="Times New Roman" panose="02020603050405020304" pitchFamily="18" charset="0"/>
              </a:rPr>
              <a:t> package.</a:t>
            </a:r>
          </a:p>
        </p:txBody>
      </p:sp>
      <p:graphicFrame>
        <p:nvGraphicFramePr>
          <p:cNvPr id="28" name="Chart 27">
            <a:extLst>
              <a:ext uri="{FF2B5EF4-FFF2-40B4-BE49-F238E27FC236}">
                <a16:creationId xmlns:a16="http://schemas.microsoft.com/office/drawing/2014/main" id="{5F8B36BF-3D72-2428-7858-D307AB7BE5DA}"/>
              </a:ext>
            </a:extLst>
          </p:cNvPr>
          <p:cNvGraphicFramePr>
            <a:graphicFrameLocks/>
          </p:cNvGraphicFramePr>
          <p:nvPr>
            <p:extLst>
              <p:ext uri="{D42A27DB-BD31-4B8C-83A1-F6EECF244321}">
                <p14:modId xmlns:p14="http://schemas.microsoft.com/office/powerpoint/2010/main" val="1277523026"/>
              </p:ext>
            </p:extLst>
          </p:nvPr>
        </p:nvGraphicFramePr>
        <p:xfrm>
          <a:off x="15137606" y="19941603"/>
          <a:ext cx="14885633" cy="9282265"/>
        </p:xfrm>
        <a:graphic>
          <a:graphicData uri="http://schemas.openxmlformats.org/drawingml/2006/chart">
            <c:chart xmlns:c="http://schemas.openxmlformats.org/drawingml/2006/chart" xmlns:r="http://schemas.openxmlformats.org/officeDocument/2006/relationships" r:id="rId6"/>
          </a:graphicData>
        </a:graphic>
      </p:graphicFrame>
      <p:pic>
        <p:nvPicPr>
          <p:cNvPr id="30" name="Picture 29" descr="A blue and orange pie chart&#10;&#10;Description automatically generated">
            <a:extLst>
              <a:ext uri="{FF2B5EF4-FFF2-40B4-BE49-F238E27FC236}">
                <a16:creationId xmlns:a16="http://schemas.microsoft.com/office/drawing/2014/main" id="{90F29D85-BB91-56C2-9794-9F1916276637}"/>
              </a:ext>
            </a:extLst>
          </p:cNvPr>
          <p:cNvPicPr>
            <a:picLocks noChangeAspect="1"/>
          </p:cNvPicPr>
          <p:nvPr/>
        </p:nvPicPr>
        <p:blipFill rotWithShape="1">
          <a:blip r:embed="rId7"/>
          <a:srcRect r="10206"/>
          <a:stretch/>
        </p:blipFill>
        <p:spPr>
          <a:xfrm>
            <a:off x="13779082" y="32026885"/>
            <a:ext cx="4235101" cy="3934438"/>
          </a:xfrm>
          <a:prstGeom prst="rect">
            <a:avLst/>
          </a:prstGeom>
        </p:spPr>
      </p:pic>
      <p:sp>
        <p:nvSpPr>
          <p:cNvPr id="33" name="TextBox 32">
            <a:extLst>
              <a:ext uri="{FF2B5EF4-FFF2-40B4-BE49-F238E27FC236}">
                <a16:creationId xmlns:a16="http://schemas.microsoft.com/office/drawing/2014/main" id="{3E52B90E-8178-E86B-DE20-46BEED0B3B5D}"/>
              </a:ext>
            </a:extLst>
          </p:cNvPr>
          <p:cNvSpPr txBox="1"/>
          <p:nvPr/>
        </p:nvSpPr>
        <p:spPr>
          <a:xfrm>
            <a:off x="16341638" y="30627588"/>
            <a:ext cx="5481744" cy="769441"/>
          </a:xfrm>
          <a:prstGeom prst="rect">
            <a:avLst/>
          </a:prstGeom>
          <a:noFill/>
        </p:spPr>
        <p:txBody>
          <a:bodyPr wrap="square" rtlCol="0">
            <a:spAutoFit/>
          </a:bodyPr>
          <a:lstStyle/>
          <a:p>
            <a:r>
              <a:rPr lang="en-GB" sz="4400" b="1" kern="100" dirty="0">
                <a:effectLst/>
                <a:ea typeface="Calibri" panose="020F0502020204030204" pitchFamily="34" charset="0"/>
                <a:cs typeface="Times New Roman" panose="02020603050405020304" pitchFamily="18" charset="0"/>
              </a:rPr>
              <a:t>Seizure Freedom</a:t>
            </a:r>
          </a:p>
        </p:txBody>
      </p:sp>
      <p:sp>
        <p:nvSpPr>
          <p:cNvPr id="34" name="TextBox 33">
            <a:extLst>
              <a:ext uri="{FF2B5EF4-FFF2-40B4-BE49-F238E27FC236}">
                <a16:creationId xmlns:a16="http://schemas.microsoft.com/office/drawing/2014/main" id="{20B53151-DE9C-EF0D-F4BC-A78AAEEB6870}"/>
              </a:ext>
            </a:extLst>
          </p:cNvPr>
          <p:cNvSpPr txBox="1"/>
          <p:nvPr/>
        </p:nvSpPr>
        <p:spPr>
          <a:xfrm>
            <a:off x="14318520" y="36070771"/>
            <a:ext cx="5481744" cy="769441"/>
          </a:xfrm>
          <a:prstGeom prst="rect">
            <a:avLst/>
          </a:prstGeom>
          <a:noFill/>
        </p:spPr>
        <p:txBody>
          <a:bodyPr wrap="square" rtlCol="0">
            <a:spAutoFit/>
          </a:bodyPr>
          <a:lstStyle/>
          <a:p>
            <a:r>
              <a:rPr lang="en-GB" sz="4400" b="1" kern="100" dirty="0">
                <a:effectLst/>
                <a:ea typeface="Calibri" panose="020F0502020204030204" pitchFamily="34" charset="0"/>
                <a:cs typeface="Times New Roman" panose="02020603050405020304" pitchFamily="18" charset="0"/>
              </a:rPr>
              <a:t>Post treatment</a:t>
            </a:r>
          </a:p>
        </p:txBody>
      </p:sp>
      <p:sp>
        <p:nvSpPr>
          <p:cNvPr id="35" name="TextBox 34">
            <a:extLst>
              <a:ext uri="{FF2B5EF4-FFF2-40B4-BE49-F238E27FC236}">
                <a16:creationId xmlns:a16="http://schemas.microsoft.com/office/drawing/2014/main" id="{E6C654A9-9832-9EEA-17EC-1C5000C39179}"/>
              </a:ext>
            </a:extLst>
          </p:cNvPr>
          <p:cNvSpPr txBox="1"/>
          <p:nvPr/>
        </p:nvSpPr>
        <p:spPr>
          <a:xfrm>
            <a:off x="18842469" y="36064864"/>
            <a:ext cx="5481744" cy="769441"/>
          </a:xfrm>
          <a:prstGeom prst="rect">
            <a:avLst/>
          </a:prstGeom>
          <a:noFill/>
        </p:spPr>
        <p:txBody>
          <a:bodyPr wrap="square" rtlCol="0">
            <a:spAutoFit/>
          </a:bodyPr>
          <a:lstStyle/>
          <a:p>
            <a:r>
              <a:rPr lang="en-GB" sz="4400" b="1" kern="100" dirty="0">
                <a:ea typeface="Calibri" panose="020F0502020204030204" pitchFamily="34" charset="0"/>
                <a:cs typeface="Times New Roman" panose="02020603050405020304" pitchFamily="18" charset="0"/>
              </a:rPr>
              <a:t>Follow up</a:t>
            </a:r>
            <a:endParaRPr lang="en-GB" sz="4400" b="1" kern="100" dirty="0">
              <a:effectLst/>
              <a:ea typeface="Calibri" panose="020F0502020204030204" pitchFamily="34" charset="0"/>
              <a:cs typeface="Times New Roman" panose="02020603050405020304" pitchFamily="18" charset="0"/>
            </a:endParaRPr>
          </a:p>
        </p:txBody>
      </p:sp>
      <p:sp>
        <p:nvSpPr>
          <p:cNvPr id="36" name="TextBox 35">
            <a:extLst>
              <a:ext uri="{FF2B5EF4-FFF2-40B4-BE49-F238E27FC236}">
                <a16:creationId xmlns:a16="http://schemas.microsoft.com/office/drawing/2014/main" id="{9914E7F3-D8D3-C3A5-2785-788299DC05E7}"/>
              </a:ext>
            </a:extLst>
          </p:cNvPr>
          <p:cNvSpPr txBox="1"/>
          <p:nvPr/>
        </p:nvSpPr>
        <p:spPr>
          <a:xfrm>
            <a:off x="16475787" y="33277270"/>
            <a:ext cx="1752919" cy="769441"/>
          </a:xfrm>
          <a:prstGeom prst="rect">
            <a:avLst/>
          </a:prstGeom>
          <a:noFill/>
        </p:spPr>
        <p:txBody>
          <a:bodyPr wrap="square" rtlCol="0">
            <a:spAutoFit/>
          </a:bodyPr>
          <a:lstStyle/>
          <a:p>
            <a:r>
              <a:rPr lang="en-GB" sz="4400" kern="100" dirty="0">
                <a:effectLst/>
                <a:ea typeface="Calibri" panose="020F0502020204030204" pitchFamily="34" charset="0"/>
                <a:cs typeface="Times New Roman" panose="02020603050405020304" pitchFamily="18" charset="0"/>
              </a:rPr>
              <a:t>40%</a:t>
            </a:r>
          </a:p>
        </p:txBody>
      </p:sp>
      <p:pic>
        <p:nvPicPr>
          <p:cNvPr id="39" name="Picture 38" descr="A blue and orange pie chart&#10;&#10;Description automatically generated">
            <a:extLst>
              <a:ext uri="{FF2B5EF4-FFF2-40B4-BE49-F238E27FC236}">
                <a16:creationId xmlns:a16="http://schemas.microsoft.com/office/drawing/2014/main" id="{EF491732-D08D-1318-B055-15991789EC43}"/>
              </a:ext>
            </a:extLst>
          </p:cNvPr>
          <p:cNvPicPr>
            <a:picLocks noChangeAspect="1"/>
          </p:cNvPicPr>
          <p:nvPr/>
        </p:nvPicPr>
        <p:blipFill rotWithShape="1">
          <a:blip r:embed="rId8"/>
          <a:srcRect l="4897"/>
          <a:stretch/>
        </p:blipFill>
        <p:spPr>
          <a:xfrm>
            <a:off x="18115796" y="31991740"/>
            <a:ext cx="3881822" cy="3876775"/>
          </a:xfrm>
          <a:prstGeom prst="rect">
            <a:avLst/>
          </a:prstGeom>
        </p:spPr>
      </p:pic>
      <p:sp>
        <p:nvSpPr>
          <p:cNvPr id="45" name="TextBox 44">
            <a:extLst>
              <a:ext uri="{FF2B5EF4-FFF2-40B4-BE49-F238E27FC236}">
                <a16:creationId xmlns:a16="http://schemas.microsoft.com/office/drawing/2014/main" id="{21F2E325-98BB-7DAE-CEDE-18923548332A}"/>
              </a:ext>
            </a:extLst>
          </p:cNvPr>
          <p:cNvSpPr txBox="1"/>
          <p:nvPr/>
        </p:nvSpPr>
        <p:spPr>
          <a:xfrm>
            <a:off x="20346312" y="33376885"/>
            <a:ext cx="1752919" cy="769441"/>
          </a:xfrm>
          <a:prstGeom prst="rect">
            <a:avLst/>
          </a:prstGeom>
          <a:noFill/>
        </p:spPr>
        <p:txBody>
          <a:bodyPr wrap="square" rtlCol="0">
            <a:spAutoFit/>
          </a:bodyPr>
          <a:lstStyle/>
          <a:p>
            <a:r>
              <a:rPr lang="en-GB" sz="4400" kern="100" dirty="0">
                <a:ea typeface="Calibri" panose="020F0502020204030204" pitchFamily="34" charset="0"/>
                <a:cs typeface="Times New Roman" panose="02020603050405020304" pitchFamily="18" charset="0"/>
              </a:rPr>
              <a:t>36</a:t>
            </a:r>
            <a:r>
              <a:rPr lang="en-GB" sz="4400" kern="100" dirty="0">
                <a:effectLst/>
                <a:ea typeface="Calibri" panose="020F0502020204030204" pitchFamily="34" charset="0"/>
                <a:cs typeface="Times New Roman" panose="02020603050405020304" pitchFamily="18" charset="0"/>
              </a:rPr>
              <a:t>%</a:t>
            </a:r>
          </a:p>
        </p:txBody>
      </p:sp>
      <p:sp>
        <p:nvSpPr>
          <p:cNvPr id="46" name="TextBox 45">
            <a:extLst>
              <a:ext uri="{FF2B5EF4-FFF2-40B4-BE49-F238E27FC236}">
                <a16:creationId xmlns:a16="http://schemas.microsoft.com/office/drawing/2014/main" id="{48A37078-C144-EF1F-CDDB-3B00F15200D8}"/>
              </a:ext>
            </a:extLst>
          </p:cNvPr>
          <p:cNvSpPr txBox="1"/>
          <p:nvPr/>
        </p:nvSpPr>
        <p:spPr>
          <a:xfrm>
            <a:off x="22972557" y="30590231"/>
            <a:ext cx="6011365" cy="769441"/>
          </a:xfrm>
          <a:prstGeom prst="rect">
            <a:avLst/>
          </a:prstGeom>
          <a:noFill/>
        </p:spPr>
        <p:txBody>
          <a:bodyPr wrap="square" rtlCol="0">
            <a:spAutoFit/>
          </a:bodyPr>
          <a:lstStyle/>
          <a:p>
            <a:r>
              <a:rPr lang="en-GB" sz="4400" b="1" kern="100" dirty="0">
                <a:effectLst/>
                <a:ea typeface="Calibri" panose="020F0502020204030204" pitchFamily="34" charset="0"/>
                <a:cs typeface="Times New Roman" panose="02020603050405020304" pitchFamily="18" charset="0"/>
              </a:rPr>
              <a:t>Seizure Improvement</a:t>
            </a:r>
          </a:p>
        </p:txBody>
      </p:sp>
      <p:sp>
        <p:nvSpPr>
          <p:cNvPr id="49" name="TextBox 48">
            <a:extLst>
              <a:ext uri="{FF2B5EF4-FFF2-40B4-BE49-F238E27FC236}">
                <a16:creationId xmlns:a16="http://schemas.microsoft.com/office/drawing/2014/main" id="{A97B67A4-1E5B-CFF4-A857-D6C5003A086E}"/>
              </a:ext>
            </a:extLst>
          </p:cNvPr>
          <p:cNvSpPr txBox="1"/>
          <p:nvPr/>
        </p:nvSpPr>
        <p:spPr>
          <a:xfrm>
            <a:off x="24324213" y="33376885"/>
            <a:ext cx="1752919" cy="769441"/>
          </a:xfrm>
          <a:prstGeom prst="rect">
            <a:avLst/>
          </a:prstGeom>
          <a:noFill/>
        </p:spPr>
        <p:txBody>
          <a:bodyPr wrap="square" rtlCol="0">
            <a:spAutoFit/>
          </a:bodyPr>
          <a:lstStyle/>
          <a:p>
            <a:r>
              <a:rPr lang="en-GB" sz="4400" kern="100" dirty="0">
                <a:ea typeface="Calibri" panose="020F0502020204030204" pitchFamily="34" charset="0"/>
                <a:cs typeface="Times New Roman" panose="02020603050405020304" pitchFamily="18" charset="0"/>
              </a:rPr>
              <a:t>66</a:t>
            </a:r>
            <a:r>
              <a:rPr lang="en-GB" sz="4400" kern="100" dirty="0">
                <a:effectLst/>
                <a:ea typeface="Calibri" panose="020F0502020204030204" pitchFamily="34" charset="0"/>
                <a:cs typeface="Times New Roman" panose="02020603050405020304" pitchFamily="18" charset="0"/>
              </a:rPr>
              <a:t>%</a:t>
            </a:r>
          </a:p>
        </p:txBody>
      </p:sp>
      <p:sp>
        <p:nvSpPr>
          <p:cNvPr id="52" name="TextBox 51">
            <a:extLst>
              <a:ext uri="{FF2B5EF4-FFF2-40B4-BE49-F238E27FC236}">
                <a16:creationId xmlns:a16="http://schemas.microsoft.com/office/drawing/2014/main" id="{300B800B-BC9C-25AD-D778-E841D15897FA}"/>
              </a:ext>
            </a:extLst>
          </p:cNvPr>
          <p:cNvSpPr txBox="1"/>
          <p:nvPr/>
        </p:nvSpPr>
        <p:spPr>
          <a:xfrm>
            <a:off x="22586241" y="36108244"/>
            <a:ext cx="5481744" cy="769441"/>
          </a:xfrm>
          <a:prstGeom prst="rect">
            <a:avLst/>
          </a:prstGeom>
          <a:noFill/>
        </p:spPr>
        <p:txBody>
          <a:bodyPr wrap="square" rtlCol="0">
            <a:spAutoFit/>
          </a:bodyPr>
          <a:lstStyle/>
          <a:p>
            <a:r>
              <a:rPr lang="en-GB" sz="4400" b="1" kern="100" dirty="0">
                <a:effectLst/>
                <a:ea typeface="Calibri" panose="020F0502020204030204" pitchFamily="34" charset="0"/>
                <a:cs typeface="Times New Roman" panose="02020603050405020304" pitchFamily="18" charset="0"/>
              </a:rPr>
              <a:t>Post treatment</a:t>
            </a:r>
          </a:p>
        </p:txBody>
      </p:sp>
      <p:sp>
        <p:nvSpPr>
          <p:cNvPr id="53" name="TextBox 52">
            <a:extLst>
              <a:ext uri="{FF2B5EF4-FFF2-40B4-BE49-F238E27FC236}">
                <a16:creationId xmlns:a16="http://schemas.microsoft.com/office/drawing/2014/main" id="{A0634EDB-E022-22F3-CA9C-F5EB8BDE7305}"/>
              </a:ext>
            </a:extLst>
          </p:cNvPr>
          <p:cNvSpPr txBox="1"/>
          <p:nvPr/>
        </p:nvSpPr>
        <p:spPr>
          <a:xfrm>
            <a:off x="26978287" y="36108159"/>
            <a:ext cx="5481744" cy="707886"/>
          </a:xfrm>
          <a:prstGeom prst="rect">
            <a:avLst/>
          </a:prstGeom>
          <a:noFill/>
        </p:spPr>
        <p:txBody>
          <a:bodyPr wrap="square" rtlCol="0">
            <a:spAutoFit/>
          </a:bodyPr>
          <a:lstStyle/>
          <a:p>
            <a:r>
              <a:rPr lang="en-GB" sz="4000" b="1" kern="100" dirty="0">
                <a:ea typeface="Calibri" panose="020F0502020204030204" pitchFamily="34" charset="0"/>
                <a:cs typeface="Times New Roman" panose="02020603050405020304" pitchFamily="18" charset="0"/>
              </a:rPr>
              <a:t>Follow up</a:t>
            </a:r>
            <a:endParaRPr lang="en-GB" sz="4000" b="1" kern="100" dirty="0">
              <a:effectLst/>
              <a:ea typeface="Calibri" panose="020F0502020204030204" pitchFamily="34" charset="0"/>
              <a:cs typeface="Times New Roman" panose="02020603050405020304" pitchFamily="18" charset="0"/>
            </a:endParaRPr>
          </a:p>
        </p:txBody>
      </p:sp>
      <p:sp>
        <p:nvSpPr>
          <p:cNvPr id="58" name="TextBox 57">
            <a:extLst>
              <a:ext uri="{FF2B5EF4-FFF2-40B4-BE49-F238E27FC236}">
                <a16:creationId xmlns:a16="http://schemas.microsoft.com/office/drawing/2014/main" id="{AE67574E-3A24-129A-3E3A-F5C860F66C79}"/>
              </a:ext>
            </a:extLst>
          </p:cNvPr>
          <p:cNvSpPr txBox="1"/>
          <p:nvPr/>
        </p:nvSpPr>
        <p:spPr>
          <a:xfrm>
            <a:off x="28144925" y="33288397"/>
            <a:ext cx="1752919" cy="769441"/>
          </a:xfrm>
          <a:prstGeom prst="rect">
            <a:avLst/>
          </a:prstGeom>
          <a:noFill/>
        </p:spPr>
        <p:txBody>
          <a:bodyPr wrap="square" rtlCol="0">
            <a:spAutoFit/>
          </a:bodyPr>
          <a:lstStyle/>
          <a:p>
            <a:r>
              <a:rPr lang="en-GB" sz="4400" kern="100" dirty="0">
                <a:effectLst/>
                <a:ea typeface="Calibri" panose="020F0502020204030204" pitchFamily="34" charset="0"/>
                <a:cs typeface="Times New Roman" panose="02020603050405020304" pitchFamily="18" charset="0"/>
              </a:rPr>
              <a:t>75%</a:t>
            </a:r>
          </a:p>
        </p:txBody>
      </p:sp>
      <p:sp>
        <p:nvSpPr>
          <p:cNvPr id="59" name="TextBox 58">
            <a:extLst>
              <a:ext uri="{FF2B5EF4-FFF2-40B4-BE49-F238E27FC236}">
                <a16:creationId xmlns:a16="http://schemas.microsoft.com/office/drawing/2014/main" id="{E241485A-B826-0DF5-7A9A-1D2AB97D0514}"/>
              </a:ext>
            </a:extLst>
          </p:cNvPr>
          <p:cNvSpPr txBox="1"/>
          <p:nvPr/>
        </p:nvSpPr>
        <p:spPr>
          <a:xfrm rot="16200000">
            <a:off x="12054441" y="22393269"/>
            <a:ext cx="5481744" cy="646331"/>
          </a:xfrm>
          <a:prstGeom prst="rect">
            <a:avLst/>
          </a:prstGeom>
          <a:noFill/>
        </p:spPr>
        <p:txBody>
          <a:bodyPr wrap="square" rtlCol="0">
            <a:spAutoFit/>
          </a:bodyPr>
          <a:lstStyle/>
          <a:p>
            <a:r>
              <a:rPr lang="en-GB" sz="3600" b="1" kern="100" dirty="0">
                <a:effectLst/>
                <a:ea typeface="Calibri" panose="020F0502020204030204" pitchFamily="34" charset="0"/>
                <a:cs typeface="Times New Roman" panose="02020603050405020304" pitchFamily="18" charset="0"/>
              </a:rPr>
              <a:t>Cohen’s d</a:t>
            </a:r>
          </a:p>
        </p:txBody>
      </p:sp>
      <p:sp>
        <p:nvSpPr>
          <p:cNvPr id="60" name="TextBox 59">
            <a:extLst>
              <a:ext uri="{FF2B5EF4-FFF2-40B4-BE49-F238E27FC236}">
                <a16:creationId xmlns:a16="http://schemas.microsoft.com/office/drawing/2014/main" id="{895B8E97-7AC9-F20D-3AE4-2902DE51E8B5}"/>
              </a:ext>
            </a:extLst>
          </p:cNvPr>
          <p:cNvSpPr txBox="1"/>
          <p:nvPr/>
        </p:nvSpPr>
        <p:spPr>
          <a:xfrm>
            <a:off x="15135551" y="19104993"/>
            <a:ext cx="15490095" cy="769441"/>
          </a:xfrm>
          <a:prstGeom prst="rect">
            <a:avLst/>
          </a:prstGeom>
          <a:noFill/>
        </p:spPr>
        <p:txBody>
          <a:bodyPr wrap="square" rtlCol="0">
            <a:spAutoFit/>
          </a:bodyPr>
          <a:lstStyle/>
          <a:p>
            <a:r>
              <a:rPr lang="en-GB" sz="4400" b="1" kern="100" dirty="0">
                <a:effectLst/>
                <a:ea typeface="Calibri" panose="020F0502020204030204" pitchFamily="34" charset="0"/>
                <a:cs typeface="Times New Roman" panose="02020603050405020304" pitchFamily="18" charset="0"/>
              </a:rPr>
              <a:t>Fig 1. Pooled effect size for each outcome pre vs post treatment</a:t>
            </a:r>
          </a:p>
        </p:txBody>
      </p:sp>
      <p:sp>
        <p:nvSpPr>
          <p:cNvPr id="61" name="TextBox 60">
            <a:extLst>
              <a:ext uri="{FF2B5EF4-FFF2-40B4-BE49-F238E27FC236}">
                <a16:creationId xmlns:a16="http://schemas.microsoft.com/office/drawing/2014/main" id="{2A197D56-B239-B905-3BF4-DDA8E0B62C0E}"/>
              </a:ext>
            </a:extLst>
          </p:cNvPr>
          <p:cNvSpPr txBox="1"/>
          <p:nvPr/>
        </p:nvSpPr>
        <p:spPr>
          <a:xfrm>
            <a:off x="18228706" y="29582828"/>
            <a:ext cx="8749581" cy="769441"/>
          </a:xfrm>
          <a:prstGeom prst="rect">
            <a:avLst/>
          </a:prstGeom>
          <a:noFill/>
        </p:spPr>
        <p:txBody>
          <a:bodyPr wrap="square" rtlCol="0">
            <a:spAutoFit/>
          </a:bodyPr>
          <a:lstStyle/>
          <a:p>
            <a:r>
              <a:rPr lang="en-GB" sz="4400" b="1" kern="100" dirty="0">
                <a:ea typeface="Calibri" panose="020F0502020204030204" pitchFamily="34" charset="0"/>
                <a:cs typeface="Times New Roman" panose="02020603050405020304" pitchFamily="18" charset="0"/>
              </a:rPr>
              <a:t>Fig 2. </a:t>
            </a:r>
            <a:r>
              <a:rPr lang="en-GB" sz="4400" b="1" kern="100" dirty="0">
                <a:effectLst/>
                <a:ea typeface="Calibri" panose="020F0502020204030204" pitchFamily="34" charset="0"/>
                <a:cs typeface="Times New Roman" panose="02020603050405020304" pitchFamily="18" charset="0"/>
              </a:rPr>
              <a:t>What % of patients reported…</a:t>
            </a:r>
          </a:p>
        </p:txBody>
      </p:sp>
    </p:spTree>
    <p:extLst>
      <p:ext uri="{BB962C8B-B14F-4D97-AF65-F5344CB8AC3E}">
        <p14:creationId xmlns:p14="http://schemas.microsoft.com/office/powerpoint/2010/main" val="2283241699"/>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5417</TotalTime>
  <Words>840</Words>
  <Application>Microsoft Macintosh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Calibri</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Panic symptoms in transient loss of consciousness: frequency and diagnostic value in the differentiation of psychogenic nonepileptic seizures, epilepsy and syncope</dc:title>
  <dc:creator>Gregg Rawlings</dc:creator>
  <cp:lastModifiedBy>Markus Reuber</cp:lastModifiedBy>
  <cp:revision>151</cp:revision>
  <cp:lastPrinted>2016-09-27T10:25:58Z</cp:lastPrinted>
  <dcterms:created xsi:type="dcterms:W3CDTF">2015-10-06T09:55:19Z</dcterms:created>
  <dcterms:modified xsi:type="dcterms:W3CDTF">2024-05-31T07:25:57Z</dcterms:modified>
</cp:coreProperties>
</file>