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9" r:id="rId4"/>
    <p:sldId id="261" r:id="rId5"/>
    <p:sldId id="262" r:id="rId6"/>
    <p:sldId id="257"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9EDCE-AF3C-4B46-98AB-402A98285055}" v="17" dt="2023-11-30T08:12:31.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6208"/>
  </p:normalViewPr>
  <p:slideViewPr>
    <p:cSldViewPr snapToGrid="0">
      <p:cViewPr varScale="1">
        <p:scale>
          <a:sx n="122" d="100"/>
          <a:sy n="122" d="100"/>
        </p:scale>
        <p:origin x="24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Gaskell (RLY) NSCHT" userId="bc75f518-ab8e-46e7-aa27-b100b9c0edd3" providerId="ADAL" clId="{D539EDCE-AF3C-4B46-98AB-402A98285055}"/>
    <pc:docChg chg="undo custSel addSld delSld modSld">
      <pc:chgData name="Christopher Gaskell (RLY) NSCHT" userId="bc75f518-ab8e-46e7-aa27-b100b9c0edd3" providerId="ADAL" clId="{D539EDCE-AF3C-4B46-98AB-402A98285055}" dt="2023-11-30T08:18:27.221" v="401" actId="20577"/>
      <pc:docMkLst>
        <pc:docMk/>
      </pc:docMkLst>
      <pc:sldChg chg="modSp mod">
        <pc:chgData name="Christopher Gaskell (RLY) NSCHT" userId="bc75f518-ab8e-46e7-aa27-b100b9c0edd3" providerId="ADAL" clId="{D539EDCE-AF3C-4B46-98AB-402A98285055}" dt="2023-11-30T08:09:07.519" v="32" actId="20577"/>
        <pc:sldMkLst>
          <pc:docMk/>
          <pc:sldMk cId="1609006337" sldId="256"/>
        </pc:sldMkLst>
        <pc:spChg chg="mod">
          <ac:chgData name="Christopher Gaskell (RLY) NSCHT" userId="bc75f518-ab8e-46e7-aa27-b100b9c0edd3" providerId="ADAL" clId="{D539EDCE-AF3C-4B46-98AB-402A98285055}" dt="2023-11-30T08:09:07.519" v="32" actId="20577"/>
          <ac:spMkLst>
            <pc:docMk/>
            <pc:sldMk cId="1609006337" sldId="256"/>
            <ac:spMk id="4" creationId="{00000000-0000-0000-0000-000000000000}"/>
          </ac:spMkLst>
        </pc:spChg>
      </pc:sldChg>
      <pc:sldChg chg="mod modShow">
        <pc:chgData name="Christopher Gaskell (RLY) NSCHT" userId="bc75f518-ab8e-46e7-aa27-b100b9c0edd3" providerId="ADAL" clId="{D539EDCE-AF3C-4B46-98AB-402A98285055}" dt="2023-11-30T08:08:41.757" v="20" actId="729"/>
        <pc:sldMkLst>
          <pc:docMk/>
          <pc:sldMk cId="2070098622" sldId="257"/>
        </pc:sldMkLst>
      </pc:sldChg>
      <pc:sldChg chg="addSp delSp modSp mod">
        <pc:chgData name="Christopher Gaskell (RLY) NSCHT" userId="bc75f518-ab8e-46e7-aa27-b100b9c0edd3" providerId="ADAL" clId="{D539EDCE-AF3C-4B46-98AB-402A98285055}" dt="2023-11-30T08:09:18.702" v="35" actId="478"/>
        <pc:sldMkLst>
          <pc:docMk/>
          <pc:sldMk cId="3694707545" sldId="258"/>
        </pc:sldMkLst>
        <pc:spChg chg="add del mod">
          <ac:chgData name="Christopher Gaskell (RLY) NSCHT" userId="bc75f518-ab8e-46e7-aa27-b100b9c0edd3" providerId="ADAL" clId="{D539EDCE-AF3C-4B46-98AB-402A98285055}" dt="2023-11-30T08:09:18.702" v="35" actId="478"/>
          <ac:spMkLst>
            <pc:docMk/>
            <pc:sldMk cId="3694707545" sldId="258"/>
            <ac:spMk id="3" creationId="{7A02FE50-60E4-3057-3A45-F02F844E5206}"/>
          </ac:spMkLst>
        </pc:spChg>
        <pc:spChg chg="del">
          <ac:chgData name="Christopher Gaskell (RLY) NSCHT" userId="bc75f518-ab8e-46e7-aa27-b100b9c0edd3" providerId="ADAL" clId="{D539EDCE-AF3C-4B46-98AB-402A98285055}" dt="2023-11-30T08:09:15.056" v="33" actId="478"/>
          <ac:spMkLst>
            <pc:docMk/>
            <pc:sldMk cId="3694707545" sldId="258"/>
            <ac:spMk id="4" creationId="{00000000-0000-0000-0000-000000000000}"/>
          </ac:spMkLst>
        </pc:spChg>
        <pc:spChg chg="mod">
          <ac:chgData name="Christopher Gaskell (RLY) NSCHT" userId="bc75f518-ab8e-46e7-aa27-b100b9c0edd3" providerId="ADAL" clId="{D539EDCE-AF3C-4B46-98AB-402A98285055}" dt="2023-11-30T07:24:04.517" v="0" actId="20577"/>
          <ac:spMkLst>
            <pc:docMk/>
            <pc:sldMk cId="3694707545" sldId="258"/>
            <ac:spMk id="5" creationId="{00000000-0000-0000-0000-000000000000}"/>
          </ac:spMkLst>
        </pc:spChg>
        <pc:spChg chg="add mod">
          <ac:chgData name="Christopher Gaskell (RLY) NSCHT" userId="bc75f518-ab8e-46e7-aa27-b100b9c0edd3" providerId="ADAL" clId="{D539EDCE-AF3C-4B46-98AB-402A98285055}" dt="2023-11-30T08:09:15.376" v="34"/>
          <ac:spMkLst>
            <pc:docMk/>
            <pc:sldMk cId="3694707545" sldId="258"/>
            <ac:spMk id="6" creationId="{78CC811E-D308-83BC-489D-80D09D9AD0C2}"/>
          </ac:spMkLst>
        </pc:spChg>
      </pc:sldChg>
      <pc:sldChg chg="addSp delSp modSp mod">
        <pc:chgData name="Christopher Gaskell (RLY) NSCHT" userId="bc75f518-ab8e-46e7-aa27-b100b9c0edd3" providerId="ADAL" clId="{D539EDCE-AF3C-4B46-98AB-402A98285055}" dt="2023-11-30T08:09:28.187" v="40"/>
        <pc:sldMkLst>
          <pc:docMk/>
          <pc:sldMk cId="2860909326" sldId="259"/>
        </pc:sldMkLst>
        <pc:spChg chg="add del mod">
          <ac:chgData name="Christopher Gaskell (RLY) NSCHT" userId="bc75f518-ab8e-46e7-aa27-b100b9c0edd3" providerId="ADAL" clId="{D539EDCE-AF3C-4B46-98AB-402A98285055}" dt="2023-11-30T08:09:27.686" v="39" actId="478"/>
          <ac:spMkLst>
            <pc:docMk/>
            <pc:sldMk cId="2860909326" sldId="259"/>
            <ac:spMk id="3" creationId="{81F4D54A-16BE-A676-A79C-6CB2F6B81A5F}"/>
          </ac:spMkLst>
        </pc:spChg>
        <pc:spChg chg="del">
          <ac:chgData name="Christopher Gaskell (RLY) NSCHT" userId="bc75f518-ab8e-46e7-aa27-b100b9c0edd3" providerId="ADAL" clId="{D539EDCE-AF3C-4B46-98AB-402A98285055}" dt="2023-11-30T08:09:22.581" v="36" actId="478"/>
          <ac:spMkLst>
            <pc:docMk/>
            <pc:sldMk cId="2860909326" sldId="259"/>
            <ac:spMk id="4" creationId="{00000000-0000-0000-0000-000000000000}"/>
          </ac:spMkLst>
        </pc:spChg>
        <pc:spChg chg="add del mod">
          <ac:chgData name="Christopher Gaskell (RLY) NSCHT" userId="bc75f518-ab8e-46e7-aa27-b100b9c0edd3" providerId="ADAL" clId="{D539EDCE-AF3C-4B46-98AB-402A98285055}" dt="2023-11-30T08:09:23.888" v="38"/>
          <ac:spMkLst>
            <pc:docMk/>
            <pc:sldMk cId="2860909326" sldId="259"/>
            <ac:spMk id="6" creationId="{D42EA5C7-B95C-D610-C53F-AF9F09A082CA}"/>
          </ac:spMkLst>
        </pc:spChg>
        <pc:spChg chg="add mod">
          <ac:chgData name="Christopher Gaskell (RLY) NSCHT" userId="bc75f518-ab8e-46e7-aa27-b100b9c0edd3" providerId="ADAL" clId="{D539EDCE-AF3C-4B46-98AB-402A98285055}" dt="2023-11-30T08:09:28.187" v="40"/>
          <ac:spMkLst>
            <pc:docMk/>
            <pc:sldMk cId="2860909326" sldId="259"/>
            <ac:spMk id="7" creationId="{84DB5428-751B-FB32-9008-066EF0D700BC}"/>
          </ac:spMkLst>
        </pc:spChg>
      </pc:sldChg>
      <pc:sldChg chg="modSp new mod">
        <pc:chgData name="Christopher Gaskell (RLY) NSCHT" userId="bc75f518-ab8e-46e7-aa27-b100b9c0edd3" providerId="ADAL" clId="{D539EDCE-AF3C-4B46-98AB-402A98285055}" dt="2023-11-30T08:08:32.429" v="19" actId="20577"/>
        <pc:sldMkLst>
          <pc:docMk/>
          <pc:sldMk cId="448935012" sldId="260"/>
        </pc:sldMkLst>
        <pc:spChg chg="mod">
          <ac:chgData name="Christopher Gaskell (RLY) NSCHT" userId="bc75f518-ab8e-46e7-aa27-b100b9c0edd3" providerId="ADAL" clId="{D539EDCE-AF3C-4B46-98AB-402A98285055}" dt="2023-11-30T08:08:32.429" v="19" actId="20577"/>
          <ac:spMkLst>
            <pc:docMk/>
            <pc:sldMk cId="448935012" sldId="260"/>
            <ac:spMk id="2" creationId="{58C29E39-AF1F-53D5-E5D9-2BFB7AA6AE47}"/>
          </ac:spMkLst>
        </pc:spChg>
      </pc:sldChg>
      <pc:sldChg chg="del">
        <pc:chgData name="Christopher Gaskell (RLY) NSCHT" userId="bc75f518-ab8e-46e7-aa27-b100b9c0edd3" providerId="ADAL" clId="{D539EDCE-AF3C-4B46-98AB-402A98285055}" dt="2023-11-30T07:25:10.679" v="1" actId="2696"/>
        <pc:sldMkLst>
          <pc:docMk/>
          <pc:sldMk cId="167659299" sldId="261"/>
        </pc:sldMkLst>
      </pc:sldChg>
      <pc:sldChg chg="modSp add mod">
        <pc:chgData name="Christopher Gaskell (RLY) NSCHT" userId="bc75f518-ab8e-46e7-aa27-b100b9c0edd3" providerId="ADAL" clId="{D539EDCE-AF3C-4B46-98AB-402A98285055}" dt="2023-11-30T08:18:27.221" v="401" actId="20577"/>
        <pc:sldMkLst>
          <pc:docMk/>
          <pc:sldMk cId="2721820212" sldId="261"/>
        </pc:sldMkLst>
        <pc:spChg chg="mod">
          <ac:chgData name="Christopher Gaskell (RLY) NSCHT" userId="bc75f518-ab8e-46e7-aa27-b100b9c0edd3" providerId="ADAL" clId="{D539EDCE-AF3C-4B46-98AB-402A98285055}" dt="2023-11-30T08:18:27.221" v="401" actId="20577"/>
          <ac:spMkLst>
            <pc:docMk/>
            <pc:sldMk cId="2721820212" sldId="261"/>
            <ac:spMk id="5" creationId="{00000000-0000-0000-0000-000000000000}"/>
          </ac:spMkLst>
        </pc:spChg>
      </pc:sldChg>
      <pc:sldChg chg="modSp add mod">
        <pc:chgData name="Christopher Gaskell (RLY) NSCHT" userId="bc75f518-ab8e-46e7-aa27-b100b9c0edd3" providerId="ADAL" clId="{D539EDCE-AF3C-4B46-98AB-402A98285055}" dt="2023-11-30T08:11:33.484" v="90" actId="20577"/>
        <pc:sldMkLst>
          <pc:docMk/>
          <pc:sldMk cId="1883852524" sldId="262"/>
        </pc:sldMkLst>
        <pc:spChg chg="mod">
          <ac:chgData name="Christopher Gaskell (RLY) NSCHT" userId="bc75f518-ab8e-46e7-aa27-b100b9c0edd3" providerId="ADAL" clId="{D539EDCE-AF3C-4B46-98AB-402A98285055}" dt="2023-11-30T08:11:33.484" v="90" actId="20577"/>
          <ac:spMkLst>
            <pc:docMk/>
            <pc:sldMk cId="1883852524" sldId="262"/>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1F3211-46A4-4FB0-8753-F18DEFFF2ED1}"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214681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1F3211-46A4-4FB0-8753-F18DEFFF2ED1}"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3455238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1F3211-46A4-4FB0-8753-F18DEFFF2ED1}"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509C4F-8B81-402F-BA32-CA78F04FEFD1}"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58098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1F3211-46A4-4FB0-8753-F18DEFFF2ED1}"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1307700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1F3211-46A4-4FB0-8753-F18DEFFF2ED1}"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509C4F-8B81-402F-BA32-CA78F04FEFD1}"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0425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1F3211-46A4-4FB0-8753-F18DEFFF2ED1}"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1849891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1F3211-46A4-4FB0-8753-F18DEFFF2ED1}"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1316532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1F3211-46A4-4FB0-8753-F18DEFFF2ED1}"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169079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1F3211-46A4-4FB0-8753-F18DEFFF2ED1}"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306092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1F3211-46A4-4FB0-8753-F18DEFFF2ED1}"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167658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1F3211-46A4-4FB0-8753-F18DEFFF2ED1}" type="datetimeFigureOut">
              <a:rPr lang="en-GB" smtClean="0"/>
              <a:t>30/11/2023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179924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1F3211-46A4-4FB0-8753-F18DEFFF2ED1}" type="datetimeFigureOut">
              <a:rPr lang="en-GB" smtClean="0"/>
              <a:t>30/11/2023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18912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1F3211-46A4-4FB0-8753-F18DEFFF2ED1}" type="datetimeFigureOut">
              <a:rPr lang="en-GB" smtClean="0"/>
              <a:t>30/11/2023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335211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F3211-46A4-4FB0-8753-F18DEFFF2ED1}" type="datetimeFigureOut">
              <a:rPr lang="en-GB" smtClean="0"/>
              <a:t>30/11/2023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373642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1F3211-46A4-4FB0-8753-F18DEFFF2ED1}" type="datetimeFigureOut">
              <a:rPr lang="en-GB" smtClean="0"/>
              <a:t>30/11/2023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373100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1F3211-46A4-4FB0-8753-F18DEFFF2ED1}" type="datetimeFigureOut">
              <a:rPr lang="en-GB" smtClean="0"/>
              <a:t>30/11/2023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509C4F-8B81-402F-BA32-CA78F04FEFD1}" type="slidenum">
              <a:rPr lang="en-GB" smtClean="0"/>
              <a:t>‹#›</a:t>
            </a:fld>
            <a:endParaRPr lang="en-GB"/>
          </a:p>
        </p:txBody>
      </p:sp>
    </p:spTree>
    <p:extLst>
      <p:ext uri="{BB962C8B-B14F-4D97-AF65-F5344CB8AC3E}">
        <p14:creationId xmlns:p14="http://schemas.microsoft.com/office/powerpoint/2010/main" val="376942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1F3211-46A4-4FB0-8753-F18DEFFF2ED1}" type="datetimeFigureOut">
              <a:rPr lang="en-GB" smtClean="0"/>
              <a:t>30/11/2023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509C4F-8B81-402F-BA32-CA78F04FEFD1}" type="slidenum">
              <a:rPr lang="en-GB" smtClean="0"/>
              <a:t>‹#›</a:t>
            </a:fld>
            <a:endParaRPr lang="en-GB"/>
          </a:p>
        </p:txBody>
      </p:sp>
    </p:spTree>
    <p:extLst>
      <p:ext uri="{BB962C8B-B14F-4D97-AF65-F5344CB8AC3E}">
        <p14:creationId xmlns:p14="http://schemas.microsoft.com/office/powerpoint/2010/main" val="32103805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emma.wall@combined.nhs.uk" TargetMode="External"/><Relationship Id="rId2" Type="http://schemas.openxmlformats.org/officeDocument/2006/relationships/hyperlink" Target="mailto:Gill.Cooke@combined.nhs.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Cara.Thompson@combined.nhs.u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Antonia.Kirkby@combined.nhs.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Christopher.Gaskell@combined.nhs.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Christopher.Gaskell@combined.nhs.u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lorraine.king@combined.nhs.u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101600"/>
            <a:ext cx="8596668" cy="1320800"/>
          </a:xfrm>
        </p:spPr>
        <p:txBody>
          <a:bodyPr>
            <a:normAutofit/>
          </a:bodyPr>
          <a:lstStyle/>
          <a:p>
            <a:pPr algn="ctr"/>
            <a:r>
              <a:rPr lang="en-GB" b="1" dirty="0">
                <a:solidFill>
                  <a:schemeClr val="tx1"/>
                </a:solidFill>
              </a:rPr>
              <a:t>THESIS RESEARCH FAIR – 01/12/23</a:t>
            </a:r>
            <a:br>
              <a:rPr lang="en-GB" b="1" dirty="0">
                <a:solidFill>
                  <a:schemeClr val="tx1"/>
                </a:solidFill>
              </a:rPr>
            </a:br>
            <a:r>
              <a:rPr lang="en-GB" b="1" dirty="0">
                <a:solidFill>
                  <a:schemeClr val="tx1"/>
                </a:solidFill>
              </a:rPr>
              <a:t>Clinical Neuropsychology</a:t>
            </a:r>
          </a:p>
        </p:txBody>
      </p:sp>
      <p:sp>
        <p:nvSpPr>
          <p:cNvPr id="5" name="Content Placeholder 4"/>
          <p:cNvSpPr>
            <a:spLocks noGrp="1"/>
          </p:cNvSpPr>
          <p:nvPr>
            <p:ph idx="1"/>
          </p:nvPr>
        </p:nvSpPr>
        <p:spPr>
          <a:xfrm>
            <a:off x="184727" y="1330036"/>
            <a:ext cx="11536218" cy="5089237"/>
          </a:xfrm>
        </p:spPr>
        <p:txBody>
          <a:bodyPr>
            <a:normAutofit lnSpcReduction="10000"/>
          </a:bodyPr>
          <a:lstStyle/>
          <a:p>
            <a:pPr marL="0" indent="0">
              <a:buNone/>
            </a:pPr>
            <a:r>
              <a:rPr lang="en-GB" dirty="0">
                <a:hlinkClick r:id="rId2"/>
              </a:rPr>
              <a:t>Gill.Cooke@combined.nhs.uk</a:t>
            </a:r>
            <a:endParaRPr lang="en-GB" dirty="0"/>
          </a:p>
          <a:p>
            <a:pPr marL="0" indent="0">
              <a:buNone/>
            </a:pPr>
            <a:r>
              <a:rPr lang="en-GB" dirty="0">
                <a:hlinkClick r:id="rId3"/>
              </a:rPr>
              <a:t>Gemma.Wall@combined.nhs.uk</a:t>
            </a:r>
            <a:endParaRPr lang="en-GB" dirty="0"/>
          </a:p>
          <a:p>
            <a:endParaRPr lang="en-GB" dirty="0"/>
          </a:p>
          <a:p>
            <a:r>
              <a:rPr lang="en-GB" dirty="0"/>
              <a:t>Neurology and Neuro-Oncology</a:t>
            </a:r>
          </a:p>
          <a:p>
            <a:pPr marL="457200" indent="-457200">
              <a:buFontTx/>
              <a:buChar char="-"/>
            </a:pPr>
            <a:r>
              <a:rPr lang="en-GB" dirty="0"/>
              <a:t>Quantitative and qualitative projects</a:t>
            </a:r>
          </a:p>
          <a:p>
            <a:pPr marL="457200" indent="-457200">
              <a:buFontTx/>
              <a:buChar char="-"/>
            </a:pPr>
            <a:r>
              <a:rPr lang="en-GB" dirty="0"/>
              <a:t>Large database of information collected on Awake craniotomy patients, and consent form already in place</a:t>
            </a:r>
          </a:p>
          <a:p>
            <a:pPr marL="457200" indent="-457200">
              <a:buFontTx/>
              <a:buChar char="-"/>
            </a:pPr>
            <a:r>
              <a:rPr lang="en-GB" dirty="0"/>
              <a:t>Projects also possible in Multiple Sclerosis, Epilepsy and </a:t>
            </a:r>
            <a:r>
              <a:rPr lang="en-GB" dirty="0" err="1"/>
              <a:t>Vagus</a:t>
            </a:r>
            <a:r>
              <a:rPr lang="en-GB" dirty="0"/>
              <a:t> Nerve Stimulation surgery, rarer and younger onset Dementias, cognitive rehabilitation</a:t>
            </a:r>
          </a:p>
          <a:p>
            <a:pPr marL="457200" indent="-457200">
              <a:buFontTx/>
              <a:buChar char="-"/>
            </a:pPr>
            <a:r>
              <a:rPr lang="en-GB" dirty="0"/>
              <a:t>Prehab and rehab in neuro-oncology/pituitary and skull base tumours</a:t>
            </a:r>
          </a:p>
          <a:p>
            <a:pPr marL="457200" indent="-457200">
              <a:buFontTx/>
              <a:buChar char="-"/>
            </a:pPr>
            <a:r>
              <a:rPr lang="en-GB"/>
              <a:t>BMIPB-II</a:t>
            </a:r>
            <a:endParaRPr lang="en-GB" dirty="0"/>
          </a:p>
          <a:p>
            <a:pPr marL="457200" indent="-457200">
              <a:buFontTx/>
              <a:buChar char="-"/>
            </a:pPr>
            <a:r>
              <a:rPr lang="en-GB" dirty="0"/>
              <a:t>ADHD project may be possible in conjunction with CMHTs</a:t>
            </a:r>
          </a:p>
          <a:p>
            <a:pPr marL="457200" indent="-457200">
              <a:buFontTx/>
              <a:buChar char="-"/>
            </a:pPr>
            <a:r>
              <a:rPr lang="en-GB" dirty="0"/>
              <a:t>Possible joint project with IAPT on long term conditions</a:t>
            </a:r>
          </a:p>
          <a:p>
            <a:pPr marL="457200" indent="-457200">
              <a:buFontTx/>
              <a:buChar char="-"/>
            </a:pPr>
            <a:r>
              <a:rPr lang="en-GB" dirty="0"/>
              <a:t>Possible joint project with neuropsychiatry on Tics/Tourette’s</a:t>
            </a:r>
          </a:p>
          <a:p>
            <a:pPr marL="457200" indent="-457200">
              <a:buFontTx/>
              <a:buChar char="-"/>
            </a:pPr>
            <a:endParaRPr lang="en-GB" dirty="0"/>
          </a:p>
          <a:p>
            <a:endParaRPr lang="en-GB" dirty="0"/>
          </a:p>
        </p:txBody>
      </p:sp>
    </p:spTree>
    <p:extLst>
      <p:ext uri="{BB962C8B-B14F-4D97-AF65-F5344CB8AC3E}">
        <p14:creationId xmlns:p14="http://schemas.microsoft.com/office/powerpoint/2010/main" val="160900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84727" y="1330036"/>
            <a:ext cx="11536218" cy="5089237"/>
          </a:xfrm>
        </p:spPr>
        <p:txBody>
          <a:bodyPr>
            <a:normAutofit/>
          </a:bodyPr>
          <a:lstStyle/>
          <a:p>
            <a:pPr marL="0" indent="0">
              <a:buNone/>
            </a:pPr>
            <a:r>
              <a:rPr lang="en-GB" u="sng" dirty="0">
                <a:solidFill>
                  <a:srgbClr val="1F497D"/>
                </a:solidFill>
                <a:latin typeface="Calibri" panose="020F0502020204030204" pitchFamily="34" charset="0"/>
                <a:ea typeface="Calibri" panose="020F0502020204030204" pitchFamily="34" charset="0"/>
                <a:cs typeface="Times New Roman" panose="02020603050405020304" pitchFamily="18" charset="0"/>
                <a:hlinkClick r:id="rId2"/>
              </a:rPr>
              <a:t>Cara.Thompson@combined.nhs.uk</a:t>
            </a:r>
            <a:endParaRPr lang="en-GB" dirty="0">
              <a:latin typeface="Calibri" panose="020F0502020204030204" pitchFamily="34" charset="0"/>
              <a:ea typeface="Calibri" panose="020F0502020204030204" pitchFamily="34" charset="0"/>
            </a:endParaRPr>
          </a:p>
          <a:p>
            <a:r>
              <a:rPr lang="en-GB" dirty="0">
                <a:solidFill>
                  <a:srgbClr val="1F497D"/>
                </a:solidFill>
                <a:latin typeface="Calibri" panose="020F0502020204030204" pitchFamily="34" charset="0"/>
                <a:ea typeface="Calibri" panose="020F0502020204030204" pitchFamily="34" charset="0"/>
                <a:cs typeface="Times New Roman" panose="02020603050405020304" pitchFamily="18" charset="0"/>
              </a:rPr>
              <a:t>Neurology and Neuro-oncology</a:t>
            </a:r>
            <a:endParaRPr lang="en-GB" dirty="0">
              <a:latin typeface="Calibri" panose="020F0502020204030204" pitchFamily="34" charset="0"/>
              <a:ea typeface="Calibri" panose="020F0502020204030204" pitchFamily="34" charset="0"/>
            </a:endParaRPr>
          </a:p>
          <a:p>
            <a:r>
              <a:rPr lang="en-GB" dirty="0">
                <a:solidFill>
                  <a:srgbClr val="1F497D"/>
                </a:solidFill>
                <a:latin typeface="Calibri" panose="020F0502020204030204" pitchFamily="34" charset="0"/>
                <a:ea typeface="Calibri" panose="020F0502020204030204" pitchFamily="34" charset="0"/>
                <a:cs typeface="Times New Roman" panose="02020603050405020304" pitchFamily="18" charset="0"/>
              </a:rPr>
              <a:t>Other broad areas of interest and could supervise projects on:</a:t>
            </a:r>
            <a:endParaRPr lang="en-GB" dirty="0">
              <a:latin typeface="Calibri" panose="020F0502020204030204" pitchFamily="34" charset="0"/>
              <a:ea typeface="Calibri" panose="020F0502020204030204" pitchFamily="34" charset="0"/>
            </a:endParaRPr>
          </a:p>
          <a:p>
            <a:pPr lvl="0">
              <a:buFont typeface="Calibri" panose="020F0502020204030204" pitchFamily="34" charset="0"/>
              <a:buChar char="-"/>
            </a:pPr>
            <a:r>
              <a:rPr lang="en-GB" dirty="0">
                <a:solidFill>
                  <a:srgbClr val="1F497D"/>
                </a:solidFill>
                <a:latin typeface="Calibri" panose="020F0502020204030204" pitchFamily="34" charset="0"/>
                <a:ea typeface="Calibri" panose="020F0502020204030204" pitchFamily="34" charset="0"/>
                <a:cs typeface="Times New Roman" panose="02020603050405020304" pitchFamily="18" charset="0"/>
              </a:rPr>
              <a:t>Psychological flexibility and ACT processes</a:t>
            </a:r>
            <a:endParaRPr lang="en-GB" dirty="0">
              <a:latin typeface="Calibri" panose="020F0502020204030204" pitchFamily="34" charset="0"/>
              <a:ea typeface="Calibri" panose="020F0502020204030204" pitchFamily="34" charset="0"/>
            </a:endParaRPr>
          </a:p>
          <a:p>
            <a:pPr lvl="0">
              <a:buFont typeface="Calibri" panose="020F0502020204030204" pitchFamily="34" charset="0"/>
              <a:buChar char="-"/>
            </a:pPr>
            <a:r>
              <a:rPr lang="en-GB" dirty="0">
                <a:solidFill>
                  <a:srgbClr val="1F497D"/>
                </a:solidFill>
                <a:latin typeface="Calibri" panose="020F0502020204030204" pitchFamily="34" charset="0"/>
                <a:ea typeface="Calibri" panose="020F0502020204030204" pitchFamily="34" charset="0"/>
                <a:cs typeface="Times New Roman" panose="02020603050405020304" pitchFamily="18" charset="0"/>
              </a:rPr>
              <a:t>Life limiting neurological conditions – MND, tumours </a:t>
            </a:r>
            <a:r>
              <a:rPr lang="en-GB" dirty="0" err="1">
                <a:solidFill>
                  <a:srgbClr val="1F497D"/>
                </a:solidFill>
                <a:latin typeface="Calibri" panose="020F0502020204030204" pitchFamily="34" charset="0"/>
                <a:ea typeface="Calibri" panose="020F0502020204030204" pitchFamily="34" charset="0"/>
                <a:cs typeface="Times New Roman" panose="02020603050405020304" pitchFamily="18" charset="0"/>
              </a:rPr>
              <a:t>etc</a:t>
            </a:r>
            <a:endParaRPr lang="en-GB" dirty="0">
              <a:latin typeface="Calibri" panose="020F0502020204030204" pitchFamily="34" charset="0"/>
              <a:ea typeface="Calibri" panose="020F0502020204030204" pitchFamily="34" charset="0"/>
            </a:endParaRPr>
          </a:p>
          <a:p>
            <a:pPr lvl="0">
              <a:buFont typeface="Calibri" panose="020F0502020204030204" pitchFamily="34" charset="0"/>
              <a:buChar char="-"/>
            </a:pPr>
            <a:r>
              <a:rPr lang="en-GB" dirty="0">
                <a:solidFill>
                  <a:srgbClr val="1F497D"/>
                </a:solidFill>
                <a:latin typeface="Calibri" panose="020F0502020204030204" pitchFamily="34" charset="0"/>
                <a:ea typeface="Calibri" panose="020F0502020204030204" pitchFamily="34" charset="0"/>
                <a:cs typeface="Times New Roman" panose="02020603050405020304" pitchFamily="18" charset="0"/>
              </a:rPr>
              <a:t>Women’s health e.g. impact of </a:t>
            </a:r>
            <a:r>
              <a:rPr lang="en-GB" dirty="0" err="1">
                <a:solidFill>
                  <a:srgbClr val="1F497D"/>
                </a:solidFill>
                <a:latin typeface="Calibri" panose="020F0502020204030204" pitchFamily="34" charset="0"/>
                <a:ea typeface="Calibri" panose="020F0502020204030204" pitchFamily="34" charset="0"/>
                <a:cs typeface="Times New Roman" panose="02020603050405020304" pitchFamily="18" charset="0"/>
              </a:rPr>
              <a:t>peri</a:t>
            </a:r>
            <a:r>
              <a:rPr lang="en-GB" dirty="0">
                <a:solidFill>
                  <a:srgbClr val="1F497D"/>
                </a:solidFill>
                <a:latin typeface="Calibri" panose="020F0502020204030204" pitchFamily="34" charset="0"/>
                <a:ea typeface="Calibri" panose="020F0502020204030204" pitchFamily="34" charset="0"/>
                <a:cs typeface="Times New Roman" panose="02020603050405020304" pitchFamily="18" charset="0"/>
              </a:rPr>
              <a:t>-menopause, menopause, PMS, on cognition, mood and other factors</a:t>
            </a:r>
          </a:p>
          <a:p>
            <a:pPr lvl="0">
              <a:buFont typeface="Calibri" panose="020F0502020204030204" pitchFamily="34" charset="0"/>
              <a:buChar char="-"/>
            </a:pPr>
            <a:r>
              <a:rPr lang="en-GB" dirty="0">
                <a:solidFill>
                  <a:srgbClr val="1F497D"/>
                </a:solidFill>
                <a:latin typeface="Calibri" panose="020F0502020204030204" pitchFamily="34" charset="0"/>
                <a:ea typeface="Calibri" panose="020F0502020204030204" pitchFamily="34" charset="0"/>
                <a:cs typeface="Times New Roman" panose="02020603050405020304" pitchFamily="18" charset="0"/>
              </a:rPr>
              <a:t>Happy to discuss </a:t>
            </a:r>
            <a:endParaRPr lang="en-GB" dirty="0">
              <a:latin typeface="Calibri" panose="020F0502020204030204" pitchFamily="34" charset="0"/>
              <a:ea typeface="Calibri" panose="020F0502020204030204" pitchFamily="34" charset="0"/>
            </a:endParaRPr>
          </a:p>
          <a:p>
            <a:pPr marL="457200" indent="-457200">
              <a:buFontTx/>
              <a:buChar char="-"/>
            </a:pPr>
            <a:endParaRPr lang="en-GB" dirty="0"/>
          </a:p>
          <a:p>
            <a:endParaRPr lang="en-GB" dirty="0"/>
          </a:p>
        </p:txBody>
      </p:sp>
      <p:sp>
        <p:nvSpPr>
          <p:cNvPr id="6" name="Title 3">
            <a:extLst>
              <a:ext uri="{FF2B5EF4-FFF2-40B4-BE49-F238E27FC236}">
                <a16:creationId xmlns:a16="http://schemas.microsoft.com/office/drawing/2014/main" id="{78CC811E-D308-83BC-489D-80D09D9AD0C2}"/>
              </a:ext>
            </a:extLst>
          </p:cNvPr>
          <p:cNvSpPr txBox="1">
            <a:spLocks/>
          </p:cNvSpPr>
          <p:nvPr/>
        </p:nvSpPr>
        <p:spPr>
          <a:xfrm>
            <a:off x="677334" y="101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b="1">
                <a:solidFill>
                  <a:schemeClr val="tx1"/>
                </a:solidFill>
              </a:rPr>
              <a:t>THESIS RESEARCH FAIR – 01/12/23</a:t>
            </a:r>
            <a:br>
              <a:rPr lang="en-GB" b="1">
                <a:solidFill>
                  <a:schemeClr val="tx1"/>
                </a:solidFill>
              </a:rPr>
            </a:br>
            <a:r>
              <a:rPr lang="en-GB" b="1">
                <a:solidFill>
                  <a:schemeClr val="tx1"/>
                </a:solidFill>
              </a:rPr>
              <a:t>Clinical Neuropsychology</a:t>
            </a:r>
            <a:endParaRPr lang="en-GB" b="1" dirty="0">
              <a:solidFill>
                <a:schemeClr val="tx1"/>
              </a:solidFill>
            </a:endParaRPr>
          </a:p>
        </p:txBody>
      </p:sp>
    </p:spTree>
    <p:extLst>
      <p:ext uri="{BB962C8B-B14F-4D97-AF65-F5344CB8AC3E}">
        <p14:creationId xmlns:p14="http://schemas.microsoft.com/office/powerpoint/2010/main" val="369470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84727" y="1330036"/>
            <a:ext cx="11536218" cy="5089237"/>
          </a:xfrm>
        </p:spPr>
        <p:txBody>
          <a:bodyPr>
            <a:normAutofit/>
          </a:bodyPr>
          <a:lstStyle/>
          <a:p>
            <a:pPr marL="0" indent="0">
              <a:buNone/>
            </a:pPr>
            <a:r>
              <a:rPr lang="en-GB" dirty="0">
                <a:hlinkClick r:id="rId2"/>
              </a:rPr>
              <a:t>Antonia.Kirkby@combined.nhs.uk</a:t>
            </a:r>
            <a:endParaRPr lang="en-GB" dirty="0"/>
          </a:p>
          <a:p>
            <a:r>
              <a:rPr lang="en-GB" dirty="0"/>
              <a:t>FND</a:t>
            </a:r>
          </a:p>
          <a:p>
            <a:pPr lvl="0"/>
            <a:r>
              <a:rPr lang="en-GB" dirty="0"/>
              <a:t>Looking at ACT variables and </a:t>
            </a:r>
            <a:r>
              <a:rPr lang="en-GB" dirty="0" err="1"/>
              <a:t>interoception</a:t>
            </a:r>
            <a:endParaRPr lang="en-GB" dirty="0"/>
          </a:p>
          <a:p>
            <a:pPr lvl="0"/>
            <a:r>
              <a:rPr lang="en-GB" dirty="0"/>
              <a:t>Looking at small t trauma and its relevance to aetiology</a:t>
            </a:r>
          </a:p>
          <a:p>
            <a:pPr marL="457200" indent="-457200">
              <a:buFontTx/>
              <a:buChar char="-"/>
            </a:pPr>
            <a:endParaRPr lang="en-GB" dirty="0"/>
          </a:p>
          <a:p>
            <a:endParaRPr lang="en-GB" dirty="0"/>
          </a:p>
        </p:txBody>
      </p:sp>
      <p:sp>
        <p:nvSpPr>
          <p:cNvPr id="7" name="Title 3">
            <a:extLst>
              <a:ext uri="{FF2B5EF4-FFF2-40B4-BE49-F238E27FC236}">
                <a16:creationId xmlns:a16="http://schemas.microsoft.com/office/drawing/2014/main" id="{84DB5428-751B-FB32-9008-066EF0D700BC}"/>
              </a:ext>
            </a:extLst>
          </p:cNvPr>
          <p:cNvSpPr>
            <a:spLocks noGrp="1"/>
          </p:cNvSpPr>
          <p:nvPr>
            <p:ph type="title"/>
          </p:nvPr>
        </p:nvSpPr>
        <p:spPr>
          <a:xfrm>
            <a:off x="677334" y="101600"/>
            <a:ext cx="8596668" cy="1320800"/>
          </a:xfrm>
        </p:spPr>
        <p:txBody>
          <a:bodyPr>
            <a:normAutofit/>
          </a:bodyPr>
          <a:lstStyle/>
          <a:p>
            <a:pPr algn="ctr"/>
            <a:r>
              <a:rPr lang="en-GB" b="1" dirty="0">
                <a:solidFill>
                  <a:schemeClr val="tx1"/>
                </a:solidFill>
              </a:rPr>
              <a:t>THESIS RESEARCH FAIR – 01/12/23</a:t>
            </a:r>
            <a:br>
              <a:rPr lang="en-GB" b="1" dirty="0">
                <a:solidFill>
                  <a:schemeClr val="tx1"/>
                </a:solidFill>
              </a:rPr>
            </a:br>
            <a:r>
              <a:rPr lang="en-GB" b="1" dirty="0">
                <a:solidFill>
                  <a:schemeClr val="tx1"/>
                </a:solidFill>
              </a:rPr>
              <a:t>Clinical Neuropsychology</a:t>
            </a:r>
          </a:p>
        </p:txBody>
      </p:sp>
    </p:spTree>
    <p:extLst>
      <p:ext uri="{BB962C8B-B14F-4D97-AF65-F5344CB8AC3E}">
        <p14:creationId xmlns:p14="http://schemas.microsoft.com/office/powerpoint/2010/main" val="286090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84727" y="1330036"/>
            <a:ext cx="11536218" cy="5089237"/>
          </a:xfrm>
        </p:spPr>
        <p:txBody>
          <a:bodyPr>
            <a:normAutofit/>
          </a:bodyPr>
          <a:lstStyle/>
          <a:p>
            <a:pPr marL="0" indent="0">
              <a:buNone/>
            </a:pPr>
            <a:r>
              <a:rPr lang="en-GB" dirty="0">
                <a:hlinkClick r:id="rId2"/>
              </a:rPr>
              <a:t>Christopher.Gaskell@combined.nhs.uk</a:t>
            </a:r>
            <a:endParaRPr lang="en-GB" dirty="0"/>
          </a:p>
          <a:p>
            <a:r>
              <a:rPr lang="en-GB" dirty="0"/>
              <a:t>Scanxiety</a:t>
            </a:r>
          </a:p>
          <a:p>
            <a:r>
              <a:rPr lang="en-GB" dirty="0"/>
              <a:t>Intervention Development (neurological populations)</a:t>
            </a:r>
          </a:p>
          <a:p>
            <a:r>
              <a:rPr lang="en-GB" dirty="0"/>
              <a:t>Questionnaire Development</a:t>
            </a:r>
          </a:p>
          <a:p>
            <a:r>
              <a:rPr lang="en-GB" dirty="0"/>
              <a:t>Quantitative Projects (data science, factor analytic studies, psychometrics)</a:t>
            </a:r>
          </a:p>
          <a:p>
            <a:r>
              <a:rPr lang="en-GB" dirty="0"/>
              <a:t>How are neuropsychological tools used among clinicians (e.g., data viz, reliable change)</a:t>
            </a:r>
          </a:p>
          <a:p>
            <a:r>
              <a:rPr lang="en-GB" dirty="0"/>
              <a:t>Meta-analytic Research</a:t>
            </a:r>
          </a:p>
          <a:p>
            <a:pPr marL="457200" indent="-457200">
              <a:buFontTx/>
              <a:buChar char="-"/>
            </a:pPr>
            <a:endParaRPr lang="en-GB" dirty="0"/>
          </a:p>
          <a:p>
            <a:endParaRPr lang="en-GB" dirty="0"/>
          </a:p>
        </p:txBody>
      </p:sp>
      <p:sp>
        <p:nvSpPr>
          <p:cNvPr id="7" name="Title 3">
            <a:extLst>
              <a:ext uri="{FF2B5EF4-FFF2-40B4-BE49-F238E27FC236}">
                <a16:creationId xmlns:a16="http://schemas.microsoft.com/office/drawing/2014/main" id="{84DB5428-751B-FB32-9008-066EF0D700BC}"/>
              </a:ext>
            </a:extLst>
          </p:cNvPr>
          <p:cNvSpPr>
            <a:spLocks noGrp="1"/>
          </p:cNvSpPr>
          <p:nvPr>
            <p:ph type="title"/>
          </p:nvPr>
        </p:nvSpPr>
        <p:spPr>
          <a:xfrm>
            <a:off x="677334" y="101600"/>
            <a:ext cx="8596668" cy="1320800"/>
          </a:xfrm>
        </p:spPr>
        <p:txBody>
          <a:bodyPr>
            <a:normAutofit/>
          </a:bodyPr>
          <a:lstStyle/>
          <a:p>
            <a:pPr algn="ctr"/>
            <a:r>
              <a:rPr lang="en-GB" b="1" dirty="0">
                <a:solidFill>
                  <a:schemeClr val="tx1"/>
                </a:solidFill>
              </a:rPr>
              <a:t>THESIS RESEARCH FAIR – 01/12/23</a:t>
            </a:r>
            <a:br>
              <a:rPr lang="en-GB" b="1" dirty="0">
                <a:solidFill>
                  <a:schemeClr val="tx1"/>
                </a:solidFill>
              </a:rPr>
            </a:br>
            <a:r>
              <a:rPr lang="en-GB" b="1" dirty="0">
                <a:solidFill>
                  <a:schemeClr val="tx1"/>
                </a:solidFill>
              </a:rPr>
              <a:t>Clinical Neuropsychology</a:t>
            </a:r>
          </a:p>
        </p:txBody>
      </p:sp>
    </p:spTree>
    <p:extLst>
      <p:ext uri="{BB962C8B-B14F-4D97-AF65-F5344CB8AC3E}">
        <p14:creationId xmlns:p14="http://schemas.microsoft.com/office/powerpoint/2010/main" val="272182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84727" y="1330036"/>
            <a:ext cx="11536218" cy="5089237"/>
          </a:xfrm>
        </p:spPr>
        <p:txBody>
          <a:bodyPr>
            <a:normAutofit/>
          </a:bodyPr>
          <a:lstStyle/>
          <a:p>
            <a:pPr marL="0" indent="0">
              <a:buNone/>
            </a:pPr>
            <a:r>
              <a:rPr lang="en-GB" dirty="0">
                <a:hlinkClick r:id="rId2"/>
              </a:rPr>
              <a:t>Callum.Furniss2@combined.nhs.uk</a:t>
            </a:r>
          </a:p>
          <a:p>
            <a:r>
              <a:rPr lang="en-GB" dirty="0"/>
              <a:t> </a:t>
            </a:r>
          </a:p>
          <a:p>
            <a:pPr marL="457200" indent="-457200">
              <a:buFontTx/>
              <a:buChar char="-"/>
            </a:pPr>
            <a:endParaRPr lang="en-GB" dirty="0"/>
          </a:p>
          <a:p>
            <a:endParaRPr lang="en-GB" dirty="0"/>
          </a:p>
        </p:txBody>
      </p:sp>
      <p:sp>
        <p:nvSpPr>
          <p:cNvPr id="7" name="Title 3">
            <a:extLst>
              <a:ext uri="{FF2B5EF4-FFF2-40B4-BE49-F238E27FC236}">
                <a16:creationId xmlns:a16="http://schemas.microsoft.com/office/drawing/2014/main" id="{84DB5428-751B-FB32-9008-066EF0D700BC}"/>
              </a:ext>
            </a:extLst>
          </p:cNvPr>
          <p:cNvSpPr>
            <a:spLocks noGrp="1"/>
          </p:cNvSpPr>
          <p:nvPr>
            <p:ph type="title"/>
          </p:nvPr>
        </p:nvSpPr>
        <p:spPr>
          <a:xfrm>
            <a:off x="677334" y="101600"/>
            <a:ext cx="8596668" cy="1320800"/>
          </a:xfrm>
        </p:spPr>
        <p:txBody>
          <a:bodyPr>
            <a:normAutofit/>
          </a:bodyPr>
          <a:lstStyle/>
          <a:p>
            <a:pPr algn="ctr"/>
            <a:r>
              <a:rPr lang="en-GB" b="1" dirty="0">
                <a:solidFill>
                  <a:schemeClr val="tx1"/>
                </a:solidFill>
              </a:rPr>
              <a:t>THESIS RESEARCH FAIR – 01/12/23</a:t>
            </a:r>
            <a:br>
              <a:rPr lang="en-GB" b="1" dirty="0">
                <a:solidFill>
                  <a:schemeClr val="tx1"/>
                </a:solidFill>
              </a:rPr>
            </a:br>
            <a:r>
              <a:rPr lang="en-GB" b="1" dirty="0">
                <a:solidFill>
                  <a:schemeClr val="tx1"/>
                </a:solidFill>
              </a:rPr>
              <a:t>Clinical Neuropsychology</a:t>
            </a:r>
          </a:p>
        </p:txBody>
      </p:sp>
    </p:spTree>
    <p:extLst>
      <p:ext uri="{BB962C8B-B14F-4D97-AF65-F5344CB8AC3E}">
        <p14:creationId xmlns:p14="http://schemas.microsoft.com/office/powerpoint/2010/main" val="188385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646545" y="101600"/>
            <a:ext cx="8627457" cy="1006764"/>
          </a:xfrm>
        </p:spPr>
        <p:txBody>
          <a:bodyPr>
            <a:normAutofit fontScale="90000"/>
          </a:bodyPr>
          <a:lstStyle/>
          <a:p>
            <a:pPr algn="ctr"/>
            <a:r>
              <a:rPr lang="en-GB" b="1" dirty="0">
                <a:solidFill>
                  <a:schemeClr val="tx1"/>
                </a:solidFill>
              </a:rPr>
              <a:t>Dr Lorraine King – Clinical Neuropsychology</a:t>
            </a:r>
            <a:br>
              <a:rPr lang="en-GB" b="1" dirty="0">
                <a:solidFill>
                  <a:schemeClr val="tx1"/>
                </a:solidFill>
              </a:rPr>
            </a:br>
            <a:r>
              <a:rPr lang="en-GB" b="1" dirty="0">
                <a:solidFill>
                  <a:schemeClr val="tx1"/>
                </a:solidFill>
              </a:rPr>
              <a:t>Project ideas</a:t>
            </a:r>
            <a:br>
              <a:rPr lang="en-GB" b="1" dirty="0">
                <a:solidFill>
                  <a:schemeClr val="tx1"/>
                </a:solidFill>
              </a:rPr>
            </a:br>
            <a:br>
              <a:rPr lang="en-GB" sz="1400" dirty="0">
                <a:solidFill>
                  <a:schemeClr val="tx1"/>
                </a:solidFill>
                <a:latin typeface="Arial" panose="020B0604020202020204" pitchFamily="34" charset="0"/>
                <a:cs typeface="Arial" panose="020B0604020202020204" pitchFamily="34" charset="0"/>
              </a:rPr>
            </a:br>
            <a:endParaRPr lang="en-GB" b="1" dirty="0">
              <a:solidFill>
                <a:schemeClr val="tx1"/>
              </a:solidFill>
            </a:endParaRPr>
          </a:p>
        </p:txBody>
      </p:sp>
      <p:sp>
        <p:nvSpPr>
          <p:cNvPr id="5" name="Content Placeholder 4"/>
          <p:cNvSpPr>
            <a:spLocks noGrp="1"/>
          </p:cNvSpPr>
          <p:nvPr>
            <p:ph idx="1"/>
          </p:nvPr>
        </p:nvSpPr>
        <p:spPr>
          <a:xfrm>
            <a:off x="184727" y="1330036"/>
            <a:ext cx="11536218" cy="5089237"/>
          </a:xfrm>
        </p:spPr>
        <p:txBody>
          <a:bodyPr>
            <a:normAutofit fontScale="92500" lnSpcReduction="20000"/>
          </a:bodyPr>
          <a:lstStyle/>
          <a:p>
            <a:pPr marL="0" indent="0">
              <a:buNone/>
            </a:pPr>
            <a:r>
              <a:rPr lang="en-GB" dirty="0">
                <a:solidFill>
                  <a:srgbClr val="0070C0"/>
                </a:solidFill>
                <a:latin typeface="Arial" panose="020B0604020202020204" pitchFamily="34" charset="0"/>
                <a:cs typeface="Arial" panose="020B0604020202020204" pitchFamily="34" charset="0"/>
                <a:hlinkClick r:id="rId2"/>
              </a:rPr>
              <a:t>Lorraine.King@combined.nhs.uk</a:t>
            </a:r>
            <a:endParaRPr lang="en-GB" dirty="0">
              <a:solidFill>
                <a:srgbClr val="0070C0"/>
              </a:solidFill>
            </a:endParaRPr>
          </a:p>
          <a:p>
            <a:r>
              <a:rPr lang="en-GB" dirty="0"/>
              <a:t>1. </a:t>
            </a:r>
            <a:r>
              <a:rPr lang="en-GB" b="1" u="sng" dirty="0"/>
              <a:t>Clinical Neuropsychology audit standards – refinement/Delphi study</a:t>
            </a:r>
          </a:p>
          <a:p>
            <a:pPr lvl="1"/>
            <a:r>
              <a:rPr lang="en-GB" dirty="0"/>
              <a:t>Dr Abi Methley and I (likely thesis co-supervisors) are on the cusp (past the reviewers, just pernickety editor points – I’ll submit the sixth rewrite in the next week or so) of publishing our paper introducing an audit tool for neuropsychology assessments (not been done before we don’t think) in </a:t>
            </a:r>
            <a:r>
              <a:rPr lang="en-GB" i="1" dirty="0"/>
              <a:t>Archives of Clinical Neuropsychology </a:t>
            </a:r>
            <a:r>
              <a:rPr lang="en-GB" dirty="0"/>
              <a:t>(a good, widely read, American journal)</a:t>
            </a:r>
          </a:p>
          <a:p>
            <a:pPr lvl="1"/>
            <a:r>
              <a:rPr lang="en-GB" dirty="0"/>
              <a:t>Some flaws though – we didn’t do a thorough systematic review (</a:t>
            </a:r>
            <a:r>
              <a:rPr lang="en-GB" dirty="0" err="1"/>
              <a:t>inc</a:t>
            </a:r>
            <a:r>
              <a:rPr lang="en-GB" dirty="0"/>
              <a:t> grey literature), and we didn’t systematically consult neuropsychology colleagues on their opinions in contributing to the tool, both of which we’d like to address in this project, the latter using (we think) a Delphi technique and contacting colleague potentially internationally.</a:t>
            </a:r>
          </a:p>
          <a:p>
            <a:pPr lvl="1"/>
            <a:r>
              <a:rPr lang="en-GB" dirty="0"/>
              <a:t>Would be a v good project if have an interest in neuro/clinical leadership/shaping services, as we’re going to take this work forward with the BPS Division of Neuropsychology as a policy document (although I believe this takes years and years to achieve!)</a:t>
            </a:r>
          </a:p>
          <a:p>
            <a:r>
              <a:rPr lang="en-GB" dirty="0"/>
              <a:t>2. </a:t>
            </a:r>
            <a:r>
              <a:rPr lang="en-GB" b="1" u="sng" dirty="0"/>
              <a:t>Post-COVID cognitive problems (brain fog)</a:t>
            </a:r>
          </a:p>
          <a:p>
            <a:pPr lvl="1"/>
            <a:r>
              <a:rPr lang="en-GB" dirty="0"/>
              <a:t>Over the past year we have been gaining patient consent to contact the about future research projects, so we have a fair few consented in, certainly enough for a qualitative projects about experience of brain fog/cognitive problems warranting a neuropsychology referral. Maybe enough for a quantitative project too – we’ve got quite a lot of test data – open to any ideas.</a:t>
            </a:r>
          </a:p>
          <a:p>
            <a:pPr lvl="1"/>
            <a:r>
              <a:rPr lang="en-GB" dirty="0"/>
              <a:t>We’ve recruited to a COVID 8a post – so potentially co-supervising with me.</a:t>
            </a:r>
          </a:p>
          <a:p>
            <a:r>
              <a:rPr lang="en-GB" dirty="0"/>
              <a:t>3. </a:t>
            </a:r>
            <a:r>
              <a:rPr lang="en-GB" b="1" u="sng" dirty="0"/>
              <a:t>General neuropsychology project ideas</a:t>
            </a:r>
          </a:p>
          <a:p>
            <a:pPr lvl="1"/>
            <a:r>
              <a:rPr lang="en-GB" dirty="0"/>
              <a:t>Happy to discuss if any other ideas are feasible within the broad remit of neuropsychology within our team</a:t>
            </a:r>
          </a:p>
        </p:txBody>
      </p:sp>
    </p:spTree>
    <p:extLst>
      <p:ext uri="{BB962C8B-B14F-4D97-AF65-F5344CB8AC3E}">
        <p14:creationId xmlns:p14="http://schemas.microsoft.com/office/powerpoint/2010/main" val="207009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9E39-AF1F-53D5-E5D9-2BFB7AA6AE47}"/>
              </a:ext>
            </a:extLst>
          </p:cNvPr>
          <p:cNvSpPr>
            <a:spLocks noGrp="1"/>
          </p:cNvSpPr>
          <p:nvPr>
            <p:ph type="title"/>
          </p:nvPr>
        </p:nvSpPr>
        <p:spPr/>
        <p:txBody>
          <a:bodyPr/>
          <a:lstStyle/>
          <a:p>
            <a:r>
              <a:rPr lang="en-US" dirty="0"/>
              <a:t>Past Publications</a:t>
            </a:r>
          </a:p>
        </p:txBody>
      </p:sp>
      <p:sp>
        <p:nvSpPr>
          <p:cNvPr id="3" name="Content Placeholder 2">
            <a:extLst>
              <a:ext uri="{FF2B5EF4-FFF2-40B4-BE49-F238E27FC236}">
                <a16:creationId xmlns:a16="http://schemas.microsoft.com/office/drawing/2014/main" id="{70F317DF-B69F-D9B7-5614-A85A9B87E3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89350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Retrospect</Template>
  <TotalTime>92</TotalTime>
  <Words>616</Words>
  <Application>Microsoft Macintosh PowerPoint</Application>
  <PresentationFormat>Widescreen</PresentationFormat>
  <Paragraphs>49</Paragraphs>
  <Slides>7</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THESIS RESEARCH FAIR – 01/12/23 Clinical Neuropsychology</vt:lpstr>
      <vt:lpstr>PowerPoint Presentation</vt:lpstr>
      <vt:lpstr>THESIS RESEARCH FAIR – 01/12/23 Clinical Neuropsychology</vt:lpstr>
      <vt:lpstr>THESIS RESEARCH FAIR – 01/12/23 Clinical Neuropsychology</vt:lpstr>
      <vt:lpstr>THESIS RESEARCH FAIR – 01/12/23 Clinical Neuropsychology</vt:lpstr>
      <vt:lpstr>Dr Lorraine King – Clinical Neuropsychology Project ideas  </vt:lpstr>
      <vt:lpstr>Past Publications</vt:lpstr>
    </vt:vector>
  </TitlesOfParts>
  <Company>S&amp;SHIS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RESEARCH FAIR – 03/21/21 Dr Lorraine King – Clinical Neuropsychology Project ideas</dc:title>
  <dc:creator>LORRAINE KING (RLY) NSCHT</dc:creator>
  <cp:lastModifiedBy>Gaskell Christopher</cp:lastModifiedBy>
  <cp:revision>8</cp:revision>
  <dcterms:created xsi:type="dcterms:W3CDTF">2021-11-30T10:43:16Z</dcterms:created>
  <dcterms:modified xsi:type="dcterms:W3CDTF">2023-11-30T08:19:05Z</dcterms:modified>
</cp:coreProperties>
</file>