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mmuh\users\users\dlowry\Neuropsych%20Reports\Pain%20Clinic%20Patients\KF\Keith%20Fay%20datashee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739029646248824E-2"/>
          <c:y val="0.20145494576844145"/>
          <c:w val="0.91812455353258726"/>
          <c:h val="0.77347659252255729"/>
        </c:manualLayout>
      </c:layout>
      <c:lineChart>
        <c:grouping val="standard"/>
        <c:varyColors val="0"/>
        <c:ser>
          <c:idx val="0"/>
          <c:order val="0"/>
          <c:cat>
            <c:strRef>
              <c:f>Sheet1!$A$5:$AP$5</c:f>
              <c:strCache>
                <c:ptCount val="42"/>
                <c:pt idx="0">
                  <c:v>Predicted FSIQ</c:v>
                </c:pt>
                <c:pt idx="1">
                  <c:v>Predicted VCI</c:v>
                </c:pt>
                <c:pt idx="2">
                  <c:v>Predicted PRI</c:v>
                </c:pt>
                <c:pt idx="3">
                  <c:v>Predicted WMI</c:v>
                </c:pt>
                <c:pt idx="4">
                  <c:v>Predicted PSI</c:v>
                </c:pt>
                <c:pt idx="5">
                  <c:v>Actual Full scale IQ</c:v>
                </c:pt>
                <c:pt idx="6">
                  <c:v>Actual VCI</c:v>
                </c:pt>
                <c:pt idx="7">
                  <c:v>Actual PRI</c:v>
                </c:pt>
                <c:pt idx="8">
                  <c:v>Actual WMI</c:v>
                </c:pt>
                <c:pt idx="9">
                  <c:v>Actual PSI</c:v>
                </c:pt>
                <c:pt idx="10">
                  <c:v>Predicted IMI</c:v>
                </c:pt>
                <c:pt idx="11">
                  <c:v>Predicted DMI</c:v>
                </c:pt>
                <c:pt idx="12">
                  <c:v>Predicted VWMI</c:v>
                </c:pt>
                <c:pt idx="13">
                  <c:v>Actual AMI</c:v>
                </c:pt>
                <c:pt idx="14">
                  <c:v>Actual VMI</c:v>
                </c:pt>
                <c:pt idx="15">
                  <c:v>Actual VWMI</c:v>
                </c:pt>
                <c:pt idx="16">
                  <c:v>Actual IMI</c:v>
                </c:pt>
                <c:pt idx="17">
                  <c:v>Actual DMI</c:v>
                </c:pt>
                <c:pt idx="18">
                  <c:v>TEA ECD</c:v>
                </c:pt>
                <c:pt idx="19">
                  <c:v>TEA VE1</c:v>
                </c:pt>
                <c:pt idx="20">
                  <c:v>TEA VE2</c:v>
                </c:pt>
                <c:pt idx="21">
                  <c:v>TEA ECR</c:v>
                </c:pt>
                <c:pt idx="22">
                  <c:v>TEA TS</c:v>
                </c:pt>
                <c:pt idx="23">
                  <c:v>TEA TSC</c:v>
                </c:pt>
                <c:pt idx="24">
                  <c:v>TEA LOTT</c:v>
                </c:pt>
                <c:pt idx="25">
                  <c:v>DKEFS TMT C1</c:v>
                </c:pt>
                <c:pt idx="26">
                  <c:v>DKEFS TMT C2</c:v>
                </c:pt>
                <c:pt idx="27">
                  <c:v>DKEFS TMT C3</c:v>
                </c:pt>
                <c:pt idx="28">
                  <c:v>DKEFS TMT C4</c:v>
                </c:pt>
                <c:pt idx="29">
                  <c:v>DKEFS TMT C5</c:v>
                </c:pt>
                <c:pt idx="30">
                  <c:v>DKEFS WCT</c:v>
                </c:pt>
                <c:pt idx="31">
                  <c:v>DKEFS 20QT</c:v>
                </c:pt>
                <c:pt idx="32">
                  <c:v>DKEFS 20QT</c:v>
                </c:pt>
                <c:pt idx="33">
                  <c:v>DKEFS 20QT</c:v>
                </c:pt>
                <c:pt idx="34">
                  <c:v>DKEFS VFT1</c:v>
                </c:pt>
                <c:pt idx="35">
                  <c:v>DKEFS VFT2</c:v>
                </c:pt>
                <c:pt idx="36">
                  <c:v>DKEFS VFT3</c:v>
                </c:pt>
                <c:pt idx="37">
                  <c:v>DKEFS VFT4</c:v>
                </c:pt>
                <c:pt idx="38">
                  <c:v>DKEFS CWIT1</c:v>
                </c:pt>
                <c:pt idx="39">
                  <c:v>DKEFS CWIT2</c:v>
                </c:pt>
                <c:pt idx="40">
                  <c:v>DKEFS CWIT3</c:v>
                </c:pt>
                <c:pt idx="41">
                  <c:v>DKEFS CWIT4</c:v>
                </c:pt>
              </c:strCache>
            </c:strRef>
          </c:cat>
          <c:val>
            <c:numRef>
              <c:f>Sheet1!$A$6:$AP$6</c:f>
              <c:numCache>
                <c:formatCode>General</c:formatCode>
                <c:ptCount val="42"/>
                <c:pt idx="0">
                  <c:v>0.21999999999999981</c:v>
                </c:pt>
                <c:pt idx="1">
                  <c:v>7.3333333333332959E-2</c:v>
                </c:pt>
                <c:pt idx="2">
                  <c:v>0.36666666666666664</c:v>
                </c:pt>
                <c:pt idx="3">
                  <c:v>0.3933333333333337</c:v>
                </c:pt>
                <c:pt idx="4">
                  <c:v>-6.6666666666666666E-2</c:v>
                </c:pt>
                <c:pt idx="5">
                  <c:v>-1.4666666666666666</c:v>
                </c:pt>
                <c:pt idx="6">
                  <c:v>-1.6</c:v>
                </c:pt>
                <c:pt idx="7">
                  <c:v>-1.2666666666666666</c:v>
                </c:pt>
                <c:pt idx="8">
                  <c:v>0.13333333333333333</c:v>
                </c:pt>
                <c:pt idx="9">
                  <c:v>-1.7333333333333334</c:v>
                </c:pt>
                <c:pt idx="10">
                  <c:v>0.31999999999999978</c:v>
                </c:pt>
                <c:pt idx="11">
                  <c:v>0.31999999999999978</c:v>
                </c:pt>
                <c:pt idx="12">
                  <c:v>0.4800000000000002</c:v>
                </c:pt>
                <c:pt idx="13">
                  <c:v>-2.3333333333333335</c:v>
                </c:pt>
                <c:pt idx="14">
                  <c:v>-2.0666666666666669</c:v>
                </c:pt>
                <c:pt idx="15">
                  <c:v>-1.5333333333333334</c:v>
                </c:pt>
                <c:pt idx="16">
                  <c:v>-2.9333333333333331</c:v>
                </c:pt>
                <c:pt idx="17">
                  <c:v>-2</c:v>
                </c:pt>
                <c:pt idx="18">
                  <c:v>-2.3333333333333335</c:v>
                </c:pt>
                <c:pt idx="19">
                  <c:v>-1.3333333333333333</c:v>
                </c:pt>
                <c:pt idx="20">
                  <c:v>-1.3333333333333333</c:v>
                </c:pt>
                <c:pt idx="21">
                  <c:v>-2</c:v>
                </c:pt>
                <c:pt idx="22">
                  <c:v>-2</c:v>
                </c:pt>
                <c:pt idx="23">
                  <c:v>-2</c:v>
                </c:pt>
                <c:pt idx="24">
                  <c:v>-3</c:v>
                </c:pt>
                <c:pt idx="25">
                  <c:v>-1.3333333333333333</c:v>
                </c:pt>
                <c:pt idx="26">
                  <c:v>-3</c:v>
                </c:pt>
                <c:pt idx="27">
                  <c:v>-2.3333333333333335</c:v>
                </c:pt>
                <c:pt idx="28">
                  <c:v>-3</c:v>
                </c:pt>
                <c:pt idx="29">
                  <c:v>-1.3333333333333333</c:v>
                </c:pt>
                <c:pt idx="30">
                  <c:v>-1.3333333333333333</c:v>
                </c:pt>
                <c:pt idx="31">
                  <c:v>-3.3333333333333335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-1.3333333333333333</c:v>
                </c:pt>
                <c:pt idx="36">
                  <c:v>-3</c:v>
                </c:pt>
                <c:pt idx="37">
                  <c:v>-2.6666666666666665</c:v>
                </c:pt>
                <c:pt idx="38">
                  <c:v>-0.33333333333333331</c:v>
                </c:pt>
                <c:pt idx="39">
                  <c:v>-0.33333333333333331</c:v>
                </c:pt>
                <c:pt idx="40">
                  <c:v>-1.3333333333333333</c:v>
                </c:pt>
                <c:pt idx="41">
                  <c:v>-2.3333333333333335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903192"/>
        <c:axId val="277903576"/>
      </c:lineChart>
      <c:catAx>
        <c:axId val="277903192"/>
        <c:scaling>
          <c:orientation val="minMax"/>
        </c:scaling>
        <c:delete val="0"/>
        <c:axPos val="t"/>
        <c:majorGridlines/>
        <c:numFmt formatCode="General" sourceLinked="0"/>
        <c:majorTickMark val="out"/>
        <c:minorTickMark val="none"/>
        <c:tickLblPos val="nextTo"/>
        <c:crossAx val="277903576"/>
        <c:crosses val="max"/>
        <c:auto val="1"/>
        <c:lblAlgn val="ctr"/>
        <c:lblOffset val="100"/>
        <c:tickLblSkip val="1"/>
        <c:noMultiLvlLbl val="0"/>
      </c:catAx>
      <c:valAx>
        <c:axId val="277903576"/>
        <c:scaling>
          <c:orientation val="minMax"/>
          <c:max val="1.5"/>
          <c:min val="-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7903192"/>
        <c:crosses val="autoZero"/>
        <c:crossBetween val="between"/>
      </c:valAx>
      <c:spPr>
        <a:gradFill>
          <a:gsLst>
            <a:gs pos="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0.00402</cdr:x>
      <cdr:y>0.36673</cdr:y>
    </cdr:from>
    <cdr:to>
      <cdr:x>0.03403</cdr:x>
      <cdr:y>0.68206</cdr:y>
    </cdr:to>
    <cdr:sp macro="" textlink="">
      <cdr:nvSpPr>
        <cdr:cNvPr id="2" name="TextBox 18"/>
        <cdr:cNvSpPr txBox="1"/>
      </cdr:nvSpPr>
      <cdr:spPr>
        <a:xfrm xmlns:a="http://schemas.openxmlformats.org/drawingml/2006/main" rot="16200000">
          <a:off x="-711194" y="2811063"/>
          <a:ext cx="177362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 smtClean="0"/>
            <a:t>Z-SCORES: Mean=0, SD=1</a:t>
          </a:r>
          <a:endParaRPr lang="en-IE" sz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2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194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990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65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38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8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921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967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4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920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651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0734-C957-43B6-99B6-9A6782419566}" type="datetimeFigureOut">
              <a:rPr lang="en-IE" smtClean="0"/>
              <a:t>19/07/2022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B712-6905-4478-A52A-765BACDD2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88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36853"/>
              </p:ext>
            </p:extLst>
          </p:nvPr>
        </p:nvGraphicFramePr>
        <p:xfrm>
          <a:off x="-73632" y="1222235"/>
          <a:ext cx="9229397" cy="5624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874" y="69555"/>
            <a:ext cx="805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 OF ESTIMATED AND ACTUAL COGNITIVE ABILITY BY DOMAIN AND SUBTEST 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39552" y="428604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200" dirty="0" smtClean="0"/>
              <a:t>Predicted IQ</a:t>
            </a:r>
            <a:endParaRPr lang="en-IE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3538793"/>
            <a:ext cx="857252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9552" y="4331587"/>
            <a:ext cx="857252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6086" y="3742515"/>
            <a:ext cx="111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AVG RANGE</a:t>
            </a:r>
            <a:endParaRPr lang="en-IE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4784781"/>
            <a:ext cx="1141659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BORDERLINE</a:t>
            </a:r>
            <a:endParaRPr lang="en-IE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180467"/>
            <a:ext cx="93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IMPAIRED</a:t>
            </a:r>
            <a:endParaRPr lang="en-IE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04668" y="5126964"/>
            <a:ext cx="857252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280" y="4422675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LOW AVG</a:t>
            </a:r>
            <a:endParaRPr lang="en-IE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2750700"/>
            <a:ext cx="857252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19672" y="42860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200" dirty="0" smtClean="0"/>
              <a:t>Actual IQ</a:t>
            </a:r>
            <a:endParaRPr lang="en-IE" sz="1200" dirty="0"/>
          </a:p>
        </p:txBody>
      </p:sp>
      <p:sp>
        <p:nvSpPr>
          <p:cNvPr id="17" name="Rectangle 16"/>
          <p:cNvSpPr/>
          <p:nvPr/>
        </p:nvSpPr>
        <p:spPr>
          <a:xfrm>
            <a:off x="2555776" y="428604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800" dirty="0" smtClean="0"/>
              <a:t>Predicted Memory</a:t>
            </a:r>
            <a:endParaRPr lang="en-IE" sz="800" dirty="0"/>
          </a:p>
        </p:txBody>
      </p:sp>
      <p:sp>
        <p:nvSpPr>
          <p:cNvPr id="18" name="Rectangle 17"/>
          <p:cNvSpPr/>
          <p:nvPr/>
        </p:nvSpPr>
        <p:spPr>
          <a:xfrm>
            <a:off x="3275856" y="438887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200" dirty="0" smtClean="0"/>
              <a:t>Actual Memory</a:t>
            </a:r>
            <a:endParaRPr lang="en-IE" sz="1200" dirty="0"/>
          </a:p>
        </p:txBody>
      </p:sp>
      <p:sp>
        <p:nvSpPr>
          <p:cNvPr id="19" name="Rectangle 18"/>
          <p:cNvSpPr/>
          <p:nvPr/>
        </p:nvSpPr>
        <p:spPr>
          <a:xfrm>
            <a:off x="4211960" y="44643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200" dirty="0" smtClean="0"/>
              <a:t>Actual Attention</a:t>
            </a:r>
            <a:endParaRPr lang="en-IE" sz="1200" dirty="0"/>
          </a:p>
        </p:txBody>
      </p:sp>
      <p:sp>
        <p:nvSpPr>
          <p:cNvPr id="20" name="Rectangle 19"/>
          <p:cNvSpPr/>
          <p:nvPr/>
        </p:nvSpPr>
        <p:spPr>
          <a:xfrm>
            <a:off x="5652120" y="446431"/>
            <a:ext cx="33123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200" dirty="0" smtClean="0"/>
              <a:t>Actual Measures of Executive Function</a:t>
            </a:r>
            <a:endParaRPr lang="en-IE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25816" y="2750700"/>
            <a:ext cx="0" cy="2561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25816" y="3006823"/>
            <a:ext cx="0" cy="5319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95065" y="3006823"/>
            <a:ext cx="11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AVG RANGE</a:t>
            </a:r>
            <a:endParaRPr lang="en-IE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837361" y="3531236"/>
            <a:ext cx="0" cy="2561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37361" y="3789040"/>
            <a:ext cx="0" cy="5319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444679" y="4331587"/>
            <a:ext cx="0" cy="3988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37195" y="4728099"/>
            <a:ext cx="0" cy="3988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44679" y="5157192"/>
            <a:ext cx="0" cy="1080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8"/>
          <p:cNvSpPr txBox="1"/>
          <p:nvPr/>
        </p:nvSpPr>
        <p:spPr>
          <a:xfrm rot="16200000">
            <a:off x="-81884" y="626897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 smtClean="0"/>
              <a:t>Domain</a:t>
            </a:r>
            <a:endParaRPr lang="en-IE" sz="1200" b="1" u="sng" dirty="0"/>
          </a:p>
        </p:txBody>
      </p:sp>
      <p:sp>
        <p:nvSpPr>
          <p:cNvPr id="39" name="TextBox 18"/>
          <p:cNvSpPr txBox="1"/>
          <p:nvPr/>
        </p:nvSpPr>
        <p:spPr>
          <a:xfrm rot="16200000">
            <a:off x="-159554" y="1696909"/>
            <a:ext cx="845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 smtClean="0"/>
              <a:t>Subtasks</a:t>
            </a:r>
            <a:endParaRPr lang="en-IE" sz="1200" b="1" u="sng" dirty="0"/>
          </a:p>
        </p:txBody>
      </p:sp>
    </p:spTree>
    <p:extLst>
      <p:ext uri="{BB962C8B-B14F-4D97-AF65-F5344CB8AC3E}">
        <p14:creationId xmlns:p14="http://schemas.microsoft.com/office/powerpoint/2010/main" val="154500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Damien Lowry</dc:creator>
  <cp:lastModifiedBy>Damien Lowry</cp:lastModifiedBy>
  <cp:revision>3</cp:revision>
  <dcterms:created xsi:type="dcterms:W3CDTF">2020-01-15T15:49:30Z</dcterms:created>
  <dcterms:modified xsi:type="dcterms:W3CDTF">2022-07-19T10:53:23Z</dcterms:modified>
</cp:coreProperties>
</file>