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5" r:id="rId3"/>
    <p:sldId id="397" r:id="rId4"/>
    <p:sldId id="398" r:id="rId5"/>
    <p:sldId id="405" r:id="rId6"/>
    <p:sldId id="406" r:id="rId7"/>
    <p:sldId id="382" r:id="rId8"/>
    <p:sldId id="355" r:id="rId9"/>
    <p:sldId id="361" r:id="rId10"/>
    <p:sldId id="304" r:id="rId11"/>
    <p:sldId id="399" r:id="rId12"/>
    <p:sldId id="319" r:id="rId13"/>
    <p:sldId id="375" r:id="rId14"/>
    <p:sldId id="306" r:id="rId15"/>
    <p:sldId id="400" r:id="rId16"/>
    <p:sldId id="401" r:id="rId17"/>
    <p:sldId id="402" r:id="rId18"/>
    <p:sldId id="403" r:id="rId19"/>
    <p:sldId id="307" r:id="rId20"/>
    <p:sldId id="334" r:id="rId21"/>
    <p:sldId id="388" r:id="rId22"/>
    <p:sldId id="357" r:id="rId23"/>
    <p:sldId id="389" r:id="rId24"/>
    <p:sldId id="390" r:id="rId25"/>
    <p:sldId id="391" r:id="rId26"/>
    <p:sldId id="408" r:id="rId27"/>
    <p:sldId id="336" r:id="rId28"/>
    <p:sldId id="312" r:id="rId29"/>
    <p:sldId id="297" r:id="rId30"/>
    <p:sldId id="337" r:id="rId31"/>
    <p:sldId id="338" r:id="rId32"/>
    <p:sldId id="407" r:id="rId33"/>
    <p:sldId id="349" r:id="rId34"/>
    <p:sldId id="352" r:id="rId35"/>
    <p:sldId id="353" r:id="rId36"/>
    <p:sldId id="386" r:id="rId37"/>
    <p:sldId id="387" r:id="rId38"/>
    <p:sldId id="362" r:id="rId39"/>
    <p:sldId id="367" r:id="rId40"/>
    <p:sldId id="368" r:id="rId41"/>
    <p:sldId id="322" r:id="rId42"/>
    <p:sldId id="326" r:id="rId43"/>
    <p:sldId id="330" r:id="rId44"/>
    <p:sldId id="378" r:id="rId45"/>
    <p:sldId id="325" r:id="rId46"/>
    <p:sldId id="32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D1B6B-4DDD-4384-AEAA-730D2D0EAAF9}">
          <p14:sldIdLst/>
        </p14:section>
        <p14:section name="Introduction - CG+MK" id="{6747854F-20C5-4D98-8866-AFC20795F139}">
          <p14:sldIdLst>
            <p14:sldId id="256"/>
            <p14:sldId id="295"/>
            <p14:sldId id="397"/>
            <p14:sldId id="398"/>
          </p14:sldIdLst>
        </p14:section>
        <p14:section name="What is NEAD - CG" id="{96E8902A-D2EB-4DB5-AEAB-BB3B0080C83D}">
          <p14:sldIdLst>
            <p14:sldId id="405"/>
            <p14:sldId id="406"/>
            <p14:sldId id="382"/>
            <p14:sldId id="355"/>
            <p14:sldId id="361"/>
            <p14:sldId id="304"/>
            <p14:sldId id="399"/>
            <p14:sldId id="319"/>
            <p14:sldId id="375"/>
            <p14:sldId id="306"/>
            <p14:sldId id="400"/>
            <p14:sldId id="401"/>
            <p14:sldId id="402"/>
            <p14:sldId id="403"/>
          </p14:sldIdLst>
        </p14:section>
        <p14:section name="Polyvagal Theory - MK" id="{C0A96EDA-E6D6-49CC-BA4E-2AA8E6F4A494}">
          <p14:sldIdLst>
            <p14:sldId id="307"/>
            <p14:sldId id="334"/>
            <p14:sldId id="388"/>
            <p14:sldId id="357"/>
            <p14:sldId id="389"/>
            <p14:sldId id="390"/>
            <p14:sldId id="391"/>
          </p14:sldIdLst>
        </p14:section>
        <p14:section name="Why is it happening - MK" id="{5D1781E4-F011-4D74-BFDE-BD2370D89054}">
          <p14:sldIdLst>
            <p14:sldId id="408"/>
            <p14:sldId id="336"/>
            <p14:sldId id="312"/>
            <p14:sldId id="297"/>
            <p14:sldId id="337"/>
          </p14:sldIdLst>
        </p14:section>
        <p14:section name="Experience - MK" id="{87AB287E-FFB8-4694-A47D-D5D0B9911C42}">
          <p14:sldIdLst/>
        </p14:section>
        <p14:section name="Acute Management - MK" id="{2FC36404-1AD8-49A4-8953-33AC11C6470F}">
          <p14:sldIdLst>
            <p14:sldId id="338"/>
            <p14:sldId id="407"/>
            <p14:sldId id="349"/>
            <p14:sldId id="352"/>
            <p14:sldId id="353"/>
            <p14:sldId id="386"/>
            <p14:sldId id="387"/>
            <p14:sldId id="362"/>
            <p14:sldId id="367"/>
            <p14:sldId id="368"/>
            <p14:sldId id="322"/>
            <p14:sldId id="326"/>
            <p14:sldId id="330"/>
          </p14:sldIdLst>
        </p14:section>
        <p14:section name="Case Examples" id="{6ED1EFDF-5501-457E-B2AE-A48A04455AD7}">
          <p14:sldIdLst>
            <p14:sldId id="378"/>
            <p14:sldId id="325"/>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C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68120" autoAdjust="0"/>
  </p:normalViewPr>
  <p:slideViewPr>
    <p:cSldViewPr>
      <p:cViewPr>
        <p:scale>
          <a:sx n="100" d="100"/>
          <a:sy n="100" d="100"/>
        </p:scale>
        <p:origin x="-516" y="9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750A-9E55-4609-A6B8-05D733705D99}" type="datetimeFigureOut">
              <a:rPr lang="en-GB" smtClean="0"/>
              <a:t>10/03/2021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5B03CE-DD66-4B22-B21A-3216AA58B075}" type="slidenum">
              <a:rPr lang="en-GB" smtClean="0"/>
              <a:t>‹#›</a:t>
            </a:fld>
            <a:endParaRPr lang="en-GB"/>
          </a:p>
        </p:txBody>
      </p:sp>
    </p:spTree>
    <p:extLst>
      <p:ext uri="{BB962C8B-B14F-4D97-AF65-F5344CB8AC3E}">
        <p14:creationId xmlns:p14="http://schemas.microsoft.com/office/powerpoint/2010/main" val="424504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nonepilepticattackdisorder.org.uk/non-epileptic-attack-disorde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onepilepticattackdisorder.org.uk/non-epileptic-attack-disorder/"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Chris</a:t>
            </a:r>
            <a:r>
              <a:rPr lang="en-GB" b="1" baseline="0" dirty="0" smtClean="0">
                <a:solidFill>
                  <a:srgbClr val="FF0000"/>
                </a:solidFill>
              </a:rPr>
              <a:t> – preamble/ warning re. triggers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solidFill>
                  <a:srgbClr val="FF0000"/>
                </a:solidFill>
              </a:rPr>
              <a:t>Distressing Area:</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solidFill>
                  <a:srgbClr val="FF0000"/>
                </a:solidFill>
              </a:rPr>
              <a:t>- It's possible that people may find discussion of these services or patient groups as emotionally charged areas. I think they are. People are free to do whatever they need to do during this presentation. If you need to tune out at any point that's fine.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Images/Videos: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solidFill>
                  <a:srgbClr val="FF0000"/>
                </a:solidFill>
              </a:rPr>
              <a:t>We are using a range</a:t>
            </a:r>
            <a:r>
              <a:rPr lang="en-GB" b="0" baseline="0" dirty="0" smtClean="0">
                <a:solidFill>
                  <a:srgbClr val="FF0000"/>
                </a:solidFill>
              </a:rPr>
              <a:t> of </a:t>
            </a:r>
            <a:r>
              <a:rPr lang="en-GB" b="0" dirty="0" smtClean="0">
                <a:solidFill>
                  <a:srgbClr val="FF0000"/>
                </a:solidFill>
              </a:rPr>
              <a:t>images and videos in this presentation. Most</a:t>
            </a:r>
            <a:r>
              <a:rPr lang="en-GB" b="0" baseline="0" dirty="0" smtClean="0">
                <a:solidFill>
                  <a:srgbClr val="FF0000"/>
                </a:solidFill>
              </a:rPr>
              <a:t> of them are taken from </a:t>
            </a:r>
            <a:r>
              <a:rPr lang="en-GB" b="0" dirty="0" smtClean="0">
                <a:solidFill>
                  <a:srgbClr val="FF0000"/>
                </a:solidFill>
              </a:rPr>
              <a:t>YouTube or Google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0" dirty="0" smtClean="0">
                <a:solidFill>
                  <a:srgbClr val="FF0000"/>
                </a:solidFill>
              </a:rPr>
              <a:t>Some of the videos that I show are of people in distress. I personally think that its worth showing them. I think the videos are worth seeing. I'll try to give you all a heads up of when they are going to happen and what they are of. so that you can choose for yourself if you want to see them.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solidFill>
                  <a:srgbClr val="FF0000"/>
                </a:solidFill>
              </a:rPr>
              <a:t>One video</a:t>
            </a:r>
            <a:r>
              <a:rPr lang="en-GB" b="0" baseline="0" dirty="0" smtClean="0">
                <a:solidFill>
                  <a:srgbClr val="FF0000"/>
                </a:solidFill>
              </a:rPr>
              <a:t> we are going to share is of a patient who very kindly volunteered to come and share some of his experiences of NEAD. This is going to be shown a little later on. It is unlikely that you are going to recognise or know this person but it is perfectly possible. If you do know him – let us know straight away or turn it off until the video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2</a:t>
            </a:fld>
            <a:endParaRPr lang="en-GB"/>
          </a:p>
        </p:txBody>
      </p:sp>
    </p:spTree>
    <p:extLst>
      <p:ext uri="{BB962C8B-B14F-4D97-AF65-F5344CB8AC3E}">
        <p14:creationId xmlns:p14="http://schemas.microsoft.com/office/powerpoint/2010/main" val="853762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15</a:t>
            </a:fld>
            <a:endParaRPr lang="en-GB"/>
          </a:p>
        </p:txBody>
      </p:sp>
    </p:spTree>
    <p:extLst>
      <p:ext uri="{BB962C8B-B14F-4D97-AF65-F5344CB8AC3E}">
        <p14:creationId xmlns:p14="http://schemas.microsoft.com/office/powerpoint/2010/main" val="1935033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solidFill>
                  <a:srgbClr val="FF0000"/>
                </a:solidFill>
              </a:rPr>
              <a:t>- NEAD episodes vary considerably, I asked some of my clients to describe what their episodes feel like…</a:t>
            </a:r>
            <a:endParaRPr lang="en-GB" b="0" dirty="0" smtClean="0">
              <a:solidFill>
                <a:srgbClr val="FF0000"/>
              </a:solidFill>
            </a:endParaRPr>
          </a:p>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16</a:t>
            </a:fld>
            <a:endParaRPr lang="en-GB"/>
          </a:p>
        </p:txBody>
      </p:sp>
    </p:spTree>
    <p:extLst>
      <p:ext uri="{BB962C8B-B14F-4D97-AF65-F5344CB8AC3E}">
        <p14:creationId xmlns:p14="http://schemas.microsoft.com/office/powerpoint/2010/main" val="174766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17</a:t>
            </a:fld>
            <a:endParaRPr lang="en-GB"/>
          </a:p>
        </p:txBody>
      </p:sp>
    </p:spTree>
    <p:extLst>
      <p:ext uri="{BB962C8B-B14F-4D97-AF65-F5344CB8AC3E}">
        <p14:creationId xmlns:p14="http://schemas.microsoft.com/office/powerpoint/2010/main" val="1935033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18</a:t>
            </a:fld>
            <a:endParaRPr lang="en-GB"/>
          </a:p>
        </p:txBody>
      </p:sp>
    </p:spTree>
    <p:extLst>
      <p:ext uri="{BB962C8B-B14F-4D97-AF65-F5344CB8AC3E}">
        <p14:creationId xmlns:p14="http://schemas.microsoft.com/office/powerpoint/2010/main" val="10166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FF0000"/>
              </a:solidFill>
            </a:endParaRPr>
          </a:p>
        </p:txBody>
      </p:sp>
      <p:sp>
        <p:nvSpPr>
          <p:cNvPr id="4" name="Slide Number Placeholder 3"/>
          <p:cNvSpPr>
            <a:spLocks noGrp="1"/>
          </p:cNvSpPr>
          <p:nvPr>
            <p:ph type="sldNum" sz="quarter" idx="10"/>
          </p:nvPr>
        </p:nvSpPr>
        <p:spPr/>
        <p:txBody>
          <a:bodyPr/>
          <a:lstStyle/>
          <a:p>
            <a:fld id="{895B03CE-DD66-4B22-B21A-3216AA58B075}" type="slidenum">
              <a:rPr lang="en-GB" smtClean="0"/>
              <a:t>19</a:t>
            </a:fld>
            <a:endParaRPr lang="en-GB"/>
          </a:p>
        </p:txBody>
      </p:sp>
    </p:spTree>
    <p:extLst>
      <p:ext uri="{BB962C8B-B14F-4D97-AF65-F5344CB8AC3E}">
        <p14:creationId xmlns:p14="http://schemas.microsoft.com/office/powerpoint/2010/main" val="5909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1" i="0" u="none" strike="noStrike" kern="1200" baseline="0" dirty="0" smtClean="0">
                <a:solidFill>
                  <a:srgbClr val="FF3399"/>
                </a:solidFill>
                <a:latin typeface="+mn-lt"/>
                <a:ea typeface="+mn-ea"/>
                <a:cs typeface="+mn-cs"/>
              </a:rPr>
              <a:t>Our current/ best understanding of NEAD is …</a:t>
            </a:r>
            <a:endParaRPr lang="en-US" sz="1200" b="0" i="0" u="none" strike="noStrike" kern="1200" baseline="0" dirty="0" smtClean="0">
              <a:solidFill>
                <a:srgbClr val="FF3399"/>
              </a:solidFill>
              <a:latin typeface="+mn-lt"/>
              <a:ea typeface="+mn-ea"/>
              <a:cs typeface="+mn-cs"/>
            </a:endParaRPr>
          </a:p>
          <a:p>
            <a:pPr marL="171450" indent="-171450">
              <a:buFontTx/>
              <a:buChar char="-"/>
            </a:pPr>
            <a:r>
              <a:rPr lang="en-US" sz="1200" b="0" i="0" u="none" strike="noStrike" kern="1200" baseline="0" dirty="0" smtClean="0">
                <a:solidFill>
                  <a:schemeClr val="tx1"/>
                </a:solidFill>
                <a:latin typeface="+mn-lt"/>
                <a:ea typeface="+mn-ea"/>
                <a:cs typeface="+mn-cs"/>
              </a:rPr>
              <a:t>Sympathetic nervous system drives the fight/ flight response, but this response can be </a:t>
            </a:r>
            <a:r>
              <a:rPr lang="en-US" sz="1200" b="0" i="0" u="none" strike="noStrike" kern="1200" baseline="0" dirty="0" err="1" smtClean="0">
                <a:solidFill>
                  <a:schemeClr val="tx1"/>
                </a:solidFill>
                <a:latin typeface="+mn-lt"/>
                <a:ea typeface="+mn-ea"/>
                <a:cs typeface="+mn-cs"/>
              </a:rPr>
              <a:t>overriden</a:t>
            </a:r>
            <a:r>
              <a:rPr lang="en-US" sz="1200" b="0" i="0" u="none" strike="noStrike" kern="1200" baseline="0" dirty="0" smtClean="0">
                <a:solidFill>
                  <a:schemeClr val="tx1"/>
                </a:solidFill>
                <a:latin typeface="+mn-lt"/>
                <a:ea typeface="+mn-ea"/>
                <a:cs typeface="+mn-cs"/>
              </a:rPr>
              <a:t> by the parasympathetic ‘freeze’/ shut down response in the face of escape being impossible</a:t>
            </a:r>
          </a:p>
        </p:txBody>
      </p:sp>
      <p:sp>
        <p:nvSpPr>
          <p:cNvPr id="4" name="Slide Number Placeholder 3"/>
          <p:cNvSpPr>
            <a:spLocks noGrp="1"/>
          </p:cNvSpPr>
          <p:nvPr>
            <p:ph type="sldNum" sz="quarter" idx="10"/>
          </p:nvPr>
        </p:nvSpPr>
        <p:spPr/>
        <p:txBody>
          <a:bodyPr/>
          <a:lstStyle/>
          <a:p>
            <a:fld id="{895B03CE-DD66-4B22-B21A-3216AA58B075}" type="slidenum">
              <a:rPr lang="en-GB" smtClean="0"/>
              <a:t>20</a:t>
            </a:fld>
            <a:endParaRPr lang="en-GB"/>
          </a:p>
        </p:txBody>
      </p:sp>
    </p:spTree>
    <p:extLst>
      <p:ext uri="{BB962C8B-B14F-4D97-AF65-F5344CB8AC3E}">
        <p14:creationId xmlns:p14="http://schemas.microsoft.com/office/powerpoint/2010/main" val="1705052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1" u="none" strike="noStrike" kern="1200" baseline="0" dirty="0" smtClean="0">
                <a:solidFill>
                  <a:schemeClr val="tx1"/>
                </a:solidFill>
                <a:latin typeface="+mn-lt"/>
                <a:ea typeface="+mn-ea"/>
                <a:cs typeface="+mn-cs"/>
              </a:rPr>
              <a:t>Possibly distressing footage showing an impala being captured by a leopard</a:t>
            </a:r>
          </a:p>
          <a:p>
            <a:pPr marL="171450" indent="-171450">
              <a:buFontTx/>
              <a:buChar char="-"/>
            </a:pPr>
            <a:endParaRPr lang="en-US" sz="1200" b="1" i="1"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Timing 	- 8 seconds – for being held down by leopard</a:t>
            </a:r>
          </a:p>
          <a:p>
            <a:r>
              <a:rPr lang="en-US" sz="1200" b="0" i="0" u="none" strike="noStrike" kern="1200" baseline="0" dirty="0" smtClean="0">
                <a:solidFill>
                  <a:schemeClr val="tx1"/>
                </a:solidFill>
                <a:latin typeface="+mn-lt"/>
                <a:ea typeface="+mn-ea"/>
                <a:cs typeface="+mn-cs"/>
              </a:rPr>
              <a:t>	- 2.59 for NEAD</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video begins with an impala whose fight/flight response was insufficient, lying in the jaws of a leopard and having apparently been killed. Some baboons then disturb the leopard, which leaves the lifeless impala behind.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However, after several seconds, the impala shows signs of life; it begins to breathe deeply and eventually sits up on its forelegs. Following this, it</a:t>
            </a:r>
          </a:p>
          <a:p>
            <a:r>
              <a:rPr lang="en-US" sz="1200" b="0" i="0" u="none" strike="noStrike" kern="1200" baseline="0" dirty="0" smtClean="0">
                <a:solidFill>
                  <a:schemeClr val="tx1"/>
                </a:solidFill>
                <a:latin typeface="+mn-lt"/>
                <a:ea typeface="+mn-ea"/>
                <a:cs typeface="+mn-cs"/>
              </a:rPr>
              <a:t>shakes in a manner reminiscent of ‘seizures’ that patients experience. The impala then stands up and runs away.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impala’s sympathetically driven flight response was overridden by parasympathetic freeze in the face of escape being impossible. It is thought that we evolved this mechanism because it is advantageous to surviving the threat of predators which are generally not interested in eating prey that is already dead or is demonstrating symptoms that indicate it is unwell. Another advantage is being numb to pain.</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21</a:t>
            </a:fld>
            <a:endParaRPr lang="en-GB"/>
          </a:p>
        </p:txBody>
      </p:sp>
    </p:spTree>
    <p:extLst>
      <p:ext uri="{BB962C8B-B14F-4D97-AF65-F5344CB8AC3E}">
        <p14:creationId xmlns:p14="http://schemas.microsoft.com/office/powerpoint/2010/main" val="2820690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u="none" strike="noStrike" kern="1200" baseline="0" dirty="0" smtClean="0">
                <a:solidFill>
                  <a:srgbClr val="FF3399"/>
                </a:solidFill>
                <a:latin typeface="+mn-lt"/>
                <a:ea typeface="+mn-ea"/>
                <a:cs typeface="+mn-cs"/>
              </a:rPr>
              <a:t>Our current/ best understanding of the mechanism by which NEAD happens is provided by accounts of the autonomic nervous system (e.g. </a:t>
            </a:r>
            <a:r>
              <a:rPr lang="en-GB" sz="1200" dirty="0" smtClean="0">
                <a:latin typeface="Arial" panose="020B0604020202020204" pitchFamily="34" charset="0"/>
                <a:cs typeface="Arial" panose="020B0604020202020204" pitchFamily="34" charset="0"/>
              </a:rPr>
              <a:t>The ‘autonomic defence strategy’ (</a:t>
            </a:r>
            <a:r>
              <a:rPr lang="en-GB" sz="1200" i="1" dirty="0" err="1" smtClean="0">
                <a:latin typeface="Arial" panose="020B0604020202020204" pitchFamily="34" charset="0"/>
                <a:cs typeface="Arial" panose="020B0604020202020204" pitchFamily="34" charset="0"/>
              </a:rPr>
              <a:t>Schauer</a:t>
            </a:r>
            <a:r>
              <a:rPr lang="en-GB" sz="1200" i="1" dirty="0" smtClean="0">
                <a:latin typeface="Arial" panose="020B0604020202020204" pitchFamily="34" charset="0"/>
                <a:cs typeface="Arial" panose="020B0604020202020204" pitchFamily="34" charset="0"/>
              </a:rPr>
              <a:t> &amp; Elbert, 2010</a:t>
            </a:r>
            <a:r>
              <a:rPr lang="en-GB" sz="1200" dirty="0" smtClean="0">
                <a:latin typeface="Arial" panose="020B0604020202020204" pitchFamily="34" charset="0"/>
                <a:cs typeface="Arial" panose="020B0604020202020204" pitchFamily="34" charset="0"/>
              </a:rPr>
              <a:t>) and Stephen </a:t>
            </a:r>
            <a:r>
              <a:rPr lang="en-GB" sz="1200" dirty="0" err="1" smtClean="0">
                <a:latin typeface="Arial" panose="020B0604020202020204" pitchFamily="34" charset="0"/>
                <a:cs typeface="Arial" panose="020B0604020202020204" pitchFamily="34" charset="0"/>
              </a:rPr>
              <a:t>Porges</a:t>
            </a:r>
            <a:r>
              <a:rPr lang="en-GB" sz="1200" dirty="0" smtClean="0">
                <a:latin typeface="Arial" panose="020B0604020202020204" pitchFamily="34" charset="0"/>
                <a:cs typeface="Arial" panose="020B0604020202020204" pitchFamily="34" charset="0"/>
              </a:rPr>
              <a:t>’ polyvagal theory) </a:t>
            </a:r>
            <a:endParaRPr lang="en-GB" sz="1200" b="0" i="0" u="none" strike="noStrike" kern="1200" baseline="0" dirty="0" smtClean="0">
              <a:solidFill>
                <a:srgbClr val="FF3399"/>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dirty="0" smtClean="0"/>
              <a:t>The autonomic nervous system (ANS) is the branch of the nervous system that functions without</a:t>
            </a:r>
            <a:r>
              <a:rPr lang="en-GB" sz="1200" baseline="0" dirty="0" smtClean="0"/>
              <a:t> </a:t>
            </a:r>
            <a:r>
              <a:rPr lang="en-GB" sz="1200" dirty="0" smtClean="0"/>
              <a:t>awareness.</a:t>
            </a:r>
            <a:r>
              <a:rPr lang="en-GB" sz="1200" baseline="0" dirty="0" smtClean="0"/>
              <a:t> </a:t>
            </a:r>
            <a:r>
              <a:rPr lang="en-GB" sz="1200" dirty="0" smtClean="0"/>
              <a:t>It involves the unconscious regulation of basic operations within the body—for example, heart rate, digestion, salivation, blood pressure,</a:t>
            </a:r>
            <a:r>
              <a:rPr lang="en-GB" sz="1200" baseline="0" dirty="0" smtClean="0"/>
              <a:t> sweat </a:t>
            </a:r>
            <a:r>
              <a:rPr lang="en-GB" sz="1200" dirty="0" smtClean="0"/>
              <a:t>and so 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The autonomic nervous system has two components: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The sympathetic nervous system functions like the</a:t>
            </a:r>
            <a:r>
              <a:rPr lang="en-GB" sz="1200" b="0" i="0" kern="1200" baseline="0" dirty="0" smtClean="0">
                <a:solidFill>
                  <a:schemeClr val="tx1"/>
                </a:solidFill>
                <a:effectLst/>
                <a:latin typeface="+mn-lt"/>
                <a:ea typeface="+mn-ea"/>
                <a:cs typeface="+mn-cs"/>
              </a:rPr>
              <a:t> accelerator </a:t>
            </a:r>
            <a:r>
              <a:rPr lang="en-GB" sz="1200" b="0" i="0" kern="1200" dirty="0" smtClean="0">
                <a:solidFill>
                  <a:schemeClr val="tx1"/>
                </a:solidFill>
                <a:effectLst/>
                <a:latin typeface="+mn-lt"/>
                <a:ea typeface="+mn-ea"/>
                <a:cs typeface="+mn-cs"/>
              </a:rPr>
              <a:t>in a car. It triggers the fight-or-flight response, providing the body with a burst of energy so that it can respond to perceived dangers.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The parasympathetic nervous system acts like a brake. It promotes the "rest and digest" response that calms the body down after the danger has passed.</a:t>
            </a:r>
            <a:r>
              <a:rPr lang="en-US" sz="1200" b="0" i="0" u="none" strike="noStrike" kern="1200" baseline="0" dirty="0" smtClean="0">
                <a:solidFill>
                  <a:schemeClr val="tx1"/>
                </a:solidFill>
                <a:latin typeface="+mn-lt"/>
                <a:ea typeface="+mn-ea"/>
                <a:cs typeface="+mn-cs"/>
              </a:rPr>
              <a:t> And in the case where the danger persists, the parasympathetic can override the sympathetic fight- flight response activating the freeze response causing </a:t>
            </a:r>
            <a:r>
              <a:rPr lang="en-US" sz="1200" b="0" i="0" u="none" strike="noStrike" kern="1200" baseline="0" dirty="0" err="1" smtClean="0">
                <a:solidFill>
                  <a:schemeClr val="tx1"/>
                </a:solidFill>
                <a:latin typeface="+mn-lt"/>
                <a:ea typeface="+mn-ea"/>
                <a:cs typeface="+mn-cs"/>
              </a:rPr>
              <a:t>immobilisation</a:t>
            </a:r>
            <a:r>
              <a:rPr lang="en-US" sz="1200" b="0" i="0" u="none" strike="noStrike" kern="1200" baseline="0" dirty="0" smtClean="0">
                <a:solidFill>
                  <a:schemeClr val="tx1"/>
                </a:solidFill>
                <a:latin typeface="+mn-lt"/>
                <a:ea typeface="+mn-ea"/>
                <a:cs typeface="+mn-cs"/>
              </a:rPr>
              <a:t> – the shutting down of mind/ body processes.  </a:t>
            </a:r>
            <a:r>
              <a:rPr lang="en-GB" dirty="0" smtClean="0">
                <a:latin typeface="Arial" panose="020B0604020202020204" pitchFamily="34" charset="0"/>
                <a:cs typeface="Arial" panose="020B0604020202020204" pitchFamily="34" charset="0"/>
              </a:rPr>
              <a:t>Freezing is one of the main defensive threat reactions across species </a:t>
            </a:r>
            <a:r>
              <a:rPr lang="en-GB" sz="1100" dirty="0" smtClean="0">
                <a:latin typeface="Arial" panose="020B0604020202020204" pitchFamily="34" charset="0"/>
                <a:cs typeface="Arial" panose="020B0604020202020204" pitchFamily="34" charset="0"/>
              </a:rPr>
              <a:t>(</a:t>
            </a:r>
            <a:r>
              <a:rPr lang="en-GB" sz="1100" i="1" dirty="0" err="1" smtClean="0">
                <a:latin typeface="Arial" panose="020B0604020202020204" pitchFamily="34" charset="0"/>
                <a:cs typeface="Arial" panose="020B0604020202020204" pitchFamily="34" charset="0"/>
              </a:rPr>
              <a:t>Roelofs</a:t>
            </a:r>
            <a:r>
              <a:rPr lang="en-GB" sz="1100" i="1" dirty="0" smtClean="0">
                <a:latin typeface="Arial" panose="020B0604020202020204" pitchFamily="34" charset="0"/>
                <a:cs typeface="Arial" panose="020B0604020202020204" pitchFamily="34" charset="0"/>
              </a:rPr>
              <a:t>, 2017; </a:t>
            </a:r>
            <a:r>
              <a:rPr lang="en-GB" sz="1100" i="1" dirty="0" err="1" smtClean="0">
                <a:latin typeface="Arial" panose="020B0604020202020204" pitchFamily="34" charset="0"/>
                <a:cs typeface="Arial" panose="020B0604020202020204" pitchFamily="34" charset="0"/>
              </a:rPr>
              <a:t>Rockliffe-Fidler</a:t>
            </a:r>
            <a:r>
              <a:rPr lang="en-GB" sz="1100" i="1" dirty="0" smtClean="0">
                <a:latin typeface="Arial" panose="020B0604020202020204" pitchFamily="34" charset="0"/>
                <a:cs typeface="Arial" panose="020B0604020202020204" pitchFamily="34" charset="0"/>
              </a:rPr>
              <a:t> &amp; Mark Willis, 2018</a:t>
            </a:r>
            <a:r>
              <a:rPr lang="en-GB" sz="1100" dirty="0" smtClean="0">
                <a:latin typeface="Arial" panose="020B0604020202020204" pitchFamily="34" charset="0"/>
                <a:cs typeface="Arial" panose="020B0604020202020204" pitchFamily="34" charset="0"/>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100" dirty="0" smtClean="0">
                <a:latin typeface="Arial" panose="020B0604020202020204" pitchFamily="34" charset="0"/>
                <a:cs typeface="Arial" panose="020B0604020202020204" pitchFamily="34" charset="0"/>
              </a:rPr>
              <a:t>NEAD is considered</a:t>
            </a:r>
            <a:r>
              <a:rPr lang="en-GB" sz="1100" baseline="0" dirty="0" smtClean="0">
                <a:latin typeface="Arial" panose="020B0604020202020204" pitchFamily="34" charset="0"/>
                <a:cs typeface="Arial" panose="020B0604020202020204" pitchFamily="34" charset="0"/>
              </a:rPr>
              <a:t> to be an example of the freeze response.</a:t>
            </a:r>
            <a:endParaRPr lang="en-GB" sz="1100" dirty="0" smtClean="0">
              <a:latin typeface="Arial" panose="020B0604020202020204" pitchFamily="34" charset="0"/>
              <a:cs typeface="Arial" panose="020B0604020202020204" pitchFamily="34" charset="0"/>
            </a:endParaRPr>
          </a:p>
          <a:p>
            <a:pPr marL="171450" indent="-171450">
              <a:buFontTx/>
              <a:buChar char="-"/>
            </a:pPr>
            <a:endParaRPr lang="en-GB" sz="1100" dirty="0" smtClean="0"/>
          </a:p>
          <a:p>
            <a:pPr marL="171450" indent="-171450">
              <a:buFontTx/>
              <a:buChar char="-"/>
            </a:pPr>
            <a:endParaRPr lang="en-GB" sz="1100" dirty="0" smtClean="0">
              <a:latin typeface="Arial" panose="020B0604020202020204" pitchFamily="34" charset="0"/>
              <a:cs typeface="Arial" panose="020B0604020202020204" pitchFamily="34" charset="0"/>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22</a:t>
            </a:fld>
            <a:endParaRPr lang="en-GB"/>
          </a:p>
        </p:txBody>
      </p:sp>
    </p:spTree>
    <p:extLst>
      <p:ext uri="{BB962C8B-B14F-4D97-AF65-F5344CB8AC3E}">
        <p14:creationId xmlns:p14="http://schemas.microsoft.com/office/powerpoint/2010/main" val="70056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rgbClr val="FF0000"/>
                </a:solidFill>
              </a:rPr>
              <a:t>Traffic </a:t>
            </a:r>
            <a:r>
              <a:rPr lang="en-GB" dirty="0">
                <a:solidFill>
                  <a:srgbClr val="FF0000"/>
                </a:solidFill>
              </a:rPr>
              <a:t>light nervous system</a:t>
            </a:r>
          </a:p>
          <a:p>
            <a:pPr marL="171450" indent="-171450">
              <a:buFontTx/>
              <a:buChar char="-"/>
            </a:pPr>
            <a:r>
              <a:rPr lang="en-GB" dirty="0">
                <a:solidFill>
                  <a:srgbClr val="FF0000"/>
                </a:solidFill>
              </a:rPr>
              <a:t>At</a:t>
            </a:r>
            <a:r>
              <a:rPr lang="en-GB" baseline="0" dirty="0">
                <a:solidFill>
                  <a:srgbClr val="FF0000"/>
                </a:solidFill>
              </a:rPr>
              <a:t> any given time, we can be in one of 3 zones: green, amber or red</a:t>
            </a:r>
          </a:p>
          <a:p>
            <a:pPr marL="171450" indent="-171450">
              <a:buFontTx/>
              <a:buChar char="-"/>
            </a:pPr>
            <a:r>
              <a:rPr lang="en-GB" baseline="0" dirty="0">
                <a:solidFill>
                  <a:srgbClr val="FF0000"/>
                </a:solidFill>
              </a:rPr>
              <a:t>When we are in the green zone, our heart rate is relatively stable, breathing relatively steady, we are able to focus our attention and to do the things that matter to us. This is where we want to be the majority of the time.</a:t>
            </a:r>
          </a:p>
          <a:p>
            <a:pPr marL="171450" indent="-171450">
              <a:buFontTx/>
              <a:buChar char="-"/>
            </a:pPr>
            <a:endParaRPr lang="en-GB" baseline="0" dirty="0">
              <a:solidFill>
                <a:srgbClr val="FF0000"/>
              </a:solidFill>
            </a:endParaRPr>
          </a:p>
          <a:p>
            <a:pPr marL="171450" indent="-171450">
              <a:buFontTx/>
              <a:buChar char="-"/>
            </a:pPr>
            <a:endParaRPr lang="en-GB" baseline="0" dirty="0">
              <a:solidFill>
                <a:srgbClr val="FF0000"/>
              </a:solidFill>
            </a:endParaRPr>
          </a:p>
          <a:p>
            <a:pPr marL="171450" indent="-171450">
              <a:buFontTx/>
              <a:buChar char="-"/>
            </a:pPr>
            <a:r>
              <a:rPr lang="en-US" sz="1200" b="0" i="0" kern="1200" dirty="0">
                <a:solidFill>
                  <a:srgbClr val="FF0000"/>
                </a:solidFill>
                <a:effectLst/>
                <a:latin typeface="+mn-lt"/>
                <a:ea typeface="+mn-ea"/>
                <a:cs typeface="+mn-cs"/>
              </a:rPr>
              <a:t>“Whenever a person is confronted with a stressful event, the brain goes into ‘fight or flight’ mode, releasing chemicals, which prepares the body to either fight or run away. This was useful to humans in the days when if you didn’t react instantly to something, you could be eaten! These days, the brain still reacts in the same way even if the perceived danger is not actually a threat. For people living in stressful circumstances, this ‘fight or flight’ mode is switched on constantly which means they will be especially sensitive to things like sudden noises, flashing lights or an argument with their boss or spouse.” </a:t>
            </a:r>
            <a:r>
              <a:rPr lang="en-GB" dirty="0">
                <a:solidFill>
                  <a:srgbClr val="FF0000"/>
                </a:solidFill>
                <a:hlinkClick r:id="rId3"/>
              </a:rPr>
              <a:t>http://www.nonepilepticattackdisorder.org.uk/non-epileptic-attack-disorder/</a:t>
            </a:r>
            <a:endParaRPr lang="en-GB" dirty="0">
              <a:solidFill>
                <a:srgbClr val="FF0000"/>
              </a:solidFill>
            </a:endParaRPr>
          </a:p>
          <a:p>
            <a:endParaRPr lang="en-GB" dirty="0"/>
          </a:p>
        </p:txBody>
      </p:sp>
      <p:sp>
        <p:nvSpPr>
          <p:cNvPr id="4" name="Slide Number Placeholder 3"/>
          <p:cNvSpPr>
            <a:spLocks noGrp="1"/>
          </p:cNvSpPr>
          <p:nvPr>
            <p:ph type="sldNum" sz="quarter" idx="10"/>
          </p:nvPr>
        </p:nvSpPr>
        <p:spPr/>
        <p:txBody>
          <a:bodyPr/>
          <a:lstStyle/>
          <a:p>
            <a:fld id="{D891B88F-2942-4B61-AD64-CB58B8AD9457}" type="slidenum">
              <a:rPr lang="en-GB" smtClean="0"/>
              <a:t>23</a:t>
            </a:fld>
            <a:endParaRPr lang="en-GB"/>
          </a:p>
        </p:txBody>
      </p:sp>
    </p:spTree>
    <p:extLst>
      <p:ext uri="{BB962C8B-B14F-4D97-AF65-F5344CB8AC3E}">
        <p14:creationId xmlns:p14="http://schemas.microsoft.com/office/powerpoint/2010/main" val="2107220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solidFill>
                  <a:srgbClr val="FF0000"/>
                </a:solidFill>
              </a:rPr>
              <a:t>When </a:t>
            </a:r>
            <a:r>
              <a:rPr lang="en-GB" baseline="0" dirty="0">
                <a:solidFill>
                  <a:srgbClr val="FF0000"/>
                </a:solidFill>
              </a:rPr>
              <a:t>the nervous system detects a threat (/is under stress?), it goes into the amber zone. This is when the nervous system prepares the mind/ body for fight or flight. Signs that you are in the amber zone include…</a:t>
            </a:r>
          </a:p>
          <a:p>
            <a:pPr marL="171450" indent="-171450">
              <a:buFontTx/>
              <a:buChar char="-"/>
            </a:pPr>
            <a:r>
              <a:rPr lang="en-GB" baseline="0" dirty="0">
                <a:solidFill>
                  <a:srgbClr val="FF0000"/>
                </a:solidFill>
              </a:rPr>
              <a:t>Each of these processes use energy. If your nervous system is in the amber zone for too long, it will use up lots of energy. </a:t>
            </a:r>
          </a:p>
          <a:p>
            <a:pPr marL="171450" indent="-171450">
              <a:buFontTx/>
              <a:buChar char="-"/>
            </a:pPr>
            <a:r>
              <a:rPr lang="en-GB" baseline="0" dirty="0">
                <a:solidFill>
                  <a:srgbClr val="FF0000"/>
                </a:solidFill>
              </a:rPr>
              <a:t>Eventually, the nervous system will go into the Red zone in order to save energy. It is almost like going into standby mode. Things that you might notice are…</a:t>
            </a:r>
          </a:p>
          <a:p>
            <a:pPr marL="171450" indent="-171450">
              <a:buFontTx/>
              <a:buChar char="-"/>
            </a:pPr>
            <a:r>
              <a:rPr lang="en-GB" baseline="0" dirty="0">
                <a:solidFill>
                  <a:srgbClr val="FF0000"/>
                </a:solidFill>
              </a:rPr>
              <a:t>NEAD episodes happen when you have been in the amber zone for a sustained period and are temporarily moving into the red zone. </a:t>
            </a:r>
          </a:p>
          <a:p>
            <a:pPr marL="171450" indent="-171450">
              <a:buFontTx/>
              <a:buChar char="-"/>
            </a:pPr>
            <a:r>
              <a:rPr lang="en-GB" baseline="0" dirty="0">
                <a:solidFill>
                  <a:srgbClr val="FF0000"/>
                </a:solidFill>
              </a:rPr>
              <a:t>Everyone’s NEAD episodes are different, which means that you may experience other changes that are not on this list. </a:t>
            </a:r>
          </a:p>
          <a:p>
            <a:pPr marL="171450" indent="-171450">
              <a:buFontTx/>
              <a:buChar char="-"/>
            </a:pPr>
            <a:endParaRPr lang="en-GB" baseline="0" dirty="0">
              <a:solidFill>
                <a:srgbClr val="FF0000"/>
              </a:solidFill>
            </a:endParaRPr>
          </a:p>
          <a:p>
            <a:pPr marL="171450" indent="-171450">
              <a:buFontTx/>
              <a:buChar char="-"/>
            </a:pPr>
            <a:endParaRPr lang="en-GB" baseline="0" dirty="0">
              <a:solidFill>
                <a:srgbClr val="FF0000"/>
              </a:solidFill>
            </a:endParaRPr>
          </a:p>
          <a:p>
            <a:pPr marL="171450" indent="-171450">
              <a:buFontTx/>
              <a:buChar char="-"/>
            </a:pPr>
            <a:r>
              <a:rPr lang="en-US" sz="1200" b="0" i="0" kern="1200" dirty="0">
                <a:solidFill>
                  <a:srgbClr val="FF0000"/>
                </a:solidFill>
                <a:effectLst/>
                <a:latin typeface="+mn-lt"/>
                <a:ea typeface="+mn-ea"/>
                <a:cs typeface="+mn-cs"/>
              </a:rPr>
              <a:t>“Whenever a person is confronted with a stressful event, the brain goes into ‘fight or flight’ mode, releasing chemicals, which prepares the body to either fight or run away. This was useful to humans in the days when if you didn’t react instantly to something, you could be eaten! These days, the brain still reacts in the same way even if the perceived danger is not actually a threat. For people living in stressful circumstances, this ‘fight or flight’ mode is switched on constantly which means they will be especially sensitive to things like sudden noises, flashing lights or an argument with their boss or spouse.” </a:t>
            </a:r>
            <a:r>
              <a:rPr lang="en-GB" dirty="0">
                <a:solidFill>
                  <a:srgbClr val="FF0000"/>
                </a:solidFill>
                <a:hlinkClick r:id="rId3"/>
              </a:rPr>
              <a:t>http://www.nonepilepticattackdisorder.org.uk/non-epileptic-attack-disorder/</a:t>
            </a:r>
            <a:endParaRPr lang="en-GB" dirty="0">
              <a:solidFill>
                <a:srgbClr val="FF0000"/>
              </a:solidFill>
            </a:endParaRPr>
          </a:p>
          <a:p>
            <a:endParaRPr lang="en-GB" dirty="0"/>
          </a:p>
        </p:txBody>
      </p:sp>
      <p:sp>
        <p:nvSpPr>
          <p:cNvPr id="4" name="Slide Number Placeholder 3"/>
          <p:cNvSpPr>
            <a:spLocks noGrp="1"/>
          </p:cNvSpPr>
          <p:nvPr>
            <p:ph type="sldNum" sz="quarter" idx="10"/>
          </p:nvPr>
        </p:nvSpPr>
        <p:spPr/>
        <p:txBody>
          <a:bodyPr/>
          <a:lstStyle/>
          <a:p>
            <a:fld id="{D891B88F-2942-4B61-AD64-CB58B8AD9457}" type="slidenum">
              <a:rPr lang="en-GB" smtClean="0"/>
              <a:t>24</a:t>
            </a:fld>
            <a:endParaRPr lang="en-GB"/>
          </a:p>
        </p:txBody>
      </p:sp>
    </p:spTree>
    <p:extLst>
      <p:ext uri="{BB962C8B-B14F-4D97-AF65-F5344CB8AC3E}">
        <p14:creationId xmlns:p14="http://schemas.microsoft.com/office/powerpoint/2010/main" val="210722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a:t>
            </a:fld>
            <a:endParaRPr lang="en-GB"/>
          </a:p>
        </p:txBody>
      </p:sp>
    </p:spTree>
    <p:extLst>
      <p:ext uri="{BB962C8B-B14F-4D97-AF65-F5344CB8AC3E}">
        <p14:creationId xmlns:p14="http://schemas.microsoft.com/office/powerpoint/2010/main" val="853762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solidFill>
                  <a:srgbClr val="FF0000"/>
                </a:solidFill>
              </a:rPr>
              <a:t>Eventually, the nervous system will go into the Red zone in order to save energy. It is almost like going into standby mode. Things that you might notice are…</a:t>
            </a:r>
          </a:p>
          <a:p>
            <a:pPr marL="171450" indent="-171450">
              <a:buFontTx/>
              <a:buChar char="-"/>
            </a:pPr>
            <a:r>
              <a:rPr lang="en-GB" baseline="0" dirty="0" smtClean="0">
                <a:solidFill>
                  <a:srgbClr val="FF0000"/>
                </a:solidFill>
              </a:rPr>
              <a:t>Clarify </a:t>
            </a:r>
            <a:r>
              <a:rPr lang="en-GB" baseline="0" dirty="0">
                <a:solidFill>
                  <a:srgbClr val="FF0000"/>
                </a:solidFill>
              </a:rPr>
              <a:t>NEAD is in the Red Zone</a:t>
            </a:r>
          </a:p>
          <a:p>
            <a:pPr marL="171450" indent="-171450">
              <a:buFontTx/>
              <a:buChar char="-"/>
            </a:pPr>
            <a:r>
              <a:rPr lang="en-GB" baseline="0" dirty="0">
                <a:solidFill>
                  <a:srgbClr val="FF0000"/>
                </a:solidFill>
              </a:rPr>
              <a:t>Panic attacks happen in the Amber Zone </a:t>
            </a:r>
            <a:endParaRPr lang="en-GB" baseline="0" dirty="0" smtClean="0">
              <a:solidFill>
                <a:srgbClr val="FF0000"/>
              </a:solidFill>
            </a:endParaRPr>
          </a:p>
          <a:p>
            <a:pPr marL="171450" indent="-171450">
              <a:buFontTx/>
              <a:buChar char="-"/>
            </a:pPr>
            <a:r>
              <a:rPr lang="en-GB" baseline="0" dirty="0" smtClean="0">
                <a:solidFill>
                  <a:srgbClr val="FF0000"/>
                </a:solidFill>
              </a:rPr>
              <a:t>Can use traffic lights when working with anyone! – Can be really helpful way to guide therapy. If someone is in the green zone, it might be a good time to do more cognitively demanding therapeutic tasks (e.g. taking a history, formulating), if they are in the amber zone – that’s an opportunity to practice strategies that help to reduce arousal (e.g. abdominal breathing), if they are in the red zone – focus will be on warming up (e.g. going for a walk).</a:t>
            </a:r>
          </a:p>
          <a:p>
            <a:pPr marL="171450" indent="-171450">
              <a:buFontTx/>
              <a:buChar char="-"/>
            </a:pPr>
            <a:r>
              <a:rPr lang="en-GB" baseline="0" dirty="0" smtClean="0">
                <a:solidFill>
                  <a:srgbClr val="FF0000"/>
                </a:solidFill>
              </a:rPr>
              <a:t>We can use the traffic lights ourselves – noticing our tell-tale signs of being in the amber zone helps to guide behaviour (e.g. my tell-tale signs are difficulty sleeping and heart-pounding).</a:t>
            </a:r>
            <a:endParaRPr lang="en-GB" dirty="0">
              <a:solidFill>
                <a:srgbClr val="FF0000"/>
              </a:solidFill>
            </a:endParaRPr>
          </a:p>
          <a:p>
            <a:pPr marL="171450" indent="-171450">
              <a:buFontTx/>
              <a:buChar char="-"/>
            </a:pPr>
            <a:r>
              <a:rPr lang="en-GB" baseline="0" dirty="0" smtClean="0">
                <a:solidFill>
                  <a:srgbClr val="FF0000"/>
                </a:solidFill>
              </a:rPr>
              <a:t>Everyone’s </a:t>
            </a:r>
            <a:r>
              <a:rPr lang="en-GB" baseline="0" dirty="0">
                <a:solidFill>
                  <a:srgbClr val="FF0000"/>
                </a:solidFill>
              </a:rPr>
              <a:t>NEAD episodes are different, which means that you may experience other changes that are not on this list. </a:t>
            </a:r>
          </a:p>
          <a:p>
            <a:pPr marL="171450" indent="-171450">
              <a:buFontTx/>
              <a:buChar char="-"/>
            </a:pPr>
            <a:r>
              <a:rPr lang="en-GB" dirty="0" smtClean="0"/>
              <a:t>Introducing</a:t>
            </a:r>
            <a:r>
              <a:rPr lang="en-GB" baseline="0" dirty="0" smtClean="0"/>
              <a:t> clients to the traffic lights is particularly helpful for people who do not recognise thoughts and feelings. They can notice behaviours and bodily sensations that gives us helpful information about their experience that we can work with.</a:t>
            </a:r>
          </a:p>
          <a:p>
            <a:pPr marL="171450" indent="-171450">
              <a:buFontTx/>
              <a:buChar char="-"/>
            </a:pPr>
            <a:r>
              <a:rPr lang="en-GB" baseline="0" dirty="0" smtClean="0"/>
              <a:t>Understanding that there is something ‘real and biological’ going on helps to make people feel believed and that their symptoms are being taken seriously.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My hope is that this will give you something practical that you might also find helpful when working with people with a range of difficulties.</a:t>
            </a:r>
            <a:endParaRPr lang="en-GB" b="0" dirty="0" smtClean="0"/>
          </a:p>
          <a:p>
            <a:pPr marL="171450" indent="-171450">
              <a:buFontTx/>
              <a:buChar char="-"/>
            </a:pPr>
            <a:endParaRPr lang="en-GB" baseline="0" dirty="0">
              <a:solidFill>
                <a:srgbClr val="FF0000"/>
              </a:solidFill>
            </a:endParaRPr>
          </a:p>
        </p:txBody>
      </p:sp>
      <p:sp>
        <p:nvSpPr>
          <p:cNvPr id="4" name="Slide Number Placeholder 3"/>
          <p:cNvSpPr>
            <a:spLocks noGrp="1"/>
          </p:cNvSpPr>
          <p:nvPr>
            <p:ph type="sldNum" sz="quarter" idx="10"/>
          </p:nvPr>
        </p:nvSpPr>
        <p:spPr/>
        <p:txBody>
          <a:bodyPr/>
          <a:lstStyle/>
          <a:p>
            <a:fld id="{D891B88F-2942-4B61-AD64-CB58B8AD9457}" type="slidenum">
              <a:rPr lang="en-GB" smtClean="0"/>
              <a:t>25</a:t>
            </a:fld>
            <a:endParaRPr lang="en-GB"/>
          </a:p>
        </p:txBody>
      </p:sp>
    </p:spTree>
    <p:extLst>
      <p:ext uri="{BB962C8B-B14F-4D97-AF65-F5344CB8AC3E}">
        <p14:creationId xmlns:p14="http://schemas.microsoft.com/office/powerpoint/2010/main" val="2107220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171450" indent="-171450">
              <a:buFontTx/>
              <a:buChar char="-"/>
            </a:pPr>
            <a:r>
              <a:rPr lang="en-GB" sz="1200" kern="1200" dirty="0" smtClean="0">
                <a:solidFill>
                  <a:schemeClr val="tx1"/>
                </a:solidFill>
                <a:effectLst/>
                <a:latin typeface="+mn-lt"/>
                <a:ea typeface="+mn-ea"/>
                <a:cs typeface="+mn-cs"/>
              </a:rPr>
              <a:t>NEAD can happen to anyone but usually happens in people who have been or are going through some really difficult experiences. This includes experiences that cause physical stress (e.g. injury or illness) as well as emotional stress (e.g. worries about the future, relationship difficulties or coping with uncomfortable memories). </a:t>
            </a:r>
          </a:p>
          <a:p>
            <a:pPr marL="171450" indent="-171450">
              <a:buFontTx/>
              <a:buChar cha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891B88F-2942-4B61-AD64-CB58B8AD9457}" type="slidenum">
              <a:rPr lang="en-GB" smtClean="0"/>
              <a:t>28</a:t>
            </a:fld>
            <a:endParaRPr lang="en-GB"/>
          </a:p>
        </p:txBody>
      </p:sp>
    </p:spTree>
    <p:extLst>
      <p:ext uri="{BB962C8B-B14F-4D97-AF65-F5344CB8AC3E}">
        <p14:creationId xmlns:p14="http://schemas.microsoft.com/office/powerpoint/2010/main" val="2636460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endParaRPr lang="en-GB" dirty="0" smtClean="0"/>
          </a:p>
          <a:p>
            <a:endParaRPr lang="en-GB" dirty="0"/>
          </a:p>
        </p:txBody>
      </p:sp>
      <p:sp>
        <p:nvSpPr>
          <p:cNvPr id="4" name="Slide Number Placeholder 3"/>
          <p:cNvSpPr>
            <a:spLocks noGrp="1"/>
          </p:cNvSpPr>
          <p:nvPr>
            <p:ph type="sldNum" sz="quarter" idx="10"/>
          </p:nvPr>
        </p:nvSpPr>
        <p:spPr/>
        <p:txBody>
          <a:bodyPr/>
          <a:lstStyle/>
          <a:p>
            <a:fld id="{D891B88F-2942-4B61-AD64-CB58B8AD9457}" type="slidenum">
              <a:rPr lang="en-GB" smtClean="0"/>
              <a:t>29</a:t>
            </a:fld>
            <a:endParaRPr lang="en-GB"/>
          </a:p>
        </p:txBody>
      </p:sp>
    </p:spTree>
    <p:extLst>
      <p:ext uri="{BB962C8B-B14F-4D97-AF65-F5344CB8AC3E}">
        <p14:creationId xmlns:p14="http://schemas.microsoft.com/office/powerpoint/2010/main" val="2715430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171450" indent="-171450">
              <a:buFontTx/>
              <a:buChar char="-"/>
            </a:pPr>
            <a:r>
              <a:rPr lang="en-GB" sz="1200" kern="1200" dirty="0" smtClean="0">
                <a:solidFill>
                  <a:schemeClr val="tx1"/>
                </a:solidFill>
                <a:effectLst/>
                <a:latin typeface="+mn-lt"/>
                <a:ea typeface="+mn-ea"/>
                <a:cs typeface="+mn-cs"/>
              </a:rPr>
              <a:t>Often people with NEAD have been in the ‘amber zone’ for such a long time that it has become so ‘normal’ that they don’t notice it</a:t>
            </a:r>
          </a:p>
          <a:p>
            <a:pPr marL="171450" indent="-171450">
              <a:buFontTx/>
              <a:buChar char="-"/>
            </a:pPr>
            <a:r>
              <a:rPr lang="en-GB" sz="1200" kern="1200" dirty="0" smtClean="0">
                <a:solidFill>
                  <a:schemeClr val="tx1"/>
                </a:solidFill>
                <a:effectLst/>
                <a:latin typeface="+mn-lt"/>
                <a:ea typeface="+mn-ea"/>
                <a:cs typeface="+mn-cs"/>
              </a:rPr>
              <a:t>Psychological</a:t>
            </a:r>
            <a:r>
              <a:rPr lang="en-GB" sz="1200" kern="1200" baseline="0" dirty="0" smtClean="0">
                <a:solidFill>
                  <a:schemeClr val="tx1"/>
                </a:solidFill>
                <a:effectLst/>
                <a:latin typeface="+mn-lt"/>
                <a:ea typeface="+mn-ea"/>
                <a:cs typeface="+mn-cs"/>
              </a:rPr>
              <a:t> therapy for the management of NEAD involves working together to </a:t>
            </a:r>
            <a:r>
              <a:rPr lang="en-GB" sz="1200" kern="1200" dirty="0" smtClean="0">
                <a:solidFill>
                  <a:schemeClr val="tx1"/>
                </a:solidFill>
                <a:effectLst/>
                <a:latin typeface="+mn-lt"/>
                <a:ea typeface="+mn-ea"/>
                <a:cs typeface="+mn-cs"/>
              </a:rPr>
              <a:t>identify and understand the reasons why a person spends too much time in the amber/ red zones. We</a:t>
            </a:r>
            <a:r>
              <a:rPr lang="en-GB" sz="1200" kern="1200" baseline="0" dirty="0" smtClean="0">
                <a:solidFill>
                  <a:schemeClr val="tx1"/>
                </a:solidFill>
                <a:effectLst/>
                <a:latin typeface="+mn-lt"/>
                <a:ea typeface="+mn-ea"/>
                <a:cs typeface="+mn-cs"/>
              </a:rPr>
              <a:t> then support a person to </a:t>
            </a:r>
            <a:r>
              <a:rPr lang="en-GB" sz="1200" kern="1200" dirty="0" smtClean="0">
                <a:solidFill>
                  <a:schemeClr val="tx1"/>
                </a:solidFill>
                <a:effectLst/>
                <a:latin typeface="+mn-lt"/>
                <a:ea typeface="+mn-ea"/>
                <a:cs typeface="+mn-cs"/>
              </a:rPr>
              <a:t>learn new ways to manage difficult thoughts, feelings and responses to difficult experiences.</a:t>
            </a:r>
          </a:p>
          <a:p>
            <a:pPr marL="171450" indent="-171450">
              <a:buFontTx/>
              <a:buChar cha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5B03CE-DD66-4B22-B21A-3216AA58B075}" type="slidenum">
              <a:rPr lang="en-GB" smtClean="0"/>
              <a:t>30</a:t>
            </a:fld>
            <a:endParaRPr lang="en-GB"/>
          </a:p>
        </p:txBody>
      </p:sp>
    </p:spTree>
    <p:extLst>
      <p:ext uri="{BB962C8B-B14F-4D97-AF65-F5344CB8AC3E}">
        <p14:creationId xmlns:p14="http://schemas.microsoft.com/office/powerpoint/2010/main" val="2452187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31</a:t>
            </a:fld>
            <a:endParaRPr lang="en-GB"/>
          </a:p>
        </p:txBody>
      </p:sp>
    </p:spTree>
    <p:extLst>
      <p:ext uri="{BB962C8B-B14F-4D97-AF65-F5344CB8AC3E}">
        <p14:creationId xmlns:p14="http://schemas.microsoft.com/office/powerpoint/2010/main" val="2380271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r>
              <a:rPr lang="en-GB" b="1" baseline="0" dirty="0" smtClean="0">
                <a:solidFill>
                  <a:srgbClr val="FF0000"/>
                </a:solidFill>
              </a:rPr>
              <a:t> TO PRESENT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solidFill>
                <a:srgbClr val="FF0000"/>
              </a:solidFill>
            </a:endParaRPr>
          </a:p>
          <a:p>
            <a:r>
              <a:rPr lang="en-GB" dirty="0" smtClean="0"/>
              <a:t>- We</a:t>
            </a:r>
            <a:r>
              <a:rPr lang="en-GB" baseline="0" dirty="0" smtClean="0"/>
              <a:t> do not expect or recommend that you attempt to make a differential diagnosis when you are responding to a callout. </a:t>
            </a:r>
            <a:endParaRPr lang="en-GB" dirty="0" smtClean="0"/>
          </a:p>
          <a:p>
            <a:pPr marL="171450" indent="-171450">
              <a:buFontTx/>
              <a:buChar char="-"/>
            </a:pPr>
            <a:r>
              <a:rPr lang="en-GB" baseline="0" dirty="0" smtClean="0"/>
              <a:t>People with NEAD, particularly those who come through our service, often carry a NEAD guidance card or guidance letter (pass round examples). Some people wear alert bracelets or necklaces or have a screensaver on their phone.</a:t>
            </a:r>
          </a:p>
          <a:p>
            <a:pPr marL="171450" indent="-171450">
              <a:buFontTx/>
              <a:buChar char="-"/>
            </a:pPr>
            <a:r>
              <a:rPr lang="en-GB" baseline="0" dirty="0" smtClean="0"/>
              <a:t>Friends/ family members/ carers who are with the person may also be able to provide information about the person’s diagnosis.</a:t>
            </a:r>
          </a:p>
        </p:txBody>
      </p:sp>
      <p:sp>
        <p:nvSpPr>
          <p:cNvPr id="4" name="Slide Number Placeholder 3"/>
          <p:cNvSpPr>
            <a:spLocks noGrp="1"/>
          </p:cNvSpPr>
          <p:nvPr>
            <p:ph type="sldNum" sz="quarter" idx="10"/>
          </p:nvPr>
        </p:nvSpPr>
        <p:spPr/>
        <p:txBody>
          <a:bodyPr/>
          <a:lstStyle/>
          <a:p>
            <a:fld id="{895B03CE-DD66-4B22-B21A-3216AA58B075}" type="slidenum">
              <a:rPr lang="en-GB" smtClean="0"/>
              <a:t>33</a:t>
            </a:fld>
            <a:endParaRPr lang="en-GB"/>
          </a:p>
        </p:txBody>
      </p:sp>
    </p:spTree>
    <p:extLst>
      <p:ext uri="{BB962C8B-B14F-4D97-AF65-F5344CB8AC3E}">
        <p14:creationId xmlns:p14="http://schemas.microsoft.com/office/powerpoint/2010/main" val="3262221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endParaRPr lang="en-GB" b="1"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solidFill>
                <a:srgbClr val="FF0000"/>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NEAD episodes can be very distressing for the person experiencing it as well as the people around them.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Even those who are familiar with the diagnosis can be concerned that the symptoms are causing damage to a person.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The episodes are however caused by the fight/flight/freeze response and do not cause and are not caused by internal damage to the brain and nervous system</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b="0" baseline="0" dirty="0" smtClean="0">
              <a:solidFill>
                <a:srgbClr val="FF0000"/>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b="1" dirty="0" smtClean="0">
              <a:solidFill>
                <a:srgbClr val="FF0000"/>
              </a:solidFill>
            </a:endParaRPr>
          </a:p>
        </p:txBody>
      </p:sp>
      <p:sp>
        <p:nvSpPr>
          <p:cNvPr id="4" name="Slide Number Placeholder 3"/>
          <p:cNvSpPr>
            <a:spLocks noGrp="1"/>
          </p:cNvSpPr>
          <p:nvPr>
            <p:ph type="sldNum" sz="quarter" idx="10"/>
          </p:nvPr>
        </p:nvSpPr>
        <p:spPr/>
        <p:txBody>
          <a:bodyPr/>
          <a:lstStyle/>
          <a:p>
            <a:fld id="{D891B88F-2942-4B61-AD64-CB58B8AD9457}" type="slidenum">
              <a:rPr lang="en-GB" smtClean="0"/>
              <a:t>34</a:t>
            </a:fld>
            <a:endParaRPr lang="en-GB"/>
          </a:p>
        </p:txBody>
      </p:sp>
    </p:spTree>
    <p:extLst>
      <p:ext uri="{BB962C8B-B14F-4D97-AF65-F5344CB8AC3E}">
        <p14:creationId xmlns:p14="http://schemas.microsoft.com/office/powerpoint/2010/main" val="160792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baseline="0" dirty="0" smtClean="0">
              <a:solidFill>
                <a:srgbClr val="FF0000"/>
              </a:solidFill>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Although people can sustain injuries during episodes, for most people the number of injuries they experience is very low in comparison with number of episodes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Injuries requiring medical attention are not common – this is thought to be because the parts of the brain associated with instinctive and unconscious protective processes is still online</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b="0" baseline="0" dirty="0" smtClean="0">
              <a:solidFill>
                <a:srgbClr val="FF0000"/>
              </a:solidFill>
            </a:endParaRPr>
          </a:p>
        </p:txBody>
      </p:sp>
      <p:sp>
        <p:nvSpPr>
          <p:cNvPr id="4" name="Slide Number Placeholder 3"/>
          <p:cNvSpPr>
            <a:spLocks noGrp="1"/>
          </p:cNvSpPr>
          <p:nvPr>
            <p:ph type="sldNum" sz="quarter" idx="10"/>
          </p:nvPr>
        </p:nvSpPr>
        <p:spPr/>
        <p:txBody>
          <a:bodyPr/>
          <a:lstStyle/>
          <a:p>
            <a:fld id="{D891B88F-2942-4B61-AD64-CB58B8AD9457}" type="slidenum">
              <a:rPr lang="en-GB" smtClean="0"/>
              <a:t>35</a:t>
            </a:fld>
            <a:endParaRPr lang="en-GB"/>
          </a:p>
        </p:txBody>
      </p:sp>
    </p:spTree>
    <p:extLst>
      <p:ext uri="{BB962C8B-B14F-4D97-AF65-F5344CB8AC3E}">
        <p14:creationId xmlns:p14="http://schemas.microsoft.com/office/powerpoint/2010/main" val="2631832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solidFill>
                  <a:srgbClr val="FF0000"/>
                </a:solidFill>
              </a:rPr>
              <a:t>Mary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solidFill>
                  <a:srgbClr val="FF0000"/>
                </a:solidFill>
              </a:rPr>
              <a:t>People need a calm quiet environment in which to come round in. </a:t>
            </a:r>
            <a:endParaRPr lang="en-GB" b="0" dirty="0" smtClean="0">
              <a:solidFill>
                <a:srgbClr val="FF0000"/>
              </a:solidFill>
            </a:endParaRPr>
          </a:p>
          <a:p>
            <a:r>
              <a:rPr lang="en-GB" dirty="0" smtClean="0"/>
              <a:t>*</a:t>
            </a:r>
            <a:r>
              <a:rPr lang="en-GB" baseline="0" dirty="0" smtClean="0"/>
              <a:t> </a:t>
            </a:r>
            <a:r>
              <a:rPr lang="en-GB" dirty="0" smtClean="0"/>
              <a:t>If</a:t>
            </a:r>
            <a:r>
              <a:rPr lang="en-GB" baseline="0" dirty="0" smtClean="0"/>
              <a:t> have both epilepsy and NEAD – treat as you would for epilepsy</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36</a:t>
            </a:fld>
            <a:endParaRPr lang="en-GB"/>
          </a:p>
        </p:txBody>
      </p:sp>
    </p:spTree>
    <p:extLst>
      <p:ext uri="{BB962C8B-B14F-4D97-AF65-F5344CB8AC3E}">
        <p14:creationId xmlns:p14="http://schemas.microsoft.com/office/powerpoint/2010/main" val="393440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Evidence shows us</a:t>
            </a:r>
            <a:r>
              <a:rPr lang="en-GB" baseline="0" dirty="0" smtClean="0"/>
              <a:t> that taking someone to hospital and/ or providing medical interventions tends to make it worse – episodes carry on for longer or someone comes in and out of the episode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Making sure that a person is in a safe, calm, quite environment and then do as little as possible</a:t>
            </a:r>
          </a:p>
          <a:p>
            <a:pPr marL="171450" indent="-171450">
              <a:buFontTx/>
              <a:buChar char="-"/>
            </a:pPr>
            <a:r>
              <a:rPr lang="en-GB" dirty="0" smtClean="0"/>
              <a:t>Even if you decide</a:t>
            </a:r>
            <a:r>
              <a:rPr lang="en-GB" baseline="0" dirty="0" smtClean="0"/>
              <a:t> to take someone to hospital, this guidance can still be followed. </a:t>
            </a:r>
          </a:p>
          <a:p>
            <a:pPr marL="171450" indent="-171450">
              <a:buFontTx/>
              <a:buChar char="-"/>
            </a:pPr>
            <a:r>
              <a:rPr lang="en-GB" baseline="0" dirty="0" smtClean="0"/>
              <a:t>If you do take a person to hospital, make sure that you tell healthcare professionals at the emergency department about the person’s diagnosis. This is really important or else it is likely that they will receive medical treatment that is not appropriate and could make the symptoms worse.</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37</a:t>
            </a:fld>
            <a:endParaRPr lang="en-GB"/>
          </a:p>
        </p:txBody>
      </p:sp>
    </p:spTree>
    <p:extLst>
      <p:ext uri="{BB962C8B-B14F-4D97-AF65-F5344CB8AC3E}">
        <p14:creationId xmlns:p14="http://schemas.microsoft.com/office/powerpoint/2010/main" val="341818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rgbClr val="FF0000"/>
                </a:solidFill>
              </a:rPr>
              <a:t>Chris – </a:t>
            </a:r>
          </a:p>
          <a:p>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895B03CE-DD66-4B22-B21A-3216AA58B075}" type="slidenum">
              <a:rPr lang="en-GB" smtClean="0"/>
              <a:t>6</a:t>
            </a:fld>
            <a:endParaRPr lang="en-GB"/>
          </a:p>
        </p:txBody>
      </p:sp>
    </p:spTree>
    <p:extLst>
      <p:ext uri="{BB962C8B-B14F-4D97-AF65-F5344CB8AC3E}">
        <p14:creationId xmlns:p14="http://schemas.microsoft.com/office/powerpoint/2010/main" val="2922060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38</a:t>
            </a:fld>
            <a:endParaRPr lang="en-GB"/>
          </a:p>
        </p:txBody>
      </p:sp>
    </p:spTree>
    <p:extLst>
      <p:ext uri="{BB962C8B-B14F-4D97-AF65-F5344CB8AC3E}">
        <p14:creationId xmlns:p14="http://schemas.microsoft.com/office/powerpoint/2010/main" val="996651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 If</a:t>
            </a:r>
            <a:r>
              <a:rPr lang="en-GB" baseline="0" dirty="0" smtClean="0"/>
              <a:t> have both epilepsy and NEAD – treat as you would for epilepsy</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39</a:t>
            </a:fld>
            <a:endParaRPr lang="en-GB"/>
          </a:p>
        </p:txBody>
      </p:sp>
    </p:spTree>
    <p:extLst>
      <p:ext uri="{BB962C8B-B14F-4D97-AF65-F5344CB8AC3E}">
        <p14:creationId xmlns:p14="http://schemas.microsoft.com/office/powerpoint/2010/main" val="3934403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 Doing these things even if bringing someone</a:t>
            </a:r>
            <a:r>
              <a:rPr lang="en-GB" baseline="0" dirty="0" smtClean="0"/>
              <a:t> to hospital</a:t>
            </a: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40</a:t>
            </a:fld>
            <a:endParaRPr lang="en-GB"/>
          </a:p>
        </p:txBody>
      </p:sp>
    </p:spTree>
    <p:extLst>
      <p:ext uri="{BB962C8B-B14F-4D97-AF65-F5344CB8AC3E}">
        <p14:creationId xmlns:p14="http://schemas.microsoft.com/office/powerpoint/2010/main" val="341818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indent="-171450">
              <a:buFontTx/>
              <a:buChar char="-"/>
            </a:pPr>
            <a:r>
              <a:rPr lang="en-GB" dirty="0" smtClean="0"/>
              <a:t>Many</a:t>
            </a:r>
            <a:r>
              <a:rPr lang="en-GB" baseline="0" dirty="0" smtClean="0"/>
              <a:t> people feel disbelieved and not taken seriously by healthcare professionals when they are given a diagnosis of NEAD. This can lead patients to look elsewhere for a diagnosis and seek 2</a:t>
            </a:r>
            <a:r>
              <a:rPr lang="en-GB" baseline="30000" dirty="0" smtClean="0"/>
              <a:t>nd</a:t>
            </a:r>
            <a:r>
              <a:rPr lang="en-GB" baseline="0" dirty="0" smtClean="0"/>
              <a:t> opinions and further investigations. This consumes more resources and further delays the patient in starting appropriate treatment and prolong symptoms.</a:t>
            </a:r>
          </a:p>
          <a:p>
            <a:pPr marL="171450" indent="-171450">
              <a:buFontTx/>
              <a:buChar char="-"/>
            </a:pPr>
            <a:r>
              <a:rPr lang="en-GB" baseline="0" dirty="0" smtClean="0"/>
              <a:t>Frequency/ severity of symptoms – Hall-patch et al found that when neurologists used the standardised protocol for communication – significant improvement in frequency of episodes – 63% of participants reported a greater than 50% reduction in episodes 3 months later.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41</a:t>
            </a:fld>
            <a:endParaRPr lang="en-GB"/>
          </a:p>
        </p:txBody>
      </p:sp>
    </p:spTree>
    <p:extLst>
      <p:ext uri="{BB962C8B-B14F-4D97-AF65-F5344CB8AC3E}">
        <p14:creationId xmlns:p14="http://schemas.microsoft.com/office/powerpoint/2010/main" val="2874389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endParaRPr lang="en-GB" dirty="0" smtClean="0">
              <a:latin typeface="Arial" panose="020B0604020202020204" pitchFamily="34" charset="0"/>
              <a:cs typeface="Arial" panose="020B0604020202020204" pitchFamily="34" charset="0"/>
            </a:endParaRPr>
          </a:p>
          <a:p>
            <a:pPr marL="171450" indent="-171450">
              <a:buFontTx/>
              <a:buChar char="-"/>
            </a:pPr>
            <a:r>
              <a:rPr lang="en-GB" dirty="0" smtClean="0">
                <a:latin typeface="Arial" panose="020B0604020202020204" pitchFamily="34" charset="0"/>
                <a:cs typeface="Arial" panose="020B0604020202020204" pitchFamily="34" charset="0"/>
              </a:rPr>
              <a:t>Just as with any person who is in</a:t>
            </a:r>
            <a:r>
              <a:rPr lang="en-GB" baseline="0" dirty="0" smtClean="0">
                <a:latin typeface="Arial" panose="020B0604020202020204" pitchFamily="34" charset="0"/>
                <a:cs typeface="Arial" panose="020B0604020202020204" pitchFamily="34" charset="0"/>
              </a:rPr>
              <a:t> need of care</a:t>
            </a:r>
            <a:r>
              <a:rPr lang="en-GB" dirty="0" smtClean="0">
                <a:latin typeface="Arial" panose="020B0604020202020204" pitchFamily="34" charset="0"/>
                <a:cs typeface="Arial" panose="020B0604020202020204" pitchFamily="34" charset="0"/>
              </a:rPr>
              <a:t>, it is important to be</a:t>
            </a:r>
            <a:r>
              <a:rPr lang="en-GB" baseline="0" dirty="0" smtClean="0">
                <a:latin typeface="Arial" panose="020B0604020202020204" pitchFamily="34" charset="0"/>
                <a:cs typeface="Arial" panose="020B0604020202020204" pitchFamily="34" charset="0"/>
              </a:rPr>
              <a:t> mindful of how you talk to and about a person with NEAD. Even if a person is unresponsive, evidence suggests that many people are able to hear during the episodes. What we say does matter.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latin typeface="Arial" panose="020B0604020202020204" pitchFamily="34" charset="0"/>
                <a:cs typeface="Arial" panose="020B0604020202020204" pitchFamily="34" charset="0"/>
              </a:rPr>
              <a:t>Make it clear that you know that the symptoms are real, emphasise that the person has a condition that is recognised and can be managed</a:t>
            </a:r>
          </a:p>
          <a:p>
            <a:endParaRPr lang="en-GB" dirty="0" smtClean="0"/>
          </a:p>
        </p:txBody>
      </p:sp>
      <p:sp>
        <p:nvSpPr>
          <p:cNvPr id="4" name="Slide Number Placeholder 3"/>
          <p:cNvSpPr>
            <a:spLocks noGrp="1"/>
          </p:cNvSpPr>
          <p:nvPr>
            <p:ph type="sldNum" sz="quarter" idx="10"/>
          </p:nvPr>
        </p:nvSpPr>
        <p:spPr/>
        <p:txBody>
          <a:bodyPr/>
          <a:lstStyle/>
          <a:p>
            <a:fld id="{895B03CE-DD66-4B22-B21A-3216AA58B075}" type="slidenum">
              <a:rPr lang="en-GB" smtClean="0"/>
              <a:t>42</a:t>
            </a:fld>
            <a:endParaRPr lang="en-GB"/>
          </a:p>
        </p:txBody>
      </p:sp>
    </p:spTree>
    <p:extLst>
      <p:ext uri="{BB962C8B-B14F-4D97-AF65-F5344CB8AC3E}">
        <p14:creationId xmlns:p14="http://schemas.microsoft.com/office/powerpoint/2010/main" val="251825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r>
              <a:rPr lang="en-GB" b="1" baseline="0" dirty="0" smtClean="0">
                <a:solidFill>
                  <a:srgbClr val="FF0000"/>
                </a:solidFill>
              </a:rPr>
              <a:t> TO PRESENT?</a:t>
            </a:r>
            <a:endParaRPr lang="en-GB" b="1" dirty="0" smtClean="0">
              <a:solidFill>
                <a:srgbClr val="FF0000"/>
              </a:solidFill>
            </a:endParaRPr>
          </a:p>
          <a:p>
            <a:endParaRPr lang="en-GB" dirty="0" smtClean="0"/>
          </a:p>
          <a:p>
            <a:pPr marL="171450" indent="-171450">
              <a:buFontTx/>
              <a:buChar char="-"/>
            </a:pPr>
            <a:r>
              <a:rPr lang="en-GB" dirty="0" smtClean="0"/>
              <a:t>Try</a:t>
            </a:r>
            <a:r>
              <a:rPr lang="en-GB" baseline="0" dirty="0" smtClean="0"/>
              <a:t> to avoid language that dismisses or trivialises symptoms. We know that the person is not in control and that the episodes are distressing and have a serious and significant impact on people’s lives.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latin typeface="+mn-lt"/>
                <a:cs typeface="+mn-cs"/>
              </a:rPr>
              <a:t>D</a:t>
            </a:r>
            <a:r>
              <a:rPr lang="en-GB" dirty="0" smtClean="0"/>
              <a:t>o not over-emphasise the diagnoses that the person does not have as</a:t>
            </a:r>
            <a:r>
              <a:rPr lang="en-GB" baseline="0" dirty="0" smtClean="0"/>
              <a:t> this can make a person feel as though they are being dismissed</a:t>
            </a:r>
            <a:endParaRPr lang="en-GB" dirty="0" smtClean="0"/>
          </a:p>
          <a:p>
            <a:pPr marL="171450" indent="-171450">
              <a:buFontTx/>
              <a:buChar char="-"/>
            </a:pPr>
            <a:endParaRPr lang="en-GB" baseline="0" dirty="0" smtClean="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43</a:t>
            </a:fld>
            <a:endParaRPr lang="en-GB"/>
          </a:p>
        </p:txBody>
      </p:sp>
    </p:spTree>
    <p:extLst>
      <p:ext uri="{BB962C8B-B14F-4D97-AF65-F5344CB8AC3E}">
        <p14:creationId xmlns:p14="http://schemas.microsoft.com/office/powerpoint/2010/main" val="144407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endParaRPr lang="en-GB" dirty="0" smtClean="0"/>
          </a:p>
          <a:p>
            <a:pPr marL="0" indent="0">
              <a:buNone/>
            </a:pPr>
            <a:endParaRPr lang="en-GB" dirty="0" smtClean="0">
              <a:latin typeface="Arial" panose="020B0604020202020204" pitchFamily="34" charset="0"/>
              <a:cs typeface="Arial" panose="020B0604020202020204" pitchFamily="34" charset="0"/>
            </a:endParaRPr>
          </a:p>
          <a:p>
            <a:pPr marL="171450" indent="-171450">
              <a:buFontTx/>
              <a:buChar char="-"/>
            </a:pPr>
            <a:r>
              <a:rPr lang="en-GB" dirty="0" smtClean="0">
                <a:latin typeface="Arial" panose="020B0604020202020204" pitchFamily="34" charset="0"/>
                <a:cs typeface="Arial" panose="020B0604020202020204" pitchFamily="34" charset="0"/>
              </a:rPr>
              <a:t>A NEAD diagnosis is made from certain signs and symptoms that a neurologist/ </a:t>
            </a:r>
            <a:r>
              <a:rPr lang="en-GB" dirty="0" err="1" smtClean="0">
                <a:latin typeface="Arial" panose="020B0604020202020204" pitchFamily="34" charset="0"/>
                <a:cs typeface="Arial" panose="020B0604020202020204" pitchFamily="34" charset="0"/>
              </a:rPr>
              <a:t>neuropsychiatrist</a:t>
            </a:r>
            <a:r>
              <a:rPr lang="en-GB" dirty="0" smtClean="0">
                <a:latin typeface="Arial" panose="020B0604020202020204" pitchFamily="34" charset="0"/>
                <a:cs typeface="Arial" panose="020B0604020202020204" pitchFamily="34" charset="0"/>
              </a:rPr>
              <a:t> can recognise. It is not made because doctors are “giving up” or “have run out of tests”.</a:t>
            </a:r>
          </a:p>
          <a:p>
            <a:pPr marL="171450" indent="-171450">
              <a:buFontTx/>
              <a:buChar char="-"/>
            </a:pPr>
            <a:r>
              <a:rPr lang="en-GB" dirty="0" smtClean="0"/>
              <a:t>Diagnosis</a:t>
            </a:r>
            <a:r>
              <a:rPr lang="en-GB" baseline="0" dirty="0" smtClean="0"/>
              <a:t> can take a long time, I think the average is a few years, during this time people often undergo lots of investigations, are misdiagnosed with epilepsy and prescribed a variety of medications that will not address the problem but can cause unpleasant side effects</a:t>
            </a:r>
          </a:p>
          <a:p>
            <a:pPr marL="171450" indent="-171450">
              <a:buFontTx/>
              <a:buChar char="-"/>
            </a:pPr>
            <a:r>
              <a:rPr lang="en-GB" baseline="0" dirty="0" smtClean="0"/>
              <a:t>The difficult journey towards getting a final diagnosis of NEAD can make it hard to accept the diagnosis – having been treated for epilepsy and investigated for such a long time – people often wonder whether the diagnosis is made because the doctors have run out of ideas </a:t>
            </a:r>
          </a:p>
          <a:p>
            <a:pPr marL="0" indent="0">
              <a:buFontTx/>
              <a:buNone/>
            </a:pPr>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8</a:t>
            </a:fld>
            <a:endParaRPr lang="en-GB"/>
          </a:p>
        </p:txBody>
      </p:sp>
    </p:spTree>
    <p:extLst>
      <p:ext uri="{BB962C8B-B14F-4D97-AF65-F5344CB8AC3E}">
        <p14:creationId xmlns:p14="http://schemas.microsoft.com/office/powerpoint/2010/main" val="334755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D891B88F-2942-4B61-AD64-CB58B8AD9457}" type="slidenum">
              <a:rPr lang="en-GB" smtClean="0"/>
              <a:t>9</a:t>
            </a:fld>
            <a:endParaRPr lang="en-GB"/>
          </a:p>
        </p:txBody>
      </p:sp>
    </p:spTree>
    <p:extLst>
      <p:ext uri="{BB962C8B-B14F-4D97-AF65-F5344CB8AC3E}">
        <p14:creationId xmlns:p14="http://schemas.microsoft.com/office/powerpoint/2010/main" val="355176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latin typeface="Arial" panose="020B0604020202020204" pitchFamily="34" charset="0"/>
                <a:cs typeface="Arial" panose="020B0604020202020204" pitchFamily="34" charset="0"/>
              </a:rPr>
              <a:t>Different people experience different symptoms</a:t>
            </a:r>
          </a:p>
          <a:p>
            <a:pPr marL="0" indent="0">
              <a:buNone/>
            </a:pPr>
            <a:r>
              <a:rPr lang="en-GB" dirty="0" smtClean="0">
                <a:latin typeface="Arial" panose="020B0604020202020204" pitchFamily="34" charset="0"/>
                <a:cs typeface="Arial" panose="020B0604020202020204" pitchFamily="34" charset="0"/>
              </a:rPr>
              <a:t>- NEAD symptoms are not always the same</a:t>
            </a:r>
          </a:p>
          <a:p>
            <a:pPr marL="0" indent="0">
              <a:buNone/>
            </a:pPr>
            <a:r>
              <a:rPr lang="en-GB" dirty="0" smtClean="0">
                <a:latin typeface="Arial" panose="020B0604020202020204" pitchFamily="34" charset="0"/>
                <a:cs typeface="Arial" panose="020B0604020202020204" pitchFamily="34" charset="0"/>
              </a:rPr>
              <a:t> - Symptoms may change over time</a:t>
            </a:r>
          </a:p>
          <a:p>
            <a:endParaRPr lang="en-GB" dirty="0"/>
          </a:p>
        </p:txBody>
      </p:sp>
      <p:sp>
        <p:nvSpPr>
          <p:cNvPr id="4" name="Slide Number Placeholder 3"/>
          <p:cNvSpPr>
            <a:spLocks noGrp="1"/>
          </p:cNvSpPr>
          <p:nvPr>
            <p:ph type="sldNum" sz="quarter" idx="10"/>
          </p:nvPr>
        </p:nvSpPr>
        <p:spPr/>
        <p:txBody>
          <a:bodyPr/>
          <a:lstStyle/>
          <a:p>
            <a:fld id="{895B03CE-DD66-4B22-B21A-3216AA58B075}" type="slidenum">
              <a:rPr lang="en-GB" smtClean="0"/>
              <a:t>10</a:t>
            </a:fld>
            <a:endParaRPr lang="en-GB"/>
          </a:p>
        </p:txBody>
      </p:sp>
    </p:spTree>
    <p:extLst>
      <p:ext uri="{BB962C8B-B14F-4D97-AF65-F5344CB8AC3E}">
        <p14:creationId xmlns:p14="http://schemas.microsoft.com/office/powerpoint/2010/main" val="379118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MARY</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solidFill>
                  <a:srgbClr val="FF0000"/>
                </a:solidFill>
              </a:rPr>
              <a:t>- </a:t>
            </a:r>
            <a:r>
              <a:rPr lang="en-GB" b="0" dirty="0" smtClean="0">
                <a:solidFill>
                  <a:srgbClr val="FF0000"/>
                </a:solidFill>
              </a:rPr>
              <a:t>NEAD is often mistaken for epilepsy</a:t>
            </a:r>
            <a:r>
              <a:rPr lang="en-GB" b="0" baseline="0" dirty="0" smtClean="0">
                <a:solidFill>
                  <a:srgbClr val="FF0000"/>
                </a:solidFill>
              </a:rPr>
              <a:t> because the symptoms can look and feel very similar.</a:t>
            </a:r>
            <a:r>
              <a:rPr lang="en-GB" b="0" dirty="0" smtClean="0">
                <a:solidFill>
                  <a:srgbClr val="FF0000"/>
                </a:solidFill>
              </a:rPr>
              <a:t> </a:t>
            </a:r>
          </a:p>
          <a:p>
            <a:r>
              <a:rPr lang="en-GB" dirty="0" smtClean="0"/>
              <a:t>- Many people have both epilep.sy and NEAD and have difficulty telling them</a:t>
            </a:r>
            <a:r>
              <a:rPr lang="en-GB" baseline="0" dirty="0" smtClean="0"/>
              <a:t> apart</a:t>
            </a:r>
            <a:endParaRPr lang="en-GB" dirty="0"/>
          </a:p>
        </p:txBody>
      </p:sp>
      <p:sp>
        <p:nvSpPr>
          <p:cNvPr id="4" name="Slide Number Placeholder 3"/>
          <p:cNvSpPr>
            <a:spLocks noGrp="1"/>
          </p:cNvSpPr>
          <p:nvPr>
            <p:ph type="sldNum" sz="quarter" idx="10"/>
          </p:nvPr>
        </p:nvSpPr>
        <p:spPr/>
        <p:txBody>
          <a:bodyPr/>
          <a:lstStyle/>
          <a:p>
            <a:fld id="{D891B88F-2942-4B61-AD64-CB58B8AD9457}" type="slidenum">
              <a:rPr lang="en-GB" smtClean="0"/>
              <a:t>12</a:t>
            </a:fld>
            <a:endParaRPr lang="en-GB"/>
          </a:p>
        </p:txBody>
      </p:sp>
    </p:spTree>
    <p:extLst>
      <p:ext uri="{BB962C8B-B14F-4D97-AF65-F5344CB8AC3E}">
        <p14:creationId xmlns:p14="http://schemas.microsoft.com/office/powerpoint/2010/main" val="347854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Mary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Because NEAD can sometimes look like but not quite fit with what is expected during epileptic seizures, it is not uncommon for healthcare professionals to mistakenly assume that the symptoms are “put on” or that the person is “pretending”. </a:t>
            </a:r>
            <a:endParaRPr lang="en-GB" dirty="0" smtClean="0"/>
          </a:p>
          <a:p>
            <a:pPr marL="171450" indent="-171450">
              <a:buFontTx/>
              <a:buChar char="-"/>
            </a:pPr>
            <a:r>
              <a:rPr lang="en-GB" baseline="0" dirty="0" smtClean="0"/>
              <a:t>But just because someone does not have epilepsy, does not mean that they are “putting it on” or “pretending” or deliberately manufacturing symptoms as is the case with diagnoses of malingering or factitious disorder</a:t>
            </a:r>
          </a:p>
          <a:p>
            <a:pPr marL="171450" indent="-171450">
              <a:buFontTx/>
              <a:buChar char="-"/>
            </a:pPr>
            <a:r>
              <a:rPr lang="en-GB" baseline="0" dirty="0" smtClean="0"/>
              <a:t>People with NEAD are experiencing genuine symptoms that they are not able to control. </a:t>
            </a:r>
          </a:p>
        </p:txBody>
      </p:sp>
      <p:sp>
        <p:nvSpPr>
          <p:cNvPr id="4" name="Slide Number Placeholder 3"/>
          <p:cNvSpPr>
            <a:spLocks noGrp="1"/>
          </p:cNvSpPr>
          <p:nvPr>
            <p:ph type="sldNum" sz="quarter" idx="10"/>
          </p:nvPr>
        </p:nvSpPr>
        <p:spPr/>
        <p:txBody>
          <a:bodyPr/>
          <a:lstStyle/>
          <a:p>
            <a:fld id="{895B03CE-DD66-4B22-B21A-3216AA58B075}" type="slidenum">
              <a:rPr lang="en-GB" smtClean="0"/>
              <a:t>13</a:t>
            </a:fld>
            <a:endParaRPr lang="en-GB"/>
          </a:p>
        </p:txBody>
      </p:sp>
    </p:spTree>
    <p:extLst>
      <p:ext uri="{BB962C8B-B14F-4D97-AF65-F5344CB8AC3E}">
        <p14:creationId xmlns:p14="http://schemas.microsoft.com/office/powerpoint/2010/main" val="206209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kern="1200" dirty="0" smtClean="0">
                <a:solidFill>
                  <a:schemeClr val="tx1"/>
                </a:solidFill>
                <a:effectLst/>
                <a:latin typeface="+mn-lt"/>
                <a:ea typeface="+mn-ea"/>
                <a:cs typeface="+mn-cs"/>
              </a:rPr>
              <a:t>NEAD is not uncommon. It is likely that most people working in the National Health Service will come into contact with someone with this diagnosis at some point in their careers.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Episodes vary in duration from a seconds to hours or even days. Because they are often a lot longer than epileptic seizures, they can be mistaken for status epilepticus (</a:t>
            </a:r>
            <a:r>
              <a:rPr lang="en-GB" sz="1200" b="0" i="0" kern="1200" dirty="0" smtClean="0">
                <a:solidFill>
                  <a:schemeClr val="tx1"/>
                </a:solidFill>
                <a:effectLst/>
                <a:latin typeface="+mn-lt"/>
                <a:ea typeface="+mn-ea"/>
                <a:cs typeface="+mn-cs"/>
              </a:rPr>
              <a:t>single seizure lasting more than five minutes or two or more seizures within a five-minute period without the person returning to normal between them. If either of these things happen, the person needs urgent treatment to stop the status before it causes long-term damage.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NEAD</a:t>
            </a:r>
            <a:r>
              <a:rPr lang="en-GB" sz="1200" b="0" i="0" kern="1200" baseline="0" dirty="0" smtClean="0">
                <a:solidFill>
                  <a:schemeClr val="tx1"/>
                </a:solidFill>
                <a:effectLst/>
                <a:latin typeface="+mn-lt"/>
                <a:ea typeface="+mn-ea"/>
                <a:cs typeface="+mn-cs"/>
              </a:rPr>
              <a:t> – no internal damage, no matter how long the episode goes on for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b="0" i="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baseline="0" dirty="0" smtClean="0">
                <a:solidFill>
                  <a:srgbClr val="FF0000"/>
                </a:solidFill>
                <a:effectLst/>
                <a:latin typeface="+mn-lt"/>
                <a:ea typeface="+mn-ea"/>
                <a:cs typeface="+mn-cs"/>
              </a:rPr>
              <a:t>POLL</a:t>
            </a:r>
            <a:endParaRPr lang="en-GB" sz="1200" kern="1200" dirty="0" smtClean="0">
              <a:solidFill>
                <a:srgbClr val="FF0000"/>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891B88F-2942-4B61-AD64-CB58B8AD9457}" type="slidenum">
              <a:rPr lang="en-GB" smtClean="0"/>
              <a:t>14</a:t>
            </a:fld>
            <a:endParaRPr lang="en-GB"/>
          </a:p>
        </p:txBody>
      </p:sp>
    </p:spTree>
    <p:extLst>
      <p:ext uri="{BB962C8B-B14F-4D97-AF65-F5344CB8AC3E}">
        <p14:creationId xmlns:p14="http://schemas.microsoft.com/office/powerpoint/2010/main" val="383401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B0F868-A8BC-4BF1-B369-DC8CF4A3D229}" type="datetimeFigureOut">
              <a:rPr lang="en-GB" smtClean="0"/>
              <a:t>10/03/2021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289477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0F868-A8BC-4BF1-B369-DC8CF4A3D229}" type="datetimeFigureOut">
              <a:rPr lang="en-GB" smtClean="0"/>
              <a:t>10/03/2021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397728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0F868-A8BC-4BF1-B369-DC8CF4A3D229}" type="datetimeFigureOut">
              <a:rPr lang="en-GB" smtClean="0"/>
              <a:t>10/03/2021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42911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B0F868-A8BC-4BF1-B369-DC8CF4A3D229}" type="datetimeFigureOut">
              <a:rPr lang="en-GB" smtClean="0"/>
              <a:t>10/03/2021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26711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0F868-A8BC-4BF1-B369-DC8CF4A3D229}" type="datetimeFigureOut">
              <a:rPr lang="en-GB" smtClean="0"/>
              <a:t>10/03/2021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393401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B0F868-A8BC-4BF1-B369-DC8CF4A3D229}" type="datetimeFigureOut">
              <a:rPr lang="en-GB" smtClean="0"/>
              <a:t>10/03/2021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281401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B0F868-A8BC-4BF1-B369-DC8CF4A3D229}" type="datetimeFigureOut">
              <a:rPr lang="en-GB" smtClean="0"/>
              <a:t>10/03/2021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287430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B0F868-A8BC-4BF1-B369-DC8CF4A3D229}" type="datetimeFigureOut">
              <a:rPr lang="en-GB" smtClean="0"/>
              <a:t>10/03/2021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160415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0F868-A8BC-4BF1-B369-DC8CF4A3D229}" type="datetimeFigureOut">
              <a:rPr lang="en-GB" smtClean="0"/>
              <a:t>10/03/2021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219419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0F868-A8BC-4BF1-B369-DC8CF4A3D229}" type="datetimeFigureOut">
              <a:rPr lang="en-GB" smtClean="0"/>
              <a:t>10/03/2021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53371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0F868-A8BC-4BF1-B369-DC8CF4A3D229}" type="datetimeFigureOut">
              <a:rPr lang="en-GB" smtClean="0"/>
              <a:t>10/03/2021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5EE0A5-2E9C-452F-9E95-92A42E55931F}" type="slidenum">
              <a:rPr lang="en-GB" smtClean="0"/>
              <a:t>‹#›</a:t>
            </a:fld>
            <a:endParaRPr lang="en-GB"/>
          </a:p>
        </p:txBody>
      </p:sp>
    </p:spTree>
    <p:extLst>
      <p:ext uri="{BB962C8B-B14F-4D97-AF65-F5344CB8AC3E}">
        <p14:creationId xmlns:p14="http://schemas.microsoft.com/office/powerpoint/2010/main" val="4154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0F868-A8BC-4BF1-B369-DC8CF4A3D229}" type="datetimeFigureOut">
              <a:rPr lang="en-GB" smtClean="0"/>
              <a:t>10/03/2021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E0A5-2E9C-452F-9E95-92A42E55931F}" type="slidenum">
              <a:rPr lang="en-GB" smtClean="0"/>
              <a:t>‹#›</a:t>
            </a:fld>
            <a:endParaRPr lang="en-GB"/>
          </a:p>
        </p:txBody>
      </p:sp>
    </p:spTree>
    <p:extLst>
      <p:ext uri="{BB962C8B-B14F-4D97-AF65-F5344CB8AC3E}">
        <p14:creationId xmlns:p14="http://schemas.microsoft.com/office/powerpoint/2010/main" val="298491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hn.timney@srft.nhs.uk" TargetMode="External"/><Relationship Id="rId2" Type="http://schemas.openxmlformats.org/officeDocument/2006/relationships/hyperlink" Target="mailto:mary.king2@srft.nhs.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lAtW7nJUcR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fndsociety.org/fnd-education" TargetMode="External"/><Relationship Id="rId3" Type="http://schemas.openxmlformats.org/officeDocument/2006/relationships/hyperlink" Target="http://neurosymptoms.org/" TargetMode="External"/><Relationship Id="rId7" Type="http://schemas.openxmlformats.org/officeDocument/2006/relationships/hyperlink" Target="https://www.youtube.com/watch?v=w4obwKD8JLU" TargetMode="External"/><Relationship Id="rId2" Type="http://schemas.openxmlformats.org/officeDocument/2006/relationships/hyperlink" Target="http://www.manchesterneurosciences.com/departments/neuropsychology/nead" TargetMode="External"/><Relationship Id="rId1" Type="http://schemas.openxmlformats.org/officeDocument/2006/relationships/slideLayout" Target="../slideLayouts/slideLayout2.xml"/><Relationship Id="rId6" Type="http://schemas.openxmlformats.org/officeDocument/2006/relationships/hyperlink" Target="https://www.youtube.com/watch?v=MA1EYAg9y5k&amp;feature=youtu.be" TargetMode="External"/><Relationship Id="rId5" Type="http://schemas.openxmlformats.org/officeDocument/2006/relationships/hyperlink" Target="http://www.nonepilepticattacks.info/" TargetMode="External"/><Relationship Id="rId4" Type="http://schemas.openxmlformats.org/officeDocument/2006/relationships/hyperlink" Target="https://www.fndaction.org.uk/non-epileptic-attack-disorde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5">
              <a:lumMod val="40000"/>
              <a:lumOff val="60000"/>
            </a:schemeClr>
          </a:solidFill>
        </p:spPr>
        <p:txBody>
          <a:bodyPr>
            <a:normAutofit fontScale="90000"/>
          </a:bodyPr>
          <a:lstStyle/>
          <a:p>
            <a:r>
              <a:rPr lang="en-GB" b="1" dirty="0" smtClean="0">
                <a:latin typeface="Arial" panose="020B0604020202020204" pitchFamily="34" charset="0"/>
                <a:cs typeface="Arial" panose="020B0604020202020204" pitchFamily="34" charset="0"/>
              </a:rPr>
              <a:t>Understanding Non-Epileptic Attack Disorder (NEAD)</a:t>
            </a:r>
            <a:endParaRPr lang="en-GB"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83568" y="3886200"/>
            <a:ext cx="7920880" cy="1752600"/>
          </a:xfrm>
        </p:spPr>
        <p:txBody>
          <a:bodyPr>
            <a:normAutofit fontScale="70000" lnSpcReduction="20000"/>
          </a:bodyPr>
          <a:lstStyle/>
          <a:p>
            <a:r>
              <a:rPr lang="en-GB" dirty="0" smtClean="0">
                <a:latin typeface="Arial" panose="020B0604020202020204" pitchFamily="34" charset="0"/>
                <a:cs typeface="Arial" panose="020B0604020202020204" pitchFamily="34" charset="0"/>
              </a:rPr>
              <a:t>Dr Mary King, Clinical Psychologist</a:t>
            </a:r>
          </a:p>
          <a:p>
            <a:r>
              <a:rPr lang="en-GB" dirty="0" smtClean="0">
                <a:latin typeface="Arial" panose="020B0604020202020204" pitchFamily="34" charset="0"/>
                <a:cs typeface="Arial" panose="020B0604020202020204" pitchFamily="34" charset="0"/>
                <a:hlinkClick r:id="rId2"/>
              </a:rPr>
              <a:t>mary.king2@srft.nhs.uk</a:t>
            </a:r>
            <a:endParaRPr lang="en-GB" dirty="0" smtClean="0">
              <a:latin typeface="Arial" panose="020B0604020202020204" pitchFamily="34" charset="0"/>
              <a:cs typeface="Arial" panose="020B0604020202020204" pitchFamily="34" charset="0"/>
            </a:endParaRPr>
          </a:p>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Chris Gaskell, Trainee Clinical Psychologist</a:t>
            </a:r>
          </a:p>
          <a:p>
            <a:r>
              <a:rPr lang="en-GB" dirty="0" smtClean="0">
                <a:latin typeface="Arial" panose="020B0604020202020204" pitchFamily="34" charset="0"/>
                <a:cs typeface="Arial" panose="020B0604020202020204" pitchFamily="34" charset="0"/>
                <a:hlinkClick r:id="rId3"/>
              </a:rPr>
              <a:t>Christopher.gaskell@srft.nhs.uk</a:t>
            </a:r>
            <a:endParaRPr lang="en-GB" dirty="0" smtClean="0">
              <a:latin typeface="Arial" panose="020B0604020202020204" pitchFamily="34" charset="0"/>
              <a:cs typeface="Arial" panose="020B0604020202020204" pitchFamily="34" charset="0"/>
            </a:endParaRPr>
          </a:p>
          <a:p>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1798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a:solidFill>
            <a:schemeClr val="accent5">
              <a:lumMod val="40000"/>
              <a:lumOff val="60000"/>
            </a:schemeClr>
          </a:solidFill>
        </p:spPr>
        <p:txBody>
          <a:bodyPr>
            <a:normAutofit/>
          </a:bodyPr>
          <a:lstStyle/>
          <a:p>
            <a:r>
              <a:rPr lang="en-GB" b="1" dirty="0" smtClean="0">
                <a:latin typeface="Arial" panose="020B0604020202020204" pitchFamily="34" charset="0"/>
                <a:cs typeface="Arial" panose="020B0604020202020204" pitchFamily="34" charset="0"/>
              </a:rPr>
              <a:t>What is NEAD?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1484784"/>
            <a:ext cx="8507288" cy="5184576"/>
          </a:xfrm>
        </p:spPr>
        <p:txBody>
          <a:bodyPr>
            <a:normAutofit/>
          </a:bodyPr>
          <a:lstStyle/>
          <a:p>
            <a:pPr marL="0" indent="0">
              <a:spcBef>
                <a:spcPts val="0"/>
              </a:spcBef>
              <a:buNone/>
            </a:pPr>
            <a:r>
              <a:rPr lang="en-GB" sz="2000" dirty="0">
                <a:latin typeface="Arial" panose="020B0604020202020204" pitchFamily="34" charset="0"/>
                <a:cs typeface="Arial" panose="020B0604020202020204" pitchFamily="34" charset="0"/>
              </a:rPr>
              <a:t>People with NEAD experience </a:t>
            </a:r>
            <a:r>
              <a:rPr lang="en-GB" sz="2800" b="1" dirty="0">
                <a:latin typeface="Arial" panose="020B0604020202020204" pitchFamily="34" charset="0"/>
                <a:cs typeface="Arial" panose="020B0604020202020204" pitchFamily="34" charset="0"/>
              </a:rPr>
              <a:t>episodes of temporary loss of control </a:t>
            </a:r>
            <a:r>
              <a:rPr lang="en-GB" sz="2800" b="1" dirty="0" smtClean="0">
                <a:latin typeface="Arial" panose="020B0604020202020204" pitchFamily="34" charset="0"/>
                <a:cs typeface="Arial" panose="020B0604020202020204" pitchFamily="34" charset="0"/>
              </a:rPr>
              <a:t>and/ or awareness</a:t>
            </a:r>
          </a:p>
          <a:p>
            <a:endParaRPr lang="en-GB" dirty="0">
              <a:latin typeface="Arial" panose="020B0604020202020204" pitchFamily="34" charset="0"/>
              <a:cs typeface="Arial" panose="020B0604020202020204" pitchFamily="34" charset="0"/>
            </a:endParaRPr>
          </a:p>
          <a:p>
            <a:pPr marL="457200" indent="-457200"/>
            <a:endParaRPr lang="en-GB" dirty="0">
              <a:latin typeface="Arial" panose="020B0604020202020204" pitchFamily="34" charset="0"/>
              <a:cs typeface="Arial" panose="020B0604020202020204" pitchFamily="34" charset="0"/>
            </a:endParaRPr>
          </a:p>
          <a:p>
            <a:pPr marL="0" indent="0">
              <a:buNone/>
            </a:pPr>
            <a:endParaRPr lang="en-GB"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endParaRPr lang="en-GB"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endParaRPr lang="en-GB" dirty="0" smtClean="0">
              <a:latin typeface="Arial" panose="020B0604020202020204" pitchFamily="34" charset="0"/>
              <a:cs typeface="Arial" panose="020B0604020202020204" pitchFamily="34" charset="0"/>
            </a:endParaRPr>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88666532"/>
              </p:ext>
            </p:extLst>
          </p:nvPr>
        </p:nvGraphicFramePr>
        <p:xfrm>
          <a:off x="395536" y="2492896"/>
          <a:ext cx="8184232" cy="4226799"/>
        </p:xfrm>
        <a:graphic>
          <a:graphicData uri="http://schemas.openxmlformats.org/drawingml/2006/table">
            <a:tbl>
              <a:tblPr firstRow="1" bandRow="1">
                <a:tableStyleId>{2D5ABB26-0587-4C30-8999-92F81FD0307C}</a:tableStyleId>
              </a:tblPr>
              <a:tblGrid>
                <a:gridCol w="3672408"/>
                <a:gridCol w="4511824"/>
              </a:tblGrid>
              <a:tr h="709429">
                <a:tc>
                  <a:txBody>
                    <a:bodyPr/>
                    <a:lstStyle/>
                    <a:p>
                      <a:r>
                        <a:rPr lang="en-GB" sz="2400" b="1" dirty="0" smtClean="0">
                          <a:latin typeface="Arial" panose="020B0604020202020204" pitchFamily="34" charset="0"/>
                          <a:cs typeface="Arial" panose="020B0604020202020204" pitchFamily="34" charset="0"/>
                        </a:rPr>
                        <a:t>Symptoms</a:t>
                      </a:r>
                      <a:r>
                        <a:rPr lang="en-GB" sz="2400" b="1" baseline="0" dirty="0" smtClean="0">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can</a:t>
                      </a:r>
                      <a:r>
                        <a:rPr lang="en-GB" sz="2400" b="1" baseline="0" dirty="0" smtClean="0">
                          <a:latin typeface="Arial" panose="020B0604020202020204" pitchFamily="34" charset="0"/>
                          <a:cs typeface="Arial" panose="020B0604020202020204" pitchFamily="34" charset="0"/>
                        </a:rPr>
                        <a:t> </a:t>
                      </a:r>
                      <a:r>
                        <a:rPr lang="en-GB" sz="2400" b="1" dirty="0" smtClean="0">
                          <a:latin typeface="Arial" panose="020B0604020202020204" pitchFamily="34" charset="0"/>
                          <a:cs typeface="Arial" panose="020B0604020202020204" pitchFamily="34" charset="0"/>
                        </a:rPr>
                        <a:t>affect:</a:t>
                      </a:r>
                      <a:endParaRPr lang="en-GB" sz="2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b="1" dirty="0" smtClean="0">
                          <a:latin typeface="Arial" panose="020B0604020202020204" pitchFamily="34" charset="0"/>
                          <a:cs typeface="Arial" panose="020B0604020202020204" pitchFamily="34" charset="0"/>
                        </a:rPr>
                        <a:t>Examples:</a:t>
                      </a:r>
                      <a:endParaRPr lang="en-GB" sz="2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4379">
                <a:tc>
                  <a:txBody>
                    <a:bodyPr/>
                    <a:lstStyle/>
                    <a:p>
                      <a:r>
                        <a:rPr lang="en-GB" sz="2000" dirty="0" smtClean="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kern="1200" dirty="0" smtClean="0">
                          <a:solidFill>
                            <a:schemeClr val="tx1"/>
                          </a:solidFill>
                          <a:effectLst/>
                          <a:latin typeface="Arial" panose="020B0604020202020204" pitchFamily="34" charset="0"/>
                          <a:ea typeface="+mn-ea"/>
                          <a:cs typeface="Arial" panose="020B0604020202020204" pitchFamily="34" charset="0"/>
                        </a:rPr>
                        <a:t>Shaking</a:t>
                      </a:r>
                    </a:p>
                    <a:p>
                      <a:r>
                        <a:rPr lang="en-GB" sz="2000" kern="1200" dirty="0" smtClean="0">
                          <a:solidFill>
                            <a:schemeClr val="tx1"/>
                          </a:solidFill>
                          <a:effectLst/>
                          <a:latin typeface="Arial" panose="020B0604020202020204" pitchFamily="34" charset="0"/>
                          <a:ea typeface="+mn-ea"/>
                          <a:cs typeface="Arial" panose="020B0604020202020204" pitchFamily="34" charset="0"/>
                        </a:rPr>
                        <a:t>Difficulty controlling movement</a:t>
                      </a:r>
                    </a:p>
                    <a:p>
                      <a:r>
                        <a:rPr lang="en-GB" sz="2000" kern="1200" dirty="0" smtClean="0">
                          <a:solidFill>
                            <a:schemeClr val="tx1"/>
                          </a:solidFill>
                          <a:effectLst/>
                          <a:latin typeface="Arial" panose="020B0604020202020204" pitchFamily="34" charset="0"/>
                          <a:ea typeface="+mn-ea"/>
                          <a:cs typeface="Arial" panose="020B0604020202020204" pitchFamily="34" charset="0"/>
                        </a:rPr>
                        <a:t>Falls</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91970">
                <a:tc>
                  <a:txBody>
                    <a:bodyPr/>
                    <a:lstStyle/>
                    <a:p>
                      <a:r>
                        <a:rPr lang="en-GB" sz="2000" dirty="0" smtClean="0">
                          <a:latin typeface="Arial" panose="020B0604020202020204" pitchFamily="34" charset="0"/>
                          <a:cs typeface="Arial" panose="020B0604020202020204" pitchFamily="34" charset="0"/>
                        </a:rPr>
                        <a:t>Senses</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kern="1200" dirty="0" smtClean="0">
                          <a:solidFill>
                            <a:schemeClr val="tx1"/>
                          </a:solidFill>
                          <a:effectLst/>
                          <a:latin typeface="Arial" panose="020B0604020202020204" pitchFamily="34" charset="0"/>
                          <a:ea typeface="+mn-ea"/>
                          <a:cs typeface="Arial" panose="020B0604020202020204" pitchFamily="34" charset="0"/>
                        </a:rPr>
                        <a:t>Changes to hearing, sight, taste, smell or touch</a:t>
                      </a:r>
                    </a:p>
                    <a:p>
                      <a:r>
                        <a:rPr lang="en-GB" sz="2000" kern="1200" dirty="0" smtClean="0">
                          <a:solidFill>
                            <a:schemeClr val="tx1"/>
                          </a:solidFill>
                          <a:effectLst/>
                          <a:latin typeface="Arial" panose="020B0604020202020204" pitchFamily="34" charset="0"/>
                          <a:ea typeface="+mn-ea"/>
                          <a:cs typeface="Arial" panose="020B0604020202020204" pitchFamily="34" charset="0"/>
                        </a:rPr>
                        <a:t>Feeling numb</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19560">
                <a:tc>
                  <a:txBody>
                    <a:bodyPr/>
                    <a:lstStyle/>
                    <a:p>
                      <a:r>
                        <a:rPr lang="en-GB" sz="2000" dirty="0" smtClean="0">
                          <a:latin typeface="Arial" panose="020B0604020202020204" pitchFamily="34" charset="0"/>
                          <a:cs typeface="Arial" panose="020B0604020202020204" pitchFamily="34" charset="0"/>
                        </a:rPr>
                        <a:t>Awareness/</a:t>
                      </a:r>
                      <a:r>
                        <a:rPr lang="en-GB" sz="2000" baseline="0" dirty="0" smtClean="0">
                          <a:latin typeface="Arial" panose="020B0604020202020204" pitchFamily="34" charset="0"/>
                          <a:cs typeface="Arial" panose="020B0604020202020204" pitchFamily="34" charset="0"/>
                        </a:rPr>
                        <a:t> thinking skills</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kern="1200" dirty="0" smtClean="0">
                          <a:solidFill>
                            <a:schemeClr val="tx1"/>
                          </a:solidFill>
                          <a:effectLst/>
                          <a:latin typeface="Arial" panose="020B0604020202020204" pitchFamily="34" charset="0"/>
                          <a:ea typeface="+mn-ea"/>
                          <a:cs typeface="Arial" panose="020B0604020202020204" pitchFamily="34" charset="0"/>
                        </a:rPr>
                        <a:t>Feeling confused</a:t>
                      </a:r>
                    </a:p>
                    <a:p>
                      <a:r>
                        <a:rPr lang="en-GB" sz="2000" kern="1200" dirty="0" smtClean="0">
                          <a:solidFill>
                            <a:schemeClr val="tx1"/>
                          </a:solidFill>
                          <a:effectLst/>
                          <a:latin typeface="Arial" panose="020B0604020202020204" pitchFamily="34" charset="0"/>
                          <a:ea typeface="+mn-ea"/>
                          <a:cs typeface="Arial" panose="020B0604020202020204" pitchFamily="34" charset="0"/>
                        </a:rPr>
                        <a:t>Distant</a:t>
                      </a:r>
                    </a:p>
                    <a:p>
                      <a:r>
                        <a:rPr lang="en-GB" sz="2000" kern="1200" dirty="0" smtClean="0">
                          <a:solidFill>
                            <a:schemeClr val="tx1"/>
                          </a:solidFill>
                          <a:effectLst/>
                          <a:latin typeface="Arial" panose="020B0604020202020204" pitchFamily="34" charset="0"/>
                          <a:ea typeface="+mn-ea"/>
                          <a:cs typeface="Arial" panose="020B0604020202020204" pitchFamily="34" charset="0"/>
                        </a:rPr>
                        <a:t>Disorientated</a:t>
                      </a:r>
                    </a:p>
                    <a:p>
                      <a:r>
                        <a:rPr lang="en-GB" sz="2000" kern="1200" dirty="0" smtClean="0">
                          <a:solidFill>
                            <a:schemeClr val="tx1"/>
                          </a:solidFill>
                          <a:effectLst/>
                          <a:latin typeface="Arial" panose="020B0604020202020204" pitchFamily="34" charset="0"/>
                          <a:ea typeface="+mn-ea"/>
                          <a:cs typeface="Arial" panose="020B0604020202020204" pitchFamily="34" charset="0"/>
                        </a:rPr>
                        <a:t>Blacking out</a:t>
                      </a:r>
                      <a:endParaRPr lang="en-GB"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1105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solidFill>
            <a:schemeClr val="accent5">
              <a:lumMod val="40000"/>
              <a:lumOff val="60000"/>
            </a:schemeClr>
          </a:solidFill>
        </p:spPr>
        <p:txBody>
          <a:bodyPr>
            <a:normAutofit/>
          </a:bodyPr>
          <a:lstStyle/>
          <a:p>
            <a:pPr marL="0" indent="0">
              <a:buNone/>
            </a:pPr>
            <a:endParaRPr lang="en-GB" sz="4000" dirty="0" smtClean="0">
              <a:solidFill>
                <a:srgbClr val="FF0000"/>
              </a:solidFill>
            </a:endParaRPr>
          </a:p>
          <a:p>
            <a:pPr marL="0" indent="0" algn="ctr">
              <a:buNone/>
            </a:pPr>
            <a:endParaRPr lang="en-GB" sz="4000" dirty="0" smtClean="0">
              <a:latin typeface="Arial" panose="020B0604020202020204" pitchFamily="34" charset="0"/>
              <a:cs typeface="Arial" panose="020B0604020202020204" pitchFamily="34" charset="0"/>
            </a:endParaRPr>
          </a:p>
          <a:p>
            <a:pPr marL="0" indent="0" algn="ctr">
              <a:buNone/>
            </a:pPr>
            <a:r>
              <a:rPr lang="en-GB" sz="4000" dirty="0" smtClean="0">
                <a:latin typeface="Arial" panose="020B0604020202020204" pitchFamily="34" charset="0"/>
                <a:cs typeface="Arial" panose="020B0604020202020204" pitchFamily="34" charset="0"/>
              </a:rPr>
              <a:t>Videos of NEAD episodes</a:t>
            </a:r>
          </a:p>
          <a:p>
            <a:pPr marL="0" indent="0" algn="ctr">
              <a:buNone/>
            </a:pPr>
            <a:endParaRPr lang="en-GB" sz="4000" dirty="0">
              <a:latin typeface="Arial" panose="020B0604020202020204" pitchFamily="34" charset="0"/>
              <a:cs typeface="Arial" panose="020B0604020202020204" pitchFamily="34" charset="0"/>
            </a:endParaRPr>
          </a:p>
          <a:p>
            <a:pPr marL="0" indent="0" algn="ctr">
              <a:buNone/>
            </a:pPr>
            <a:r>
              <a:rPr lang="en-GB" sz="4000" dirty="0" smtClean="0">
                <a:solidFill>
                  <a:srgbClr val="FF0000"/>
                </a:solidFill>
                <a:latin typeface="Arial" panose="020B0604020202020204" pitchFamily="34" charset="0"/>
                <a:cs typeface="Arial" panose="020B0604020202020204" pitchFamily="34" charset="0"/>
              </a:rPr>
              <a:t>Warning</a:t>
            </a:r>
          </a:p>
        </p:txBody>
      </p:sp>
    </p:spTree>
    <p:extLst>
      <p:ext uri="{BB962C8B-B14F-4D97-AF65-F5344CB8AC3E}">
        <p14:creationId xmlns:p14="http://schemas.microsoft.com/office/powerpoint/2010/main" val="158953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8598678"/>
              </p:ext>
            </p:extLst>
          </p:nvPr>
        </p:nvGraphicFramePr>
        <p:xfrm>
          <a:off x="457200" y="1600200"/>
          <a:ext cx="7200000" cy="4349080"/>
        </p:xfrm>
        <a:graphic>
          <a:graphicData uri="http://schemas.openxmlformats.org/drawingml/2006/table">
            <a:tbl>
              <a:tblPr firstRow="1" bandRow="1">
                <a:tableStyleId>{5940675A-B579-460E-94D1-54222C63F5DA}</a:tableStyleId>
              </a:tblPr>
              <a:tblGrid>
                <a:gridCol w="1238545"/>
                <a:gridCol w="1811527"/>
                <a:gridCol w="2123483"/>
                <a:gridCol w="2026445"/>
              </a:tblGrid>
              <a:tr h="733216">
                <a:tc>
                  <a:txBody>
                    <a:bodyPr/>
                    <a:lstStyle/>
                    <a:p>
                      <a:pPr algn="l"/>
                      <a:endParaRPr lang="en-GB" dirty="0">
                        <a:latin typeface="Arial" panose="020B0604020202020204" pitchFamily="34" charset="0"/>
                        <a:cs typeface="Arial" panose="020B0604020202020204" pitchFamily="34" charset="0"/>
                      </a:endParaRPr>
                    </a:p>
                  </a:txBody>
                  <a:tcPr/>
                </a:tc>
                <a:tc>
                  <a:txBody>
                    <a:bodyPr/>
                    <a:lstStyle/>
                    <a:p>
                      <a:pPr algn="l"/>
                      <a:r>
                        <a:rPr lang="en-GB" b="1" dirty="0" smtClean="0">
                          <a:latin typeface="Arial" panose="020B0604020202020204" pitchFamily="34" charset="0"/>
                          <a:cs typeface="Arial" panose="020B0604020202020204" pitchFamily="34" charset="0"/>
                        </a:rPr>
                        <a:t>Symptoms</a:t>
                      </a:r>
                      <a:endParaRPr lang="en-GB" b="1" dirty="0">
                        <a:latin typeface="Arial" panose="020B0604020202020204" pitchFamily="34" charset="0"/>
                        <a:cs typeface="Arial" panose="020B0604020202020204" pitchFamily="34" charset="0"/>
                      </a:endParaRPr>
                    </a:p>
                  </a:txBody>
                  <a:tcPr/>
                </a:tc>
                <a:tc>
                  <a:txBody>
                    <a:bodyPr/>
                    <a:lstStyle/>
                    <a:p>
                      <a:pPr algn="l"/>
                      <a:r>
                        <a:rPr lang="en-GB" b="1" dirty="0" smtClean="0">
                          <a:latin typeface="Arial" panose="020B0604020202020204" pitchFamily="34" charset="0"/>
                          <a:cs typeface="Arial" panose="020B0604020202020204" pitchFamily="34" charset="0"/>
                        </a:rPr>
                        <a:t>Cause</a:t>
                      </a:r>
                      <a:endParaRPr lang="en-GB" b="1" dirty="0">
                        <a:latin typeface="Arial" panose="020B0604020202020204" pitchFamily="34" charset="0"/>
                        <a:cs typeface="Arial" panose="020B0604020202020204" pitchFamily="34" charset="0"/>
                      </a:endParaRPr>
                    </a:p>
                  </a:txBody>
                  <a:tcPr/>
                </a:tc>
                <a:tc>
                  <a:txBody>
                    <a:bodyPr/>
                    <a:lstStyle/>
                    <a:p>
                      <a:pPr algn="l"/>
                      <a:r>
                        <a:rPr lang="en-GB" b="1" dirty="0" smtClean="0">
                          <a:latin typeface="Arial" panose="020B0604020202020204" pitchFamily="34" charset="0"/>
                          <a:cs typeface="Arial" panose="020B0604020202020204" pitchFamily="34" charset="0"/>
                        </a:rPr>
                        <a:t>Management</a:t>
                      </a:r>
                      <a:endParaRPr lang="en-GB" b="1" dirty="0">
                        <a:latin typeface="Arial" panose="020B0604020202020204" pitchFamily="34" charset="0"/>
                        <a:cs typeface="Arial" panose="020B0604020202020204" pitchFamily="34" charset="0"/>
                      </a:endParaRPr>
                    </a:p>
                  </a:txBody>
                  <a:tcPr/>
                </a:tc>
              </a:tr>
              <a:tr h="1807932">
                <a:tc>
                  <a:txBody>
                    <a:bodyPr/>
                    <a:lstStyle/>
                    <a:p>
                      <a:pPr algn="l"/>
                      <a:r>
                        <a:rPr lang="en-GB" b="1" dirty="0" smtClean="0">
                          <a:latin typeface="Arial" panose="020B0604020202020204" pitchFamily="34" charset="0"/>
                          <a:cs typeface="Arial" panose="020B0604020202020204" pitchFamily="34" charset="0"/>
                        </a:rPr>
                        <a:t>Epilepsy</a:t>
                      </a:r>
                      <a:endParaRPr lang="en-GB" b="1" dirty="0">
                        <a:latin typeface="Arial" panose="020B0604020202020204" pitchFamily="34" charset="0"/>
                        <a:cs typeface="Arial" panose="020B0604020202020204" pitchFamily="34" charset="0"/>
                      </a:endParaRPr>
                    </a:p>
                  </a:txBody>
                  <a:tcPr/>
                </a:tc>
                <a:tc>
                  <a:txBody>
                    <a:bodyPr/>
                    <a:lstStyle/>
                    <a:p>
                      <a:pPr algn="l"/>
                      <a:r>
                        <a:rPr lang="en-GB" dirty="0" smtClean="0">
                          <a:latin typeface="Arial" panose="020B0604020202020204" pitchFamily="34" charset="0"/>
                          <a:cs typeface="Arial" panose="020B0604020202020204" pitchFamily="34" charset="0"/>
                        </a:rPr>
                        <a:t>Movement</a:t>
                      </a:r>
                    </a:p>
                    <a:p>
                      <a:pPr algn="l"/>
                      <a:r>
                        <a:rPr lang="en-GB" dirty="0" smtClean="0">
                          <a:latin typeface="Arial" panose="020B0604020202020204" pitchFamily="34" charset="0"/>
                          <a:cs typeface="Arial" panose="020B0604020202020204" pitchFamily="34" charset="0"/>
                        </a:rPr>
                        <a:t>Senses</a:t>
                      </a:r>
                    </a:p>
                    <a:p>
                      <a:pPr algn="l"/>
                      <a:r>
                        <a:rPr lang="en-GB" dirty="0" smtClean="0">
                          <a:latin typeface="Arial" panose="020B0604020202020204" pitchFamily="34" charset="0"/>
                          <a:cs typeface="Arial" panose="020B0604020202020204" pitchFamily="34" charset="0"/>
                        </a:rPr>
                        <a:t>Awareness</a:t>
                      </a:r>
                      <a:endParaRPr lang="en-GB" dirty="0">
                        <a:latin typeface="Arial" panose="020B0604020202020204" pitchFamily="34" charset="0"/>
                        <a:cs typeface="Arial" panose="020B0604020202020204" pitchFamily="34" charset="0"/>
                      </a:endParaRPr>
                    </a:p>
                  </a:txBody>
                  <a:tcPr/>
                </a:tc>
                <a:tc>
                  <a:txBody>
                    <a:bodyPr/>
                    <a:lstStyle/>
                    <a:p>
                      <a:pPr algn="l"/>
                      <a:r>
                        <a:rPr lang="en-GB" dirty="0" smtClean="0">
                          <a:latin typeface="Arial" panose="020B0604020202020204" pitchFamily="34" charset="0"/>
                          <a:cs typeface="Arial" panose="020B0604020202020204" pitchFamily="34" charset="0"/>
                        </a:rPr>
                        <a:t>Abnormal</a:t>
                      </a:r>
                      <a:r>
                        <a:rPr lang="en-GB" baseline="0" dirty="0" smtClean="0">
                          <a:latin typeface="Arial" panose="020B0604020202020204" pitchFamily="34" charset="0"/>
                          <a:cs typeface="Arial" panose="020B0604020202020204" pitchFamily="34" charset="0"/>
                        </a:rPr>
                        <a:t> activity in the brain</a:t>
                      </a:r>
                      <a:endParaRPr lang="en-GB" dirty="0">
                        <a:latin typeface="Arial" panose="020B0604020202020204" pitchFamily="34" charset="0"/>
                        <a:cs typeface="Arial" panose="020B0604020202020204" pitchFamily="34" charset="0"/>
                      </a:endParaRPr>
                    </a:p>
                  </a:txBody>
                  <a:tcPr/>
                </a:tc>
                <a:tc>
                  <a:txBody>
                    <a:bodyPr/>
                    <a:lstStyle/>
                    <a:p>
                      <a:pPr algn="l"/>
                      <a:r>
                        <a:rPr lang="en-GB" dirty="0" smtClean="0">
                          <a:latin typeface="Arial" panose="020B0604020202020204" pitchFamily="34" charset="0"/>
                          <a:cs typeface="Arial" panose="020B0604020202020204" pitchFamily="34" charset="0"/>
                        </a:rPr>
                        <a:t>Medical</a:t>
                      </a:r>
                      <a:r>
                        <a:rPr lang="en-GB" baseline="0" dirty="0" smtClean="0">
                          <a:latin typeface="Arial" panose="020B0604020202020204" pitchFamily="34" charset="0"/>
                          <a:cs typeface="Arial" panose="020B0604020202020204" pitchFamily="34" charset="0"/>
                        </a:rPr>
                        <a:t> interventions</a:t>
                      </a:r>
                      <a:endParaRPr lang="en-GB" dirty="0">
                        <a:latin typeface="Arial" panose="020B0604020202020204" pitchFamily="34" charset="0"/>
                        <a:cs typeface="Arial" panose="020B0604020202020204" pitchFamily="34" charset="0"/>
                      </a:endParaRPr>
                    </a:p>
                  </a:txBody>
                  <a:tcPr/>
                </a:tc>
              </a:tr>
              <a:tr h="1807932">
                <a:tc>
                  <a:txBody>
                    <a:bodyPr/>
                    <a:lstStyle/>
                    <a:p>
                      <a:pPr algn="l"/>
                      <a:r>
                        <a:rPr lang="en-GB" b="1" dirty="0" smtClean="0">
                          <a:latin typeface="Arial" panose="020B0604020202020204" pitchFamily="34" charset="0"/>
                          <a:cs typeface="Arial" panose="020B0604020202020204" pitchFamily="34" charset="0"/>
                        </a:rPr>
                        <a:t>NEAD</a:t>
                      </a:r>
                      <a:endParaRPr lang="en-GB" b="1" dirty="0">
                        <a:latin typeface="Arial" panose="020B0604020202020204" pitchFamily="34" charset="0"/>
                        <a:cs typeface="Arial" panose="020B0604020202020204" pitchFamily="34" charset="0"/>
                      </a:endParaRPr>
                    </a:p>
                  </a:txBody>
                  <a:tcPr/>
                </a:tc>
                <a:tc>
                  <a:txBody>
                    <a:bodyPr/>
                    <a:lstStyle/>
                    <a:p>
                      <a:pPr algn="l"/>
                      <a:r>
                        <a:rPr lang="en-GB" dirty="0" smtClean="0">
                          <a:latin typeface="Arial" panose="020B0604020202020204" pitchFamily="34" charset="0"/>
                          <a:cs typeface="Arial" panose="020B0604020202020204" pitchFamily="34" charset="0"/>
                        </a:rPr>
                        <a:t>Movement</a:t>
                      </a:r>
                    </a:p>
                    <a:p>
                      <a:pPr algn="l"/>
                      <a:r>
                        <a:rPr lang="en-GB" dirty="0" smtClean="0">
                          <a:latin typeface="Arial" panose="020B0604020202020204" pitchFamily="34" charset="0"/>
                          <a:cs typeface="Arial" panose="020B0604020202020204" pitchFamily="34" charset="0"/>
                        </a:rPr>
                        <a:t>Senses</a:t>
                      </a:r>
                    </a:p>
                    <a:p>
                      <a:pPr algn="l"/>
                      <a:r>
                        <a:rPr lang="en-GB" dirty="0" smtClean="0">
                          <a:latin typeface="Arial" panose="020B0604020202020204" pitchFamily="34" charset="0"/>
                          <a:cs typeface="Arial" panose="020B0604020202020204" pitchFamily="34" charset="0"/>
                        </a:rPr>
                        <a:t>Awareness</a:t>
                      </a:r>
                    </a:p>
                  </a:txBody>
                  <a:tcPr/>
                </a:tc>
                <a:tc>
                  <a:txBody>
                    <a:bodyPr/>
                    <a:lstStyle/>
                    <a:p>
                      <a:pPr algn="l"/>
                      <a:r>
                        <a:rPr lang="en-GB" dirty="0" smtClean="0">
                          <a:latin typeface="Arial" panose="020B0604020202020204" pitchFamily="34" charset="0"/>
                          <a:cs typeface="Arial" panose="020B0604020202020204" pitchFamily="34" charset="0"/>
                        </a:rPr>
                        <a:t>Physical</a:t>
                      </a:r>
                      <a:r>
                        <a:rPr lang="en-GB" baseline="0" dirty="0" smtClean="0">
                          <a:latin typeface="Arial" panose="020B0604020202020204" pitchFamily="34" charset="0"/>
                          <a:cs typeface="Arial" panose="020B0604020202020204" pitchFamily="34" charset="0"/>
                        </a:rPr>
                        <a:t> and emotional s</a:t>
                      </a:r>
                      <a:r>
                        <a:rPr lang="en-GB" dirty="0" smtClean="0">
                          <a:latin typeface="Arial" panose="020B0604020202020204" pitchFamily="34" charset="0"/>
                          <a:cs typeface="Arial" panose="020B0604020202020204" pitchFamily="34" charset="0"/>
                        </a:rPr>
                        <a:t>tress</a:t>
                      </a:r>
                      <a:endParaRPr lang="en-GB" dirty="0">
                        <a:latin typeface="Arial" panose="020B0604020202020204" pitchFamily="34" charset="0"/>
                        <a:cs typeface="Arial" panose="020B0604020202020204" pitchFamily="34" charset="0"/>
                      </a:endParaRPr>
                    </a:p>
                  </a:txBody>
                  <a:tcPr/>
                </a:tc>
                <a:tc>
                  <a:txBody>
                    <a:bodyPr/>
                    <a:lstStyle/>
                    <a:p>
                      <a:pPr algn="l"/>
                      <a:r>
                        <a:rPr lang="en-GB" dirty="0" smtClean="0">
                          <a:latin typeface="Arial" panose="020B0604020202020204" pitchFamily="34" charset="0"/>
                          <a:cs typeface="Arial" panose="020B0604020202020204" pitchFamily="34" charset="0"/>
                        </a:rPr>
                        <a:t>Psychological interventions</a:t>
                      </a:r>
                      <a:endParaRPr lang="en-GB" dirty="0">
                        <a:latin typeface="Arial" panose="020B0604020202020204" pitchFamily="34" charset="0"/>
                        <a:cs typeface="Arial" panose="020B0604020202020204" pitchFamily="34" charset="0"/>
                      </a:endParaRPr>
                    </a:p>
                  </a:txBody>
                  <a:tcPr/>
                </a:tc>
              </a:tr>
            </a:tbl>
          </a:graphicData>
        </a:graphic>
      </p:graphicFrame>
      <p:sp>
        <p:nvSpPr>
          <p:cNvPr id="6"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Epilepsy and NEAD – what’s the difference?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83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2181056"/>
              </p:ext>
            </p:extLst>
          </p:nvPr>
        </p:nvGraphicFramePr>
        <p:xfrm>
          <a:off x="467544" y="1275297"/>
          <a:ext cx="8208912" cy="5236789"/>
        </p:xfrm>
        <a:graphic>
          <a:graphicData uri="http://schemas.openxmlformats.org/drawingml/2006/table">
            <a:tbl>
              <a:tblPr firstRow="1" firstCol="1" bandRow="1"/>
              <a:tblGrid>
                <a:gridCol w="2307037"/>
                <a:gridCol w="5901875"/>
              </a:tblGrid>
              <a:tr h="1083050">
                <a:tc gridSpan="2">
                  <a:txBody>
                    <a:bodyPr/>
                    <a:lstStyle/>
                    <a:p>
                      <a:pPr algn="ctr">
                        <a:lnSpc>
                          <a:spcPct val="115000"/>
                        </a:lnSpc>
                        <a:spcAft>
                          <a:spcPts val="0"/>
                        </a:spcAft>
                      </a:pPr>
                      <a:endParaRPr lang="en-GB" sz="2800" b="1" dirty="0" smtClean="0">
                        <a:effectLst/>
                        <a:latin typeface="Arial"/>
                        <a:ea typeface="Calibri"/>
                        <a:cs typeface="Times New Roman"/>
                      </a:endParaRPr>
                    </a:p>
                    <a:p>
                      <a:pPr algn="ctr">
                        <a:lnSpc>
                          <a:spcPct val="115000"/>
                        </a:lnSpc>
                        <a:spcAft>
                          <a:spcPts val="0"/>
                        </a:spcAft>
                      </a:pPr>
                      <a:r>
                        <a:rPr lang="en-GB" sz="2800" b="1" dirty="0" smtClean="0">
                          <a:effectLst/>
                          <a:latin typeface="Arial"/>
                          <a:ea typeface="Calibri"/>
                          <a:cs typeface="Times New Roman"/>
                        </a:rPr>
                        <a:t>NOT </a:t>
                      </a:r>
                      <a:r>
                        <a:rPr lang="en-GB" sz="2800" b="1" dirty="0">
                          <a:effectLst/>
                          <a:latin typeface="Arial"/>
                          <a:ea typeface="Calibri"/>
                          <a:cs typeface="Times New Roman"/>
                        </a:rPr>
                        <a:t>TO BE CONFUSED WITH</a:t>
                      </a:r>
                      <a:endParaRPr lang="en-GB" sz="1400" dirty="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r h="1094605">
                <a:tc>
                  <a:txBody>
                    <a:bodyPr/>
                    <a:lstStyle/>
                    <a:p>
                      <a:pPr algn="l">
                        <a:lnSpc>
                          <a:spcPct val="115000"/>
                        </a:lnSpc>
                        <a:spcAft>
                          <a:spcPts val="0"/>
                        </a:spcAft>
                      </a:pPr>
                      <a:r>
                        <a:rPr lang="en-GB" sz="2200" b="1">
                          <a:effectLst/>
                          <a:latin typeface="Arial"/>
                          <a:ea typeface="Calibri"/>
                          <a:cs typeface="Times New Roman"/>
                        </a:rPr>
                        <a:t>Malingering</a:t>
                      </a:r>
                      <a:endParaRPr lang="en-GB" sz="110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200">
                          <a:effectLst/>
                          <a:latin typeface="Arial"/>
                          <a:ea typeface="Calibri"/>
                          <a:cs typeface="Times New Roman"/>
                        </a:rPr>
                        <a:t>Deliberately manufacturing symptoms for material gain </a:t>
                      </a:r>
                      <a:endParaRPr lang="en-GB" sz="1100">
                        <a:effectLst/>
                        <a:latin typeface="Calibri"/>
                        <a:ea typeface="Calibri"/>
                        <a:cs typeface="Times New Roman"/>
                      </a:endParaRPr>
                    </a:p>
                    <a:p>
                      <a:pPr algn="l">
                        <a:lnSpc>
                          <a:spcPct val="115000"/>
                        </a:lnSpc>
                        <a:spcAft>
                          <a:spcPts val="0"/>
                        </a:spcAft>
                      </a:pPr>
                      <a:r>
                        <a:rPr lang="en-US" sz="2200">
                          <a:effectLst/>
                          <a:latin typeface="Arial"/>
                          <a:ea typeface="Calibri"/>
                          <a:cs typeface="Times New Roman"/>
                        </a:rPr>
                        <a:t>e.g. Money</a:t>
                      </a:r>
                      <a:endParaRPr lang="en-GB" sz="110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605">
                <a:tc>
                  <a:txBody>
                    <a:bodyPr/>
                    <a:lstStyle/>
                    <a:p>
                      <a:pPr algn="l">
                        <a:lnSpc>
                          <a:spcPct val="115000"/>
                        </a:lnSpc>
                        <a:spcAft>
                          <a:spcPts val="0"/>
                        </a:spcAft>
                      </a:pPr>
                      <a:r>
                        <a:rPr lang="en-GB" sz="2200" b="1">
                          <a:effectLst/>
                          <a:latin typeface="Arial"/>
                          <a:ea typeface="Calibri"/>
                          <a:cs typeface="Times New Roman"/>
                        </a:rPr>
                        <a:t>Factitious disorder</a:t>
                      </a:r>
                      <a:endParaRPr lang="en-GB" sz="110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2200">
                          <a:effectLst/>
                          <a:latin typeface="Arial"/>
                          <a:ea typeface="Calibri"/>
                          <a:cs typeface="Times New Roman"/>
                        </a:rPr>
                        <a:t>Deliberately manufacturing symptoms for emotional gain </a:t>
                      </a:r>
                      <a:endParaRPr lang="en-GB" sz="1100">
                        <a:effectLst/>
                        <a:latin typeface="Calibri"/>
                        <a:ea typeface="Calibri"/>
                        <a:cs typeface="Times New Roman"/>
                      </a:endParaRPr>
                    </a:p>
                    <a:p>
                      <a:pPr algn="l">
                        <a:lnSpc>
                          <a:spcPct val="115000"/>
                        </a:lnSpc>
                        <a:spcAft>
                          <a:spcPts val="0"/>
                        </a:spcAft>
                      </a:pPr>
                      <a:r>
                        <a:rPr lang="en-US" sz="2200">
                          <a:effectLst/>
                          <a:latin typeface="Arial"/>
                          <a:ea typeface="Calibri"/>
                          <a:cs typeface="Times New Roman"/>
                        </a:rPr>
                        <a:t>e.g. Attention</a:t>
                      </a:r>
                      <a:endParaRPr lang="en-GB" sz="110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0307">
                <a:tc gridSpan="2">
                  <a:txBody>
                    <a:bodyPr/>
                    <a:lstStyle/>
                    <a:p>
                      <a:pPr algn="l">
                        <a:lnSpc>
                          <a:spcPct val="115000"/>
                        </a:lnSpc>
                        <a:spcAft>
                          <a:spcPts val="0"/>
                        </a:spcAft>
                      </a:pPr>
                      <a:r>
                        <a:rPr lang="en-GB" sz="2200" dirty="0">
                          <a:effectLst/>
                          <a:latin typeface="Arial"/>
                          <a:ea typeface="Calibri"/>
                          <a:cs typeface="Times New Roman"/>
                        </a:rPr>
                        <a:t> </a:t>
                      </a:r>
                      <a:endParaRPr lang="en-GB" sz="1100" dirty="0">
                        <a:effectLst/>
                        <a:latin typeface="Calibri"/>
                        <a:ea typeface="Calibri"/>
                        <a:cs typeface="Times New Roman"/>
                      </a:endParaRPr>
                    </a:p>
                    <a:p>
                      <a:pPr algn="l">
                        <a:lnSpc>
                          <a:spcPct val="115000"/>
                        </a:lnSpc>
                        <a:spcAft>
                          <a:spcPts val="0"/>
                        </a:spcAft>
                      </a:pPr>
                      <a:r>
                        <a:rPr lang="en-GB" sz="2200" dirty="0">
                          <a:effectLst/>
                          <a:latin typeface="Arial"/>
                          <a:ea typeface="Calibri"/>
                          <a:cs typeface="Times New Roman"/>
                        </a:rPr>
                        <a:t>* </a:t>
                      </a:r>
                      <a:r>
                        <a:rPr lang="en-GB" sz="2200" i="1" dirty="0">
                          <a:effectLst/>
                          <a:latin typeface="Arial"/>
                          <a:ea typeface="Calibri"/>
                          <a:cs typeface="Times New Roman"/>
                        </a:rPr>
                        <a:t>Do not mistake NEAD symptoms for factitious/malingering just because it doesn’t </a:t>
                      </a:r>
                      <a:r>
                        <a:rPr lang="en-GB" sz="2200" i="1" dirty="0" smtClean="0">
                          <a:effectLst/>
                          <a:latin typeface="Arial"/>
                          <a:ea typeface="Calibri"/>
                          <a:cs typeface="Times New Roman"/>
                        </a:rPr>
                        <a:t>fit with what you know of epileptic seizures</a:t>
                      </a:r>
                      <a:endParaRPr lang="en-GB" sz="1100" dirty="0">
                        <a:effectLst/>
                        <a:latin typeface="Calibri"/>
                        <a:ea typeface="Calibri"/>
                        <a:cs typeface="Times New Roman"/>
                      </a:endParaRPr>
                    </a:p>
                    <a:p>
                      <a:pPr algn="l">
                        <a:lnSpc>
                          <a:spcPct val="115000"/>
                        </a:lnSpc>
                        <a:spcAft>
                          <a:spcPts val="0"/>
                        </a:spcAft>
                      </a:pPr>
                      <a:r>
                        <a:rPr lang="en-GB" sz="2200" dirty="0">
                          <a:effectLst/>
                          <a:latin typeface="Arial"/>
                          <a:ea typeface="Calibri"/>
                          <a:cs typeface="Times New Roman"/>
                        </a:rPr>
                        <a:t> </a:t>
                      </a:r>
                      <a:endParaRPr lang="en-GB" sz="1100" dirty="0">
                        <a:effectLst/>
                        <a:latin typeface="Calibri"/>
                        <a:ea typeface="Calibri"/>
                        <a:cs typeface="Times New Roman"/>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r>
            </a:tbl>
          </a:graphicData>
        </a:graphic>
      </p:graphicFrame>
      <p:sp>
        <p:nvSpPr>
          <p:cNvPr id="5"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Epilepsy and NEAD – what’s the difference?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97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GB" b="1" dirty="0" smtClean="0">
                <a:latin typeface="Arial" panose="020B0604020202020204" pitchFamily="34" charset="0"/>
                <a:cs typeface="Arial" panose="020B0604020202020204" pitchFamily="34" charset="0"/>
              </a:rPr>
              <a:t>How common is NEAD?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GB" b="1" dirty="0" smtClean="0">
                <a:latin typeface="Arial" panose="020B0604020202020204" pitchFamily="34" charset="0"/>
                <a:cs typeface="Arial" panose="020B0604020202020204" pitchFamily="34" charset="0"/>
              </a:rPr>
              <a:t>Approximately…</a:t>
            </a:r>
          </a:p>
          <a:p>
            <a:pPr marL="0" indent="0">
              <a:buNone/>
            </a:pPr>
            <a:endParaRPr lang="en-GB" dirty="0" smtClean="0">
              <a:latin typeface="Arial" panose="020B0604020202020204" pitchFamily="34" charset="0"/>
              <a:cs typeface="Arial" panose="020B0604020202020204" pitchFamily="34" charset="0"/>
            </a:endParaRPr>
          </a:p>
          <a:p>
            <a:pPr marL="457200" lvl="1" indent="0">
              <a:buNone/>
            </a:pPr>
            <a:r>
              <a:rPr lang="en-GB" dirty="0" smtClean="0">
                <a:latin typeface="Arial" panose="020B0604020202020204" pitchFamily="34" charset="0"/>
                <a:cs typeface="Arial" panose="020B0604020202020204" pitchFamily="34" charset="0"/>
              </a:rPr>
              <a:t>20,000 </a:t>
            </a:r>
            <a:r>
              <a:rPr lang="en-GB" dirty="0">
                <a:latin typeface="Arial" panose="020B0604020202020204" pitchFamily="34" charset="0"/>
                <a:cs typeface="Arial" panose="020B0604020202020204" pitchFamily="34" charset="0"/>
              </a:rPr>
              <a:t>people in the UK have this diagnosis – but </a:t>
            </a:r>
            <a:r>
              <a:rPr lang="en-GB" dirty="0" smtClean="0">
                <a:latin typeface="Arial" panose="020B0604020202020204" pitchFamily="34" charset="0"/>
                <a:cs typeface="Arial" panose="020B0604020202020204" pitchFamily="34" charset="0"/>
              </a:rPr>
              <a:t>there are likely to be many more.</a:t>
            </a:r>
          </a:p>
          <a:p>
            <a:pPr lvl="1">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lvl="1" indent="0">
              <a:buNone/>
            </a:pPr>
            <a:r>
              <a:rPr lang="en-GB" dirty="0" smtClean="0">
                <a:latin typeface="Arial" panose="020B0604020202020204" pitchFamily="34" charset="0"/>
                <a:cs typeface="Arial" panose="020B0604020202020204" pitchFamily="34" charset="0"/>
              </a:rPr>
              <a:t>1 </a:t>
            </a:r>
            <a:r>
              <a:rPr lang="en-GB" dirty="0">
                <a:latin typeface="Arial" panose="020B0604020202020204" pitchFamily="34" charset="0"/>
                <a:cs typeface="Arial" panose="020B0604020202020204" pitchFamily="34" charset="0"/>
              </a:rPr>
              <a:t>out of every 5 </a:t>
            </a:r>
            <a:r>
              <a:rPr lang="en-GB" dirty="0" smtClean="0">
                <a:latin typeface="Arial" panose="020B0604020202020204" pitchFamily="34" charset="0"/>
                <a:cs typeface="Arial" panose="020B0604020202020204" pitchFamily="34" charset="0"/>
              </a:rPr>
              <a:t>people referred to a first seizure clinic go </a:t>
            </a:r>
            <a:r>
              <a:rPr lang="en-GB" dirty="0">
                <a:latin typeface="Arial" panose="020B0604020202020204" pitchFamily="34" charset="0"/>
                <a:cs typeface="Arial" panose="020B0604020202020204" pitchFamily="34" charset="0"/>
              </a:rPr>
              <a:t>on to have a diagnosis of </a:t>
            </a:r>
            <a:r>
              <a:rPr lang="en-GB" dirty="0" smtClean="0">
                <a:latin typeface="Arial" panose="020B0604020202020204" pitchFamily="34" charset="0"/>
                <a:cs typeface="Arial" panose="020B0604020202020204" pitchFamily="34" charset="0"/>
              </a:rPr>
              <a:t>NEAD.</a:t>
            </a:r>
          </a:p>
          <a:p>
            <a:pPr marL="0" lvl="0" indent="0">
              <a:buNone/>
            </a:pPr>
            <a:endParaRPr lang="en-US" dirty="0" smtClean="0"/>
          </a:p>
          <a:p>
            <a:pPr marL="400050" lvl="1" indent="0">
              <a:buNone/>
            </a:pPr>
            <a:r>
              <a:rPr lang="en-US" dirty="0" smtClean="0">
                <a:latin typeface="Arial" panose="020B0604020202020204" pitchFamily="34" charset="0"/>
                <a:cs typeface="Arial" panose="020B0604020202020204" pitchFamily="34" charset="0"/>
              </a:rPr>
              <a:t>NEAD accounts for up </a:t>
            </a:r>
            <a:r>
              <a:rPr lang="en-US" dirty="0">
                <a:latin typeface="Arial" panose="020B0604020202020204" pitchFamily="34" charset="0"/>
                <a:cs typeface="Arial" panose="020B0604020202020204" pitchFamily="34" charset="0"/>
              </a:rPr>
              <a:t>to 50% of patients brought </a:t>
            </a:r>
            <a:r>
              <a:rPr lang="en-US" dirty="0" smtClean="0">
                <a:latin typeface="Arial" panose="020B0604020202020204" pitchFamily="34" charset="0"/>
                <a:cs typeface="Arial" panose="020B0604020202020204" pitchFamily="34" charset="0"/>
              </a:rPr>
              <a:t>to hospital </a:t>
            </a:r>
            <a:r>
              <a:rPr lang="en-US" dirty="0">
                <a:latin typeface="Arial" panose="020B0604020202020204" pitchFamily="34" charset="0"/>
                <a:cs typeface="Arial" panose="020B0604020202020204" pitchFamily="34" charset="0"/>
              </a:rPr>
              <a:t>with suspected ‘status </a:t>
            </a:r>
            <a:r>
              <a:rPr lang="en-US" dirty="0" err="1">
                <a:latin typeface="Arial" panose="020B0604020202020204" pitchFamily="34" charset="0"/>
                <a:cs typeface="Arial" panose="020B0604020202020204" pitchFamily="34" charset="0"/>
              </a:rPr>
              <a:t>epilepticus</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457200" lvl="1" indent="0">
              <a:buNone/>
            </a:pPr>
            <a:endParaRPr lang="en-GB" dirty="0">
              <a:latin typeface="Arial" panose="020B0604020202020204" pitchFamily="34" charset="0"/>
              <a:cs typeface="Arial" panose="020B0604020202020204" pitchFamily="34" charset="0"/>
            </a:endParaRPr>
          </a:p>
          <a:p>
            <a:pPr marL="0" indent="0">
              <a:buNone/>
            </a:pPr>
            <a:endParaRPr lang="en-GB" dirty="0" smtClean="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Howell, Owen, Chadwick, 1989</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Kotsoupoulos</a:t>
            </a:r>
            <a:r>
              <a:rPr lang="en-GB" i="1" dirty="0">
                <a:latin typeface="Arial" panose="020B0604020202020204" pitchFamily="34" charset="0"/>
                <a:cs typeface="Arial" panose="020B0604020202020204" pitchFamily="34" charset="0"/>
              </a:rPr>
              <a:t> et al., </a:t>
            </a:r>
            <a:r>
              <a:rPr lang="en-GB" i="1" dirty="0" smtClean="0">
                <a:latin typeface="Arial" panose="020B0604020202020204" pitchFamily="34" charset="0"/>
                <a:cs typeface="Arial" panose="020B0604020202020204" pitchFamily="34" charset="0"/>
              </a:rPr>
              <a:t>2003, Rawlings, Brown &amp; </a:t>
            </a:r>
            <a:r>
              <a:rPr lang="en-GB" i="1" dirty="0" err="1" smtClean="0">
                <a:latin typeface="Arial" panose="020B0604020202020204" pitchFamily="34" charset="0"/>
                <a:cs typeface="Arial" panose="020B0604020202020204" pitchFamily="34" charset="0"/>
              </a:rPr>
              <a:t>Reuber</a:t>
            </a:r>
            <a:r>
              <a:rPr lang="en-GB" i="1" dirty="0" smtClean="0">
                <a:latin typeface="Arial" panose="020B0604020202020204" pitchFamily="34" charset="0"/>
                <a:cs typeface="Arial" panose="020B0604020202020204" pitchFamily="34" charset="0"/>
              </a:rPr>
              <a:t>, 2017</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756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GB" dirty="0" smtClean="0"/>
          </a:p>
          <a:p>
            <a:pPr marL="0" indent="0" algn="ctr">
              <a:buNone/>
            </a:pPr>
            <a:r>
              <a:rPr lang="en-GB" dirty="0" smtClean="0"/>
              <a:t>“I feel really spaced out. Like I’m not really there. I try to move but I am like a snail. I try to talk but it’s like my tongue is stuck”</a:t>
            </a:r>
          </a:p>
          <a:p>
            <a:pPr marL="0" indent="0" algn="ctr">
              <a:buNone/>
            </a:pPr>
            <a:endParaRPr lang="en-GB" dirty="0"/>
          </a:p>
          <a:p>
            <a:pPr marL="0" indent="0" algn="ctr">
              <a:buNone/>
            </a:pPr>
            <a:r>
              <a:rPr lang="en-GB" dirty="0" smtClean="0"/>
              <a:t>“It feels like I am falling, although my body is still it feels like it is being thrown around. My arms and legs are tensed and cramped up. I can see and hear but I can’t move. It’s so scary”</a:t>
            </a:r>
            <a:endParaRPr lang="en-GB" dirty="0"/>
          </a:p>
        </p:txBody>
      </p:sp>
      <p:sp>
        <p:nvSpPr>
          <p:cNvPr id="4"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t/>
            </a:r>
            <a:br>
              <a:rPr lang="en-GB" b="1" dirty="0" smtClean="0"/>
            </a:br>
            <a:r>
              <a:rPr lang="en-GB" b="1" dirty="0" smtClean="0">
                <a:latin typeface="Arial" panose="020B0604020202020204" pitchFamily="34" charset="0"/>
                <a:cs typeface="Arial" panose="020B0604020202020204" pitchFamily="34" charset="0"/>
              </a:rPr>
              <a:t>What does NEAD feel </a:t>
            </a:r>
            <a:r>
              <a:rPr lang="en-GB" b="1" dirty="0">
                <a:latin typeface="Arial" panose="020B0604020202020204" pitchFamily="34" charset="0"/>
                <a:cs typeface="Arial" panose="020B0604020202020204" pitchFamily="34" charset="0"/>
              </a:rPr>
              <a:t>like?</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957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noFill/>
          </a:ln>
        </p:spPr>
        <p:txBody>
          <a:bodyPr>
            <a:normAutofit fontScale="90000"/>
          </a:bodyPr>
          <a:lstStyle/>
          <a:p>
            <a:r>
              <a:rPr lang="en-GB" b="1" dirty="0" smtClean="0"/>
              <a:t/>
            </a:r>
            <a:br>
              <a:rPr lang="en-GB" b="1" dirty="0" smtClean="0"/>
            </a:br>
            <a:r>
              <a:rPr lang="en-GB" b="1" dirty="0" smtClean="0">
                <a:latin typeface="Arial" panose="020B0604020202020204" pitchFamily="34" charset="0"/>
                <a:cs typeface="Arial" panose="020B0604020202020204" pitchFamily="34" charset="0"/>
              </a:rPr>
              <a:t>What does NEAD feel </a:t>
            </a:r>
            <a:r>
              <a:rPr lang="en-GB" b="1" dirty="0">
                <a:latin typeface="Arial" panose="020B0604020202020204" pitchFamily="34" charset="0"/>
                <a:cs typeface="Arial" panose="020B0604020202020204" pitchFamily="34" charset="0"/>
              </a:rPr>
              <a:t>like?</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pPr marL="0" indent="0" algn="ctr">
              <a:buNone/>
            </a:pPr>
            <a:r>
              <a:rPr lang="en-GB" dirty="0" smtClean="0">
                <a:latin typeface="Arial" panose="020B0604020202020204" pitchFamily="34" charset="0"/>
                <a:cs typeface="Arial" panose="020B0604020202020204" pitchFamily="34" charset="0"/>
              </a:rPr>
              <a:t>“I feel </a:t>
            </a:r>
            <a:r>
              <a:rPr lang="en-GB" dirty="0">
                <a:latin typeface="Arial" panose="020B0604020202020204" pitchFamily="34" charset="0"/>
                <a:cs typeface="Arial" panose="020B0604020202020204" pitchFamily="34" charset="0"/>
              </a:rPr>
              <a:t>like </a:t>
            </a:r>
            <a:r>
              <a:rPr lang="en-GB" dirty="0" smtClean="0">
                <a:latin typeface="Arial" panose="020B0604020202020204" pitchFamily="34" charset="0"/>
                <a:cs typeface="Arial" panose="020B0604020202020204" pitchFamily="34" charset="0"/>
              </a:rPr>
              <a:t>I am ‘tripping</a:t>
            </a:r>
            <a:r>
              <a:rPr lang="en-GB" dirty="0">
                <a:latin typeface="Arial" panose="020B0604020202020204" pitchFamily="34" charset="0"/>
                <a:cs typeface="Arial" panose="020B0604020202020204" pitchFamily="34" charset="0"/>
              </a:rPr>
              <a:t>’ without taking nothing. I am in another world short term, and I feel confused, dazed, disorientated and its scary.  My head and brain feels like a tin of broken biscuits. I am different and feel weird. Luckily these episodes don’t last long, but they happen ‘out of the blue’, when you least expect </a:t>
            </a:r>
            <a:r>
              <a:rPr lang="en-GB" dirty="0" smtClean="0">
                <a:latin typeface="Arial" panose="020B0604020202020204" pitchFamily="34" charset="0"/>
                <a:cs typeface="Arial" panose="020B0604020202020204" pitchFamily="34" charset="0"/>
              </a:rPr>
              <a:t>it</a:t>
            </a:r>
            <a:r>
              <a:rPr lang="en-GB" dirty="0">
                <a:latin typeface="Arial" panose="020B0604020202020204" pitchFamily="34" charset="0"/>
                <a:cs typeface="Arial" panose="020B0604020202020204" pitchFamily="34" charset="0"/>
              </a:rPr>
              <a:t>.</a:t>
            </a: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Understanding of my environment is lost, and my body changes with my eyes spinning and poor-coordination and my listening is affected. I feel stupid during these episodes and I wonder do people notice </a:t>
            </a:r>
            <a:r>
              <a:rPr lang="en-GB" dirty="0" smtClean="0">
                <a:latin typeface="Arial" panose="020B0604020202020204" pitchFamily="34" charset="0"/>
                <a:cs typeface="Arial" panose="020B0604020202020204" pitchFamily="34" charset="0"/>
              </a:rPr>
              <a:t>or think </a:t>
            </a:r>
            <a:r>
              <a:rPr lang="en-GB" dirty="0">
                <a:latin typeface="Arial" panose="020B0604020202020204" pitchFamily="34" charset="0"/>
                <a:cs typeface="Arial" panose="020B0604020202020204" pitchFamily="34" charset="0"/>
              </a:rPr>
              <a:t>I am acting or faking it for attention</a:t>
            </a:r>
            <a:r>
              <a:rPr lang="en-GB" dirty="0" smtClean="0">
                <a:latin typeface="Arial" panose="020B0604020202020204" pitchFamily="34" charset="0"/>
                <a:cs typeface="Arial" panose="020B0604020202020204" pitchFamily="34" charset="0"/>
              </a:rPr>
              <a:t>?”</a:t>
            </a:r>
          </a:p>
          <a:p>
            <a:pPr marL="0" indent="0">
              <a:buNone/>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5823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dirty="0" smtClean="0">
                <a:latin typeface="Baskerville Old Face" panose="02020602080505020303" pitchFamily="18" charset="0"/>
                <a:cs typeface="Arabic Typesetting" panose="03020402040406030203" pitchFamily="66" charset="-78"/>
              </a:rPr>
              <a:t>“I feel really spaced out. Like I’m not really there. I try to move but I am like a snail. I try to talk but it’s like my tongue is stuck”</a:t>
            </a:r>
          </a:p>
          <a:p>
            <a:pPr marL="0" indent="0" algn="ctr">
              <a:buNone/>
            </a:pPr>
            <a:endParaRPr lang="en-GB" dirty="0"/>
          </a:p>
          <a:p>
            <a:pPr marL="0" indent="0" algn="ctr">
              <a:buNone/>
            </a:pPr>
            <a:r>
              <a:rPr lang="en-GB" dirty="0" smtClean="0"/>
              <a:t>“It feels like I am falling, although my body is still it feels like it is being thrown around. My arms and legs are tensed and cramped up. I can see and hear but I can’t move. It’s so scary”</a:t>
            </a:r>
            <a:endParaRPr lang="en-GB" dirty="0"/>
          </a:p>
        </p:txBody>
      </p:sp>
      <p:sp>
        <p:nvSpPr>
          <p:cNvPr id="4" name="Title 1"/>
          <p:cNvSpPr>
            <a:spLocks noGrp="1"/>
          </p:cNvSpPr>
          <p:nvPr>
            <p:ph type="title"/>
          </p:nvPr>
        </p:nvSpPr>
        <p:spPr>
          <a:solidFill>
            <a:schemeClr val="accent5">
              <a:lumMod val="40000"/>
              <a:lumOff val="60000"/>
            </a:schemeClr>
          </a:solidFill>
          <a:ln>
            <a:noFill/>
          </a:ln>
        </p:spPr>
        <p:txBody>
          <a:bodyPr>
            <a:normAutofit fontScale="90000"/>
          </a:bodyPr>
          <a:lstStyle/>
          <a:p>
            <a:r>
              <a:rPr lang="en-GB" b="1" dirty="0" smtClean="0"/>
              <a:t/>
            </a:r>
            <a:br>
              <a:rPr lang="en-GB" b="1" dirty="0" smtClean="0"/>
            </a:br>
            <a:r>
              <a:rPr lang="en-GB" b="1" dirty="0" smtClean="0">
                <a:latin typeface="Arial" panose="020B0604020202020204" pitchFamily="34" charset="0"/>
                <a:cs typeface="Arial" panose="020B0604020202020204" pitchFamily="34" charset="0"/>
              </a:rPr>
              <a:t>What does NEAD feel </a:t>
            </a:r>
            <a:r>
              <a:rPr lang="en-GB" b="1" dirty="0">
                <a:latin typeface="Arial" panose="020B0604020202020204" pitchFamily="34" charset="0"/>
                <a:cs typeface="Arial" panose="020B0604020202020204" pitchFamily="34" charset="0"/>
              </a:rPr>
              <a:t>like?</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408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GB" sz="3600" dirty="0">
              <a:latin typeface="Bell MT" panose="02020503060305020303" pitchFamily="18" charset="0"/>
              <a:ea typeface="Batang" panose="02030600000101010101" pitchFamily="18" charset="-127"/>
            </a:endParaRPr>
          </a:p>
          <a:p>
            <a:pPr marL="0" indent="0">
              <a:buNone/>
            </a:pPr>
            <a:r>
              <a:rPr lang="en-GB" sz="4000" dirty="0" smtClean="0">
                <a:latin typeface="Bell MT" panose="02020503060305020303" pitchFamily="18" charset="0"/>
                <a:ea typeface="Batang" panose="02030600000101010101" pitchFamily="18" charset="-127"/>
              </a:rPr>
              <a:t>“I </a:t>
            </a:r>
            <a:r>
              <a:rPr lang="en-GB" sz="4000" dirty="0">
                <a:latin typeface="Bell MT" panose="02020503060305020303" pitchFamily="18" charset="0"/>
                <a:ea typeface="Batang" panose="02030600000101010101" pitchFamily="18" charset="-127"/>
              </a:rPr>
              <a:t>really can’t get up and cannot speak, if I kick out it is not because I am being aggressive, it’s because my body </a:t>
            </a:r>
            <a:r>
              <a:rPr lang="en-GB" sz="4000" dirty="0" smtClean="0">
                <a:latin typeface="Bell MT" panose="02020503060305020303" pitchFamily="18" charset="0"/>
                <a:ea typeface="Batang" panose="02030600000101010101" pitchFamily="18" charset="-127"/>
              </a:rPr>
              <a:t>can’t </a:t>
            </a:r>
            <a:r>
              <a:rPr lang="en-GB" sz="4000" dirty="0">
                <a:latin typeface="Bell MT" panose="02020503060305020303" pitchFamily="18" charset="0"/>
                <a:ea typeface="Batang" panose="02030600000101010101" pitchFamily="18" charset="-127"/>
              </a:rPr>
              <a:t>help </a:t>
            </a:r>
            <a:r>
              <a:rPr lang="en-GB" sz="4000" dirty="0" smtClean="0">
                <a:latin typeface="Bell MT" panose="02020503060305020303" pitchFamily="18" charset="0"/>
                <a:ea typeface="Batang" panose="02030600000101010101" pitchFamily="18" charset="-127"/>
              </a:rPr>
              <a:t>it”</a:t>
            </a:r>
            <a:endParaRPr lang="en-GB" sz="4000" dirty="0">
              <a:latin typeface="Bell MT" panose="02020503060305020303" pitchFamily="18" charset="0"/>
              <a:ea typeface="Batang" panose="02030600000101010101" pitchFamily="18" charset="-127"/>
            </a:endParaRPr>
          </a:p>
          <a:p>
            <a:pPr marL="0" indent="0">
              <a:buNone/>
            </a:pPr>
            <a:endParaRPr lang="en-GB" dirty="0"/>
          </a:p>
        </p:txBody>
      </p:sp>
      <p:sp>
        <p:nvSpPr>
          <p:cNvPr id="4" name="Title 1"/>
          <p:cNvSpPr>
            <a:spLocks noGrp="1"/>
          </p:cNvSpPr>
          <p:nvPr>
            <p:ph type="title"/>
          </p:nvPr>
        </p:nvSpPr>
        <p:spPr>
          <a:solidFill>
            <a:schemeClr val="accent5">
              <a:lumMod val="40000"/>
              <a:lumOff val="60000"/>
            </a:schemeClr>
          </a:solidFill>
          <a:ln>
            <a:noFill/>
          </a:ln>
        </p:spPr>
        <p:txBody>
          <a:bodyPr>
            <a:normAutofit fontScale="90000"/>
          </a:bodyPr>
          <a:lstStyle/>
          <a:p>
            <a:r>
              <a:rPr lang="en-GB" b="1" dirty="0" smtClean="0"/>
              <a:t/>
            </a:r>
            <a:br>
              <a:rPr lang="en-GB" b="1" dirty="0" smtClean="0"/>
            </a:br>
            <a:r>
              <a:rPr lang="en-GB" b="1" dirty="0" smtClean="0">
                <a:latin typeface="Arial" panose="020B0604020202020204" pitchFamily="34" charset="0"/>
                <a:cs typeface="Arial" panose="020B0604020202020204" pitchFamily="34" charset="0"/>
              </a:rPr>
              <a:t>What does NEAD feel </a:t>
            </a:r>
            <a:r>
              <a:rPr lang="en-GB" b="1" dirty="0">
                <a:latin typeface="Arial" panose="020B0604020202020204" pitchFamily="34" charset="0"/>
                <a:cs typeface="Arial" panose="020B0604020202020204" pitchFamily="34" charset="0"/>
              </a:rPr>
              <a:t>like?</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444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a:solidFill>
            <a:schemeClr val="accent5">
              <a:lumMod val="40000"/>
              <a:lumOff val="60000"/>
            </a:schemeClr>
          </a:solidFill>
        </p:spPr>
        <p:txBody>
          <a:bodyPr>
            <a:normAutofit/>
          </a:bodyPr>
          <a:lstStyle/>
          <a:p>
            <a:pPr marL="0" indent="0" algn="ctr">
              <a:buNone/>
            </a:pPr>
            <a:endParaRPr lang="en-GB" sz="6600" b="1" dirty="0" smtClean="0"/>
          </a:p>
          <a:p>
            <a:pPr marL="0" indent="0" algn="ctr">
              <a:buNone/>
            </a:pPr>
            <a:r>
              <a:rPr lang="en-GB" sz="6600" b="1" dirty="0" smtClean="0">
                <a:latin typeface="Arial" panose="020B0604020202020204" pitchFamily="34" charset="0"/>
                <a:cs typeface="Arial" panose="020B0604020202020204" pitchFamily="34" charset="0"/>
              </a:rPr>
              <a:t>What is happening?</a:t>
            </a:r>
            <a:endParaRPr lang="en-GB"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71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Disclaimers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Potentially distressing area.</a:t>
            </a:r>
          </a:p>
          <a:p>
            <a:r>
              <a:rPr lang="en-GB" dirty="0" smtClean="0">
                <a:latin typeface="Arial" panose="020B0604020202020204" pitchFamily="34" charset="0"/>
                <a:cs typeface="Arial" panose="020B0604020202020204" pitchFamily="34" charset="0"/>
              </a:rPr>
              <a:t>Videos and images.</a:t>
            </a:r>
          </a:p>
          <a:p>
            <a:endParaRPr lang="en-GB" dirty="0"/>
          </a:p>
        </p:txBody>
      </p:sp>
    </p:spTree>
    <p:extLst>
      <p:ext uri="{BB962C8B-B14F-4D97-AF65-F5344CB8AC3E}">
        <p14:creationId xmlns:p14="http://schemas.microsoft.com/office/powerpoint/2010/main" val="3541995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normAutofit fontScale="90000"/>
          </a:bodyPr>
          <a:lstStyle/>
          <a:p>
            <a:r>
              <a:rPr lang="en-GB" b="1" dirty="0" smtClean="0">
                <a:latin typeface="Arial" panose="020B0604020202020204" pitchFamily="34" charset="0"/>
                <a:cs typeface="Arial" panose="020B0604020202020204" pitchFamily="34" charset="0"/>
              </a:rPr>
              <a:t>What is happening during a NEAD episode?</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556792"/>
            <a:ext cx="8229600" cy="4525963"/>
          </a:xfrm>
        </p:spPr>
        <p:txBody>
          <a:bodyPr>
            <a:normAutofit fontScale="92500" lnSpcReduction="10000"/>
          </a:bodyPr>
          <a:lstStyle/>
          <a:p>
            <a:pPr marL="0" indent="0">
              <a:buNone/>
            </a:pPr>
            <a:endParaRPr lang="en-GB" dirty="0" smtClean="0"/>
          </a:p>
          <a:p>
            <a:pPr marL="0" indent="0">
              <a:buNone/>
            </a:pPr>
            <a:r>
              <a:rPr lang="en-GB" dirty="0" smtClean="0">
                <a:latin typeface="Arial" panose="020B0604020202020204" pitchFamily="34" charset="0"/>
                <a:cs typeface="Arial" panose="020B0604020202020204" pitchFamily="34" charset="0"/>
              </a:rPr>
              <a:t>The fight/flight/freeze response  - evolutionary based fear response that is adaptive for survival</a:t>
            </a:r>
          </a:p>
          <a:p>
            <a:pPr marL="0" indent="0">
              <a:buNone/>
            </a:pPr>
            <a:endParaRPr lang="en-GB" dirty="0" smtClean="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Freezing is one of the main defensive threat reactions across species</a:t>
            </a:r>
          </a:p>
          <a:p>
            <a:pPr marL="0" indent="0">
              <a:buNone/>
            </a:pPr>
            <a:endParaRPr lang="en-GB" dirty="0">
              <a:latin typeface="Arial" panose="020B0604020202020204" pitchFamily="34" charset="0"/>
              <a:cs typeface="Arial" panose="020B0604020202020204" pitchFamily="34" charset="0"/>
            </a:endParaRPr>
          </a:p>
          <a:p>
            <a:pPr marL="0" indent="0">
              <a:buNone/>
            </a:pPr>
            <a:r>
              <a:rPr lang="en-GB" sz="2600" dirty="0" smtClean="0">
                <a:latin typeface="Arial" panose="020B0604020202020204" pitchFamily="34" charset="0"/>
                <a:cs typeface="Arial" panose="020B0604020202020204" pitchFamily="34" charset="0"/>
              </a:rPr>
              <a:t>(</a:t>
            </a:r>
            <a:r>
              <a:rPr lang="en-GB" sz="2600" i="1" dirty="0" err="1" smtClean="0">
                <a:latin typeface="Arial" panose="020B0604020202020204" pitchFamily="34" charset="0"/>
                <a:cs typeface="Arial" panose="020B0604020202020204" pitchFamily="34" charset="0"/>
              </a:rPr>
              <a:t>Roelofs</a:t>
            </a:r>
            <a:r>
              <a:rPr lang="en-GB" sz="2600" i="1" dirty="0" smtClean="0">
                <a:latin typeface="Arial" panose="020B0604020202020204" pitchFamily="34" charset="0"/>
                <a:cs typeface="Arial" panose="020B0604020202020204" pitchFamily="34" charset="0"/>
              </a:rPr>
              <a:t>, 2017; </a:t>
            </a:r>
            <a:r>
              <a:rPr lang="en-GB" sz="2600" i="1" dirty="0" err="1" smtClean="0">
                <a:latin typeface="Arial" panose="020B0604020202020204" pitchFamily="34" charset="0"/>
                <a:cs typeface="Arial" panose="020B0604020202020204" pitchFamily="34" charset="0"/>
              </a:rPr>
              <a:t>Rockliffe-Fidler</a:t>
            </a:r>
            <a:r>
              <a:rPr lang="en-GB" sz="2600" i="1" dirty="0" smtClean="0">
                <a:latin typeface="Arial" panose="020B0604020202020204" pitchFamily="34" charset="0"/>
                <a:cs typeface="Arial" panose="020B0604020202020204" pitchFamily="34" charset="0"/>
              </a:rPr>
              <a:t> &amp; </a:t>
            </a:r>
            <a:r>
              <a:rPr lang="en-GB" sz="2600" i="1" dirty="0">
                <a:latin typeface="Arial" panose="020B0604020202020204" pitchFamily="34" charset="0"/>
                <a:cs typeface="Arial" panose="020B0604020202020204" pitchFamily="34" charset="0"/>
              </a:rPr>
              <a:t>Mark </a:t>
            </a:r>
            <a:r>
              <a:rPr lang="en-GB" sz="2600" i="1" dirty="0" smtClean="0">
                <a:latin typeface="Arial" panose="020B0604020202020204" pitchFamily="34" charset="0"/>
                <a:cs typeface="Arial" panose="020B0604020202020204" pitchFamily="34" charset="0"/>
              </a:rPr>
              <a:t>Willis, 2018</a:t>
            </a:r>
            <a:r>
              <a:rPr lang="en-GB" sz="2600" dirty="0" smtClean="0">
                <a:latin typeface="Arial" panose="020B0604020202020204" pitchFamily="34" charset="0"/>
                <a:cs typeface="Arial" panose="020B0604020202020204" pitchFamily="34" charset="0"/>
              </a:rPr>
              <a:t>)</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541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anose="020B0604020202020204" pitchFamily="34" charset="0"/>
                <a:cs typeface="Arial" panose="020B0604020202020204" pitchFamily="34" charset="0"/>
              </a:rPr>
              <a:t>Fight/ Flight/ Freeze in action</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solidFill>
            <a:schemeClr val="accent5">
              <a:lumMod val="40000"/>
              <a:lumOff val="60000"/>
            </a:schemeClr>
          </a:solidFill>
        </p:spPr>
        <p:txBody>
          <a:bodyPr>
            <a:normAutofit lnSpcReduction="10000"/>
          </a:bodyPr>
          <a:lstStyle/>
          <a:p>
            <a:pPr marL="0" indent="0">
              <a:buNone/>
            </a:pPr>
            <a:endParaRPr lang="en-GB" dirty="0" smtClean="0">
              <a:hlinkClick r:id="rId3"/>
            </a:endParaRPr>
          </a:p>
          <a:p>
            <a:pPr marL="0" indent="0">
              <a:buNone/>
            </a:pPr>
            <a:endParaRPr lang="en-GB" dirty="0">
              <a:hlinkClick r:id="rId3"/>
            </a:endParaRPr>
          </a:p>
          <a:p>
            <a:pPr marL="0" indent="0" algn="ctr">
              <a:buNone/>
            </a:pPr>
            <a:r>
              <a:rPr lang="en-GB" sz="2800" dirty="0" smtClean="0">
                <a:latin typeface="Arial" panose="020B0604020202020204" pitchFamily="34" charset="0"/>
                <a:cs typeface="Arial" panose="020B0604020202020204" pitchFamily="34" charset="0"/>
                <a:hlinkClick r:id="rId3"/>
              </a:rPr>
              <a:t>https</a:t>
            </a:r>
            <a:r>
              <a:rPr lang="en-GB" sz="2800" dirty="0">
                <a:latin typeface="Arial" panose="020B0604020202020204" pitchFamily="34" charset="0"/>
                <a:cs typeface="Arial" panose="020B0604020202020204" pitchFamily="34" charset="0"/>
                <a:hlinkClick r:id="rId3"/>
              </a:rPr>
              <a:t>://</a:t>
            </a:r>
            <a:r>
              <a:rPr lang="en-GB" sz="2800" dirty="0" smtClean="0">
                <a:latin typeface="Arial" panose="020B0604020202020204" pitchFamily="34" charset="0"/>
                <a:cs typeface="Arial" panose="020B0604020202020204" pitchFamily="34" charset="0"/>
                <a:hlinkClick r:id="rId3"/>
              </a:rPr>
              <a:t>www.youtube.com/watch?v=lAtW7nJUcRA</a:t>
            </a:r>
            <a:endParaRPr lang="en-GB" sz="2800" dirty="0" smtClean="0">
              <a:latin typeface="Arial" panose="020B0604020202020204" pitchFamily="34" charset="0"/>
              <a:cs typeface="Arial" panose="020B0604020202020204" pitchFamily="34" charset="0"/>
            </a:endParaRPr>
          </a:p>
          <a:p>
            <a:pPr marL="0" indent="0" algn="ctr">
              <a:buNone/>
            </a:pPr>
            <a:endParaRPr lang="en-GB" sz="2800" dirty="0">
              <a:latin typeface="Arial" panose="020B0604020202020204" pitchFamily="34" charset="0"/>
              <a:cs typeface="Arial" panose="020B0604020202020204" pitchFamily="34" charset="0"/>
            </a:endParaRPr>
          </a:p>
          <a:p>
            <a:pPr marL="0" indent="0" algn="ctr">
              <a:buNone/>
            </a:pPr>
            <a:endParaRPr lang="en-GB" sz="2800" dirty="0" smtClean="0">
              <a:latin typeface="Arial" panose="020B0604020202020204" pitchFamily="34" charset="0"/>
              <a:cs typeface="Arial" panose="020B0604020202020204" pitchFamily="34" charset="0"/>
            </a:endParaRPr>
          </a:p>
          <a:p>
            <a:pPr marL="0" indent="0" algn="ctr">
              <a:buNone/>
            </a:pPr>
            <a:endParaRPr lang="en-GB" sz="2800" dirty="0">
              <a:latin typeface="Arial" panose="020B0604020202020204" pitchFamily="34" charset="0"/>
              <a:cs typeface="Arial" panose="020B0604020202020204" pitchFamily="34" charset="0"/>
            </a:endParaRPr>
          </a:p>
          <a:p>
            <a:pPr marL="0" indent="0" algn="r">
              <a:buNone/>
            </a:pPr>
            <a:r>
              <a:rPr lang="en-US" sz="2800" i="1" dirty="0" smtClean="0">
                <a:latin typeface="Arial" panose="020B0604020202020204" pitchFamily="34" charset="0"/>
                <a:cs typeface="Arial" panose="020B0604020202020204" pitchFamily="34" charset="0"/>
              </a:rPr>
              <a:t>(</a:t>
            </a:r>
            <a:r>
              <a:rPr lang="en-GB" sz="2800" i="1" dirty="0" err="1" smtClean="0">
                <a:latin typeface="Arial" panose="020B0604020202020204" pitchFamily="34" charset="0"/>
                <a:cs typeface="Arial" panose="020B0604020202020204" pitchFamily="34" charset="0"/>
              </a:rPr>
              <a:t>Rockliffe-Fidler</a:t>
            </a:r>
            <a:r>
              <a:rPr lang="en-GB" sz="2800" i="1" dirty="0" smtClean="0">
                <a:latin typeface="Arial" panose="020B0604020202020204" pitchFamily="34" charset="0"/>
                <a:cs typeface="Arial" panose="020B0604020202020204" pitchFamily="34" charset="0"/>
              </a:rPr>
              <a:t> &amp; Willis, 2018</a:t>
            </a:r>
            <a:r>
              <a:rPr lang="en-GB" sz="2800" i="1" dirty="0">
                <a:latin typeface="Arial" panose="020B0604020202020204" pitchFamily="34" charset="0"/>
                <a:cs typeface="Arial" panose="020B0604020202020204" pitchFamily="34" charset="0"/>
              </a:rPr>
              <a:t>)</a:t>
            </a:r>
          </a:p>
          <a:p>
            <a:pPr marL="0" indent="0" algn="ctr">
              <a:buNone/>
            </a:pPr>
            <a:endParaRPr lang="en-GB" sz="2800" dirty="0" smtClean="0">
              <a:latin typeface="Arial" panose="020B0604020202020204" pitchFamily="34" charset="0"/>
              <a:cs typeface="Arial" panose="020B0604020202020204" pitchFamily="34" charset="0"/>
            </a:endParaRPr>
          </a:p>
          <a:p>
            <a:pPr marL="0" indent="0" algn="ctr">
              <a:buNone/>
            </a:pPr>
            <a:r>
              <a:rPr lang="en-GB" b="1" dirty="0" smtClean="0">
                <a:solidFill>
                  <a:srgbClr val="FF0000"/>
                </a:solidFill>
                <a:latin typeface="Arial" panose="020B0604020202020204" pitchFamily="34" charset="0"/>
                <a:cs typeface="Arial" panose="020B0604020202020204" pitchFamily="34" charset="0"/>
              </a:rPr>
              <a:t>WARNING</a:t>
            </a:r>
            <a:endParaRPr lang="en-GB"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5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GB" b="1" dirty="0" smtClean="0">
                <a:latin typeface="Arial" panose="020B0604020202020204" pitchFamily="34" charset="0"/>
                <a:cs typeface="Arial" panose="020B0604020202020204" pitchFamily="34" charset="0"/>
              </a:rPr>
              <a:t>Polyvagal Theory</a:t>
            </a:r>
            <a:endParaRPr lang="en-GB" b="1"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3739"/>
          <a:stretch/>
        </p:blipFill>
        <p:spPr bwMode="auto">
          <a:xfrm>
            <a:off x="827584" y="1268760"/>
            <a:ext cx="7232848"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701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12776"/>
            <a:ext cx="4860032" cy="3170099"/>
          </a:xfrm>
          <a:prstGeom prst="rect">
            <a:avLst/>
          </a:prstGeom>
          <a:solidFill>
            <a:schemeClr val="accent3">
              <a:lumMod val="60000"/>
              <a:lumOff val="40000"/>
            </a:schemeClr>
          </a:solidFill>
        </p:spPr>
        <p:txBody>
          <a:bodyPr wrap="square">
            <a:spAutoFit/>
          </a:bodyPr>
          <a:lstStyle/>
          <a:p>
            <a:r>
              <a:rPr lang="en-GB" sz="2000" b="1" dirty="0">
                <a:latin typeface="Arial" panose="020B0604020202020204" pitchFamily="34" charset="0"/>
                <a:cs typeface="Arial" panose="020B0604020202020204" pitchFamily="34" charset="0"/>
              </a:rPr>
              <a:t>Body sensations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Feel strong and at ease</a:t>
            </a:r>
          </a:p>
          <a:p>
            <a:r>
              <a:rPr lang="en-GB" sz="2000" dirty="0">
                <a:latin typeface="Arial" panose="020B0604020202020204" pitchFamily="34" charset="0"/>
                <a:cs typeface="Arial" panose="020B0604020202020204" pitchFamily="34" charset="0"/>
              </a:rPr>
              <a:t>Breathing is comfortable </a:t>
            </a:r>
          </a:p>
          <a:p>
            <a:r>
              <a:rPr lang="en-GB" sz="2000" dirty="0">
                <a:latin typeface="Arial" panose="020B0604020202020204" pitchFamily="34" charset="0"/>
                <a:cs typeface="Arial" panose="020B0604020202020204" pitchFamily="34" charset="0"/>
              </a:rPr>
              <a:t>Muscles relax</a:t>
            </a:r>
          </a:p>
          <a:p>
            <a:r>
              <a:rPr lang="en-GB" sz="2000" dirty="0">
                <a:latin typeface="Arial" panose="020B0604020202020204" pitchFamily="34" charset="0"/>
                <a:cs typeface="Arial" panose="020B0604020202020204" pitchFamily="34" charset="0"/>
              </a:rPr>
              <a:t>Heart rate slower</a:t>
            </a:r>
          </a:p>
          <a:p>
            <a:r>
              <a:rPr lang="en-GB" sz="2000" dirty="0">
                <a:latin typeface="Arial" panose="020B0604020202020204" pitchFamily="34" charset="0"/>
                <a:cs typeface="Arial" panose="020B0604020202020204" pitchFamily="34" charset="0"/>
              </a:rPr>
              <a:t>In control of body movements</a:t>
            </a:r>
          </a:p>
          <a:p>
            <a:r>
              <a:rPr lang="en-GB" sz="2000" dirty="0">
                <a:latin typeface="Arial" panose="020B0604020202020204" pitchFamily="34" charset="0"/>
                <a:cs typeface="Arial" panose="020B0604020202020204" pitchFamily="34" charset="0"/>
              </a:rPr>
              <a:t>Feel </a:t>
            </a:r>
            <a:r>
              <a:rPr lang="en-GB" sz="2000" dirty="0" smtClean="0">
                <a:latin typeface="Arial" panose="020B0604020202020204" pitchFamily="34" charset="0"/>
                <a:cs typeface="Arial" panose="020B0604020202020204" pitchFamily="34" charset="0"/>
              </a:rPr>
              <a:t>relaxed</a:t>
            </a:r>
            <a:br>
              <a:rPr lang="en-GB" sz="2000" dirty="0" smtClean="0">
                <a:latin typeface="Arial" panose="020B0604020202020204" pitchFamily="34" charset="0"/>
                <a:cs typeface="Arial" panose="020B0604020202020204" pitchFamily="34" charset="0"/>
              </a:rPr>
            </a:br>
            <a:endParaRPr lang="en-GB" sz="2000" dirty="0" smtClean="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64872" y="188640"/>
            <a:ext cx="8229600" cy="792088"/>
          </a:xfrm>
          <a:solidFill>
            <a:schemeClr val="accent5">
              <a:lumMod val="40000"/>
              <a:lumOff val="60000"/>
            </a:schemeClr>
          </a:solidFill>
        </p:spPr>
        <p:txBody>
          <a:bodyPr>
            <a:normAutofit/>
          </a:bodyPr>
          <a:lstStyle/>
          <a:p>
            <a:r>
              <a:rPr lang="en-GB" sz="3600" b="1" dirty="0">
                <a:latin typeface="Arial" panose="020B0604020202020204" pitchFamily="34" charset="0"/>
                <a:cs typeface="Arial" panose="020B0604020202020204" pitchFamily="34" charset="0"/>
              </a:rPr>
              <a:t>Traffic lights </a:t>
            </a:r>
            <a:r>
              <a:rPr lang="en-GB" sz="3600" b="1" dirty="0" smtClean="0">
                <a:latin typeface="Arial" panose="020B0604020202020204" pitchFamily="34" charset="0"/>
                <a:cs typeface="Arial" panose="020B0604020202020204" pitchFamily="34" charset="0"/>
              </a:rPr>
              <a:t>– Green (rest/digest)</a:t>
            </a:r>
            <a:endParaRPr lang="en-GB" sz="3600" b="1" dirty="0">
              <a:latin typeface="Arial" panose="020B0604020202020204" pitchFamily="34" charset="0"/>
              <a:cs typeface="Arial" panose="020B0604020202020204" pitchFamily="34" charset="0"/>
            </a:endParaRPr>
          </a:p>
        </p:txBody>
      </p:sp>
      <p:sp>
        <p:nvSpPr>
          <p:cNvPr id="14" name="Rectangle 13"/>
          <p:cNvSpPr/>
          <p:nvPr/>
        </p:nvSpPr>
        <p:spPr>
          <a:xfrm>
            <a:off x="0" y="3634076"/>
            <a:ext cx="4682617" cy="2554545"/>
          </a:xfrm>
          <a:prstGeom prst="rect">
            <a:avLst/>
          </a:prstGeom>
          <a:solidFill>
            <a:schemeClr val="accent3">
              <a:lumMod val="60000"/>
              <a:lumOff val="40000"/>
            </a:schemeClr>
          </a:solidFill>
        </p:spPr>
        <p:txBody>
          <a:bodyPr wrap="square">
            <a:spAutoFit/>
          </a:bodyPr>
          <a:lstStyle/>
          <a:p>
            <a:r>
              <a:rPr lang="en-GB" sz="2000" b="1" dirty="0">
                <a:latin typeface="Arial" panose="020B0604020202020204" pitchFamily="34" charset="0"/>
                <a:cs typeface="Arial" panose="020B0604020202020204" pitchFamily="34" charset="0"/>
              </a:rPr>
              <a:t>Behaviour</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Seek connection with other people</a:t>
            </a:r>
          </a:p>
          <a:p>
            <a:r>
              <a:rPr lang="en-GB" sz="2000" dirty="0">
                <a:latin typeface="Arial" panose="020B0604020202020204" pitchFamily="34" charset="0"/>
                <a:cs typeface="Arial" panose="020B0604020202020204" pitchFamily="34" charset="0"/>
              </a:rPr>
              <a:t>Engage in valued activities</a:t>
            </a:r>
          </a:p>
          <a:p>
            <a:r>
              <a:rPr lang="en-GB" sz="2000" dirty="0">
                <a:latin typeface="Arial" panose="020B0604020202020204" pitchFamily="34" charset="0"/>
                <a:cs typeface="Arial" panose="020B0604020202020204" pitchFamily="34" charset="0"/>
              </a:rPr>
              <a:t>More willing to try new things</a:t>
            </a:r>
          </a:p>
          <a:p>
            <a:r>
              <a:rPr lang="en-GB" sz="2000" dirty="0">
                <a:latin typeface="Arial" panose="020B0604020202020204" pitchFamily="34" charset="0"/>
                <a:cs typeface="Arial" panose="020B0604020202020204" pitchFamily="34" charset="0"/>
              </a:rPr>
              <a:t>Can sleep easily at </a:t>
            </a:r>
            <a:r>
              <a:rPr lang="en-GB" sz="2000" dirty="0" smtClean="0">
                <a:latin typeface="Arial" panose="020B0604020202020204" pitchFamily="34" charset="0"/>
                <a:cs typeface="Arial" panose="020B0604020202020204" pitchFamily="34" charset="0"/>
              </a:rPr>
              <a:t>night</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pic>
        <p:nvPicPr>
          <p:cNvPr id="4105" name="Picture 9" descr="Image result for calm behaviou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5104" y="4439176"/>
            <a:ext cx="792088" cy="6714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684066" y="1429397"/>
            <a:ext cx="4493939" cy="2554545"/>
          </a:xfrm>
          <a:prstGeom prst="rect">
            <a:avLst/>
          </a:prstGeom>
          <a:solidFill>
            <a:schemeClr val="accent3">
              <a:lumMod val="60000"/>
              <a:lumOff val="40000"/>
            </a:schemeClr>
          </a:solidFill>
        </p:spPr>
        <p:txBody>
          <a:bodyPr wrap="square">
            <a:spAutoFit/>
          </a:bodyPr>
          <a:lstStyle/>
          <a:p>
            <a:r>
              <a:rPr lang="en-GB" sz="2000" b="1" dirty="0">
                <a:latin typeface="Arial" panose="020B0604020202020204" pitchFamily="34" charset="0"/>
                <a:cs typeface="Arial" panose="020B0604020202020204" pitchFamily="34" charset="0"/>
              </a:rPr>
              <a:t>Thinking</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Can learn new information</a:t>
            </a:r>
          </a:p>
          <a:p>
            <a:r>
              <a:rPr lang="en-GB" sz="2000" dirty="0">
                <a:latin typeface="Arial" panose="020B0604020202020204" pitchFamily="34" charset="0"/>
                <a:cs typeface="Arial" panose="020B0604020202020204" pitchFamily="34" charset="0"/>
              </a:rPr>
              <a:t>Aware of the “here and now”</a:t>
            </a:r>
          </a:p>
          <a:p>
            <a:r>
              <a:rPr lang="en-GB" sz="2000" dirty="0">
                <a:latin typeface="Arial" panose="020B0604020202020204" pitchFamily="34" charset="0"/>
                <a:cs typeface="Arial" panose="020B0604020202020204" pitchFamily="34" charset="0"/>
              </a:rPr>
              <a:t>Can shift attention</a:t>
            </a:r>
          </a:p>
          <a:p>
            <a:r>
              <a:rPr lang="en-GB" sz="2000" dirty="0">
                <a:latin typeface="Arial" panose="020B0604020202020204" pitchFamily="34" charset="0"/>
                <a:cs typeface="Arial" panose="020B0604020202020204" pitchFamily="34" charset="0"/>
              </a:rPr>
              <a:t>Able to make decisions</a:t>
            </a:r>
          </a:p>
          <a:p>
            <a:r>
              <a:rPr lang="en-GB" sz="2000" dirty="0">
                <a:latin typeface="Arial" panose="020B0604020202020204" pitchFamily="34" charset="0"/>
                <a:cs typeface="Arial" panose="020B0604020202020204" pitchFamily="34" charset="0"/>
              </a:rPr>
              <a:t>Thinking clearly, clarity </a:t>
            </a:r>
          </a:p>
          <a:p>
            <a:r>
              <a:rPr lang="en-GB" sz="2000" dirty="0">
                <a:latin typeface="Arial" panose="020B0604020202020204" pitchFamily="34" charset="0"/>
                <a:cs typeface="Arial" panose="020B0604020202020204" pitchFamily="34" charset="0"/>
              </a:rPr>
              <a:t>Imagination, </a:t>
            </a:r>
            <a:r>
              <a:rPr lang="en-GB" sz="2000" dirty="0" smtClean="0">
                <a:latin typeface="Arial" panose="020B0604020202020204" pitchFamily="34" charset="0"/>
                <a:cs typeface="Arial" panose="020B0604020202020204" pitchFamily="34" charset="0"/>
              </a:rPr>
              <a:t>creativity</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pic>
        <p:nvPicPr>
          <p:cNvPr id="4107" name="Picture 11" descr="Image result for think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2683447"/>
            <a:ext cx="928777" cy="9287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ody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8022" y="1831780"/>
            <a:ext cx="928777" cy="92877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6553200" y="5713842"/>
            <a:ext cx="2133600" cy="365125"/>
          </a:xfrm>
        </p:spPr>
        <p:txBody>
          <a:bodyPr/>
          <a:lstStyle/>
          <a:p>
            <a:fld id="{E5EBBCF7-9C32-47AD-925B-38AE9415DE4E}" type="slidenum">
              <a:rPr lang="en-GB" smtClean="0"/>
              <a:t>23</a:t>
            </a:fld>
            <a:endParaRPr lang="en-GB"/>
          </a:p>
        </p:txBody>
      </p:sp>
      <p:sp>
        <p:nvSpPr>
          <p:cNvPr id="9" name="Rectangle 8"/>
          <p:cNvSpPr/>
          <p:nvPr/>
        </p:nvSpPr>
        <p:spPr>
          <a:xfrm>
            <a:off x="4686799" y="3680295"/>
            <a:ext cx="4491206" cy="2554545"/>
          </a:xfrm>
          <a:prstGeom prst="rect">
            <a:avLst/>
          </a:prstGeom>
          <a:solidFill>
            <a:schemeClr val="accent3">
              <a:lumMod val="60000"/>
              <a:lumOff val="40000"/>
            </a:schemeClr>
          </a:solidFill>
        </p:spPr>
        <p:txBody>
          <a:bodyPr wrap="square">
            <a:spAutoFit/>
          </a:bodyPr>
          <a:lstStyle/>
          <a:p>
            <a:r>
              <a:rPr lang="en-GB" sz="2000" b="1" dirty="0">
                <a:latin typeface="Arial" panose="020B0604020202020204" pitchFamily="34" charset="0"/>
                <a:cs typeface="Arial" panose="020B0604020202020204" pitchFamily="34" charset="0"/>
              </a:rPr>
              <a:t>Emotions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Curious, even about challenges</a:t>
            </a:r>
          </a:p>
          <a:p>
            <a:r>
              <a:rPr lang="en-GB" sz="2000" dirty="0">
                <a:latin typeface="Arial" panose="020B0604020202020204" pitchFamily="34" charset="0"/>
                <a:cs typeface="Arial" panose="020B0604020202020204" pitchFamily="34" charset="0"/>
              </a:rPr>
              <a:t>Courageous</a:t>
            </a:r>
          </a:p>
          <a:p>
            <a:r>
              <a:rPr lang="en-GB" sz="2000" dirty="0">
                <a:latin typeface="Arial" panose="020B0604020202020204" pitchFamily="34" charset="0"/>
                <a:cs typeface="Arial" panose="020B0604020202020204" pitchFamily="34" charset="0"/>
              </a:rPr>
              <a:t>Connected</a:t>
            </a:r>
          </a:p>
          <a:p>
            <a:r>
              <a:rPr lang="en-GB" sz="2000" dirty="0">
                <a:latin typeface="Arial" panose="020B0604020202020204" pitchFamily="34" charset="0"/>
                <a:cs typeface="Arial" panose="020B0604020202020204" pitchFamily="34" charset="0"/>
              </a:rPr>
              <a:t>Experience emotions without </a:t>
            </a: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getting </a:t>
            </a:r>
            <a:r>
              <a:rPr lang="en-GB" sz="2000" dirty="0">
                <a:latin typeface="Arial" panose="020B0604020202020204" pitchFamily="34" charset="0"/>
                <a:cs typeface="Arial" panose="020B0604020202020204" pitchFamily="34" charset="0"/>
              </a:rPr>
              <a:t>stuck</a:t>
            </a:r>
          </a:p>
          <a:p>
            <a:r>
              <a:rPr lang="en-GB" sz="2000" dirty="0">
                <a:latin typeface="Arial" panose="020B0604020202020204" pitchFamily="34" charset="0"/>
                <a:cs typeface="Arial" panose="020B0604020202020204" pitchFamily="34" charset="0"/>
              </a:rPr>
              <a:t>Compassionate</a:t>
            </a:r>
          </a:p>
          <a:p>
            <a:r>
              <a:rPr lang="en-GB" sz="2000" dirty="0">
                <a:latin typeface="Arial" panose="020B0604020202020204" pitchFamily="34" charset="0"/>
                <a:cs typeface="Arial" panose="020B0604020202020204" pitchFamily="34" charset="0"/>
              </a:rPr>
              <a:t>Confident</a:t>
            </a:r>
          </a:p>
        </p:txBody>
      </p:sp>
      <p:pic>
        <p:nvPicPr>
          <p:cNvPr id="410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01644" y="4233257"/>
            <a:ext cx="646937" cy="699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06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2415" y="1124741"/>
            <a:ext cx="3406204" cy="5632311"/>
          </a:xfrm>
          <a:prstGeom prst="rect">
            <a:avLst/>
          </a:prstGeom>
          <a:solidFill>
            <a:srgbClr val="FFC000"/>
          </a:solidFill>
        </p:spPr>
        <p:txBody>
          <a:bodyPr wrap="square">
            <a:spAutoFit/>
          </a:bodyPr>
          <a:lstStyle/>
          <a:p>
            <a:r>
              <a:rPr lang="en-GB" sz="2000" b="1" dirty="0">
                <a:latin typeface="Arial" panose="020B0604020202020204" pitchFamily="34" charset="0"/>
                <a:cs typeface="Arial" panose="020B0604020202020204" pitchFamily="34" charset="0"/>
              </a:rPr>
              <a:t>Body sensations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Feel tense</a:t>
            </a:r>
          </a:p>
          <a:p>
            <a:r>
              <a:rPr lang="en-GB" sz="2000" dirty="0">
                <a:latin typeface="Arial" panose="020B0604020202020204" pitchFamily="34" charset="0"/>
                <a:cs typeface="Arial" panose="020B0604020202020204" pitchFamily="34" charset="0"/>
              </a:rPr>
              <a:t>Heart rate speeds up</a:t>
            </a:r>
          </a:p>
          <a:p>
            <a:r>
              <a:rPr lang="en-GB" sz="2000" dirty="0">
                <a:latin typeface="Arial" panose="020B0604020202020204" pitchFamily="34" charset="0"/>
                <a:cs typeface="Arial" panose="020B0604020202020204" pitchFamily="34" charset="0"/>
              </a:rPr>
              <a:t>Fast/ shallow breathing</a:t>
            </a:r>
          </a:p>
          <a:p>
            <a:r>
              <a:rPr lang="en-GB" sz="2000" dirty="0">
                <a:latin typeface="Arial" panose="020B0604020202020204" pitchFamily="34" charset="0"/>
                <a:cs typeface="Arial" panose="020B0604020202020204" pitchFamily="34" charset="0"/>
              </a:rPr>
              <a:t>Throat tightens</a:t>
            </a:r>
          </a:p>
          <a:p>
            <a:r>
              <a:rPr lang="en-GB" sz="2000" dirty="0">
                <a:latin typeface="Arial" panose="020B0604020202020204" pitchFamily="34" charset="0"/>
                <a:cs typeface="Arial" panose="020B0604020202020204" pitchFamily="34" charset="0"/>
              </a:rPr>
              <a:t>‘Butterflies’</a:t>
            </a:r>
          </a:p>
          <a:p>
            <a:r>
              <a:rPr lang="en-GB" sz="2000" dirty="0">
                <a:latin typeface="Arial" panose="020B0604020202020204" pitchFamily="34" charset="0"/>
                <a:cs typeface="Arial" panose="020B0604020202020204" pitchFamily="34" charset="0"/>
              </a:rPr>
              <a:t>Feeling hot</a:t>
            </a:r>
          </a:p>
          <a:p>
            <a:r>
              <a:rPr lang="en-GB" sz="2000" dirty="0">
                <a:latin typeface="Arial" panose="020B0604020202020204" pitchFamily="34" charset="0"/>
                <a:cs typeface="Arial" panose="020B0604020202020204" pitchFamily="34" charset="0"/>
              </a:rPr>
              <a:t>Nausea/ feeling sick </a:t>
            </a:r>
          </a:p>
          <a:p>
            <a:r>
              <a:rPr lang="en-GB" sz="2000" dirty="0">
                <a:latin typeface="Arial" panose="020B0604020202020204" pitchFamily="34" charset="0"/>
                <a:cs typeface="Arial" panose="020B0604020202020204" pitchFamily="34" charset="0"/>
              </a:rPr>
              <a:t>Urination</a:t>
            </a:r>
          </a:p>
          <a:p>
            <a:r>
              <a:rPr lang="en-GB" sz="2000" dirty="0">
                <a:latin typeface="Arial" panose="020B0604020202020204" pitchFamily="34" charset="0"/>
                <a:cs typeface="Arial" panose="020B0604020202020204" pitchFamily="34" charset="0"/>
              </a:rPr>
              <a:t>Change in appetite</a:t>
            </a:r>
          </a:p>
          <a:p>
            <a:r>
              <a:rPr lang="en-GB" sz="2000" dirty="0">
                <a:latin typeface="Arial" panose="020B0604020202020204" pitchFamily="34" charset="0"/>
                <a:cs typeface="Arial" panose="020B0604020202020204" pitchFamily="34" charset="0"/>
              </a:rPr>
              <a:t>Dry mouth</a:t>
            </a:r>
          </a:p>
          <a:p>
            <a:r>
              <a:rPr lang="en-GB" sz="2000" dirty="0">
                <a:latin typeface="Arial" panose="020B0604020202020204" pitchFamily="34" charset="0"/>
                <a:cs typeface="Arial" panose="020B0604020202020204" pitchFamily="34" charset="0"/>
              </a:rPr>
              <a:t>Difficulty sleeping</a:t>
            </a:r>
          </a:p>
          <a:p>
            <a:r>
              <a:rPr lang="en-GB" sz="2000" dirty="0">
                <a:latin typeface="Arial" panose="020B0604020202020204" pitchFamily="34" charset="0"/>
                <a:cs typeface="Arial" panose="020B0604020202020204" pitchFamily="34" charset="0"/>
              </a:rPr>
              <a:t>Digestive changes</a:t>
            </a:r>
          </a:p>
          <a:p>
            <a:r>
              <a:rPr lang="en-GB" sz="2000" dirty="0">
                <a:latin typeface="Arial" panose="020B0604020202020204" pitchFamily="34" charset="0"/>
                <a:cs typeface="Arial" panose="020B0604020202020204" pitchFamily="34" charset="0"/>
              </a:rPr>
              <a:t>Headaches</a:t>
            </a:r>
          </a:p>
          <a:p>
            <a:r>
              <a:rPr lang="en-GB" sz="2000" dirty="0">
                <a:latin typeface="Arial" panose="020B0604020202020204" pitchFamily="34" charset="0"/>
                <a:cs typeface="Arial" panose="020B0604020202020204" pitchFamily="34" charset="0"/>
              </a:rPr>
              <a:t>Pain</a:t>
            </a:r>
          </a:p>
          <a:p>
            <a:r>
              <a:rPr lang="en-GB" sz="2000" dirty="0">
                <a:latin typeface="Arial" panose="020B0604020202020204" pitchFamily="34" charset="0"/>
                <a:cs typeface="Arial" panose="020B0604020202020204" pitchFamily="34" charset="0"/>
              </a:rPr>
              <a:t>Sweating, shaking</a:t>
            </a:r>
          </a:p>
          <a:p>
            <a:r>
              <a:rPr lang="en-GB" sz="2000" dirty="0">
                <a:latin typeface="Arial" panose="020B0604020202020204" pitchFamily="34" charset="0"/>
                <a:cs typeface="Arial" panose="020B0604020202020204" pitchFamily="34" charset="0"/>
              </a:rPr>
              <a:t>Changes to bowel movements</a:t>
            </a:r>
          </a:p>
        </p:txBody>
      </p:sp>
      <p:sp>
        <p:nvSpPr>
          <p:cNvPr id="2" name="Title 1"/>
          <p:cNvSpPr>
            <a:spLocks noGrp="1"/>
          </p:cNvSpPr>
          <p:nvPr>
            <p:ph type="title"/>
          </p:nvPr>
        </p:nvSpPr>
        <p:spPr>
          <a:xfrm>
            <a:off x="457200" y="274638"/>
            <a:ext cx="8229600" cy="864345"/>
          </a:xfrm>
          <a:solidFill>
            <a:schemeClr val="accent5">
              <a:lumMod val="40000"/>
              <a:lumOff val="60000"/>
            </a:schemeClr>
          </a:solidFill>
        </p:spPr>
        <p:txBody>
          <a:bodyPr>
            <a:normAutofit/>
          </a:bodyPr>
          <a:lstStyle/>
          <a:p>
            <a:r>
              <a:rPr lang="en-GB" sz="3600" b="1" dirty="0">
                <a:latin typeface="Arial" panose="020B0604020202020204" pitchFamily="34" charset="0"/>
                <a:cs typeface="Arial" panose="020B0604020202020204" pitchFamily="34" charset="0"/>
              </a:rPr>
              <a:t>Traffic lights </a:t>
            </a:r>
            <a:r>
              <a:rPr lang="en-GB" sz="3600" b="1" dirty="0" smtClean="0">
                <a:latin typeface="Arial" panose="020B0604020202020204" pitchFamily="34" charset="0"/>
                <a:cs typeface="Arial" panose="020B0604020202020204" pitchFamily="34" charset="0"/>
              </a:rPr>
              <a:t>– Amber (fight/flight)</a:t>
            </a:r>
            <a:endParaRPr lang="en-GB" sz="3600" b="1" dirty="0">
              <a:latin typeface="Arial" panose="020B0604020202020204" pitchFamily="34" charset="0"/>
              <a:cs typeface="Arial" panose="020B0604020202020204" pitchFamily="34" charset="0"/>
            </a:endParaRPr>
          </a:p>
        </p:txBody>
      </p:sp>
      <p:sp>
        <p:nvSpPr>
          <p:cNvPr id="14" name="Rectangle 13"/>
          <p:cNvSpPr/>
          <p:nvPr/>
        </p:nvSpPr>
        <p:spPr>
          <a:xfrm>
            <a:off x="3233020" y="1138983"/>
            <a:ext cx="5663699" cy="2246769"/>
          </a:xfrm>
          <a:prstGeom prst="rect">
            <a:avLst/>
          </a:prstGeom>
          <a:solidFill>
            <a:srgbClr val="FFC000"/>
          </a:solidFill>
        </p:spPr>
        <p:txBody>
          <a:bodyPr wrap="square">
            <a:spAutoFit/>
          </a:bodyPr>
          <a:lstStyle/>
          <a:p>
            <a:r>
              <a:rPr lang="en-GB" sz="2000" b="1" dirty="0">
                <a:latin typeface="Arial" panose="020B0604020202020204" pitchFamily="34" charset="0"/>
                <a:cs typeface="Arial" panose="020B0604020202020204" pitchFamily="34" charset="0"/>
              </a:rPr>
              <a:t>Behaviour</a:t>
            </a: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Avoidance of: situations, places, activities…</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Doing a lot of things at once - quickly</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Stick to set routines/ familiar places</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Rely on outside things to relax </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(e.g. alcohol, smoking, food</a:t>
            </a:r>
            <a:r>
              <a:rPr lang="en-GB" sz="2000" dirty="0" smtClean="0">
                <a:latin typeface="Arial" panose="020B0604020202020204" pitchFamily="34" charset="0"/>
                <a:cs typeface="Arial" panose="020B0604020202020204" pitchFamily="34" charset="0"/>
              </a:rPr>
              <a:t>)</a:t>
            </a:r>
          </a:p>
          <a:p>
            <a:endParaRPr lang="en-GB" sz="2000" dirty="0">
              <a:latin typeface="Arial" panose="020B0604020202020204" pitchFamily="34" charset="0"/>
              <a:cs typeface="Arial" panose="020B0604020202020204" pitchFamily="34" charset="0"/>
            </a:endParaRPr>
          </a:p>
        </p:txBody>
      </p:sp>
      <p:pic>
        <p:nvPicPr>
          <p:cNvPr id="18" name="Picture 9" descr="Image result for calm behaviou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4291" y="2060848"/>
            <a:ext cx="904405" cy="766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ody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1359" y="5578003"/>
            <a:ext cx="928777" cy="92877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5EBBCF7-9C32-47AD-925B-38AE9415DE4E}" type="slidenum">
              <a:rPr lang="en-GB" smtClean="0"/>
              <a:t>24</a:t>
            </a:fld>
            <a:endParaRPr lang="en-GB" dirty="0"/>
          </a:p>
        </p:txBody>
      </p:sp>
      <p:sp>
        <p:nvSpPr>
          <p:cNvPr id="9" name="Rectangle 8"/>
          <p:cNvSpPr/>
          <p:nvPr/>
        </p:nvSpPr>
        <p:spPr>
          <a:xfrm>
            <a:off x="3131841" y="3068960"/>
            <a:ext cx="5764878" cy="2246769"/>
          </a:xfrm>
          <a:prstGeom prst="rect">
            <a:avLst/>
          </a:prstGeom>
          <a:solidFill>
            <a:srgbClr val="FFC000"/>
          </a:solidFill>
        </p:spPr>
        <p:txBody>
          <a:bodyPr wrap="square">
            <a:spAutoFit/>
          </a:bodyPr>
          <a:lstStyle/>
          <a:p>
            <a:r>
              <a:rPr lang="en-GB" sz="2000" b="1" dirty="0">
                <a:latin typeface="Arial" panose="020B0604020202020204" pitchFamily="34" charset="0"/>
                <a:cs typeface="Arial" panose="020B0604020202020204" pitchFamily="34" charset="0"/>
              </a:rPr>
              <a:t>Emotions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Anger/ frustration/ short temper</a:t>
            </a:r>
          </a:p>
          <a:p>
            <a:r>
              <a:rPr lang="en-GB" sz="2000" dirty="0">
                <a:latin typeface="Arial" panose="020B0604020202020204" pitchFamily="34" charset="0"/>
                <a:cs typeface="Arial" panose="020B0604020202020204" pitchFamily="34" charset="0"/>
              </a:rPr>
              <a:t>Bossed around by emotions</a:t>
            </a:r>
          </a:p>
          <a:p>
            <a:r>
              <a:rPr lang="en-GB" sz="2000" dirty="0">
                <a:latin typeface="Arial" panose="020B0604020202020204" pitchFamily="34" charset="0"/>
                <a:cs typeface="Arial" panose="020B0604020202020204" pitchFamily="34" charset="0"/>
              </a:rPr>
              <a:t>Feel unsafe/ overwhelmed</a:t>
            </a:r>
          </a:p>
          <a:p>
            <a:r>
              <a:rPr lang="en-GB" sz="2000" dirty="0">
                <a:latin typeface="Arial" panose="020B0604020202020204" pitchFamily="34" charset="0"/>
                <a:cs typeface="Arial" panose="020B0604020202020204" pitchFamily="34" charset="0"/>
              </a:rPr>
              <a:t>Anxiety/ panic/ nervous</a:t>
            </a:r>
          </a:p>
          <a:p>
            <a:r>
              <a:rPr lang="en-GB" sz="2000" dirty="0">
                <a:latin typeface="Arial" panose="020B0604020202020204" pitchFamily="34" charset="0"/>
                <a:cs typeface="Arial" panose="020B0604020202020204" pitchFamily="34" charset="0"/>
              </a:rPr>
              <a:t>Agitation/ difficulty being still/ keeping really </a:t>
            </a:r>
            <a:r>
              <a:rPr lang="en-GB" sz="2000" dirty="0" smtClean="0">
                <a:latin typeface="Arial" panose="020B0604020202020204" pitchFamily="34" charset="0"/>
                <a:cs typeface="Arial" panose="020B0604020202020204" pitchFamily="34" charset="0"/>
              </a:rPr>
              <a:t>busy</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4454" y="3401881"/>
            <a:ext cx="10604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3502759" y="5125723"/>
            <a:ext cx="5393960" cy="1631216"/>
          </a:xfrm>
          <a:prstGeom prst="rect">
            <a:avLst/>
          </a:prstGeom>
          <a:solidFill>
            <a:srgbClr val="FFC000"/>
          </a:solidFill>
        </p:spPr>
        <p:txBody>
          <a:bodyPr wrap="square">
            <a:spAutoFit/>
          </a:bodyPr>
          <a:lstStyle/>
          <a:p>
            <a:r>
              <a:rPr lang="en-GB" sz="2000" b="1" dirty="0">
                <a:latin typeface="Arial" panose="020B0604020202020204" pitchFamily="34" charset="0"/>
                <a:cs typeface="Arial" panose="020B0604020202020204" pitchFamily="34" charset="0"/>
              </a:rPr>
              <a:t>Thinking</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Mental focus narrows </a:t>
            </a:r>
          </a:p>
          <a:p>
            <a:r>
              <a:rPr lang="en-GB" sz="2000" dirty="0">
                <a:latin typeface="Arial" panose="020B0604020202020204" pitchFamily="34" charset="0"/>
                <a:cs typeface="Arial" panose="020B0604020202020204" pitchFamily="34" charset="0"/>
              </a:rPr>
              <a:t>Racing thoughts</a:t>
            </a:r>
          </a:p>
          <a:p>
            <a:r>
              <a:rPr lang="en-GB" sz="2000" dirty="0">
                <a:latin typeface="Arial" panose="020B0604020202020204" pitchFamily="34" charset="0"/>
                <a:cs typeface="Arial" panose="020B0604020202020204" pitchFamily="34" charset="0"/>
              </a:rPr>
              <a:t>Hypervigilance/ increased alertness </a:t>
            </a:r>
          </a:p>
          <a:p>
            <a:r>
              <a:rPr lang="en-GB" sz="2000" dirty="0">
                <a:latin typeface="Arial" panose="020B0604020202020204" pitchFamily="34" charset="0"/>
                <a:cs typeface="Arial" panose="020B0604020202020204" pitchFamily="34" charset="0"/>
              </a:rPr>
              <a:t>Difficulty planning and remembering</a:t>
            </a:r>
          </a:p>
        </p:txBody>
      </p:sp>
      <p:pic>
        <p:nvPicPr>
          <p:cNvPr id="19" name="Picture 11" descr="Image result for thinking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0290" y="5284502"/>
            <a:ext cx="928777" cy="92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1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1418837"/>
            <a:ext cx="3803948" cy="3170099"/>
          </a:xfrm>
          <a:prstGeom prst="rect">
            <a:avLst/>
          </a:prstGeom>
          <a:solidFill>
            <a:srgbClr val="FF0000"/>
          </a:solidFill>
        </p:spPr>
        <p:txBody>
          <a:bodyPr wrap="square">
            <a:spAutoFit/>
          </a:bodyPr>
          <a:lstStyle/>
          <a:p>
            <a:r>
              <a:rPr lang="en-GB" sz="2000" b="1" dirty="0">
                <a:latin typeface="Arial" panose="020B0604020202020204" pitchFamily="34" charset="0"/>
                <a:cs typeface="Arial" panose="020B0604020202020204" pitchFamily="34" charset="0"/>
              </a:rPr>
              <a:t>Body sensations</a:t>
            </a:r>
            <a:endParaRPr lang="en-GB" sz="2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Feel weak</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Numbness</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Slow, shallow breathing</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Exhaustion</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Muscles rigid/ stiff </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Shaking</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Collapse/ </a:t>
            </a:r>
            <a:r>
              <a:rPr lang="en-GB" sz="2000" dirty="0" smtClean="0">
                <a:latin typeface="Arial" panose="020B0604020202020204" pitchFamily="34" charset="0"/>
                <a:cs typeface="Arial" panose="020B0604020202020204" pitchFamily="34" charset="0"/>
              </a:rPr>
              <a:t>fall</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01648" y="252066"/>
            <a:ext cx="8229600" cy="706090"/>
          </a:xfrm>
          <a:solidFill>
            <a:schemeClr val="accent5">
              <a:lumMod val="40000"/>
              <a:lumOff val="60000"/>
            </a:schemeClr>
          </a:solidFill>
        </p:spPr>
        <p:txBody>
          <a:bodyPr>
            <a:normAutofit fontScale="90000"/>
          </a:bodyPr>
          <a:lstStyle/>
          <a:p>
            <a:r>
              <a:rPr lang="en-GB" b="1" dirty="0">
                <a:latin typeface="Arial" panose="020B0604020202020204" pitchFamily="34" charset="0"/>
                <a:cs typeface="Arial" panose="020B0604020202020204" pitchFamily="34" charset="0"/>
              </a:rPr>
              <a:t>Traffic lights </a:t>
            </a:r>
            <a:r>
              <a:rPr lang="en-GB" b="1" dirty="0" smtClean="0">
                <a:latin typeface="Arial" panose="020B0604020202020204" pitchFamily="34" charset="0"/>
                <a:cs typeface="Arial" panose="020B0604020202020204" pitchFamily="34" charset="0"/>
              </a:rPr>
              <a:t>– Red (freeze)</a:t>
            </a:r>
            <a:endParaRPr lang="en-GB" b="1" dirty="0">
              <a:latin typeface="Arial" panose="020B0604020202020204" pitchFamily="34" charset="0"/>
              <a:cs typeface="Arial" panose="020B0604020202020204" pitchFamily="34" charset="0"/>
            </a:endParaRPr>
          </a:p>
        </p:txBody>
      </p:sp>
      <p:sp>
        <p:nvSpPr>
          <p:cNvPr id="9" name="Rectangle 8"/>
          <p:cNvSpPr/>
          <p:nvPr/>
        </p:nvSpPr>
        <p:spPr>
          <a:xfrm>
            <a:off x="3803946" y="1418837"/>
            <a:ext cx="5340053" cy="3170099"/>
          </a:xfrm>
          <a:prstGeom prst="rect">
            <a:avLst/>
          </a:prstGeom>
          <a:solidFill>
            <a:srgbClr val="FF0000"/>
          </a:solidFill>
        </p:spPr>
        <p:txBody>
          <a:bodyPr wrap="square">
            <a:spAutoFit/>
          </a:bodyPr>
          <a:lstStyle/>
          <a:p>
            <a:r>
              <a:rPr lang="en-GB" sz="2000" b="1" dirty="0">
                <a:latin typeface="Arial" panose="020B0604020202020204" pitchFamily="34" charset="0"/>
                <a:cs typeface="Arial" panose="020B0604020202020204" pitchFamily="34" charset="0"/>
              </a:rPr>
              <a:t>Emotions</a:t>
            </a: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Feel numb</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Low mood</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Lack of motivation</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Can’t connect with other people</a:t>
            </a: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Sense of </a:t>
            </a:r>
            <a:r>
              <a:rPr lang="en-GB" sz="2000" dirty="0" smtClean="0">
                <a:latin typeface="Arial" panose="020B0604020202020204" pitchFamily="34" charset="0"/>
                <a:cs typeface="Arial" panose="020B0604020202020204" pitchFamily="34" charset="0"/>
              </a:rPr>
              <a:t>hopelessness</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sp>
        <p:nvSpPr>
          <p:cNvPr id="14" name="Rectangle 13"/>
          <p:cNvSpPr/>
          <p:nvPr/>
        </p:nvSpPr>
        <p:spPr>
          <a:xfrm>
            <a:off x="-42353" y="4293096"/>
            <a:ext cx="3888651" cy="2554545"/>
          </a:xfrm>
          <a:prstGeom prst="rect">
            <a:avLst/>
          </a:prstGeom>
          <a:solidFill>
            <a:srgbClr val="FF0000"/>
          </a:solidFill>
        </p:spPr>
        <p:txBody>
          <a:bodyPr wrap="square">
            <a:spAutoFit/>
          </a:bodyPr>
          <a:lstStyle/>
          <a:p>
            <a:r>
              <a:rPr lang="en-GB" sz="2000" b="1" dirty="0">
                <a:latin typeface="Arial" panose="020B0604020202020204" pitchFamily="34" charset="0"/>
                <a:cs typeface="Arial" panose="020B0604020202020204" pitchFamily="34" charset="0"/>
              </a:rPr>
              <a:t>Behaviour</a:t>
            </a:r>
            <a:endParaRPr lang="en-GB" sz="2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Sleeping a lot</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Inactive </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Reduced/ slow movement</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Difficulty controlling </a:t>
            </a:r>
            <a:r>
              <a:rPr lang="en-GB" sz="2000" dirty="0" smtClean="0">
                <a:latin typeface="Arial" panose="020B0604020202020204" pitchFamily="34" charset="0"/>
                <a:cs typeface="Arial" panose="020B0604020202020204" pitchFamily="34" charset="0"/>
              </a:rPr>
              <a:t>movement</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r>
              <a:rPr lang="en-GB" sz="2000" dirty="0" smtClean="0">
                <a:latin typeface="Arial" panose="020B0604020202020204" pitchFamily="34" charset="0"/>
                <a:cs typeface="Arial" panose="020B0604020202020204" pitchFamily="34" charset="0"/>
              </a:rPr>
              <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sp>
        <p:nvSpPr>
          <p:cNvPr id="17" name="Rectangle 16"/>
          <p:cNvSpPr/>
          <p:nvPr/>
        </p:nvSpPr>
        <p:spPr>
          <a:xfrm>
            <a:off x="3846298" y="4293096"/>
            <a:ext cx="5297702" cy="2554545"/>
          </a:xfrm>
          <a:prstGeom prst="rect">
            <a:avLst/>
          </a:prstGeom>
          <a:solidFill>
            <a:srgbClr val="FF0000"/>
          </a:solidFill>
        </p:spPr>
        <p:txBody>
          <a:bodyPr wrap="square">
            <a:spAutoFit/>
          </a:bodyPr>
          <a:lstStyle/>
          <a:p>
            <a:r>
              <a:rPr lang="en-GB" sz="2000" b="1" dirty="0">
                <a:latin typeface="Arial" panose="020B0604020202020204" pitchFamily="34" charset="0"/>
                <a:cs typeface="Arial" panose="020B0604020202020204" pitchFamily="34" charset="0"/>
              </a:rPr>
              <a:t>Thinking</a:t>
            </a:r>
            <a:endParaRPr lang="en-GB" sz="2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Dizziness/ blank</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Feeling distant or  “spaced out”</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Changes to vision/ hearing</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Disorientation/ confusion</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No memory or awareness of actions</a:t>
            </a:r>
          </a:p>
          <a:p>
            <a:pPr marL="171450" indent="-171450">
              <a:buFont typeface="Arial" panose="020B0604020202020204" pitchFamily="34" charset="0"/>
              <a:buChar char="•"/>
            </a:pPr>
            <a:r>
              <a:rPr lang="en-GB" sz="2000" dirty="0">
                <a:latin typeface="Arial" panose="020B0604020202020204" pitchFamily="34" charset="0"/>
                <a:cs typeface="Arial" panose="020B0604020202020204" pitchFamily="34" charset="0"/>
              </a:rPr>
              <a:t>Blackout/ </a:t>
            </a:r>
            <a:r>
              <a:rPr lang="en-GB" sz="2000" dirty="0" smtClean="0">
                <a:latin typeface="Arial" panose="020B0604020202020204" pitchFamily="34" charset="0"/>
                <a:cs typeface="Arial" panose="020B0604020202020204" pitchFamily="34" charset="0"/>
              </a:rPr>
              <a:t>unresponsive</a:t>
            </a:r>
            <a:br>
              <a:rPr lang="en-GB" sz="2000" dirty="0" smtClean="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p:txBody>
      </p:sp>
      <p:pic>
        <p:nvPicPr>
          <p:cNvPr id="18" name="Picture 2" descr="Image result for Body icon"/>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2910398" y="1625486"/>
            <a:ext cx="928777" cy="9287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947332" y="1418837"/>
            <a:ext cx="10604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9" descr="Image result for calm behaviour icon"/>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92941" y="4437112"/>
            <a:ext cx="904405" cy="766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Image result for thinking icon"/>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8007782" y="4626338"/>
            <a:ext cx="928777" cy="92877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5EBBCF7-9C32-47AD-925B-38AE9415DE4E}" type="slidenum">
              <a:rPr lang="en-GB" smtClean="0"/>
              <a:t>25</a:t>
            </a:fld>
            <a:endParaRPr lang="en-GB"/>
          </a:p>
        </p:txBody>
      </p:sp>
    </p:spTree>
    <p:extLst>
      <p:ext uri="{BB962C8B-B14F-4D97-AF65-F5344CB8AC3E}">
        <p14:creationId xmlns:p14="http://schemas.microsoft.com/office/powerpoint/2010/main" val="145915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solidFill>
            <a:schemeClr val="accent5">
              <a:lumMod val="40000"/>
              <a:lumOff val="60000"/>
            </a:schemeClr>
          </a:solidFill>
        </p:spPr>
        <p:txBody>
          <a:bodyPr>
            <a:normAutofit/>
          </a:bodyPr>
          <a:lstStyle/>
          <a:p>
            <a:pPr marL="0" indent="0">
              <a:buNone/>
            </a:pPr>
            <a:endParaRPr lang="en-GB"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Interview with J</a:t>
            </a: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sz="2400" dirty="0">
                <a:solidFill>
                  <a:srgbClr val="FF0000"/>
                </a:solidFill>
                <a:latin typeface="Arial" panose="020B0604020202020204" pitchFamily="34" charset="0"/>
                <a:cs typeface="Arial" panose="020B0604020202020204" pitchFamily="34" charset="0"/>
              </a:rPr>
              <a:t>Consent was obtained to share this interview for learning purposes. </a:t>
            </a:r>
          </a:p>
          <a:p>
            <a:pPr marL="0" indent="0" algn="ctr">
              <a:buNone/>
            </a:pPr>
            <a:endParaRPr lang="en-GB" sz="2400" dirty="0">
              <a:solidFill>
                <a:srgbClr val="FF0000"/>
              </a:solidFill>
              <a:latin typeface="Arial" panose="020B0604020202020204" pitchFamily="34" charset="0"/>
              <a:cs typeface="Arial" panose="020B0604020202020204" pitchFamily="34" charset="0"/>
            </a:endParaRPr>
          </a:p>
          <a:p>
            <a:pPr marL="0" indent="0" algn="ctr">
              <a:buNone/>
            </a:pPr>
            <a:r>
              <a:rPr lang="en-GB" sz="2400" dirty="0">
                <a:solidFill>
                  <a:srgbClr val="FF0000"/>
                </a:solidFill>
                <a:latin typeface="Arial" panose="020B0604020202020204" pitchFamily="34" charset="0"/>
                <a:cs typeface="Arial" panose="020B0604020202020204" pitchFamily="34" charset="0"/>
              </a:rPr>
              <a:t>Please respect confidentiality by not talking about the person in this video outside of this teaching session. </a:t>
            </a:r>
          </a:p>
        </p:txBody>
      </p:sp>
    </p:spTree>
    <p:extLst>
      <p:ext uri="{BB962C8B-B14F-4D97-AF65-F5344CB8AC3E}">
        <p14:creationId xmlns:p14="http://schemas.microsoft.com/office/powerpoint/2010/main" val="1972295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a:solidFill>
            <a:schemeClr val="accent5">
              <a:lumMod val="40000"/>
              <a:lumOff val="60000"/>
            </a:schemeClr>
          </a:solidFill>
        </p:spPr>
        <p:txBody>
          <a:bodyPr>
            <a:normAutofit/>
          </a:bodyPr>
          <a:lstStyle/>
          <a:p>
            <a:pPr marL="0" indent="0" algn="ctr">
              <a:buNone/>
            </a:pPr>
            <a:endParaRPr lang="en-GB" sz="6600" b="1" dirty="0" smtClean="0"/>
          </a:p>
          <a:p>
            <a:pPr marL="0" indent="0" algn="ctr">
              <a:buNone/>
            </a:pPr>
            <a:r>
              <a:rPr lang="en-GB" sz="6600" b="1" dirty="0" smtClean="0">
                <a:latin typeface="Arial" panose="020B0604020202020204" pitchFamily="34" charset="0"/>
                <a:cs typeface="Arial" panose="020B0604020202020204" pitchFamily="34" charset="0"/>
              </a:rPr>
              <a:t>Why is it happening?</a:t>
            </a:r>
            <a:endParaRPr lang="en-GB"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59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What can cause a person to go into/ stay in the amber zone?</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2776"/>
            <a:ext cx="8229600" cy="5445224"/>
          </a:xfrm>
          <a:solidFill>
            <a:schemeClr val="accent6">
              <a:lumMod val="40000"/>
              <a:lumOff val="60000"/>
            </a:schemeClr>
          </a:solidFill>
        </p:spPr>
        <p:txBody>
          <a:bodyPr>
            <a:normAutofit fontScale="55000" lnSpcReduction="20000"/>
          </a:bodyPr>
          <a:lstStyle/>
          <a:p>
            <a:pPr marL="0" indent="0">
              <a:buNone/>
            </a:pPr>
            <a:r>
              <a:rPr lang="en-GB" sz="5100" dirty="0" smtClean="0">
                <a:latin typeface="Arial" panose="020B0604020202020204" pitchFamily="34" charset="0"/>
                <a:cs typeface="Arial" panose="020B0604020202020204" pitchFamily="34" charset="0"/>
              </a:rPr>
              <a:t>Physical stress in the body</a:t>
            </a:r>
          </a:p>
          <a:p>
            <a:pPr marL="457200" lvl="1" indent="0">
              <a:buNone/>
            </a:pPr>
            <a:r>
              <a:rPr lang="en-GB" dirty="0">
                <a:latin typeface="Arial" panose="020B0604020202020204" pitchFamily="34" charset="0"/>
                <a:cs typeface="Arial" panose="020B0604020202020204" pitchFamily="34" charset="0"/>
              </a:rPr>
              <a:t>	</a:t>
            </a:r>
            <a:r>
              <a:rPr lang="en-GB" sz="3800" u="sng" dirty="0" smtClean="0">
                <a:latin typeface="Arial" panose="020B0604020202020204" pitchFamily="34" charset="0"/>
                <a:cs typeface="Arial" panose="020B0604020202020204" pitchFamily="34" charset="0"/>
              </a:rPr>
              <a:t>Examples</a:t>
            </a:r>
            <a:r>
              <a:rPr lang="en-GB" sz="3800" dirty="0" smtClean="0">
                <a:latin typeface="Arial" panose="020B0604020202020204" pitchFamily="34" charset="0"/>
                <a:cs typeface="Arial" panose="020B0604020202020204" pitchFamily="34" charset="0"/>
              </a:rPr>
              <a:t>:</a:t>
            </a:r>
            <a:r>
              <a:rPr lang="en-GB" sz="3800" i="1" dirty="0" smtClean="0">
                <a:latin typeface="Arial" panose="020B0604020202020204" pitchFamily="34" charset="0"/>
                <a:cs typeface="Arial" panose="020B0604020202020204" pitchFamily="34" charset="0"/>
              </a:rPr>
              <a:t> </a:t>
            </a:r>
            <a:r>
              <a:rPr lang="en-GB" sz="3800" dirty="0" smtClean="0">
                <a:latin typeface="Arial" panose="020B0604020202020204" pitchFamily="34" charset="0"/>
                <a:cs typeface="Arial" panose="020B0604020202020204" pitchFamily="34" charset="0"/>
              </a:rPr>
              <a:t>injury, illness, pain…</a:t>
            </a:r>
            <a:endParaRPr lang="en-GB" sz="3800" dirty="0">
              <a:latin typeface="Arial" panose="020B0604020202020204" pitchFamily="34" charset="0"/>
              <a:cs typeface="Arial" panose="020B0604020202020204" pitchFamily="34" charset="0"/>
            </a:endParaRPr>
          </a:p>
          <a:p>
            <a:pPr marL="0" indent="0">
              <a:buNone/>
            </a:pPr>
            <a:r>
              <a:rPr lang="en-GB" sz="5100" dirty="0" smtClean="0">
                <a:latin typeface="Arial" panose="020B0604020202020204" pitchFamily="34" charset="0"/>
                <a:cs typeface="Arial" panose="020B0604020202020204" pitchFamily="34" charset="0"/>
              </a:rPr>
              <a:t>Difficult past experiences</a:t>
            </a:r>
          </a:p>
          <a:p>
            <a:pPr marL="914400" lvl="2" indent="0">
              <a:buNone/>
            </a:pPr>
            <a:r>
              <a:rPr lang="en-US" sz="3800" u="sng" dirty="0" smtClean="0">
                <a:latin typeface="Arial" panose="020B0604020202020204" pitchFamily="34" charset="0"/>
                <a:cs typeface="Arial" panose="020B0604020202020204" pitchFamily="34" charset="0"/>
              </a:rPr>
              <a:t>Examples</a:t>
            </a:r>
            <a:r>
              <a:rPr lang="en-US" sz="3800" dirty="0" smtClean="0">
                <a:latin typeface="Arial" panose="020B0604020202020204" pitchFamily="34" charset="0"/>
                <a:cs typeface="Arial" panose="020B0604020202020204" pitchFamily="34" charset="0"/>
              </a:rPr>
              <a:t>: situations that have felt threatening, loss of a loved one…</a:t>
            </a:r>
          </a:p>
          <a:p>
            <a:pPr marL="0" indent="0">
              <a:buNone/>
            </a:pPr>
            <a:r>
              <a:rPr lang="en-GB" sz="5100" dirty="0" smtClean="0">
                <a:latin typeface="Arial" panose="020B0604020202020204" pitchFamily="34" charset="0"/>
                <a:cs typeface="Arial" panose="020B0604020202020204" pitchFamily="34" charset="0"/>
              </a:rPr>
              <a:t>Current stressful situations</a:t>
            </a:r>
          </a:p>
          <a:p>
            <a:pPr marL="914400" lvl="2" indent="0">
              <a:buNone/>
            </a:pPr>
            <a:r>
              <a:rPr lang="en-GB" sz="3800" u="sng" dirty="0" smtClean="0">
                <a:latin typeface="Arial" panose="020B0604020202020204" pitchFamily="34" charset="0"/>
                <a:cs typeface="Arial" panose="020B0604020202020204" pitchFamily="34" charset="0"/>
              </a:rPr>
              <a:t>Examples:</a:t>
            </a:r>
            <a:r>
              <a:rPr lang="en-GB" sz="3800" dirty="0" smtClean="0">
                <a:latin typeface="Arial" panose="020B0604020202020204" pitchFamily="34" charset="0"/>
                <a:cs typeface="Arial" panose="020B0604020202020204" pitchFamily="34" charset="0"/>
              </a:rPr>
              <a:t> relating to finances, relationships, difficulty meeting responsibilities, loss of independence…</a:t>
            </a:r>
          </a:p>
          <a:p>
            <a:pPr marL="0" indent="0">
              <a:buNone/>
            </a:pPr>
            <a:r>
              <a:rPr lang="en-GB" sz="5400" dirty="0">
                <a:latin typeface="Arial" panose="020B0604020202020204" pitchFamily="34" charset="0"/>
                <a:cs typeface="Arial" panose="020B0604020202020204" pitchFamily="34" charset="0"/>
              </a:rPr>
              <a:t>Emotional stress </a:t>
            </a:r>
          </a:p>
          <a:p>
            <a:pPr marL="914400" lvl="2" indent="0">
              <a:spcBef>
                <a:spcPts val="0"/>
              </a:spcBef>
              <a:buNone/>
            </a:pPr>
            <a:r>
              <a:rPr lang="en-GB" sz="3800" u="sng" dirty="0" smtClean="0">
                <a:latin typeface="Arial" panose="020B0604020202020204" pitchFamily="34" charset="0"/>
                <a:cs typeface="Arial" panose="020B0604020202020204" pitchFamily="34" charset="0"/>
              </a:rPr>
              <a:t>Examples:</a:t>
            </a:r>
            <a:r>
              <a:rPr lang="en-GB" sz="3800" dirty="0" smtClean="0">
                <a:latin typeface="Arial" panose="020B0604020202020204" pitchFamily="34" charset="0"/>
                <a:cs typeface="Arial" panose="020B0604020202020204" pitchFamily="34" charset="0"/>
              </a:rPr>
              <a:t> worries about the future, difficult memories…</a:t>
            </a:r>
          </a:p>
          <a:p>
            <a:pPr marL="0" indent="0">
              <a:spcBef>
                <a:spcPts val="0"/>
              </a:spcBef>
              <a:buNone/>
            </a:pPr>
            <a:endParaRPr lang="en-GB" sz="3600" dirty="0" smtClean="0">
              <a:latin typeface="Arial" panose="020B0604020202020204" pitchFamily="34" charset="0"/>
              <a:cs typeface="Arial" panose="020B0604020202020204" pitchFamily="34" charset="0"/>
            </a:endParaRPr>
          </a:p>
          <a:p>
            <a:pPr marL="0" indent="0">
              <a:spcBef>
                <a:spcPts val="0"/>
              </a:spcBef>
              <a:buNone/>
            </a:pPr>
            <a:r>
              <a:rPr lang="en-GB" sz="3600" b="1" dirty="0" smtClean="0">
                <a:latin typeface="Arial" panose="020B0604020202020204" pitchFamily="34" charset="0"/>
                <a:cs typeface="Arial" panose="020B0604020202020204" pitchFamily="34" charset="0"/>
              </a:rPr>
              <a:t>* </a:t>
            </a:r>
            <a:r>
              <a:rPr lang="en-GB" sz="3600" i="1" dirty="0">
                <a:latin typeface="Arial" panose="020B0604020202020204" pitchFamily="34" charset="0"/>
                <a:cs typeface="Arial" panose="020B0604020202020204" pitchFamily="34" charset="0"/>
              </a:rPr>
              <a:t>These are general factors which may or may not be relevant for </a:t>
            </a:r>
            <a:r>
              <a:rPr lang="en-GB" sz="3600" i="1" dirty="0" smtClean="0">
                <a:latin typeface="Arial" panose="020B0604020202020204" pitchFamily="34" charset="0"/>
                <a:cs typeface="Arial" panose="020B0604020202020204" pitchFamily="34" charset="0"/>
              </a:rPr>
              <a:t>you</a:t>
            </a:r>
            <a:endParaRPr lang="en-GB" sz="3600" i="1" dirty="0">
              <a:latin typeface="Arial" panose="020B0604020202020204" pitchFamily="34" charset="0"/>
              <a:cs typeface="Arial" panose="020B0604020202020204" pitchFamily="34" charset="0"/>
            </a:endParaRPr>
          </a:p>
          <a:p>
            <a:pPr marL="0" indent="0">
              <a:spcBef>
                <a:spcPts val="0"/>
              </a:spcBef>
              <a:buNone/>
            </a:pPr>
            <a:endParaRPr lang="en-GB" dirty="0" smtClean="0">
              <a:latin typeface="Arial" panose="020B0604020202020204" pitchFamily="34" charset="0"/>
              <a:cs typeface="Arial" panose="020B0604020202020204" pitchFamily="34" charset="0"/>
            </a:endParaRPr>
          </a:p>
          <a:p>
            <a:pPr marL="0" indent="0" algn="ctr">
              <a:spcBef>
                <a:spcPts val="0"/>
              </a:spcBef>
              <a:buNone/>
            </a:pPr>
            <a:r>
              <a:rPr lang="en-GB" sz="4400" b="1" dirty="0" smtClean="0">
                <a:latin typeface="Arial" panose="020B0604020202020204" pitchFamily="34" charset="0"/>
                <a:cs typeface="Arial" panose="020B0604020202020204" pitchFamily="34" charset="0"/>
              </a:rPr>
              <a:t>For many people, it is not one big thing that has caused them to go into and stay in the amber zone. </a:t>
            </a:r>
          </a:p>
          <a:p>
            <a:pPr marL="0" indent="0" algn="ctr">
              <a:spcBef>
                <a:spcPts val="0"/>
              </a:spcBef>
              <a:buNone/>
            </a:pPr>
            <a:endParaRPr lang="en-GB" sz="4400" b="1" dirty="0" smtClean="0">
              <a:latin typeface="Arial" panose="020B0604020202020204" pitchFamily="34" charset="0"/>
              <a:cs typeface="Arial" panose="020B0604020202020204" pitchFamily="34" charset="0"/>
            </a:endParaRPr>
          </a:p>
          <a:p>
            <a:pPr marL="0" indent="0" algn="ctr">
              <a:spcBef>
                <a:spcPts val="0"/>
              </a:spcBef>
              <a:buNone/>
            </a:pPr>
            <a:r>
              <a:rPr lang="en-GB" sz="4400" b="1" dirty="0" smtClean="0">
                <a:latin typeface="Arial" panose="020B0604020202020204" pitchFamily="34" charset="0"/>
                <a:cs typeface="Arial" panose="020B0604020202020204" pitchFamily="34" charset="0"/>
              </a:rPr>
              <a:t>It is often a combination of factors</a:t>
            </a:r>
            <a:r>
              <a:rPr lang="en-GB" sz="4400" b="1" dirty="0" smtClean="0"/>
              <a:t>.</a:t>
            </a:r>
          </a:p>
        </p:txBody>
      </p:sp>
    </p:spTree>
    <p:extLst>
      <p:ext uri="{BB962C8B-B14F-4D97-AF65-F5344CB8AC3E}">
        <p14:creationId xmlns:p14="http://schemas.microsoft.com/office/powerpoint/2010/main" val="3108897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Role of traumatic past events</a:t>
            </a:r>
            <a:endParaRPr lang="en-GB" b="1" dirty="0"/>
          </a:p>
        </p:txBody>
      </p:sp>
      <p:sp>
        <p:nvSpPr>
          <p:cNvPr id="3" name="Content Placeholder 2"/>
          <p:cNvSpPr>
            <a:spLocks noGrp="1"/>
          </p:cNvSpPr>
          <p:nvPr>
            <p:ph idx="1"/>
          </p:nvPr>
        </p:nvSpPr>
        <p:spPr>
          <a:xfrm>
            <a:off x="457200" y="1403648"/>
            <a:ext cx="8229600" cy="5265712"/>
          </a:xfrm>
        </p:spPr>
        <p:txBody>
          <a:bodyPr>
            <a:normAutofit fontScale="85000" lnSpcReduction="20000"/>
          </a:bodyPr>
          <a:lstStyle/>
          <a:p>
            <a:pPr marL="0" indent="0">
              <a:buNone/>
            </a:pPr>
            <a:r>
              <a:rPr lang="en-GB" sz="3400" b="1" dirty="0" smtClean="0">
                <a:latin typeface="Arial" panose="020B0604020202020204" pitchFamily="34" charset="0"/>
                <a:cs typeface="Arial" panose="020B0604020202020204" pitchFamily="34" charset="0"/>
              </a:rPr>
              <a:t>The role of trauma</a:t>
            </a:r>
          </a:p>
          <a:p>
            <a:pPr marL="0" indent="0">
              <a:buNone/>
            </a:pPr>
            <a:endParaRPr lang="en-GB" sz="3400" b="1" dirty="0">
              <a:latin typeface="Arial" panose="020B0604020202020204" pitchFamily="34" charset="0"/>
              <a:cs typeface="Arial" panose="020B0604020202020204" pitchFamily="34" charset="0"/>
            </a:endParaRPr>
          </a:p>
          <a:p>
            <a:pPr lvl="1"/>
            <a:r>
              <a:rPr lang="en-GB" sz="3200" dirty="0" smtClean="0">
                <a:latin typeface="Arial" panose="020B0604020202020204" pitchFamily="34" charset="0"/>
                <a:cs typeface="Arial" panose="020B0604020202020204" pitchFamily="34" charset="0"/>
              </a:rPr>
              <a:t>A traumatic event = an </a:t>
            </a:r>
            <a:r>
              <a:rPr lang="en-US" sz="3200" dirty="0" smtClean="0">
                <a:latin typeface="Arial" panose="020B0604020202020204" pitchFamily="34" charset="0"/>
                <a:cs typeface="Arial" panose="020B0604020202020204" pitchFamily="34" charset="0"/>
              </a:rPr>
              <a:t>incident </a:t>
            </a:r>
            <a:r>
              <a:rPr lang="en-US" sz="3200" dirty="0">
                <a:latin typeface="Arial" panose="020B0604020202020204" pitchFamily="34" charset="0"/>
                <a:cs typeface="Arial" panose="020B0604020202020204" pitchFamily="34" charset="0"/>
              </a:rPr>
              <a:t>that causes physical, </a:t>
            </a:r>
            <a:r>
              <a:rPr lang="en-US" sz="3200" dirty="0" smtClean="0">
                <a:latin typeface="Arial" panose="020B0604020202020204" pitchFamily="34" charset="0"/>
                <a:cs typeface="Arial" panose="020B0604020202020204" pitchFamily="34" charset="0"/>
              </a:rPr>
              <a:t>emotional or </a:t>
            </a:r>
            <a:r>
              <a:rPr lang="en-US" sz="3200" dirty="0">
                <a:latin typeface="Arial" panose="020B0604020202020204" pitchFamily="34" charset="0"/>
                <a:cs typeface="Arial" panose="020B0604020202020204" pitchFamily="34" charset="0"/>
              </a:rPr>
              <a:t>psychological </a:t>
            </a:r>
            <a:r>
              <a:rPr lang="en-US" sz="3200" dirty="0" smtClean="0">
                <a:latin typeface="Arial" panose="020B0604020202020204" pitchFamily="34" charset="0"/>
                <a:cs typeface="Arial" panose="020B0604020202020204" pitchFamily="34" charset="0"/>
              </a:rPr>
              <a:t>harm.</a:t>
            </a:r>
          </a:p>
          <a:p>
            <a:pPr lvl="1"/>
            <a:r>
              <a:rPr lang="en-GB" sz="3200" dirty="0" smtClean="0">
                <a:latin typeface="Arial" panose="020B0604020202020204" pitchFamily="34" charset="0"/>
                <a:cs typeface="Arial" panose="020B0604020202020204" pitchFamily="34" charset="0"/>
              </a:rPr>
              <a:t>Can be single event or many </a:t>
            </a:r>
            <a:r>
              <a:rPr lang="en-GB" sz="3200" dirty="0">
                <a:latin typeface="Arial" panose="020B0604020202020204" pitchFamily="34" charset="0"/>
                <a:cs typeface="Arial" panose="020B0604020202020204" pitchFamily="34" charset="0"/>
              </a:rPr>
              <a:t>unpleasant/threatening </a:t>
            </a:r>
            <a:r>
              <a:rPr lang="en-GB" sz="3200" dirty="0" smtClean="0">
                <a:latin typeface="Arial" panose="020B0604020202020204" pitchFamily="34" charset="0"/>
                <a:cs typeface="Arial" panose="020B0604020202020204" pitchFamily="34" charset="0"/>
              </a:rPr>
              <a:t>incidents</a:t>
            </a:r>
          </a:p>
          <a:p>
            <a:pPr lvl="1"/>
            <a:r>
              <a:rPr lang="en-GB" sz="3200" dirty="0" smtClean="0">
                <a:latin typeface="Arial" panose="020B0604020202020204" pitchFamily="34" charset="0"/>
                <a:cs typeface="Arial" panose="020B0604020202020204" pitchFamily="34" charset="0"/>
              </a:rPr>
              <a:t>Could be recent or a long time ago</a:t>
            </a:r>
          </a:p>
          <a:p>
            <a:endParaRPr lang="en-GB" sz="3400" b="1" dirty="0" smtClean="0">
              <a:latin typeface="Arial" panose="020B0604020202020204" pitchFamily="34" charset="0"/>
              <a:cs typeface="Arial" panose="020B0604020202020204" pitchFamily="34" charset="0"/>
            </a:endParaRPr>
          </a:p>
          <a:p>
            <a:pPr marL="0" indent="0">
              <a:buNone/>
            </a:pPr>
            <a:r>
              <a:rPr lang="en-GB" sz="3400" b="1" dirty="0" smtClean="0">
                <a:latin typeface="Arial" panose="020B0604020202020204" pitchFamily="34" charset="0"/>
                <a:cs typeface="Arial" panose="020B0604020202020204" pitchFamily="34" charset="0"/>
              </a:rPr>
              <a:t>FACT</a:t>
            </a:r>
            <a:r>
              <a:rPr lang="en-GB" sz="3400" b="1" dirty="0">
                <a:latin typeface="Arial" panose="020B0604020202020204" pitchFamily="34" charset="0"/>
                <a:cs typeface="Arial" panose="020B0604020202020204" pitchFamily="34" charset="0"/>
              </a:rPr>
              <a:t>: </a:t>
            </a:r>
            <a:r>
              <a:rPr lang="en-GB" sz="3400" dirty="0">
                <a:latin typeface="Arial" panose="020B0604020202020204" pitchFamily="34" charset="0"/>
                <a:cs typeface="Arial" panose="020B0604020202020204" pitchFamily="34" charset="0"/>
              </a:rPr>
              <a:t>It is common for people with NEAD to have experienced some form of </a:t>
            </a:r>
            <a:r>
              <a:rPr lang="en-GB" sz="3400" dirty="0" smtClean="0">
                <a:latin typeface="Arial" panose="020B0604020202020204" pitchFamily="34" charset="0"/>
                <a:cs typeface="Arial" panose="020B0604020202020204" pitchFamily="34" charset="0"/>
              </a:rPr>
              <a:t>trauma</a:t>
            </a:r>
          </a:p>
          <a:p>
            <a:pPr marL="0" indent="0">
              <a:buNone/>
            </a:pPr>
            <a:endParaRPr lang="en-GB" sz="3400" dirty="0">
              <a:latin typeface="Arial" panose="020B0604020202020204" pitchFamily="34" charset="0"/>
              <a:cs typeface="Arial" panose="020B0604020202020204" pitchFamily="34" charset="0"/>
            </a:endParaRPr>
          </a:p>
          <a:p>
            <a:pPr marL="0" indent="0">
              <a:buNone/>
            </a:pPr>
            <a:r>
              <a:rPr lang="en-GB" sz="3400" b="1" dirty="0">
                <a:latin typeface="Arial" panose="020B0604020202020204" pitchFamily="34" charset="0"/>
                <a:cs typeface="Arial" panose="020B0604020202020204" pitchFamily="34" charset="0"/>
              </a:rPr>
              <a:t>BUT:</a:t>
            </a:r>
            <a:r>
              <a:rPr lang="en-GB" sz="3400" dirty="0">
                <a:latin typeface="Arial" panose="020B0604020202020204" pitchFamily="34" charset="0"/>
                <a:cs typeface="Arial" panose="020B0604020202020204" pitchFamily="34" charset="0"/>
              </a:rPr>
              <a:t> Many people with </a:t>
            </a:r>
            <a:r>
              <a:rPr lang="en-GB" sz="3400" dirty="0" smtClean="0">
                <a:latin typeface="Arial" panose="020B0604020202020204" pitchFamily="34" charset="0"/>
                <a:cs typeface="Arial" panose="020B0604020202020204" pitchFamily="34" charset="0"/>
              </a:rPr>
              <a:t>NEAD </a:t>
            </a:r>
            <a:r>
              <a:rPr lang="en-GB" sz="3400" dirty="0">
                <a:latin typeface="Arial" panose="020B0604020202020204" pitchFamily="34" charset="0"/>
                <a:cs typeface="Arial" panose="020B0604020202020204" pitchFamily="34" charset="0"/>
              </a:rPr>
              <a:t>have NOT experienced a traumatic </a:t>
            </a:r>
            <a:r>
              <a:rPr lang="en-GB" sz="3400" dirty="0" smtClean="0">
                <a:latin typeface="Arial" panose="020B0604020202020204" pitchFamily="34" charset="0"/>
                <a:cs typeface="Arial" panose="020B0604020202020204" pitchFamily="34" charset="0"/>
              </a:rPr>
              <a:t>event/s.</a:t>
            </a:r>
            <a:endParaRPr lang="en-GB" sz="3400" dirty="0">
              <a:latin typeface="Arial" panose="020B0604020202020204" pitchFamily="34" charset="0"/>
              <a:cs typeface="Arial" panose="020B0604020202020204" pitchFamily="34" charset="0"/>
            </a:endParaRPr>
          </a:p>
          <a:p>
            <a:pPr lvl="1"/>
            <a:endParaRPr lang="en-GB" sz="3200" dirty="0"/>
          </a:p>
          <a:p>
            <a:pPr lvl="1"/>
            <a:endParaRPr lang="en-GB" sz="3200" dirty="0" smtClean="0"/>
          </a:p>
          <a:p>
            <a:pPr lvl="1"/>
            <a:endParaRPr lang="en-GB" sz="3200" dirty="0" smtClean="0"/>
          </a:p>
          <a:p>
            <a:endParaRPr lang="en-GB" sz="3400" dirty="0"/>
          </a:p>
        </p:txBody>
      </p:sp>
      <p:sp>
        <p:nvSpPr>
          <p:cNvPr id="4" name="Title 1"/>
          <p:cNvSpPr txBox="1">
            <a:spLocks/>
          </p:cNvSpPr>
          <p:nvPr/>
        </p:nvSpPr>
        <p:spPr>
          <a:xfrm>
            <a:off x="467544" y="260648"/>
            <a:ext cx="8229600" cy="1143000"/>
          </a:xfrm>
          <a:prstGeom prst="rect">
            <a:avLst/>
          </a:prstGeom>
          <a:solidFill>
            <a:schemeClr val="accent5">
              <a:lumMod val="40000"/>
              <a:lumOff val="60000"/>
            </a:schemeClr>
          </a:solidFill>
          <a:ln>
            <a:solidFill>
              <a:srgbClr val="00B050"/>
            </a:solidFill>
          </a:ln>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latin typeface="Arial" panose="020B0604020202020204" pitchFamily="34" charset="0"/>
                <a:cs typeface="Arial" panose="020B0604020202020204" pitchFamily="34" charset="0"/>
              </a:rPr>
              <a:t>Why do some people develop NEAD but not others?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15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Plan</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What is NEAD?</a:t>
            </a:r>
          </a:p>
          <a:p>
            <a:r>
              <a:rPr lang="en-GB" dirty="0" smtClean="0">
                <a:latin typeface="Arial" panose="020B0604020202020204" pitchFamily="34" charset="0"/>
                <a:cs typeface="Arial" panose="020B0604020202020204" pitchFamily="34" charset="0"/>
              </a:rPr>
              <a:t>What happens?</a:t>
            </a:r>
          </a:p>
          <a:p>
            <a:r>
              <a:rPr lang="en-GB" dirty="0" smtClean="0">
                <a:latin typeface="Arial" panose="020B0604020202020204" pitchFamily="34" charset="0"/>
                <a:cs typeface="Arial" panose="020B0604020202020204" pitchFamily="34" charset="0"/>
              </a:rPr>
              <a:t>Why does it happen?</a:t>
            </a:r>
          </a:p>
          <a:p>
            <a:r>
              <a:rPr lang="en-GB" dirty="0" smtClean="0">
                <a:latin typeface="Arial" panose="020B0604020202020204" pitchFamily="34" charset="0"/>
                <a:cs typeface="Arial" panose="020B0604020202020204" pitchFamily="34" charset="0"/>
              </a:rPr>
              <a:t>Acute management</a:t>
            </a:r>
          </a:p>
          <a:p>
            <a:r>
              <a:rPr lang="en-GB" dirty="0" smtClean="0">
                <a:latin typeface="Arial" panose="020B0604020202020204" pitchFamily="34" charset="0"/>
                <a:cs typeface="Arial" panose="020B0604020202020204" pitchFamily="34" charset="0"/>
              </a:rPr>
              <a:t>Case examples</a:t>
            </a:r>
          </a:p>
          <a:p>
            <a:endParaRPr lang="en-GB" dirty="0"/>
          </a:p>
        </p:txBody>
      </p:sp>
    </p:spTree>
    <p:extLst>
      <p:ext uri="{BB962C8B-B14F-4D97-AF65-F5344CB8AC3E}">
        <p14:creationId xmlns:p14="http://schemas.microsoft.com/office/powerpoint/2010/main" val="3797923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229600" cy="4525963"/>
          </a:xfrm>
        </p:spPr>
        <p:txBody>
          <a:bodyPr>
            <a:normAutofit/>
          </a:bodyPr>
          <a:lstStyle/>
          <a:p>
            <a:pPr marL="0" indent="0">
              <a:buNone/>
            </a:pPr>
            <a:r>
              <a:rPr lang="en-GB" dirty="0" smtClean="0">
                <a:latin typeface="Arial" panose="020B0604020202020204" pitchFamily="34" charset="0"/>
                <a:cs typeface="Arial" panose="020B0604020202020204" pitchFamily="34" charset="0"/>
              </a:rPr>
              <a:t>Although many people with NEAD can identify things that have happened/ are happening in their lives that contribute to a build-up of stress, many people do not. </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The reasons why an individual develops NEAD is not always obvious at first, because everyone’s lives are different. </a:t>
            </a:r>
            <a:endParaRPr lang="en-GB" dirty="0">
              <a:latin typeface="Arial" panose="020B0604020202020204" pitchFamily="34" charset="0"/>
              <a:cs typeface="Arial" panose="020B0604020202020204" pitchFamily="34" charset="0"/>
            </a:endParaRPr>
          </a:p>
        </p:txBody>
      </p:sp>
      <p:sp>
        <p:nvSpPr>
          <p:cNvPr id="4" name="Title 1"/>
          <p:cNvSpPr txBox="1">
            <a:spLocks noGrp="1"/>
          </p:cNvSpPr>
          <p:nvPr>
            <p:ph type="title"/>
          </p:nvPr>
        </p:nvSpPr>
        <p:spPr>
          <a:prstGeom prst="rect">
            <a:avLst/>
          </a:prstGeom>
          <a:solidFill>
            <a:schemeClr val="accent5">
              <a:lumMod val="40000"/>
              <a:lumOff val="60000"/>
            </a:schemeClr>
          </a:solidFill>
          <a:ln>
            <a:solidFill>
              <a:srgbClr val="00B050"/>
            </a:solidFill>
          </a:ln>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latin typeface="Arial" panose="020B0604020202020204" pitchFamily="34" charset="0"/>
                <a:cs typeface="Arial" panose="020B0604020202020204" pitchFamily="34" charset="0"/>
              </a:rPr>
              <a:t>Why do some people develop NEAD but not others?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0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a:solidFill>
            <a:schemeClr val="accent5">
              <a:lumMod val="40000"/>
              <a:lumOff val="60000"/>
            </a:schemeClr>
          </a:solidFill>
        </p:spPr>
        <p:txBody>
          <a:bodyPr>
            <a:normAutofit/>
          </a:bodyPr>
          <a:lstStyle/>
          <a:p>
            <a:pPr marL="0" indent="0" algn="ctr">
              <a:buNone/>
            </a:pPr>
            <a:endParaRPr lang="en-GB" sz="6600" b="1" dirty="0" smtClean="0"/>
          </a:p>
          <a:p>
            <a:pPr marL="0" indent="0" algn="ctr">
              <a:buNone/>
            </a:pPr>
            <a:r>
              <a:rPr lang="en-GB" sz="6600" b="1" dirty="0" smtClean="0">
                <a:latin typeface="Arial" panose="020B0604020202020204" pitchFamily="34" charset="0"/>
                <a:cs typeface="Arial" panose="020B0604020202020204" pitchFamily="34" charset="0"/>
              </a:rPr>
              <a:t>Acute management of NEAD</a:t>
            </a:r>
            <a:endParaRPr lang="en-GB"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59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solidFill>
            <a:schemeClr val="accent5">
              <a:lumMod val="40000"/>
              <a:lumOff val="60000"/>
            </a:schemeClr>
          </a:solidFill>
        </p:spPr>
        <p:txBody>
          <a:bodyPr>
            <a:normAutofit/>
          </a:bodyPr>
          <a:lstStyle/>
          <a:p>
            <a:pPr marL="0" indent="0">
              <a:buNone/>
            </a:pPr>
            <a:endParaRPr lang="en-GB" dirty="0" smtClean="0">
              <a:solidFill>
                <a:srgbClr val="FF0000"/>
              </a:solidFill>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Interview with C</a:t>
            </a: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sz="2400" dirty="0" smtClean="0">
                <a:solidFill>
                  <a:srgbClr val="FF0000"/>
                </a:solidFill>
                <a:latin typeface="Arial" panose="020B0604020202020204" pitchFamily="34" charset="0"/>
                <a:cs typeface="Arial" panose="020B0604020202020204" pitchFamily="34" charset="0"/>
              </a:rPr>
              <a:t>Consent was obtained to share this interview for learning purposes. </a:t>
            </a:r>
          </a:p>
          <a:p>
            <a:pPr marL="0" indent="0" algn="ctr">
              <a:buNone/>
            </a:pPr>
            <a:endParaRPr lang="en-GB" sz="2400" dirty="0">
              <a:solidFill>
                <a:srgbClr val="FF0000"/>
              </a:solidFill>
              <a:latin typeface="Arial" panose="020B0604020202020204" pitchFamily="34" charset="0"/>
              <a:cs typeface="Arial" panose="020B0604020202020204" pitchFamily="34" charset="0"/>
            </a:endParaRPr>
          </a:p>
          <a:p>
            <a:pPr marL="0" indent="0" algn="ctr">
              <a:buNone/>
            </a:pPr>
            <a:r>
              <a:rPr lang="en-GB" sz="2400" dirty="0" smtClean="0">
                <a:solidFill>
                  <a:srgbClr val="FF0000"/>
                </a:solidFill>
                <a:latin typeface="Arial" panose="020B0604020202020204" pitchFamily="34" charset="0"/>
                <a:cs typeface="Arial" panose="020B0604020202020204" pitchFamily="34" charset="0"/>
              </a:rPr>
              <a:t>Please respect confidentiality by not talking about the person in this video outside of this teaching session. </a:t>
            </a:r>
            <a:endParaRPr lang="en-GB"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521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Is this NEAD?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4365104"/>
            <a:ext cx="8435280" cy="2088232"/>
          </a:xfrm>
        </p:spPr>
        <p:txBody>
          <a:bodyPr>
            <a:normAutofit fontScale="40000" lnSpcReduction="20000"/>
          </a:bodyPr>
          <a:lstStyle/>
          <a:p>
            <a:pPr algn="ctr"/>
            <a:r>
              <a:rPr lang="en-GB" sz="5000" dirty="0" smtClean="0">
                <a:latin typeface="Arial" panose="020B0604020202020204" pitchFamily="34" charset="0"/>
                <a:cs typeface="Arial" panose="020B0604020202020204" pitchFamily="34" charset="0"/>
              </a:rPr>
              <a:t>Salford Royal NEAD service guidance letter</a:t>
            </a:r>
          </a:p>
          <a:p>
            <a:pPr algn="ctr"/>
            <a:r>
              <a:rPr lang="en-GB" sz="5000" dirty="0" smtClean="0">
                <a:latin typeface="Arial" panose="020B0604020202020204" pitchFamily="34" charset="0"/>
                <a:cs typeface="Arial" panose="020B0604020202020204" pitchFamily="34" charset="0"/>
              </a:rPr>
              <a:t>Friends/ family members</a:t>
            </a:r>
          </a:p>
          <a:p>
            <a:pPr algn="ctr"/>
            <a:r>
              <a:rPr lang="en-GB" sz="5000" dirty="0" smtClean="0">
                <a:latin typeface="Arial" panose="020B0604020202020204" pitchFamily="34" charset="0"/>
                <a:cs typeface="Arial" panose="020B0604020202020204" pitchFamily="34" charset="0"/>
              </a:rPr>
              <a:t>Salford Royal NEAD guidance cards</a:t>
            </a:r>
          </a:p>
          <a:p>
            <a:pPr algn="ctr"/>
            <a:r>
              <a:rPr lang="en-GB" sz="5000" dirty="0" smtClean="0">
                <a:latin typeface="Arial" panose="020B0604020202020204" pitchFamily="34" charset="0"/>
                <a:cs typeface="Arial" panose="020B0604020202020204" pitchFamily="34" charset="0"/>
              </a:rPr>
              <a:t>Medical alert bracelets</a:t>
            </a:r>
          </a:p>
          <a:p>
            <a:pPr marL="0" indent="0">
              <a:buNone/>
            </a:pPr>
            <a:endParaRPr lang="en-GB" dirty="0" smtClean="0"/>
          </a:p>
          <a:p>
            <a:pPr marL="0" indent="0" algn="ctr">
              <a:buNone/>
            </a:pPr>
            <a:r>
              <a:rPr lang="en-GB" sz="5000" b="1" i="1" dirty="0" smtClean="0"/>
              <a:t>* </a:t>
            </a:r>
            <a:r>
              <a:rPr lang="en-GB" sz="5000" b="1" i="1" dirty="0" smtClean="0">
                <a:latin typeface="Arial" panose="020B0604020202020204" pitchFamily="34" charset="0"/>
                <a:cs typeface="Arial" panose="020B0604020202020204" pitchFamily="34" charset="0"/>
              </a:rPr>
              <a:t>Do not attempt to make a differential diagnosis. If information about the diagnosis is not available, follow epilepsy guidelines.</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003614"/>
            <a:ext cx="2897973" cy="2173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Image preview"/>
          <p:cNvPicPr>
            <a:picLocks noChangeAspect="1" noChangeArrowheads="1"/>
          </p:cNvPicPr>
          <p:nvPr/>
        </p:nvPicPr>
        <p:blipFill rotWithShape="1">
          <a:blip r:embed="rId4">
            <a:extLst>
              <a:ext uri="{28A0092B-C50C-407E-A947-70E740481C1C}">
                <a14:useLocalDpi xmlns:a14="http://schemas.microsoft.com/office/drawing/2010/main" val="0"/>
              </a:ext>
            </a:extLst>
          </a:blip>
          <a:srcRect r="45743"/>
          <a:stretch/>
        </p:blipFill>
        <p:spPr bwMode="auto">
          <a:xfrm>
            <a:off x="4932040" y="1628799"/>
            <a:ext cx="2714947" cy="292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519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
            </a:r>
            <a:br>
              <a:rPr lang="en-GB" b="1" dirty="0" smtClean="0">
                <a:latin typeface="Arial" panose="020B0604020202020204" pitchFamily="34" charset="0"/>
                <a:cs typeface="Arial" panose="020B0604020202020204" pitchFamily="34" charset="0"/>
              </a:rPr>
            </a:br>
            <a:r>
              <a:rPr lang="en-GB" b="1" dirty="0" smtClean="0">
                <a:latin typeface="Arial" panose="020B0604020202020204" pitchFamily="34" charset="0"/>
                <a:cs typeface="Arial" panose="020B0604020202020204" pitchFamily="34" charset="0"/>
              </a:rPr>
              <a:t>Common concerns about NEAD</a:t>
            </a:r>
            <a:br>
              <a:rPr lang="en-GB" b="1" dirty="0" smtClean="0">
                <a:latin typeface="Arial" panose="020B0604020202020204" pitchFamily="34" charset="0"/>
                <a:cs typeface="Arial" panose="020B0604020202020204" pitchFamily="34" charset="0"/>
              </a:rPr>
            </a:br>
            <a:endParaRPr lang="en-GB"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536" y="1412776"/>
            <a:ext cx="8568952" cy="5445224"/>
          </a:xfrm>
        </p:spPr>
        <p:txBody>
          <a:bodyPr>
            <a:normAutofit fontScale="92500" lnSpcReduction="10000"/>
          </a:bodyPr>
          <a:lstStyle/>
          <a:p>
            <a:pPr marL="57150" indent="0">
              <a:spcBef>
                <a:spcPts val="0"/>
              </a:spcBef>
              <a:buNone/>
            </a:pPr>
            <a:endParaRPr lang="en-GB" b="1" u="sng" dirty="0">
              <a:latin typeface="Arial" panose="020B0604020202020204" pitchFamily="34" charset="0"/>
              <a:cs typeface="Arial" panose="020B0604020202020204" pitchFamily="34" charset="0"/>
            </a:endParaRPr>
          </a:p>
          <a:p>
            <a:pPr marL="57150" indent="0">
              <a:spcBef>
                <a:spcPts val="0"/>
              </a:spcBef>
              <a:buNone/>
            </a:pPr>
            <a:r>
              <a:rPr lang="en-GB" dirty="0" smtClean="0">
                <a:latin typeface="Arial" panose="020B0604020202020204" pitchFamily="34" charset="0"/>
                <a:cs typeface="Arial" panose="020B0604020202020204" pitchFamily="34" charset="0"/>
              </a:rPr>
              <a:t>The changes that are experienced before, during and after episodes are caused by the fight/ flight/ freeze response</a:t>
            </a:r>
          </a:p>
          <a:p>
            <a:pPr marL="57150" indent="0">
              <a:spcBef>
                <a:spcPts val="0"/>
              </a:spcBef>
              <a:buNone/>
            </a:pPr>
            <a:endParaRPr lang="en-GB" dirty="0" smtClean="0">
              <a:latin typeface="Arial" panose="020B0604020202020204" pitchFamily="34" charset="0"/>
              <a:cs typeface="Arial" panose="020B0604020202020204" pitchFamily="34" charset="0"/>
            </a:endParaRPr>
          </a:p>
          <a:p>
            <a:pPr marL="57150" indent="0">
              <a:spcBef>
                <a:spcPts val="0"/>
              </a:spcBef>
              <a:buNone/>
            </a:pPr>
            <a:r>
              <a:rPr lang="en-GB" dirty="0">
                <a:latin typeface="Arial" panose="020B0604020202020204" pitchFamily="34" charset="0"/>
                <a:cs typeface="Arial" panose="020B0604020202020204" pitchFamily="34" charset="0"/>
              </a:rPr>
              <a:t>T</a:t>
            </a:r>
            <a:r>
              <a:rPr lang="en-GB" dirty="0" smtClean="0">
                <a:latin typeface="Arial" panose="020B0604020202020204" pitchFamily="34" charset="0"/>
                <a:cs typeface="Arial" panose="020B0604020202020204" pitchFamily="34" charset="0"/>
              </a:rPr>
              <a:t>hese changes might look and feel uncomfortable/ unpleasant but are not causing immediate harm:</a:t>
            </a:r>
          </a:p>
          <a:p>
            <a:pPr marL="57150" indent="0">
              <a:spcBef>
                <a:spcPts val="0"/>
              </a:spcBef>
              <a:buNone/>
            </a:pPr>
            <a:endParaRPr lang="en-GB" dirty="0" smtClean="0">
              <a:latin typeface="Arial" panose="020B0604020202020204" pitchFamily="34" charset="0"/>
              <a:cs typeface="Arial" panose="020B0604020202020204" pitchFamily="34" charset="0"/>
            </a:endParaRPr>
          </a:p>
          <a:p>
            <a:pPr lvl="1">
              <a:spcBef>
                <a:spcPts val="0"/>
              </a:spcBef>
            </a:pPr>
            <a:r>
              <a:rPr lang="en-GB" dirty="0" smtClean="0">
                <a:latin typeface="Arial" panose="020B0604020202020204" pitchFamily="34" charset="0"/>
                <a:cs typeface="Arial" panose="020B0604020202020204" pitchFamily="34" charset="0"/>
              </a:rPr>
              <a:t>Brain activity remains the same</a:t>
            </a:r>
          </a:p>
          <a:p>
            <a:pPr marL="514350" lvl="1" indent="0">
              <a:spcBef>
                <a:spcPts val="0"/>
              </a:spcBef>
              <a:buNone/>
            </a:pPr>
            <a:endParaRPr lang="en-GB" dirty="0" smtClean="0">
              <a:latin typeface="Arial" panose="020B0604020202020204" pitchFamily="34" charset="0"/>
              <a:cs typeface="Arial" panose="020B0604020202020204" pitchFamily="34" charset="0"/>
            </a:endParaRPr>
          </a:p>
          <a:p>
            <a:pPr lvl="1">
              <a:spcBef>
                <a:spcPts val="0"/>
              </a:spcBef>
            </a:pPr>
            <a:r>
              <a:rPr lang="en-GB" dirty="0" smtClean="0">
                <a:latin typeface="Arial" panose="020B0604020202020204" pitchFamily="34" charset="0"/>
                <a:cs typeface="Arial" panose="020B0604020202020204" pitchFamily="34" charset="0"/>
              </a:rPr>
              <a:t>Having an episode is not caused by and does not cause internal damage. </a:t>
            </a:r>
          </a:p>
          <a:p>
            <a:pPr marL="457200" lvl="1" indent="0">
              <a:buNone/>
            </a:pPr>
            <a:endParaRPr lang="en-GB" dirty="0" smtClean="0"/>
          </a:p>
          <a:p>
            <a:pPr marL="457200" lvl="1" indent="0">
              <a:buNone/>
            </a:pPr>
            <a:endParaRPr lang="en-GB" dirty="0"/>
          </a:p>
          <a:p>
            <a:endParaRPr lang="en-GB" dirty="0"/>
          </a:p>
          <a:p>
            <a:endParaRPr lang="en-GB" dirty="0"/>
          </a:p>
        </p:txBody>
      </p:sp>
    </p:spTree>
    <p:extLst>
      <p:ext uri="{BB962C8B-B14F-4D97-AF65-F5344CB8AC3E}">
        <p14:creationId xmlns:p14="http://schemas.microsoft.com/office/powerpoint/2010/main" val="2981247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Common concerns about NEAD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56792"/>
            <a:ext cx="8229600" cy="5184576"/>
          </a:xfrm>
        </p:spPr>
        <p:txBody>
          <a:bodyPr>
            <a:noAutofit/>
          </a:bodyPr>
          <a:lstStyle/>
          <a:p>
            <a:pPr marL="0" indent="0">
              <a:spcBef>
                <a:spcPts val="0"/>
              </a:spcBef>
              <a:buNone/>
            </a:pPr>
            <a:r>
              <a:rPr lang="en-GB" sz="2000" b="1" dirty="0">
                <a:latin typeface="Arial" panose="020B0604020202020204" pitchFamily="34" charset="0"/>
                <a:cs typeface="Arial" panose="020B0604020202020204" pitchFamily="34" charset="0"/>
              </a:rPr>
              <a:t>Risk of </a:t>
            </a:r>
            <a:r>
              <a:rPr lang="en-GB" sz="2000" b="1" dirty="0" smtClean="0">
                <a:latin typeface="Arial" panose="020B0604020202020204" pitchFamily="34" charset="0"/>
                <a:cs typeface="Arial" panose="020B0604020202020204" pitchFamily="34" charset="0"/>
              </a:rPr>
              <a:t>injury</a:t>
            </a: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NEAD episodes do not cause internal damage</a:t>
            </a: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Risk of injury from falls during episodes is low  </a:t>
            </a:r>
          </a:p>
          <a:p>
            <a:pPr marL="457200" lvl="1" indent="0">
              <a:spcBef>
                <a:spcPts val="0"/>
              </a:spcBef>
              <a:buNone/>
            </a:pPr>
            <a:r>
              <a:rPr lang="en-GB" sz="2000" i="1" dirty="0" smtClean="0">
                <a:latin typeface="Arial" panose="020B0604020202020204" pitchFamily="34" charset="0"/>
                <a:cs typeface="Arial" panose="020B0604020202020204" pitchFamily="34" charset="0"/>
              </a:rPr>
              <a:t>	(</a:t>
            </a:r>
            <a:r>
              <a:rPr lang="en-GB" sz="2000" b="1" i="1" dirty="0">
                <a:latin typeface="Arial" panose="020B0604020202020204" pitchFamily="34" charset="0"/>
                <a:cs typeface="Arial" panose="020B0604020202020204" pitchFamily="34" charset="0"/>
              </a:rPr>
              <a:t>n</a:t>
            </a:r>
            <a:r>
              <a:rPr lang="en-GB" sz="2000" b="1" i="1" dirty="0" smtClean="0">
                <a:latin typeface="Arial" panose="020B0604020202020204" pitchFamily="34" charset="0"/>
                <a:cs typeface="Arial" panose="020B0604020202020204" pitchFamily="34" charset="0"/>
              </a:rPr>
              <a:t>umber of injuries VS total </a:t>
            </a:r>
            <a:r>
              <a:rPr lang="en-GB" sz="2000" b="1" i="1" dirty="0">
                <a:latin typeface="Arial" panose="020B0604020202020204" pitchFamily="34" charset="0"/>
                <a:cs typeface="Arial" panose="020B0604020202020204" pitchFamily="34" charset="0"/>
              </a:rPr>
              <a:t>number of </a:t>
            </a:r>
            <a:r>
              <a:rPr lang="en-GB" sz="2000" b="1" i="1" dirty="0" smtClean="0">
                <a:latin typeface="Arial" panose="020B0604020202020204" pitchFamily="34" charset="0"/>
                <a:cs typeface="Arial" panose="020B0604020202020204" pitchFamily="34" charset="0"/>
              </a:rPr>
              <a:t>episodes)</a:t>
            </a:r>
          </a:p>
          <a:p>
            <a:pPr marL="400050" algn="ctr">
              <a:spcBef>
                <a:spcPts val="0"/>
              </a:spcBef>
            </a:pPr>
            <a:endParaRPr lang="en-GB" sz="2000" b="1" i="1" dirty="0">
              <a:latin typeface="Arial" panose="020B0604020202020204" pitchFamily="34" charset="0"/>
              <a:cs typeface="Arial" panose="020B0604020202020204" pitchFamily="34" charset="0"/>
            </a:endParaRPr>
          </a:p>
          <a:p>
            <a:pPr marL="0" indent="0">
              <a:spcBef>
                <a:spcPts val="0"/>
              </a:spcBef>
              <a:buNone/>
            </a:pPr>
            <a:r>
              <a:rPr lang="en-GB" sz="2000" b="1" dirty="0" smtClean="0">
                <a:latin typeface="Arial" panose="020B0604020202020204" pitchFamily="34" charset="0"/>
                <a:cs typeface="Arial" panose="020B0604020202020204" pitchFamily="34" charset="0"/>
              </a:rPr>
              <a:t>Duration of episodes</a:t>
            </a: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Episodes can last seconds, minutes, hours or even days.</a:t>
            </a: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Even if the episode lasts a long time (or longer than usual), it is still not causing internal damage</a:t>
            </a: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The episode will pass naturally without need for medical intervention</a:t>
            </a:r>
          </a:p>
          <a:p>
            <a:pPr>
              <a:spcBef>
                <a:spcPts val="0"/>
              </a:spcBef>
            </a:pPr>
            <a:endParaRPr lang="en-GB" sz="2000" u="sng" dirty="0">
              <a:latin typeface="Arial" panose="020B0604020202020204" pitchFamily="34" charset="0"/>
              <a:cs typeface="Arial" panose="020B0604020202020204" pitchFamily="34" charset="0"/>
            </a:endParaRPr>
          </a:p>
          <a:p>
            <a:pPr marL="0" indent="0">
              <a:spcBef>
                <a:spcPts val="0"/>
              </a:spcBef>
              <a:buNone/>
            </a:pPr>
            <a:r>
              <a:rPr lang="en-GB" sz="2000" b="1" dirty="0">
                <a:latin typeface="Arial" panose="020B0604020202020204" pitchFamily="34" charset="0"/>
                <a:cs typeface="Arial" panose="020B0604020202020204" pitchFamily="34" charset="0"/>
              </a:rPr>
              <a:t>Symptom variation </a:t>
            </a:r>
            <a:endParaRPr lang="en-GB" sz="2000" b="1" dirty="0" smtClean="0">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GB" sz="2000" dirty="0" smtClean="0">
                <a:latin typeface="Arial" panose="020B0604020202020204" pitchFamily="34" charset="0"/>
                <a:cs typeface="Arial" panose="020B0604020202020204" pitchFamily="34" charset="0"/>
              </a:rPr>
              <a:t>Many people experience episodes that feel very different to one another</a:t>
            </a:r>
          </a:p>
          <a:p>
            <a:pPr lvl="1">
              <a:spcBef>
                <a:spcPts val="0"/>
              </a:spcBef>
              <a:buFont typeface="Arial" panose="020B0604020202020204" pitchFamily="34" charset="0"/>
              <a:buChar char="•"/>
            </a:pPr>
            <a:r>
              <a:rPr lang="en-GB" sz="2000" dirty="0">
                <a:latin typeface="Arial" panose="020B0604020202020204" pitchFamily="34" charset="0"/>
                <a:cs typeface="Arial" panose="020B0604020202020204" pitchFamily="34" charset="0"/>
              </a:rPr>
              <a:t>It is normal for </a:t>
            </a:r>
            <a:r>
              <a:rPr lang="en-GB" sz="2000" dirty="0" smtClean="0">
                <a:latin typeface="Arial" panose="020B0604020202020204" pitchFamily="34" charset="0"/>
                <a:cs typeface="Arial" panose="020B0604020202020204" pitchFamily="34" charset="0"/>
              </a:rPr>
              <a:t>episodes </a:t>
            </a:r>
            <a:r>
              <a:rPr lang="en-GB" sz="2000" dirty="0">
                <a:latin typeface="Arial" panose="020B0604020202020204" pitchFamily="34" charset="0"/>
                <a:cs typeface="Arial" panose="020B0604020202020204" pitchFamily="34" charset="0"/>
              </a:rPr>
              <a:t>to change over time</a:t>
            </a:r>
          </a:p>
          <a:p>
            <a:pPr lvl="1">
              <a:spcBef>
                <a:spcPts val="0"/>
              </a:spcBef>
            </a:pPr>
            <a:endParaRPr lang="en-GB" sz="2000" dirty="0" smtClean="0">
              <a:latin typeface="Arial" panose="020B0604020202020204" pitchFamily="34" charset="0"/>
              <a:cs typeface="Arial" panose="020B0604020202020204" pitchFamily="34" charset="0"/>
            </a:endParaRPr>
          </a:p>
          <a:p>
            <a:pPr marL="0" indent="0">
              <a:spcBef>
                <a:spcPts val="0"/>
              </a:spcBef>
              <a:buNone/>
            </a:pPr>
            <a:endParaRPr lang="en-GB"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1914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noFill/>
          </a:ln>
        </p:spPr>
        <p:txBody>
          <a:bodyPr>
            <a:normAutofit/>
          </a:bodyPr>
          <a:lstStyle/>
          <a:p>
            <a:r>
              <a:rPr lang="en-GB" b="1" dirty="0">
                <a:latin typeface="Arial" panose="020B0604020202020204" pitchFamily="34" charset="0"/>
                <a:cs typeface="Arial" panose="020B0604020202020204" pitchFamily="34" charset="0"/>
              </a:rPr>
              <a:t>Do’s and D</a:t>
            </a:r>
            <a:r>
              <a:rPr lang="en-GB" b="1" dirty="0" smtClean="0">
                <a:latin typeface="Arial" panose="020B0604020202020204" pitchFamily="34" charset="0"/>
                <a:cs typeface="Arial" panose="020B0604020202020204" pitchFamily="34" charset="0"/>
              </a:rPr>
              <a:t>on’ts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ln w="76200"/>
        </p:spPr>
        <p:style>
          <a:lnRef idx="2">
            <a:schemeClr val="accent3"/>
          </a:lnRef>
          <a:fillRef idx="1">
            <a:schemeClr val="lt1"/>
          </a:fillRef>
          <a:effectRef idx="0">
            <a:schemeClr val="accent3"/>
          </a:effectRef>
          <a:fontRef idx="minor">
            <a:schemeClr val="dk1"/>
          </a:fontRef>
        </p:style>
        <p:txBody>
          <a:bodyPr>
            <a:normAutofit lnSpcReduction="10000"/>
          </a:bodyPr>
          <a:lstStyle/>
          <a:p>
            <a:endParaRPr lang="en-US" dirty="0" smtClean="0"/>
          </a:p>
          <a:p>
            <a:endParaRPr lang="en-US" dirty="0" smtClean="0"/>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Maintain a calm, quiet environment</a:t>
            </a: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Give me space </a:t>
            </a: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Speak to me calmly</a:t>
            </a: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Tell other people it is NOT a medical </a:t>
            </a:r>
            <a:r>
              <a:rPr lang="en-US" dirty="0" smtClean="0">
                <a:solidFill>
                  <a:schemeClr val="tx1"/>
                </a:solidFill>
                <a:latin typeface="Arial" panose="020B0604020202020204" pitchFamily="34" charset="0"/>
                <a:cs typeface="Arial" panose="020B0604020202020204" pitchFamily="34" charset="0"/>
              </a:rPr>
              <a:t>	emergency</a:t>
            </a:r>
            <a:endParaRPr lang="en-US" dirty="0">
              <a:solidFill>
                <a:schemeClr val="tx1"/>
              </a:solidFill>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pic>
        <p:nvPicPr>
          <p:cNvPr id="4" name="Picture 4" descr="Image 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r="45743"/>
          <a:stretch/>
        </p:blipFill>
        <p:spPr bwMode="auto">
          <a:xfrm>
            <a:off x="6469000" y="0"/>
            <a:ext cx="2714947" cy="292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234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noFill/>
          </a:ln>
        </p:spPr>
        <p:txBody>
          <a:bodyPr>
            <a:normAutofit/>
          </a:bodyPr>
          <a:lstStyle/>
          <a:p>
            <a:r>
              <a:rPr lang="en-GB" b="1" dirty="0" smtClean="0">
                <a:latin typeface="Arial" panose="020B0604020202020204" pitchFamily="34" charset="0"/>
                <a:cs typeface="Arial" panose="020B0604020202020204" pitchFamily="34" charset="0"/>
              </a:rPr>
              <a:t>Do’s and Don’ts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628800"/>
            <a:ext cx="8208912" cy="4608512"/>
          </a:xfrm>
          <a:solidFill>
            <a:schemeClr val="bg1"/>
          </a:solidFill>
          <a:ln w="76200">
            <a:solidFill>
              <a:srgbClr val="FF0000"/>
            </a:solidFill>
          </a:ln>
        </p:spPr>
        <p:txBody>
          <a:bodyPr>
            <a:normAutofit fontScale="62500" lnSpcReduction="20000"/>
          </a:bodyPr>
          <a:lstStyle/>
          <a:p>
            <a:pPr marL="0" indent="0">
              <a:buNone/>
            </a:pPr>
            <a:r>
              <a:rPr lang="en-US" sz="5200" b="1" dirty="0" smtClean="0">
                <a:latin typeface="Arial" panose="020B0604020202020204" pitchFamily="34" charset="0"/>
                <a:cs typeface="Arial" panose="020B0604020202020204" pitchFamily="34" charset="0"/>
              </a:rPr>
              <a:t>Do </a:t>
            </a:r>
            <a:r>
              <a:rPr lang="en-US" sz="5200" b="1" dirty="0">
                <a:latin typeface="Arial" panose="020B0604020202020204" pitchFamily="34" charset="0"/>
                <a:cs typeface="Arial" panose="020B0604020202020204" pitchFamily="34" charset="0"/>
              </a:rPr>
              <a:t>NOT </a:t>
            </a:r>
            <a:r>
              <a:rPr lang="en-US" sz="5200"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give </a:t>
            </a:r>
            <a:r>
              <a:rPr lang="en-US" dirty="0">
                <a:latin typeface="Arial" panose="020B0604020202020204" pitchFamily="34" charset="0"/>
                <a:cs typeface="Arial" panose="020B0604020202020204" pitchFamily="34" charset="0"/>
              </a:rPr>
              <a:t>me medication</a:t>
            </a:r>
          </a:p>
          <a:p>
            <a:pPr marL="0" indent="0">
              <a:buNone/>
            </a:pPr>
            <a:r>
              <a:rPr lang="en-US" sz="5200" b="1" dirty="0" smtClean="0">
                <a:latin typeface="Arial" panose="020B0604020202020204" pitchFamily="34" charset="0"/>
                <a:cs typeface="Arial" panose="020B0604020202020204" pitchFamily="34" charset="0"/>
              </a:rPr>
              <a:t>Do </a:t>
            </a:r>
            <a:r>
              <a:rPr lang="en-US" sz="5200" b="1" dirty="0">
                <a:latin typeface="Arial" panose="020B0604020202020204" pitchFamily="34" charset="0"/>
                <a:cs typeface="Arial" panose="020B0604020202020204" pitchFamily="34" charset="0"/>
              </a:rPr>
              <a:t>NOT </a:t>
            </a:r>
            <a:r>
              <a:rPr lang="en-US" sz="5200"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touch </a:t>
            </a:r>
            <a:r>
              <a:rPr lang="en-US" dirty="0">
                <a:latin typeface="Arial" panose="020B0604020202020204" pitchFamily="34" charset="0"/>
                <a:cs typeface="Arial" panose="020B0604020202020204" pitchFamily="34" charset="0"/>
              </a:rPr>
              <a:t>me (unless to protect my head)</a:t>
            </a:r>
          </a:p>
          <a:p>
            <a:pPr marL="0" indent="0">
              <a:buNone/>
            </a:pPr>
            <a:r>
              <a:rPr lang="en-US" sz="5200" b="1" dirty="0" smtClean="0">
                <a:latin typeface="Arial" panose="020B0604020202020204" pitchFamily="34" charset="0"/>
                <a:cs typeface="Arial" panose="020B0604020202020204" pitchFamily="34" charset="0"/>
              </a:rPr>
              <a:t>Do </a:t>
            </a:r>
            <a:r>
              <a:rPr lang="en-US" sz="5200" b="1" dirty="0">
                <a:latin typeface="Arial" panose="020B0604020202020204" pitchFamily="34" charset="0"/>
                <a:cs typeface="Arial" panose="020B0604020202020204" pitchFamily="34" charset="0"/>
              </a:rPr>
              <a:t>NOT </a:t>
            </a:r>
            <a:r>
              <a:rPr lang="en-US" sz="5200"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crowd or stand </a:t>
            </a:r>
            <a:r>
              <a:rPr lang="en-US" dirty="0">
                <a:latin typeface="Arial" panose="020B0604020202020204" pitchFamily="34" charset="0"/>
                <a:cs typeface="Arial" panose="020B0604020202020204" pitchFamily="34" charset="0"/>
              </a:rPr>
              <a:t>over </a:t>
            </a:r>
            <a:r>
              <a:rPr lang="en-US" dirty="0" smtClean="0">
                <a:latin typeface="Arial" panose="020B0604020202020204" pitchFamily="34" charset="0"/>
                <a:cs typeface="Arial" panose="020B0604020202020204" pitchFamily="34" charset="0"/>
              </a:rPr>
              <a:t>me </a:t>
            </a:r>
          </a:p>
          <a:p>
            <a:pPr marL="0" indent="0">
              <a:buNone/>
            </a:pPr>
            <a:r>
              <a:rPr lang="en-GB" sz="5200" b="1" dirty="0">
                <a:latin typeface="Arial" panose="020B0604020202020204" pitchFamily="34" charset="0"/>
                <a:cs typeface="Arial" panose="020B0604020202020204" pitchFamily="34" charset="0"/>
              </a:rPr>
              <a:t>Do NOT</a:t>
            </a:r>
            <a:r>
              <a:rPr lang="en-GB" sz="5200" dirty="0">
                <a:latin typeface="Arial" panose="020B0604020202020204" pitchFamily="34" charset="0"/>
                <a:cs typeface="Arial" panose="020B0604020202020204" pitchFamily="34" charset="0"/>
              </a:rPr>
              <a:t> </a:t>
            </a:r>
            <a:r>
              <a:rPr lang="en-GB" sz="520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let </a:t>
            </a:r>
            <a:r>
              <a:rPr lang="en-GB" dirty="0">
                <a:latin typeface="Arial" panose="020B0604020202020204" pitchFamily="34" charset="0"/>
                <a:cs typeface="Arial" panose="020B0604020202020204" pitchFamily="34" charset="0"/>
              </a:rPr>
              <a:t>there be more than one person nearby</a:t>
            </a:r>
            <a:endParaRPr lang="en-US" dirty="0" smtClean="0">
              <a:latin typeface="Arial" panose="020B0604020202020204" pitchFamily="34" charset="0"/>
              <a:cs typeface="Arial" panose="020B0604020202020204" pitchFamily="34" charset="0"/>
            </a:endParaRPr>
          </a:p>
          <a:p>
            <a:pPr marL="0" indent="0">
              <a:buNone/>
            </a:pPr>
            <a:r>
              <a:rPr lang="en-US" sz="5200" b="1" dirty="0" smtClean="0">
                <a:latin typeface="Arial" panose="020B0604020202020204" pitchFamily="34" charset="0"/>
                <a:cs typeface="Arial" panose="020B0604020202020204" pitchFamily="34" charset="0"/>
              </a:rPr>
              <a:t>Do </a:t>
            </a:r>
            <a:r>
              <a:rPr lang="en-US" sz="5200" b="1" dirty="0">
                <a:latin typeface="Arial" panose="020B0604020202020204" pitchFamily="34" charset="0"/>
                <a:cs typeface="Arial" panose="020B0604020202020204" pitchFamily="34" charset="0"/>
              </a:rPr>
              <a:t>NOT </a:t>
            </a:r>
            <a:r>
              <a:rPr lang="en-US" sz="5200"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try </a:t>
            </a:r>
            <a:r>
              <a:rPr lang="en-US" dirty="0">
                <a:latin typeface="Arial" panose="020B0604020202020204" pitchFamily="34" charset="0"/>
                <a:cs typeface="Arial" panose="020B0604020202020204" pitchFamily="34" charset="0"/>
              </a:rPr>
              <a:t>to bring me “out of it” </a:t>
            </a:r>
            <a:endParaRPr lang="en-US" dirty="0" smtClean="0">
              <a:latin typeface="Arial" panose="020B0604020202020204" pitchFamily="34" charset="0"/>
              <a:cs typeface="Arial" panose="020B0604020202020204" pitchFamily="34" charset="0"/>
            </a:endParaRPr>
          </a:p>
          <a:p>
            <a:pPr marL="0" indent="0">
              <a:buNone/>
            </a:pPr>
            <a:r>
              <a:rPr lang="en-US" sz="5100" b="1" dirty="0" smtClean="0">
                <a:latin typeface="Arial" panose="020B0604020202020204" pitchFamily="34" charset="0"/>
                <a:cs typeface="Arial" panose="020B0604020202020204" pitchFamily="34" charset="0"/>
              </a:rPr>
              <a:t>Do NOT</a:t>
            </a:r>
            <a:r>
              <a:rPr lang="en-US" sz="5100"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restrain me</a:t>
            </a:r>
            <a:endParaRPr lang="en-US" dirty="0">
              <a:latin typeface="Arial" panose="020B0604020202020204" pitchFamily="34" charset="0"/>
              <a:cs typeface="Arial" panose="020B0604020202020204" pitchFamily="34" charset="0"/>
            </a:endParaRPr>
          </a:p>
          <a:p>
            <a:pPr marL="0" indent="0">
              <a:buNone/>
            </a:pPr>
            <a:r>
              <a:rPr lang="en-GB" sz="5200" b="1" dirty="0" smtClean="0">
                <a:latin typeface="Arial" panose="020B0604020202020204" pitchFamily="34" charset="0"/>
                <a:cs typeface="Arial" panose="020B0604020202020204" pitchFamily="34" charset="0"/>
              </a:rPr>
              <a:t>Do NOT 	</a:t>
            </a:r>
            <a:r>
              <a:rPr lang="en-GB" dirty="0" smtClean="0">
                <a:latin typeface="Arial" panose="020B0604020202020204" pitchFamily="34" charset="0"/>
                <a:cs typeface="Arial" panose="020B0604020202020204" pitchFamily="34" charset="0"/>
              </a:rPr>
              <a:t>time the episode</a:t>
            </a:r>
          </a:p>
          <a:p>
            <a:pPr marL="0" indent="0">
              <a:buNone/>
            </a:pPr>
            <a:r>
              <a:rPr lang="en-GB" sz="5300" b="1" dirty="0" smtClean="0">
                <a:latin typeface="Arial" panose="020B0604020202020204" pitchFamily="34" charset="0"/>
                <a:cs typeface="Arial" panose="020B0604020202020204" pitchFamily="34" charset="0"/>
              </a:rPr>
              <a:t>Do NOT </a:t>
            </a:r>
            <a:r>
              <a:rPr lang="en-GB" sz="530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take me to hospital, unless I have a significant injury 		that needs immediate medical attention</a:t>
            </a:r>
            <a:endParaRPr lang="en-GB" dirty="0">
              <a:latin typeface="Arial" panose="020B0604020202020204" pitchFamily="34" charset="0"/>
              <a:cs typeface="Arial" panose="020B0604020202020204" pitchFamily="34" charset="0"/>
            </a:endParaRPr>
          </a:p>
        </p:txBody>
      </p:sp>
      <p:pic>
        <p:nvPicPr>
          <p:cNvPr id="4" name="Picture 4" descr="Image 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r="45743"/>
          <a:stretch/>
        </p:blipFill>
        <p:spPr bwMode="auto">
          <a:xfrm>
            <a:off x="6429053" y="-13320"/>
            <a:ext cx="2714947" cy="292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49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Recovery</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GB" dirty="0" smtClean="0">
                <a:latin typeface="Arial" panose="020B0604020202020204" pitchFamily="34" charset="0"/>
                <a:cs typeface="Arial" panose="020B0604020202020204" pitchFamily="34" charset="0"/>
              </a:rPr>
              <a:t>After an episode people can often experience: </a:t>
            </a:r>
          </a:p>
          <a:p>
            <a:pPr marL="0" indent="0">
              <a:buNone/>
            </a:pPr>
            <a:endParaRPr lang="en-GB" dirty="0" smtClean="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confusion</a:t>
            </a: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fatigue</a:t>
            </a: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difficult thoughts and emotions</a:t>
            </a:r>
          </a:p>
          <a:p>
            <a:pPr marL="0" indent="0">
              <a:buNone/>
            </a:pPr>
            <a:r>
              <a:rPr lang="en-GB" dirty="0" smtClean="0">
                <a:latin typeface="Arial" panose="020B0604020202020204" pitchFamily="34" charset="0"/>
                <a:cs typeface="Arial" panose="020B0604020202020204" pitchFamily="34" charset="0"/>
              </a:rPr>
              <a:t>	difficulty remembering</a:t>
            </a: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difficulty controlling movements</a:t>
            </a:r>
          </a:p>
          <a:p>
            <a:pPr marL="0" indent="0">
              <a:buNone/>
            </a:pP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aches, pains, tension</a:t>
            </a:r>
          </a:p>
          <a:p>
            <a:endParaRPr lang="en-GB" dirty="0">
              <a:solidFill>
                <a:srgbClr val="FF0000"/>
              </a:solidFill>
            </a:endParaRPr>
          </a:p>
        </p:txBody>
      </p:sp>
    </p:spTree>
    <p:extLst>
      <p:ext uri="{BB962C8B-B14F-4D97-AF65-F5344CB8AC3E}">
        <p14:creationId xmlns:p14="http://schemas.microsoft.com/office/powerpoint/2010/main" val="382775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a:bodyPr>
          <a:lstStyle/>
          <a:p>
            <a:r>
              <a:rPr lang="en-GB" b="1" dirty="0" smtClean="0">
                <a:latin typeface="Arial" panose="020B0604020202020204" pitchFamily="34" charset="0"/>
                <a:cs typeface="Arial" panose="020B0604020202020204" pitchFamily="34" charset="0"/>
              </a:rPr>
              <a:t>Recovery</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268760"/>
            <a:ext cx="8229600" cy="4968552"/>
          </a:xfrm>
          <a:ln w="76200"/>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pPr marL="0" indent="0">
              <a:buNone/>
            </a:pPr>
            <a:endParaRPr lang="en-US" sz="4000" b="1" dirty="0" smtClean="0">
              <a:solidFill>
                <a:schemeClr val="tx1"/>
              </a:solidFill>
              <a:latin typeface="Arial" panose="020B0604020202020204" pitchFamily="34" charset="0"/>
              <a:cs typeface="Arial" panose="020B0604020202020204" pitchFamily="34" charset="0"/>
            </a:endParaRP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Help </a:t>
            </a:r>
            <a:r>
              <a:rPr lang="en-GB" dirty="0">
                <a:latin typeface="Arial" panose="020B0604020202020204" pitchFamily="34" charset="0"/>
                <a:cs typeface="Arial" panose="020B0604020202020204" pitchFamily="34" charset="0"/>
              </a:rPr>
              <a:t>to re-orientate </a:t>
            </a:r>
            <a:endParaRPr lang="en-GB" dirty="0" smtClean="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e.g. </a:t>
            </a:r>
            <a:r>
              <a:rPr lang="en-GB" i="1" dirty="0">
                <a:latin typeface="Arial" panose="020B0604020202020204" pitchFamily="34" charset="0"/>
                <a:cs typeface="Arial" panose="020B0604020202020204" pitchFamily="34" charset="0"/>
              </a:rPr>
              <a:t>by telling the person where they are, </a:t>
            </a:r>
            <a:r>
              <a:rPr lang="en-GB" i="1" dirty="0" smtClean="0">
                <a:latin typeface="Arial" panose="020B0604020202020204" pitchFamily="34" charset="0"/>
                <a:cs typeface="Arial" panose="020B0604020202020204" pitchFamily="34" charset="0"/>
              </a:rPr>
              <a:t>who they </a:t>
            </a:r>
            <a:r>
              <a:rPr lang="en-GB" i="1" dirty="0">
                <a:latin typeface="Arial" panose="020B0604020202020204" pitchFamily="34" charset="0"/>
                <a:cs typeface="Arial" panose="020B0604020202020204" pitchFamily="34" charset="0"/>
              </a:rPr>
              <a:t>are </a:t>
            </a:r>
            <a:r>
              <a:rPr lang="en-GB" i="1" dirty="0" smtClean="0">
                <a:latin typeface="Arial" panose="020B0604020202020204" pitchFamily="34" charset="0"/>
                <a:cs typeface="Arial" panose="020B0604020202020204" pitchFamily="34" charset="0"/>
              </a:rPr>
              <a:t>	with</a:t>
            </a:r>
            <a:r>
              <a:rPr lang="en-GB" i="1" dirty="0">
                <a:latin typeface="Arial" panose="020B0604020202020204" pitchFamily="34" charset="0"/>
                <a:cs typeface="Arial" panose="020B0604020202020204" pitchFamily="34" charset="0"/>
              </a:rPr>
              <a:t>, what is happening</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Offer </a:t>
            </a:r>
            <a:r>
              <a:rPr lang="en-GB" dirty="0">
                <a:latin typeface="Arial" panose="020B0604020202020204" pitchFamily="34" charset="0"/>
                <a:cs typeface="Arial" panose="020B0604020202020204" pitchFamily="34" charset="0"/>
              </a:rPr>
              <a:t>water</a:t>
            </a:r>
          </a:p>
          <a:p>
            <a:pPr marL="0" indent="0">
              <a:buNone/>
            </a:pPr>
            <a:r>
              <a:rPr lang="en-US" sz="4000" b="1" dirty="0" smtClean="0">
                <a:solidFill>
                  <a:schemeClr val="tx1"/>
                </a:solidFill>
                <a:latin typeface="Arial" panose="020B0604020202020204" pitchFamily="34" charset="0"/>
                <a:cs typeface="Arial" panose="020B0604020202020204" pitchFamily="34" charset="0"/>
              </a:rPr>
              <a:t>DO</a:t>
            </a:r>
            <a:r>
              <a:rPr lang="en-US" dirty="0" smtClean="0">
                <a:solidFill>
                  <a:schemeClr val="tx1"/>
                </a:solidFill>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Encourage </a:t>
            </a:r>
            <a:r>
              <a:rPr lang="en-GB" dirty="0">
                <a:latin typeface="Arial" panose="020B0604020202020204" pitchFamily="34" charset="0"/>
                <a:cs typeface="Arial" panose="020B0604020202020204" pitchFamily="34" charset="0"/>
              </a:rPr>
              <a:t>to notice what can they can see/ hear </a:t>
            </a:r>
          </a:p>
          <a:p>
            <a:pPr marL="0" indent="0">
              <a:buNone/>
            </a:pPr>
            <a:r>
              <a:rPr lang="en-GB" dirty="0" smtClean="0">
                <a:latin typeface="Arial" panose="020B0604020202020204" pitchFamily="34" charset="0"/>
                <a:cs typeface="Arial" panose="020B0604020202020204" pitchFamily="34" charset="0"/>
              </a:rPr>
              <a:t>	(e.g</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count </a:t>
            </a:r>
            <a:r>
              <a:rPr lang="en-GB" i="1" dirty="0" smtClean="0">
                <a:latin typeface="Arial" panose="020B0604020202020204" pitchFamily="34" charset="0"/>
                <a:cs typeface="Arial" panose="020B0604020202020204" pitchFamily="34" charset="0"/>
              </a:rPr>
              <a:t>the number </a:t>
            </a:r>
            <a:r>
              <a:rPr lang="en-GB" i="1" dirty="0">
                <a:latin typeface="Arial" panose="020B0604020202020204" pitchFamily="34" charset="0"/>
                <a:cs typeface="Arial" panose="020B0604020202020204" pitchFamily="34" charset="0"/>
              </a:rPr>
              <a:t>of </a:t>
            </a:r>
            <a:r>
              <a:rPr lang="en-GB" i="1" dirty="0" smtClean="0">
                <a:latin typeface="Arial" panose="020B0604020202020204" pitchFamily="34" charset="0"/>
                <a:cs typeface="Arial" panose="020B0604020202020204" pitchFamily="34" charset="0"/>
              </a:rPr>
              <a:t>circles/ red things</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p>
            <a:pPr marL="0" indent="0">
              <a:buNone/>
            </a:pPr>
            <a:r>
              <a:rPr lang="en-GB" sz="4000" b="1" dirty="0" smtClean="0">
                <a:latin typeface="Arial" panose="020B0604020202020204" pitchFamily="34" charset="0"/>
                <a:cs typeface="Arial" panose="020B0604020202020204" pitchFamily="34" charset="0"/>
              </a:rPr>
              <a:t>DO</a:t>
            </a:r>
            <a:r>
              <a:rPr lang="en-GB" dirty="0" smtClean="0">
                <a:latin typeface="Arial" panose="020B0604020202020204" pitchFamily="34" charset="0"/>
                <a:cs typeface="Arial" panose="020B0604020202020204" pitchFamily="34" charset="0"/>
              </a:rPr>
              <a:t> 	Maintain </a:t>
            </a:r>
            <a:r>
              <a:rPr lang="en-GB" dirty="0">
                <a:latin typeface="Arial" panose="020B0604020202020204" pitchFamily="34" charset="0"/>
                <a:cs typeface="Arial" panose="020B0604020202020204" pitchFamily="34" charset="0"/>
              </a:rPr>
              <a:t>a calm </a:t>
            </a:r>
            <a:r>
              <a:rPr lang="en-GB" dirty="0" smtClean="0">
                <a:latin typeface="Arial" panose="020B0604020202020204" pitchFamily="34" charset="0"/>
                <a:cs typeface="Arial" panose="020B0604020202020204" pitchFamily="34" charset="0"/>
              </a:rPr>
              <a:t>environment</a:t>
            </a:r>
          </a:p>
          <a:p>
            <a:pPr marL="0" indent="0">
              <a:buNone/>
            </a:pPr>
            <a:r>
              <a:rPr lang="en-GB" sz="4000" b="1" dirty="0" smtClean="0">
                <a:latin typeface="Arial" panose="020B0604020202020204" pitchFamily="34" charset="0"/>
                <a:cs typeface="Arial" panose="020B0604020202020204" pitchFamily="34" charset="0"/>
              </a:rPr>
              <a:t>DO</a:t>
            </a:r>
            <a:r>
              <a:rPr lang="en-GB" dirty="0" smtClean="0">
                <a:latin typeface="Arial" panose="020B0604020202020204" pitchFamily="34" charset="0"/>
                <a:cs typeface="Arial" panose="020B0604020202020204" pitchFamily="34" charset="0"/>
              </a:rPr>
              <a:t> 	Encourage </a:t>
            </a:r>
            <a:r>
              <a:rPr lang="en-GB" dirty="0">
                <a:latin typeface="Arial" panose="020B0604020202020204" pitchFamily="34" charset="0"/>
                <a:cs typeface="Arial" panose="020B0604020202020204" pitchFamily="34" charset="0"/>
              </a:rPr>
              <a:t>to focus on taking slow, deep </a:t>
            </a:r>
            <a:r>
              <a:rPr lang="en-GB" dirty="0" smtClean="0">
                <a:latin typeface="Arial" panose="020B0604020202020204" pitchFamily="34" charset="0"/>
                <a:cs typeface="Arial" panose="020B0604020202020204" pitchFamily="34" charset="0"/>
              </a:rPr>
              <a:t>breaths</a:t>
            </a:r>
          </a:p>
          <a:p>
            <a:pPr marL="0" indent="0">
              <a:buNone/>
            </a:pPr>
            <a:r>
              <a:rPr lang="en-US" sz="4000" b="1" dirty="0">
                <a:solidFill>
                  <a:schemeClr val="tx1"/>
                </a:solidFill>
                <a:latin typeface="Arial" panose="020B0604020202020204" pitchFamily="34" charset="0"/>
                <a:cs typeface="Arial" panose="020B0604020202020204" pitchFamily="34" charset="0"/>
              </a:rPr>
              <a:t>DO</a:t>
            </a:r>
            <a:r>
              <a:rPr lang="en-US"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Find </a:t>
            </a:r>
            <a:r>
              <a:rPr lang="en-GB" dirty="0">
                <a:latin typeface="Arial" panose="020B0604020202020204" pitchFamily="34" charset="0"/>
                <a:cs typeface="Arial" panose="020B0604020202020204" pitchFamily="34" charset="0"/>
              </a:rPr>
              <a:t>out if there is someone who can help them to </a:t>
            </a:r>
            <a:r>
              <a:rPr lang="en-GB" dirty="0" smtClean="0">
                <a:latin typeface="Arial" panose="020B0604020202020204" pitchFamily="34" charset="0"/>
                <a:cs typeface="Arial" panose="020B0604020202020204" pitchFamily="34" charset="0"/>
              </a:rPr>
              <a:t>get 	home</a:t>
            </a:r>
            <a:r>
              <a:rPr lang="en-GB" dirty="0">
                <a:latin typeface="Arial" panose="020B0604020202020204" pitchFamily="34" charset="0"/>
                <a:cs typeface="Arial" panose="020B0604020202020204" pitchFamily="34" charset="0"/>
              </a:rPr>
              <a:t>/ to a safe </a:t>
            </a:r>
            <a:r>
              <a:rPr lang="en-GB" dirty="0" smtClean="0">
                <a:latin typeface="Arial" panose="020B0604020202020204" pitchFamily="34" charset="0"/>
                <a:cs typeface="Arial" panose="020B0604020202020204" pitchFamily="34" charset="0"/>
              </a:rPr>
              <a:t>place</a:t>
            </a:r>
            <a:r>
              <a:rPr lang="en-GB" dirty="0">
                <a:latin typeface="Arial" panose="020B0604020202020204" pitchFamily="34" charset="0"/>
                <a:cs typeface="Arial" panose="020B0604020202020204" pitchFamily="34" charset="0"/>
              </a:rPr>
              <a:t>?</a:t>
            </a:r>
            <a:endParaRPr lang="en-GB" dirty="0" smtClean="0">
              <a:latin typeface="Arial" panose="020B0604020202020204" pitchFamily="34" charset="0"/>
              <a:cs typeface="Arial" panose="020B0604020202020204" pitchFamily="34" charset="0"/>
            </a:endParaRPr>
          </a:p>
          <a:p>
            <a:pPr marL="0" indent="0">
              <a:buNone/>
            </a:pPr>
            <a:r>
              <a:rPr lang="en-GB" sz="4000" b="1" dirty="0" smtClean="0">
                <a:latin typeface="Arial" panose="020B0604020202020204" pitchFamily="34" charset="0"/>
                <a:cs typeface="Arial" panose="020B0604020202020204" pitchFamily="34" charset="0"/>
              </a:rPr>
              <a:t>DO</a:t>
            </a:r>
            <a:r>
              <a:rPr lang="en-GB" sz="400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	Provide support to friends/ family</a:t>
            </a:r>
          </a:p>
          <a:p>
            <a:pPr marL="0" indent="0">
              <a:buNone/>
            </a:pPr>
            <a:endParaRPr lang="en-GB" dirty="0">
              <a:latin typeface="Arial" panose="020B0604020202020204" pitchFamily="34" charset="0"/>
              <a:cs typeface="Arial" panose="020B0604020202020204" pitchFamily="34" charset="0"/>
            </a:endParaRPr>
          </a:p>
          <a:p>
            <a:pPr marL="0" indent="0">
              <a:buNone/>
            </a:pPr>
            <a:endParaRPr lang="en-GB"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84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37D31-9C38-4FB1-8E23-EE6311F54E60}"/>
              </a:ext>
            </a:extLst>
          </p:cNvPr>
          <p:cNvSpPr>
            <a:spLocks noGrp="1"/>
          </p:cNvSpPr>
          <p:nvPr>
            <p:ph type="title"/>
          </p:nvPr>
        </p:nvSpPr>
        <p:spPr>
          <a:solidFill>
            <a:schemeClr val="accent5">
              <a:lumMod val="40000"/>
              <a:lumOff val="60000"/>
            </a:schemeClr>
          </a:solidFill>
        </p:spPr>
        <p:txBody>
          <a:bodyPr/>
          <a:lstStyle/>
          <a:p>
            <a:pPr algn="ctr"/>
            <a:r>
              <a:rPr lang="en-GB" b="1" dirty="0" smtClean="0">
                <a:latin typeface="Arial" panose="020B0604020202020204" pitchFamily="34" charset="0"/>
                <a:cs typeface="Arial" panose="020B0604020202020204" pitchFamily="34" charset="0"/>
              </a:rPr>
              <a:t>What would you do?</a:t>
            </a:r>
            <a:endParaRPr lang="en-GB"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A51B5EF2-6DE3-4722-AF8B-FD312DC83A13}"/>
              </a:ext>
            </a:extLst>
          </p:cNvPr>
          <p:cNvSpPr>
            <a:spLocks noGrp="1"/>
          </p:cNvSpPr>
          <p:nvPr>
            <p:ph idx="1"/>
          </p:nvPr>
        </p:nvSpPr>
        <p:spPr/>
        <p:txBody>
          <a:bodyPr>
            <a:normAutofit lnSpcReduction="10000"/>
          </a:bodyPr>
          <a:lstStyle/>
          <a:p>
            <a:pPr marL="0" indent="0">
              <a:buNone/>
            </a:pPr>
            <a:r>
              <a:rPr lang="en-GB" dirty="0">
                <a:latin typeface="Arial" panose="020B0604020202020204" pitchFamily="34" charset="0"/>
                <a:cs typeface="Arial" panose="020B0604020202020204" pitchFamily="34" charset="0"/>
              </a:rPr>
              <a:t>You are called to an incident in a shopping centre. The report is of someone experiencing a sudden collapse. You arrive </a:t>
            </a:r>
            <a:r>
              <a:rPr lang="en-GB" dirty="0" smtClean="0">
                <a:latin typeface="Arial" panose="020B0604020202020204" pitchFamily="34" charset="0"/>
                <a:cs typeface="Arial" panose="020B0604020202020204" pitchFamily="34" charset="0"/>
              </a:rPr>
              <a:t>to find </a:t>
            </a:r>
            <a:r>
              <a:rPr lang="en-GB" dirty="0">
                <a:latin typeface="Arial" panose="020B0604020202020204" pitchFamily="34" charset="0"/>
                <a:cs typeface="Arial" panose="020B0604020202020204" pitchFamily="34" charset="0"/>
              </a:rPr>
              <a:t>a man, approximately 50 years old, on the floor making jerking movements with his arms and legs. His eyes are closed and he is not </a:t>
            </a:r>
            <a:r>
              <a:rPr lang="en-GB" dirty="0" smtClean="0">
                <a:latin typeface="Arial" panose="020B0604020202020204" pitchFamily="34" charset="0"/>
                <a:cs typeface="Arial" panose="020B0604020202020204" pitchFamily="34" charset="0"/>
              </a:rPr>
              <a:t>responding to your questions.</a:t>
            </a:r>
            <a:endParaRPr lang="en-GB"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Q: 	</a:t>
            </a:r>
            <a:r>
              <a:rPr lang="en-GB" i="1" dirty="0" smtClean="0">
                <a:latin typeface="Arial" panose="020B0604020202020204" pitchFamily="34" charset="0"/>
                <a:cs typeface="Arial" panose="020B0604020202020204" pitchFamily="34" charset="0"/>
              </a:rPr>
              <a:t>What would you do?</a:t>
            </a:r>
            <a:endParaRPr lang="en-GB"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583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a:bodyPr>
          <a:lstStyle/>
          <a:p>
            <a:r>
              <a:rPr lang="en-GB" b="1" dirty="0" smtClean="0">
                <a:latin typeface="Arial" panose="020B0604020202020204" pitchFamily="34" charset="0"/>
                <a:cs typeface="Arial" panose="020B0604020202020204" pitchFamily="34" charset="0"/>
              </a:rPr>
              <a:t>Recovery</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484784"/>
            <a:ext cx="8208912" cy="4752528"/>
          </a:xfrm>
          <a:solidFill>
            <a:schemeClr val="bg1"/>
          </a:solidFill>
          <a:ln w="76200">
            <a:solidFill>
              <a:srgbClr val="FF0000"/>
            </a:solidFill>
          </a:ln>
        </p:spPr>
        <p:txBody>
          <a:bodyPr>
            <a:normAutofit/>
          </a:bodyPr>
          <a:lstStyle/>
          <a:p>
            <a:pPr marL="0" indent="0">
              <a:buNone/>
            </a:pPr>
            <a:endParaRPr lang="en-US" sz="2500" b="1" dirty="0" smtClean="0">
              <a:latin typeface="Arial" panose="020B0604020202020204" pitchFamily="34" charset="0"/>
              <a:cs typeface="Arial" panose="020B0604020202020204" pitchFamily="34" charset="0"/>
            </a:endParaRPr>
          </a:p>
          <a:p>
            <a:pPr marL="0" indent="0">
              <a:buNone/>
            </a:pPr>
            <a:endParaRPr lang="en-US" sz="2500" b="1" dirty="0">
              <a:latin typeface="Arial" panose="020B0604020202020204" pitchFamily="34" charset="0"/>
              <a:cs typeface="Arial" panose="020B0604020202020204" pitchFamily="34" charset="0"/>
            </a:endParaRPr>
          </a:p>
          <a:p>
            <a:pPr marL="0" indent="0">
              <a:buNone/>
            </a:pPr>
            <a:r>
              <a:rPr lang="en-US" sz="2800" b="1" dirty="0" smtClean="0">
                <a:latin typeface="Arial" panose="020B0604020202020204" pitchFamily="34" charset="0"/>
                <a:cs typeface="Arial" panose="020B0604020202020204" pitchFamily="34" charset="0"/>
              </a:rPr>
              <a:t>Do </a:t>
            </a:r>
            <a:r>
              <a:rPr lang="en-US" sz="2800" b="1" dirty="0">
                <a:latin typeface="Arial" panose="020B0604020202020204" pitchFamily="34" charset="0"/>
                <a:cs typeface="Arial" panose="020B0604020202020204" pitchFamily="34" charset="0"/>
              </a:rPr>
              <a:t>NOT</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en-GB" sz="2800" dirty="0" smtClean="0">
                <a:latin typeface="Arial" panose="020B0604020202020204" pitchFamily="34" charset="0"/>
                <a:cs typeface="Arial" panose="020B0604020202020204" pitchFamily="34" charset="0"/>
              </a:rPr>
              <a:t>try </a:t>
            </a:r>
            <a:r>
              <a:rPr lang="en-GB" sz="2800" dirty="0">
                <a:latin typeface="Arial" panose="020B0604020202020204" pitchFamily="34" charset="0"/>
                <a:cs typeface="Arial" panose="020B0604020202020204" pitchFamily="34" charset="0"/>
              </a:rPr>
              <a:t>to lift the person up or try to get </a:t>
            </a:r>
            <a:r>
              <a:rPr lang="en-GB" sz="2800" dirty="0" smtClean="0">
                <a:latin typeface="Arial" panose="020B0604020202020204" pitchFamily="34" charset="0"/>
                <a:cs typeface="Arial" panose="020B0604020202020204" pitchFamily="34" charset="0"/>
              </a:rPr>
              <a:t>		them 	moving before they </a:t>
            </a:r>
            <a:r>
              <a:rPr lang="en-GB" sz="2800" dirty="0">
                <a:latin typeface="Arial" panose="020B0604020202020204" pitchFamily="34" charset="0"/>
                <a:cs typeface="Arial" panose="020B0604020202020204" pitchFamily="34" charset="0"/>
              </a:rPr>
              <a:t>are </a:t>
            </a:r>
            <a:r>
              <a:rPr lang="en-GB" sz="2800" dirty="0" smtClean="0">
                <a:latin typeface="Arial" panose="020B0604020202020204" pitchFamily="34" charset="0"/>
                <a:cs typeface="Arial" panose="020B0604020202020204" pitchFamily="34" charset="0"/>
              </a:rPr>
              <a:t>ready </a:t>
            </a:r>
            <a:endParaRPr lang="en-GB"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2800" b="1" dirty="0" smtClean="0">
                <a:latin typeface="Arial" panose="020B0604020202020204" pitchFamily="34" charset="0"/>
                <a:cs typeface="Arial" panose="020B0604020202020204" pitchFamily="34" charset="0"/>
              </a:rPr>
              <a:t>Do </a:t>
            </a:r>
            <a:r>
              <a:rPr lang="en-US" sz="2800" b="1" dirty="0">
                <a:latin typeface="Arial" panose="020B0604020202020204" pitchFamily="34" charset="0"/>
                <a:cs typeface="Arial" panose="020B0604020202020204" pitchFamily="34" charset="0"/>
              </a:rPr>
              <a:t>NOT </a:t>
            </a:r>
            <a:r>
              <a:rPr lang="en-US" sz="2800" b="1" dirty="0" smtClean="0">
                <a:latin typeface="Arial" panose="020B0604020202020204" pitchFamily="34" charset="0"/>
                <a:cs typeface="Arial" panose="020B0604020202020204" pitchFamily="34" charset="0"/>
              </a:rPr>
              <a:t>	</a:t>
            </a:r>
            <a:r>
              <a:rPr lang="en-GB" sz="2800" dirty="0" smtClean="0">
                <a:latin typeface="Arial" panose="020B0604020202020204" pitchFamily="34" charset="0"/>
                <a:cs typeface="Arial" panose="020B0604020202020204" pitchFamily="34" charset="0"/>
              </a:rPr>
              <a:t>ask </a:t>
            </a:r>
            <a:r>
              <a:rPr lang="en-GB" sz="2800" dirty="0">
                <a:latin typeface="Arial" panose="020B0604020202020204" pitchFamily="34" charset="0"/>
                <a:cs typeface="Arial" panose="020B0604020202020204" pitchFamily="34" charset="0"/>
              </a:rPr>
              <a:t>lots of </a:t>
            </a:r>
            <a:r>
              <a:rPr lang="en-GB" sz="2800" dirty="0" smtClean="0">
                <a:latin typeface="Arial" panose="020B0604020202020204" pitchFamily="34" charset="0"/>
                <a:cs typeface="Arial" panose="020B0604020202020204" pitchFamily="34" charset="0"/>
              </a:rPr>
              <a:t>questions</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836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How we talk about NEAD matters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GB" dirty="0" smtClean="0">
                <a:latin typeface="Arial" panose="020B0604020202020204" pitchFamily="34" charset="0"/>
                <a:cs typeface="Arial" panose="020B0604020202020204" pitchFamily="34" charset="0"/>
              </a:rPr>
              <a:t>Communication has a significant impact on:</a:t>
            </a:r>
          </a:p>
          <a:p>
            <a:endParaRPr lang="en-GB"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smtClean="0">
                <a:latin typeface="Arial" panose="020B0604020202020204" pitchFamily="34" charset="0"/>
                <a:cs typeface="Arial" panose="020B0604020202020204" pitchFamily="34" charset="0"/>
              </a:rPr>
              <a:t>Patient satisfaction </a:t>
            </a:r>
          </a:p>
          <a:p>
            <a:pPr lvl="1">
              <a:buFont typeface="Arial" panose="020B0604020202020204" pitchFamily="34" charset="0"/>
              <a:buChar char="•"/>
            </a:pPr>
            <a:r>
              <a:rPr lang="en-GB" dirty="0" smtClean="0">
                <a:latin typeface="Arial" panose="020B0604020202020204" pitchFamily="34" charset="0"/>
                <a:cs typeface="Arial" panose="020B0604020202020204" pitchFamily="34" charset="0"/>
              </a:rPr>
              <a:t>Acceptance of the diagnosis</a:t>
            </a:r>
          </a:p>
          <a:p>
            <a:pPr lvl="1">
              <a:buFont typeface="Arial" panose="020B0604020202020204" pitchFamily="34" charset="0"/>
              <a:buChar char="•"/>
            </a:pPr>
            <a:r>
              <a:rPr lang="en-GB" dirty="0" smtClean="0">
                <a:latin typeface="Arial" panose="020B0604020202020204" pitchFamily="34" charset="0"/>
                <a:cs typeface="Arial" panose="020B0604020202020204" pitchFamily="34" charset="0"/>
              </a:rPr>
              <a:t>Frequency/ severity of symptoms</a:t>
            </a:r>
          </a:p>
          <a:p>
            <a:pPr lvl="1">
              <a:buFont typeface="Arial" panose="020B0604020202020204" pitchFamily="34" charset="0"/>
              <a:buChar char="•"/>
            </a:pPr>
            <a:r>
              <a:rPr lang="en-GB" dirty="0" smtClean="0">
                <a:latin typeface="Arial" panose="020B0604020202020204" pitchFamily="34" charset="0"/>
                <a:cs typeface="Arial" panose="020B0604020202020204" pitchFamily="34" charset="0"/>
              </a:rPr>
              <a:t>Future engagement with healthcare services</a:t>
            </a:r>
          </a:p>
          <a:p>
            <a:endParaRPr lang="en-GB" dirty="0"/>
          </a:p>
          <a:p>
            <a:pPr marL="0" indent="0">
              <a:buNone/>
            </a:pPr>
            <a:r>
              <a:rPr lang="en-GB" sz="2000" dirty="0" smtClean="0">
                <a:latin typeface="Arial" panose="020B0604020202020204" pitchFamily="34" charset="0"/>
                <a:cs typeface="Arial" panose="020B0604020202020204" pitchFamily="34" charset="0"/>
              </a:rPr>
              <a:t>(</a:t>
            </a:r>
            <a:r>
              <a:rPr lang="en-GB" sz="2000" i="1" dirty="0" smtClean="0">
                <a:latin typeface="Arial" panose="020B0604020202020204" pitchFamily="34" charset="0"/>
                <a:cs typeface="Arial" panose="020B0604020202020204" pitchFamily="34" charset="0"/>
              </a:rPr>
              <a:t>Hall-Patch </a:t>
            </a:r>
            <a:r>
              <a:rPr lang="en-GB" sz="2000" i="1" dirty="0">
                <a:latin typeface="Arial" panose="020B0604020202020204" pitchFamily="34" charset="0"/>
                <a:cs typeface="Arial" panose="020B0604020202020204" pitchFamily="34" charset="0"/>
              </a:rPr>
              <a:t>et al</a:t>
            </a:r>
            <a:r>
              <a:rPr lang="en-GB" sz="2000" i="1" dirty="0" smtClean="0">
                <a:latin typeface="Arial" panose="020B0604020202020204" pitchFamily="34" charset="0"/>
                <a:cs typeface="Arial" panose="020B0604020202020204" pitchFamily="34" charset="0"/>
              </a:rPr>
              <a:t>., 2010; McKenzie, Russell, Pelosi &amp; Duncan, 2010</a:t>
            </a:r>
            <a:r>
              <a:rPr lang="en-GB"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8084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normAutofit fontScale="90000"/>
          </a:bodyPr>
          <a:lstStyle/>
          <a:p>
            <a:r>
              <a:rPr lang="en-GB" b="1" dirty="0" smtClean="0">
                <a:latin typeface="Arial" panose="020B0604020202020204" pitchFamily="34" charset="0"/>
                <a:cs typeface="Arial" panose="020B0604020202020204" pitchFamily="34" charset="0"/>
              </a:rPr>
              <a:t>How we talk about NEAD matters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56792"/>
            <a:ext cx="8229600" cy="5040560"/>
          </a:xfrm>
        </p:spPr>
        <p:txBody>
          <a:bodyPr>
            <a:normAutofit fontScale="77500" lnSpcReduction="20000"/>
          </a:bodyPr>
          <a:lstStyle/>
          <a:p>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“We know your symptoms are real”</a:t>
            </a:r>
          </a:p>
          <a:p>
            <a:pPr algn="ctr"/>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“We do not think your symptoms are “</a:t>
            </a:r>
            <a:r>
              <a:rPr lang="en-GB" i="1" dirty="0" smtClean="0">
                <a:latin typeface="Arial" panose="020B0604020202020204" pitchFamily="34" charset="0"/>
                <a:cs typeface="Arial" panose="020B0604020202020204" pitchFamily="34" charset="0"/>
              </a:rPr>
              <a:t>all in your head</a:t>
            </a:r>
            <a:r>
              <a:rPr lang="en-GB" dirty="0" smtClean="0">
                <a:latin typeface="Arial" panose="020B0604020202020204" pitchFamily="34" charset="0"/>
                <a:cs typeface="Arial" panose="020B0604020202020204" pitchFamily="34" charset="0"/>
              </a:rPr>
              <a:t>””</a:t>
            </a:r>
          </a:p>
          <a:p>
            <a:pPr algn="ctr"/>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“We know that you are not pretending”</a:t>
            </a:r>
          </a:p>
          <a:p>
            <a:pPr algn="ctr"/>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“We know that this is not your fault”</a:t>
            </a:r>
          </a:p>
          <a:p>
            <a:pPr algn="ctr"/>
            <a:endParaRPr lang="en-GB" dirty="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“NEAD is a well-recognised condition”</a:t>
            </a:r>
          </a:p>
          <a:p>
            <a:pPr marL="0" indent="0" algn="ctr">
              <a:buNone/>
            </a:pPr>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“It’s </a:t>
            </a:r>
            <a:r>
              <a:rPr lang="en-GB" dirty="0">
                <a:latin typeface="Arial" panose="020B0604020202020204" pitchFamily="34" charset="0"/>
                <a:cs typeface="Arial" panose="020B0604020202020204" pitchFamily="34" charset="0"/>
              </a:rPr>
              <a:t>like having a software problem in your brain rather than a hardware </a:t>
            </a:r>
            <a:r>
              <a:rPr lang="en-GB" dirty="0" smtClean="0">
                <a:latin typeface="Arial" panose="020B0604020202020204" pitchFamily="34" charset="0"/>
                <a:cs typeface="Arial" panose="020B0604020202020204" pitchFamily="34" charset="0"/>
              </a:rPr>
              <a:t>problem”(Stone)</a:t>
            </a:r>
          </a:p>
          <a:p>
            <a:endParaRPr lang="en-GB" dirty="0"/>
          </a:p>
          <a:p>
            <a:endParaRPr lang="en-GB" dirty="0" smtClean="0"/>
          </a:p>
          <a:p>
            <a:pPr marL="0" indent="0">
              <a:buNone/>
            </a:pPr>
            <a:endParaRPr lang="en-GB" dirty="0"/>
          </a:p>
        </p:txBody>
      </p:sp>
    </p:spTree>
    <p:extLst>
      <p:ext uri="{BB962C8B-B14F-4D97-AF65-F5344CB8AC3E}">
        <p14:creationId xmlns:p14="http://schemas.microsoft.com/office/powerpoint/2010/main" val="509548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Things to avoid saying</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lgn="ctr">
              <a:buNone/>
            </a:pPr>
            <a:r>
              <a:rPr lang="en-GB" dirty="0" smtClean="0">
                <a:latin typeface="Arial" panose="020B0604020202020204" pitchFamily="34" charset="0"/>
                <a:cs typeface="Arial" panose="020B0604020202020204" pitchFamily="34" charset="0"/>
              </a:rPr>
              <a:t>“You are (just) stressed”</a:t>
            </a:r>
          </a:p>
          <a:p>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“You do not have…”</a:t>
            </a:r>
          </a:p>
          <a:p>
            <a:pPr marL="0" indent="0" algn="ctr">
              <a:buNone/>
            </a:pPr>
            <a:endParaRPr lang="en-GB" dirty="0" smtClean="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“It’s nothing to worry about”</a:t>
            </a: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“You can control this”</a:t>
            </a:r>
          </a:p>
          <a:p>
            <a:pPr marL="0" indent="0" algn="ctr">
              <a:buNone/>
            </a:pPr>
            <a:endParaRPr lang="en-GB" dirty="0">
              <a:latin typeface="Arial" panose="020B0604020202020204" pitchFamily="34" charset="0"/>
              <a:cs typeface="Arial" panose="020B0604020202020204" pitchFamily="34" charset="0"/>
            </a:endParaRPr>
          </a:p>
          <a:p>
            <a:pPr marL="0" indent="0" algn="ctr">
              <a:buNone/>
            </a:pPr>
            <a:r>
              <a:rPr lang="en-GB" dirty="0" smtClean="0">
                <a:latin typeface="Arial" panose="020B0604020202020204" pitchFamily="34" charset="0"/>
                <a:cs typeface="Arial" panose="020B0604020202020204" pitchFamily="34" charset="0"/>
              </a:rPr>
              <a:t>“Stop doing this”</a:t>
            </a:r>
            <a:endParaRPr lang="en-GB" dirty="0">
              <a:latin typeface="Arial" panose="020B0604020202020204" pitchFamily="34" charset="0"/>
              <a:cs typeface="Arial" panose="020B0604020202020204" pitchFamily="34" charset="0"/>
            </a:endParaRPr>
          </a:p>
          <a:p>
            <a:pPr marL="0" indent="0" algn="ctr">
              <a:buNone/>
            </a:pPr>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5438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a:solidFill>
            <a:schemeClr val="accent5">
              <a:lumMod val="40000"/>
              <a:lumOff val="60000"/>
            </a:schemeClr>
          </a:solidFill>
        </p:spPr>
        <p:txBody>
          <a:bodyPr>
            <a:normAutofit/>
          </a:bodyPr>
          <a:lstStyle/>
          <a:p>
            <a:pPr marL="0" indent="0" algn="ctr">
              <a:buNone/>
            </a:pPr>
            <a:endParaRPr lang="en-GB" sz="8000" dirty="0" smtClean="0">
              <a:latin typeface="Arial" panose="020B0604020202020204" pitchFamily="34" charset="0"/>
              <a:cs typeface="Arial" panose="020B0604020202020204" pitchFamily="34" charset="0"/>
            </a:endParaRPr>
          </a:p>
          <a:p>
            <a:pPr marL="0" indent="0" algn="ctr">
              <a:buNone/>
            </a:pPr>
            <a:r>
              <a:rPr lang="en-GB" sz="8000" b="1" dirty="0" smtClean="0">
                <a:latin typeface="Arial" panose="020B0604020202020204" pitchFamily="34" charset="0"/>
                <a:cs typeface="Arial" panose="020B0604020202020204" pitchFamily="34" charset="0"/>
              </a:rPr>
              <a:t>Questions?</a:t>
            </a:r>
            <a:endParaRPr lang="en-GB" sz="8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638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GB" b="1" dirty="0" smtClean="0">
                <a:latin typeface="Arial" panose="020B0604020202020204" pitchFamily="34" charset="0"/>
                <a:cs typeface="Arial" panose="020B0604020202020204" pitchFamily="34" charset="0"/>
              </a:rPr>
              <a:t>Further information</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20000"/>
          </a:bodyPr>
          <a:lstStyle/>
          <a:p>
            <a:r>
              <a:rPr lang="en-GB" dirty="0" smtClean="0">
                <a:latin typeface="Arial" panose="020B0604020202020204" pitchFamily="34" charset="0"/>
                <a:cs typeface="Arial" panose="020B0604020202020204" pitchFamily="34" charset="0"/>
                <a:hlinkClick r:id="rId2"/>
              </a:rPr>
              <a:t>http</a:t>
            </a:r>
            <a:r>
              <a:rPr lang="en-GB" dirty="0">
                <a:latin typeface="Arial" panose="020B0604020202020204" pitchFamily="34" charset="0"/>
                <a:cs typeface="Arial" panose="020B0604020202020204" pitchFamily="34" charset="0"/>
                <a:hlinkClick r:id="rId2"/>
              </a:rPr>
              <a:t>://www.manchesterneurosciences.com/departments/neuropsychology/nead</a:t>
            </a:r>
            <a:endParaRPr lang="en-GB" u="sng" dirty="0" smtClean="0">
              <a:latin typeface="Arial" panose="020B0604020202020204" pitchFamily="34" charset="0"/>
              <a:cs typeface="Arial" panose="020B0604020202020204" pitchFamily="34" charset="0"/>
              <a:hlinkClick r:id="rId3"/>
            </a:endParaRPr>
          </a:p>
          <a:p>
            <a:r>
              <a:rPr lang="en-GB" u="sng" dirty="0" smtClean="0">
                <a:latin typeface="Arial" panose="020B0604020202020204" pitchFamily="34" charset="0"/>
                <a:cs typeface="Arial" panose="020B0604020202020204" pitchFamily="34" charset="0"/>
                <a:hlinkClick r:id="rId3"/>
              </a:rPr>
              <a:t>http</a:t>
            </a:r>
            <a:r>
              <a:rPr lang="en-GB" u="sng" dirty="0">
                <a:latin typeface="Arial" panose="020B0604020202020204" pitchFamily="34" charset="0"/>
                <a:cs typeface="Arial" panose="020B0604020202020204" pitchFamily="34" charset="0"/>
                <a:hlinkClick r:id="rId3"/>
              </a:rPr>
              <a:t>://neurosymptoms.org/</a:t>
            </a:r>
            <a:endParaRPr lang="en-GB" dirty="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hlinkClick r:id="rId4"/>
              </a:rPr>
              <a:t>https://www.fndaction.org.uk/non-epileptic-attack-disorder/</a:t>
            </a:r>
            <a:endParaRPr lang="en-GB" dirty="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hlinkClick r:id="rId5"/>
              </a:rPr>
              <a:t>http://www.nonepilepticattacks.info</a:t>
            </a:r>
            <a:r>
              <a:rPr lang="en-GB" u="sng" dirty="0" smtClean="0">
                <a:latin typeface="Arial" panose="020B0604020202020204" pitchFamily="34" charset="0"/>
                <a:cs typeface="Arial" panose="020B0604020202020204" pitchFamily="34" charset="0"/>
                <a:hlinkClick r:id="rId5"/>
              </a:rPr>
              <a:t>/</a:t>
            </a:r>
            <a:endParaRPr lang="en-GB" u="sng" dirty="0" smtClean="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hlinkClick r:id="rId6"/>
              </a:rPr>
              <a:t>https://www.youtube.com/watch?v=MA1EYAg9y5k&amp;feature=youtu.be</a:t>
            </a:r>
            <a:endParaRPr lang="en-GB" dirty="0">
              <a:latin typeface="Arial" panose="020B0604020202020204" pitchFamily="34" charset="0"/>
              <a:cs typeface="Arial" panose="020B0604020202020204" pitchFamily="34" charset="0"/>
            </a:endParaRPr>
          </a:p>
          <a:p>
            <a:r>
              <a:rPr lang="en-GB" u="sng" dirty="0">
                <a:latin typeface="Arial" panose="020B0604020202020204" pitchFamily="34" charset="0"/>
                <a:cs typeface="Arial" panose="020B0604020202020204" pitchFamily="34" charset="0"/>
                <a:hlinkClick r:id="rId7"/>
              </a:rPr>
              <a:t>https://</a:t>
            </a:r>
            <a:r>
              <a:rPr lang="en-GB" u="sng" dirty="0" smtClean="0">
                <a:latin typeface="Arial" panose="020B0604020202020204" pitchFamily="34" charset="0"/>
                <a:cs typeface="Arial" panose="020B0604020202020204" pitchFamily="34" charset="0"/>
                <a:hlinkClick r:id="rId7"/>
              </a:rPr>
              <a:t>www.youtube.com/watch?v=w4obwKD8JLU</a:t>
            </a:r>
            <a:endParaRPr lang="en-GB" u="sng" dirty="0" smtClean="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8"/>
              </a:rPr>
              <a:t>https://www.fndsociety.org/fnd-education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830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5">
              <a:lumMod val="40000"/>
              <a:lumOff val="60000"/>
            </a:schemeClr>
          </a:solidFill>
        </p:spPr>
        <p:txBody>
          <a:bodyPr/>
          <a:lstStyle/>
          <a:p>
            <a:r>
              <a:rPr lang="en-GB" b="1" dirty="0" smtClean="0">
                <a:latin typeface="Arial" panose="020B0604020202020204" pitchFamily="34" charset="0"/>
                <a:cs typeface="Arial" panose="020B0604020202020204" pitchFamily="34" charset="0"/>
              </a:rPr>
              <a:t>References</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712968" cy="5877272"/>
          </a:xfrm>
        </p:spPr>
        <p:txBody>
          <a:bodyPr>
            <a:normAutofit fontScale="40000" lnSpcReduction="20000"/>
          </a:bodyPr>
          <a:lstStyle/>
          <a:p>
            <a:pPr indent="-457200"/>
            <a:endParaRPr lang="en-GB" sz="2000" dirty="0" smtClean="0">
              <a:latin typeface="Arial" panose="020B0604020202020204" pitchFamily="34" charset="0"/>
              <a:cs typeface="Arial" panose="020B0604020202020204" pitchFamily="34" charset="0"/>
            </a:endParaRPr>
          </a:p>
          <a:p>
            <a:pPr marL="0" indent="-457200">
              <a:buNone/>
            </a:pPr>
            <a:r>
              <a:rPr lang="en-GB" sz="2900" dirty="0">
                <a:latin typeface="Arial" panose="020B0604020202020204" pitchFamily="34" charset="0"/>
                <a:cs typeface="Arial" panose="020B0604020202020204" pitchFamily="34" charset="0"/>
              </a:rPr>
              <a:t>Brown, R. J., &amp; </a:t>
            </a:r>
            <a:r>
              <a:rPr lang="en-GB" sz="2900" dirty="0" err="1">
                <a:latin typeface="Arial" panose="020B0604020202020204" pitchFamily="34" charset="0"/>
                <a:cs typeface="Arial" panose="020B0604020202020204" pitchFamily="34" charset="0"/>
              </a:rPr>
              <a:t>Reuber</a:t>
            </a:r>
            <a:r>
              <a:rPr lang="en-GB" sz="2900" dirty="0">
                <a:latin typeface="Arial" panose="020B0604020202020204" pitchFamily="34" charset="0"/>
                <a:cs typeface="Arial" panose="020B0604020202020204" pitchFamily="34" charset="0"/>
              </a:rPr>
              <a:t>, M. (2016). Towards an integrative theory of psychogenic non-epileptic seizures (PNES). </a:t>
            </a:r>
            <a:r>
              <a:rPr lang="en-GB" sz="2900" i="1" dirty="0">
                <a:latin typeface="Arial" panose="020B0604020202020204" pitchFamily="34" charset="0"/>
                <a:cs typeface="Arial" panose="020B0604020202020204" pitchFamily="34" charset="0"/>
              </a:rPr>
              <a:t>Clinical Psychology Review</a:t>
            </a:r>
            <a:r>
              <a:rPr lang="en-GB" sz="2900" dirty="0">
                <a:latin typeface="Arial" panose="020B0604020202020204" pitchFamily="34" charset="0"/>
                <a:cs typeface="Arial" panose="020B0604020202020204" pitchFamily="34" charset="0"/>
              </a:rPr>
              <a:t>, </a:t>
            </a:r>
            <a:r>
              <a:rPr lang="en-GB" sz="2900" i="1" dirty="0">
                <a:latin typeface="Arial" panose="020B0604020202020204" pitchFamily="34" charset="0"/>
                <a:cs typeface="Arial" panose="020B0604020202020204" pitchFamily="34" charset="0"/>
              </a:rPr>
              <a:t>47</a:t>
            </a:r>
            <a:r>
              <a:rPr lang="en-GB" sz="2900" dirty="0">
                <a:latin typeface="Arial" panose="020B0604020202020204" pitchFamily="34" charset="0"/>
                <a:cs typeface="Arial" panose="020B0604020202020204" pitchFamily="34" charset="0"/>
              </a:rPr>
              <a:t>, 55–70. </a:t>
            </a:r>
            <a:r>
              <a:rPr lang="en-GB" sz="2900" dirty="0" err="1">
                <a:latin typeface="Arial" panose="020B0604020202020204" pitchFamily="34" charset="0"/>
                <a:cs typeface="Arial" panose="020B0604020202020204" pitchFamily="34" charset="0"/>
              </a:rPr>
              <a:t>doi</a:t>
            </a:r>
            <a:r>
              <a:rPr lang="en-GB" sz="2900" dirty="0">
                <a:latin typeface="Arial" panose="020B0604020202020204" pitchFamily="34" charset="0"/>
                <a:cs typeface="Arial" panose="020B0604020202020204" pitchFamily="34" charset="0"/>
              </a:rPr>
              <a:t>: 10.1016/j.cpr.2016.06.003 </a:t>
            </a:r>
            <a:endParaRPr lang="en-GB" sz="2900" dirty="0" smtClean="0">
              <a:latin typeface="Arial" panose="020B0604020202020204" pitchFamily="34" charset="0"/>
              <a:cs typeface="Arial" panose="020B0604020202020204" pitchFamily="34" charset="0"/>
            </a:endParaRP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US" sz="2900" dirty="0" smtClean="0">
                <a:latin typeface="Arial" panose="020B0604020202020204" pitchFamily="34" charset="0"/>
                <a:cs typeface="Arial" panose="020B0604020202020204" pitchFamily="34" charset="0"/>
              </a:rPr>
              <a:t>Hall-Patch</a:t>
            </a:r>
            <a:r>
              <a:rPr lang="en-US" sz="2900" dirty="0">
                <a:latin typeface="Arial" panose="020B0604020202020204" pitchFamily="34" charset="0"/>
                <a:cs typeface="Arial" panose="020B0604020202020204" pitchFamily="34" charset="0"/>
              </a:rPr>
              <a:t>, L., Brown, R., House, A., </a:t>
            </a:r>
            <a:r>
              <a:rPr lang="en-US" sz="2900" dirty="0" err="1">
                <a:latin typeface="Arial" panose="020B0604020202020204" pitchFamily="34" charset="0"/>
                <a:cs typeface="Arial" panose="020B0604020202020204" pitchFamily="34" charset="0"/>
              </a:rPr>
              <a:t>Howlett</a:t>
            </a:r>
            <a:r>
              <a:rPr lang="en-US" sz="2900" dirty="0">
                <a:latin typeface="Arial" panose="020B0604020202020204" pitchFamily="34" charset="0"/>
                <a:cs typeface="Arial" panose="020B0604020202020204" pitchFamily="34" charset="0"/>
              </a:rPr>
              <a:t>, S., Kemp, S., Lawton, G., </a:t>
            </a:r>
            <a:r>
              <a:rPr lang="en-US" sz="2900" dirty="0" smtClean="0">
                <a:latin typeface="Arial" panose="020B0604020202020204" pitchFamily="34" charset="0"/>
                <a:cs typeface="Arial" panose="020B0604020202020204" pitchFamily="34" charset="0"/>
              </a:rPr>
              <a:t>Mayor, R., Smith P., &amp; </a:t>
            </a:r>
            <a:r>
              <a:rPr lang="en-US" sz="2900" dirty="0" err="1" smtClean="0">
                <a:latin typeface="Arial" panose="020B0604020202020204" pitchFamily="34" charset="0"/>
                <a:cs typeface="Arial" panose="020B0604020202020204" pitchFamily="34" charset="0"/>
              </a:rPr>
              <a:t>Reuber</a:t>
            </a:r>
            <a:r>
              <a:rPr lang="en-US" sz="2900" dirty="0">
                <a:latin typeface="Arial" panose="020B0604020202020204" pitchFamily="34" charset="0"/>
                <a:cs typeface="Arial" panose="020B0604020202020204" pitchFamily="34" charset="0"/>
              </a:rPr>
              <a:t>, M. (2010). Acceptability and effectiveness of a strategy for the communication of the diagnosis of psychogenic </a:t>
            </a:r>
            <a:r>
              <a:rPr lang="en-US" sz="2900" dirty="0" err="1">
                <a:latin typeface="Arial" panose="020B0604020202020204" pitchFamily="34" charset="0"/>
                <a:cs typeface="Arial" panose="020B0604020202020204" pitchFamily="34" charset="0"/>
              </a:rPr>
              <a:t>nonepileptic</a:t>
            </a:r>
            <a:r>
              <a:rPr lang="en-US" sz="2900" dirty="0">
                <a:latin typeface="Arial" panose="020B0604020202020204" pitchFamily="34" charset="0"/>
                <a:cs typeface="Arial" panose="020B0604020202020204" pitchFamily="34" charset="0"/>
              </a:rPr>
              <a:t> seizures. </a:t>
            </a:r>
            <a:r>
              <a:rPr lang="en-US" sz="2900" i="1" dirty="0" err="1">
                <a:latin typeface="Arial" panose="020B0604020202020204" pitchFamily="34" charset="0"/>
                <a:cs typeface="Arial" panose="020B0604020202020204" pitchFamily="34" charset="0"/>
              </a:rPr>
              <a:t>Epilepsia</a:t>
            </a:r>
            <a:r>
              <a:rPr lang="en-US" sz="2900" dirty="0">
                <a:latin typeface="Arial" panose="020B0604020202020204" pitchFamily="34" charset="0"/>
                <a:cs typeface="Arial" panose="020B0604020202020204" pitchFamily="34" charset="0"/>
              </a:rPr>
              <a:t>, </a:t>
            </a:r>
            <a:r>
              <a:rPr lang="en-US" sz="2900" i="1" dirty="0">
                <a:latin typeface="Arial" panose="020B0604020202020204" pitchFamily="34" charset="0"/>
                <a:cs typeface="Arial" panose="020B0604020202020204" pitchFamily="34" charset="0"/>
              </a:rPr>
              <a:t>51</a:t>
            </a:r>
            <a:r>
              <a:rPr lang="en-US" sz="2900" dirty="0">
                <a:latin typeface="Arial" panose="020B0604020202020204" pitchFamily="34" charset="0"/>
                <a:cs typeface="Arial" panose="020B0604020202020204" pitchFamily="34" charset="0"/>
              </a:rPr>
              <a:t>(1), 70–78. </a:t>
            </a:r>
            <a:r>
              <a:rPr lang="en-US" sz="2900" dirty="0" err="1">
                <a:latin typeface="Arial" panose="020B0604020202020204" pitchFamily="34" charset="0"/>
                <a:cs typeface="Arial" panose="020B0604020202020204" pitchFamily="34" charset="0"/>
              </a:rPr>
              <a:t>doi</a:t>
            </a:r>
            <a:r>
              <a:rPr lang="en-US" sz="2900" dirty="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10.1111/j.1528-1167.2009.02099.x</a:t>
            </a: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GB" sz="2900" dirty="0" smtClean="0">
                <a:latin typeface="Arial" panose="020B0604020202020204" pitchFamily="34" charset="0"/>
                <a:cs typeface="Arial" panose="020B0604020202020204" pitchFamily="34" charset="0"/>
              </a:rPr>
              <a:t>Howell, S.J.L., </a:t>
            </a:r>
            <a:r>
              <a:rPr lang="en-GB" sz="2900" dirty="0">
                <a:latin typeface="Arial" panose="020B0604020202020204" pitchFamily="34" charset="0"/>
                <a:cs typeface="Arial" panose="020B0604020202020204" pitchFamily="34" charset="0"/>
              </a:rPr>
              <a:t>Owen</a:t>
            </a:r>
            <a:r>
              <a:rPr lang="en-GB" sz="2900" dirty="0" smtClean="0">
                <a:latin typeface="Arial" panose="020B0604020202020204" pitchFamily="34" charset="0"/>
                <a:cs typeface="Arial" panose="020B0604020202020204" pitchFamily="34" charset="0"/>
              </a:rPr>
              <a:t>, K. &amp; </a:t>
            </a:r>
            <a:r>
              <a:rPr lang="en-GB" sz="2900" dirty="0">
                <a:latin typeface="Arial" panose="020B0604020202020204" pitchFamily="34" charset="0"/>
                <a:cs typeface="Arial" panose="020B0604020202020204" pitchFamily="34" charset="0"/>
              </a:rPr>
              <a:t>Chadwick</a:t>
            </a:r>
            <a:r>
              <a:rPr lang="en-GB" sz="2900" dirty="0" smtClean="0">
                <a:latin typeface="Arial" panose="020B0604020202020204" pitchFamily="34" charset="0"/>
                <a:cs typeface="Arial" panose="020B0604020202020204" pitchFamily="34" charset="0"/>
              </a:rPr>
              <a:t>, D.W. (1989).</a:t>
            </a:r>
            <a:r>
              <a:rPr lang="en-US" sz="2900" dirty="0" smtClean="0">
                <a:latin typeface="Arial" panose="020B0604020202020204" pitchFamily="34" charset="0"/>
                <a:cs typeface="Arial" panose="020B0604020202020204" pitchFamily="34" charset="0"/>
              </a:rPr>
              <a:t> </a:t>
            </a:r>
            <a:r>
              <a:rPr lang="en-US" sz="2900" dirty="0" err="1">
                <a:latin typeface="Arial" panose="020B0604020202020204" pitchFamily="34" charset="0"/>
                <a:cs typeface="Arial" panose="020B0604020202020204" pitchFamily="34" charset="0"/>
              </a:rPr>
              <a:t>Pseudostatus</a:t>
            </a:r>
            <a:r>
              <a:rPr lang="en-US" sz="2900" dirty="0">
                <a:latin typeface="Arial" panose="020B0604020202020204" pitchFamily="34" charset="0"/>
                <a:cs typeface="Arial" panose="020B0604020202020204" pitchFamily="34" charset="0"/>
              </a:rPr>
              <a:t> </a:t>
            </a:r>
            <a:r>
              <a:rPr lang="en-US" sz="2900" dirty="0" err="1">
                <a:latin typeface="Arial" panose="020B0604020202020204" pitchFamily="34" charset="0"/>
                <a:cs typeface="Arial" panose="020B0604020202020204" pitchFamily="34" charset="0"/>
              </a:rPr>
              <a:t>Epilepticus</a:t>
            </a:r>
            <a:r>
              <a:rPr lang="en-US" sz="2900" dirty="0">
                <a:latin typeface="Arial" panose="020B0604020202020204" pitchFamily="34" charset="0"/>
                <a:cs typeface="Arial" panose="020B0604020202020204" pitchFamily="34" charset="0"/>
              </a:rPr>
              <a:t>. (1989). </a:t>
            </a:r>
            <a:r>
              <a:rPr lang="en-US" sz="2900" i="1" dirty="0">
                <a:latin typeface="Arial" panose="020B0604020202020204" pitchFamily="34" charset="0"/>
                <a:cs typeface="Arial" panose="020B0604020202020204" pitchFamily="34" charset="0"/>
              </a:rPr>
              <a:t>The Lancet</a:t>
            </a:r>
            <a:r>
              <a:rPr lang="en-US" sz="2900" dirty="0">
                <a:latin typeface="Arial" panose="020B0604020202020204" pitchFamily="34" charset="0"/>
                <a:cs typeface="Arial" panose="020B0604020202020204" pitchFamily="34" charset="0"/>
              </a:rPr>
              <a:t>, </a:t>
            </a:r>
            <a:r>
              <a:rPr lang="en-US" sz="2900" i="1" dirty="0">
                <a:latin typeface="Arial" panose="020B0604020202020204" pitchFamily="34" charset="0"/>
                <a:cs typeface="Arial" panose="020B0604020202020204" pitchFamily="34" charset="0"/>
              </a:rPr>
              <a:t>334</a:t>
            </a:r>
            <a:r>
              <a:rPr lang="en-US" sz="2900" dirty="0">
                <a:latin typeface="Arial" panose="020B0604020202020204" pitchFamily="34" charset="0"/>
                <a:cs typeface="Arial" panose="020B0604020202020204" pitchFamily="34" charset="0"/>
              </a:rPr>
              <a:t>(8661), 485. </a:t>
            </a:r>
            <a:r>
              <a:rPr lang="en-US" sz="2900" dirty="0" err="1">
                <a:latin typeface="Arial" panose="020B0604020202020204" pitchFamily="34" charset="0"/>
                <a:cs typeface="Arial" panose="020B0604020202020204" pitchFamily="34" charset="0"/>
              </a:rPr>
              <a:t>doi</a:t>
            </a:r>
            <a:r>
              <a:rPr lang="en-US" sz="2900" dirty="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10.1016/s0140-6736(89)92094-1</a:t>
            </a: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GB" sz="2900" dirty="0" err="1">
                <a:latin typeface="Arial" panose="020B0604020202020204" pitchFamily="34" charset="0"/>
                <a:cs typeface="Arial" panose="020B0604020202020204" pitchFamily="34" charset="0"/>
              </a:rPr>
              <a:t>Kotsopoulos</a:t>
            </a:r>
            <a:r>
              <a:rPr lang="en-GB" sz="2900" dirty="0">
                <a:latin typeface="Arial" panose="020B0604020202020204" pitchFamily="34" charset="0"/>
                <a:cs typeface="Arial" panose="020B0604020202020204" pitchFamily="34" charset="0"/>
              </a:rPr>
              <a:t>, I. A., </a:t>
            </a:r>
            <a:r>
              <a:rPr lang="en-GB" sz="2900" dirty="0" err="1">
                <a:latin typeface="Arial" panose="020B0604020202020204" pitchFamily="34" charset="0"/>
                <a:cs typeface="Arial" panose="020B0604020202020204" pitchFamily="34" charset="0"/>
              </a:rPr>
              <a:t>Krom</a:t>
            </a:r>
            <a:r>
              <a:rPr lang="en-GB" sz="2900" dirty="0">
                <a:latin typeface="Arial" panose="020B0604020202020204" pitchFamily="34" charset="0"/>
                <a:cs typeface="Arial" panose="020B0604020202020204" pitchFamily="34" charset="0"/>
              </a:rPr>
              <a:t>, M. C. D., </a:t>
            </a:r>
            <a:r>
              <a:rPr lang="en-GB" sz="2900" dirty="0" err="1">
                <a:latin typeface="Arial" panose="020B0604020202020204" pitchFamily="34" charset="0"/>
                <a:cs typeface="Arial" panose="020B0604020202020204" pitchFamily="34" charset="0"/>
              </a:rPr>
              <a:t>Kessels</a:t>
            </a:r>
            <a:r>
              <a:rPr lang="en-GB" sz="2900" dirty="0">
                <a:latin typeface="Arial" panose="020B0604020202020204" pitchFamily="34" charset="0"/>
                <a:cs typeface="Arial" panose="020B0604020202020204" pitchFamily="34" charset="0"/>
              </a:rPr>
              <a:t>, F. G., </a:t>
            </a:r>
            <a:r>
              <a:rPr lang="en-GB" sz="2900" dirty="0" err="1">
                <a:latin typeface="Arial" panose="020B0604020202020204" pitchFamily="34" charset="0"/>
                <a:cs typeface="Arial" panose="020B0604020202020204" pitchFamily="34" charset="0"/>
              </a:rPr>
              <a:t>Lodder</a:t>
            </a:r>
            <a:r>
              <a:rPr lang="en-GB" sz="2900" dirty="0">
                <a:latin typeface="Arial" panose="020B0604020202020204" pitchFamily="34" charset="0"/>
                <a:cs typeface="Arial" panose="020B0604020202020204" pitchFamily="34" charset="0"/>
              </a:rPr>
              <a:t>, J., </a:t>
            </a:r>
            <a:r>
              <a:rPr lang="en-GB" sz="2900" dirty="0" err="1">
                <a:latin typeface="Arial" panose="020B0604020202020204" pitchFamily="34" charset="0"/>
                <a:cs typeface="Arial" panose="020B0604020202020204" pitchFamily="34" charset="0"/>
              </a:rPr>
              <a:t>Troost</a:t>
            </a:r>
            <a:r>
              <a:rPr lang="en-GB" sz="2900" dirty="0">
                <a:latin typeface="Arial" panose="020B0604020202020204" pitchFamily="34" charset="0"/>
                <a:cs typeface="Arial" panose="020B0604020202020204" pitchFamily="34" charset="0"/>
              </a:rPr>
              <a:t>, J., </a:t>
            </a:r>
            <a:r>
              <a:rPr lang="en-GB" sz="2900" dirty="0" err="1">
                <a:latin typeface="Arial" panose="020B0604020202020204" pitchFamily="34" charset="0"/>
                <a:cs typeface="Arial" panose="020B0604020202020204" pitchFamily="34" charset="0"/>
              </a:rPr>
              <a:t>Twellaar</a:t>
            </a:r>
            <a:r>
              <a:rPr lang="en-GB" sz="2900" dirty="0">
                <a:latin typeface="Arial" panose="020B0604020202020204" pitchFamily="34" charset="0"/>
                <a:cs typeface="Arial" panose="020B0604020202020204" pitchFamily="34" charset="0"/>
              </a:rPr>
              <a:t>, M., … </a:t>
            </a:r>
            <a:r>
              <a:rPr lang="en-GB" sz="2900" dirty="0" err="1">
                <a:latin typeface="Arial" panose="020B0604020202020204" pitchFamily="34" charset="0"/>
                <a:cs typeface="Arial" panose="020B0604020202020204" pitchFamily="34" charset="0"/>
              </a:rPr>
              <a:t>Knottnerus</a:t>
            </a:r>
            <a:r>
              <a:rPr lang="en-GB" sz="2900" dirty="0">
                <a:latin typeface="Arial" panose="020B0604020202020204" pitchFamily="34" charset="0"/>
                <a:cs typeface="Arial" panose="020B0604020202020204" pitchFamily="34" charset="0"/>
              </a:rPr>
              <a:t>, A. J. (2003). The diagnosis of epileptic and non-epileptic seizures. </a:t>
            </a:r>
            <a:r>
              <a:rPr lang="en-GB" sz="2900" i="1" dirty="0">
                <a:latin typeface="Arial" panose="020B0604020202020204" pitchFamily="34" charset="0"/>
                <a:cs typeface="Arial" panose="020B0604020202020204" pitchFamily="34" charset="0"/>
              </a:rPr>
              <a:t>Epilepsy Research</a:t>
            </a:r>
            <a:r>
              <a:rPr lang="en-GB" sz="2900" dirty="0">
                <a:latin typeface="Arial" panose="020B0604020202020204" pitchFamily="34" charset="0"/>
                <a:cs typeface="Arial" panose="020B0604020202020204" pitchFamily="34" charset="0"/>
              </a:rPr>
              <a:t>, </a:t>
            </a:r>
            <a:r>
              <a:rPr lang="en-GB" sz="2900" i="1" dirty="0">
                <a:latin typeface="Arial" panose="020B0604020202020204" pitchFamily="34" charset="0"/>
                <a:cs typeface="Arial" panose="020B0604020202020204" pitchFamily="34" charset="0"/>
              </a:rPr>
              <a:t>57</a:t>
            </a:r>
            <a:r>
              <a:rPr lang="en-GB" sz="2900" dirty="0">
                <a:latin typeface="Arial" panose="020B0604020202020204" pitchFamily="34" charset="0"/>
                <a:cs typeface="Arial" panose="020B0604020202020204" pitchFamily="34" charset="0"/>
              </a:rPr>
              <a:t>(1), 59–67. </a:t>
            </a:r>
            <a:r>
              <a:rPr lang="en-GB" sz="2900" dirty="0" err="1">
                <a:latin typeface="Arial" panose="020B0604020202020204" pitchFamily="34" charset="0"/>
                <a:cs typeface="Arial" panose="020B0604020202020204" pitchFamily="34" charset="0"/>
              </a:rPr>
              <a:t>doi</a:t>
            </a:r>
            <a:r>
              <a:rPr lang="en-GB" sz="2900" dirty="0">
                <a:latin typeface="Arial" panose="020B0604020202020204" pitchFamily="34" charset="0"/>
                <a:cs typeface="Arial" panose="020B0604020202020204" pitchFamily="34" charset="0"/>
              </a:rPr>
              <a:t>: 10.1016/j.eplepsyres.2003.10.014 </a:t>
            </a:r>
            <a:endParaRPr lang="en-GB" sz="2900" dirty="0" smtClean="0">
              <a:latin typeface="Arial" panose="020B0604020202020204" pitchFamily="34" charset="0"/>
              <a:cs typeface="Arial" panose="020B0604020202020204" pitchFamily="34" charset="0"/>
            </a:endParaRP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GB" sz="2900" dirty="0">
                <a:latin typeface="Arial" panose="020B0604020202020204" pitchFamily="34" charset="0"/>
                <a:cs typeface="Arial" panose="020B0604020202020204" pitchFamily="34" charset="0"/>
              </a:rPr>
              <a:t>Mckenzie, P., </a:t>
            </a:r>
            <a:r>
              <a:rPr lang="en-GB" sz="2900" dirty="0" err="1">
                <a:latin typeface="Arial" panose="020B0604020202020204" pitchFamily="34" charset="0"/>
                <a:cs typeface="Arial" panose="020B0604020202020204" pitchFamily="34" charset="0"/>
              </a:rPr>
              <a:t>Oto</a:t>
            </a:r>
            <a:r>
              <a:rPr lang="en-GB" sz="2900" dirty="0">
                <a:latin typeface="Arial" panose="020B0604020202020204" pitchFamily="34" charset="0"/>
                <a:cs typeface="Arial" panose="020B0604020202020204" pitchFamily="34" charset="0"/>
              </a:rPr>
              <a:t>, M., Russell, A., Pelosi, A., &amp; </a:t>
            </a:r>
            <a:r>
              <a:rPr lang="en-GB" sz="2900" dirty="0" smtClean="0">
                <a:latin typeface="Arial" panose="020B0604020202020204" pitchFamily="34" charset="0"/>
                <a:cs typeface="Arial" panose="020B0604020202020204" pitchFamily="34" charset="0"/>
              </a:rPr>
              <a:t>Duncan</a:t>
            </a:r>
            <a:r>
              <a:rPr lang="en-GB" sz="2900" dirty="0">
                <a:latin typeface="Arial" panose="020B0604020202020204" pitchFamily="34" charset="0"/>
                <a:cs typeface="Arial" panose="020B0604020202020204" pitchFamily="34" charset="0"/>
              </a:rPr>
              <a:t>, R. (2009). Early outcomes and predictors in 260 patients with psychogenic </a:t>
            </a:r>
            <a:r>
              <a:rPr lang="en-GB" sz="2900" dirty="0" err="1">
                <a:latin typeface="Arial" panose="020B0604020202020204" pitchFamily="34" charset="0"/>
                <a:cs typeface="Arial" panose="020B0604020202020204" pitchFamily="34" charset="0"/>
              </a:rPr>
              <a:t>nonepileptic</a:t>
            </a:r>
            <a:r>
              <a:rPr lang="en-GB" sz="2900" dirty="0">
                <a:latin typeface="Arial" panose="020B0604020202020204" pitchFamily="34" charset="0"/>
                <a:cs typeface="Arial" panose="020B0604020202020204" pitchFamily="34" charset="0"/>
              </a:rPr>
              <a:t> attacks. </a:t>
            </a:r>
            <a:r>
              <a:rPr lang="en-GB" sz="2900" i="1" dirty="0">
                <a:latin typeface="Arial" panose="020B0604020202020204" pitchFamily="34" charset="0"/>
                <a:cs typeface="Arial" panose="020B0604020202020204" pitchFamily="34" charset="0"/>
              </a:rPr>
              <a:t>Neurology</a:t>
            </a:r>
            <a:r>
              <a:rPr lang="en-GB" sz="2900" dirty="0">
                <a:latin typeface="Arial" panose="020B0604020202020204" pitchFamily="34" charset="0"/>
                <a:cs typeface="Arial" panose="020B0604020202020204" pitchFamily="34" charset="0"/>
              </a:rPr>
              <a:t>, </a:t>
            </a:r>
            <a:r>
              <a:rPr lang="en-GB" sz="2900" i="1" dirty="0">
                <a:latin typeface="Arial" panose="020B0604020202020204" pitchFamily="34" charset="0"/>
                <a:cs typeface="Arial" panose="020B0604020202020204" pitchFamily="34" charset="0"/>
              </a:rPr>
              <a:t>74</a:t>
            </a:r>
            <a:r>
              <a:rPr lang="en-GB" sz="2900" dirty="0">
                <a:latin typeface="Arial" panose="020B0604020202020204" pitchFamily="34" charset="0"/>
                <a:cs typeface="Arial" panose="020B0604020202020204" pitchFamily="34" charset="0"/>
              </a:rPr>
              <a:t>(1), 64–69. </a:t>
            </a:r>
            <a:r>
              <a:rPr lang="en-GB" sz="2900" dirty="0" err="1">
                <a:latin typeface="Arial" panose="020B0604020202020204" pitchFamily="34" charset="0"/>
                <a:cs typeface="Arial" panose="020B0604020202020204" pitchFamily="34" charset="0"/>
              </a:rPr>
              <a:t>doi</a:t>
            </a:r>
            <a:r>
              <a:rPr lang="en-GB" sz="2900" dirty="0">
                <a:latin typeface="Arial" panose="020B0604020202020204" pitchFamily="34" charset="0"/>
                <a:cs typeface="Arial" panose="020B0604020202020204" pitchFamily="34" charset="0"/>
              </a:rPr>
              <a:t>: </a:t>
            </a:r>
            <a:r>
              <a:rPr lang="en-GB" sz="2900" dirty="0" smtClean="0">
                <a:latin typeface="Arial" panose="020B0604020202020204" pitchFamily="34" charset="0"/>
                <a:cs typeface="Arial" panose="020B0604020202020204" pitchFamily="34" charset="0"/>
              </a:rPr>
              <a:t>10.1212/wnl.0b013e3181c7da6a</a:t>
            </a:r>
          </a:p>
          <a:p>
            <a:pPr marL="0" indent="-457200">
              <a:buNone/>
            </a:pPr>
            <a:endParaRPr lang="en-GB" sz="2900" dirty="0">
              <a:latin typeface="Arial" panose="020B0604020202020204" pitchFamily="34" charset="0"/>
              <a:cs typeface="Arial" panose="020B0604020202020204" pitchFamily="34" charset="0"/>
            </a:endParaRPr>
          </a:p>
          <a:p>
            <a:pPr marL="0" indent="-457200">
              <a:buNone/>
            </a:pPr>
            <a:r>
              <a:rPr lang="en-US" sz="2900" dirty="0" err="1">
                <a:latin typeface="Arial" panose="020B0604020202020204" pitchFamily="34" charset="0"/>
                <a:cs typeface="Arial" panose="020B0604020202020204" pitchFamily="34" charset="0"/>
              </a:rPr>
              <a:t>Porges</a:t>
            </a:r>
            <a:r>
              <a:rPr lang="en-US" sz="2900" dirty="0">
                <a:latin typeface="Arial" panose="020B0604020202020204" pitchFamily="34" charset="0"/>
                <a:cs typeface="Arial" panose="020B0604020202020204" pitchFamily="34" charset="0"/>
              </a:rPr>
              <a:t>, S. W. (2009). The </a:t>
            </a:r>
            <a:r>
              <a:rPr lang="en-US" sz="2900" dirty="0" err="1">
                <a:latin typeface="Arial" panose="020B0604020202020204" pitchFamily="34" charset="0"/>
                <a:cs typeface="Arial" panose="020B0604020202020204" pitchFamily="34" charset="0"/>
              </a:rPr>
              <a:t>polyvagal</a:t>
            </a:r>
            <a:r>
              <a:rPr lang="en-US" sz="2900" dirty="0">
                <a:latin typeface="Arial" panose="020B0604020202020204" pitchFamily="34" charset="0"/>
                <a:cs typeface="Arial" panose="020B0604020202020204" pitchFamily="34" charset="0"/>
              </a:rPr>
              <a:t> theory: New insights into adaptive reactions of the autonomic nervous system. </a:t>
            </a:r>
            <a:r>
              <a:rPr lang="en-US" sz="2900" i="1" dirty="0">
                <a:latin typeface="Arial" panose="020B0604020202020204" pitchFamily="34" charset="0"/>
                <a:cs typeface="Arial" panose="020B0604020202020204" pitchFamily="34" charset="0"/>
              </a:rPr>
              <a:t>Cleveland Clinic Journal of Medicine</a:t>
            </a:r>
            <a:r>
              <a:rPr lang="en-US" sz="2900" dirty="0">
                <a:latin typeface="Arial" panose="020B0604020202020204" pitchFamily="34" charset="0"/>
                <a:cs typeface="Arial" panose="020B0604020202020204" pitchFamily="34" charset="0"/>
              </a:rPr>
              <a:t>, </a:t>
            </a:r>
            <a:r>
              <a:rPr lang="en-US" sz="2900" i="1" dirty="0">
                <a:latin typeface="Arial" panose="020B0604020202020204" pitchFamily="34" charset="0"/>
                <a:cs typeface="Arial" panose="020B0604020202020204" pitchFamily="34" charset="0"/>
              </a:rPr>
              <a:t>76</a:t>
            </a:r>
            <a:r>
              <a:rPr lang="en-US" sz="2900" dirty="0">
                <a:latin typeface="Arial" panose="020B0604020202020204" pitchFamily="34" charset="0"/>
                <a:cs typeface="Arial" panose="020B0604020202020204" pitchFamily="34" charset="0"/>
              </a:rPr>
              <a:t>(Suppl_2). </a:t>
            </a:r>
            <a:r>
              <a:rPr lang="en-US" sz="2900" dirty="0" err="1">
                <a:latin typeface="Arial" panose="020B0604020202020204" pitchFamily="34" charset="0"/>
                <a:cs typeface="Arial" panose="020B0604020202020204" pitchFamily="34" charset="0"/>
              </a:rPr>
              <a:t>doi</a:t>
            </a:r>
            <a:r>
              <a:rPr lang="en-US" sz="2900" dirty="0">
                <a:latin typeface="Arial" panose="020B0604020202020204" pitchFamily="34" charset="0"/>
                <a:cs typeface="Arial" panose="020B0604020202020204" pitchFamily="34" charset="0"/>
              </a:rPr>
              <a:t>: 10.3949/ccjm.76.s2.17</a:t>
            </a:r>
            <a:endParaRPr lang="en-GB" sz="2900" dirty="0" smtClean="0">
              <a:latin typeface="Arial" panose="020B0604020202020204" pitchFamily="34" charset="0"/>
              <a:cs typeface="Arial" panose="020B0604020202020204" pitchFamily="34" charset="0"/>
            </a:endParaRP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GB" sz="2900" dirty="0">
                <a:latin typeface="Arial" panose="020B0604020202020204" pitchFamily="34" charset="0"/>
                <a:cs typeface="Arial" panose="020B0604020202020204" pitchFamily="34" charset="0"/>
              </a:rPr>
              <a:t>Rawlings, G. H., Brown, I., &amp; </a:t>
            </a:r>
            <a:r>
              <a:rPr lang="en-GB" sz="2900" dirty="0" err="1">
                <a:latin typeface="Arial" panose="020B0604020202020204" pitchFamily="34" charset="0"/>
                <a:cs typeface="Arial" panose="020B0604020202020204" pitchFamily="34" charset="0"/>
              </a:rPr>
              <a:t>Reuber</a:t>
            </a:r>
            <a:r>
              <a:rPr lang="en-GB" sz="2900" dirty="0">
                <a:latin typeface="Arial" panose="020B0604020202020204" pitchFamily="34" charset="0"/>
                <a:cs typeface="Arial" panose="020B0604020202020204" pitchFamily="34" charset="0"/>
              </a:rPr>
              <a:t>, M. (2017). Deconstructing stigma in psychogenic </a:t>
            </a:r>
            <a:r>
              <a:rPr lang="en-GB" sz="2900" dirty="0" err="1">
                <a:latin typeface="Arial" panose="020B0604020202020204" pitchFamily="34" charset="0"/>
                <a:cs typeface="Arial" panose="020B0604020202020204" pitchFamily="34" charset="0"/>
              </a:rPr>
              <a:t>nonepileptic</a:t>
            </a:r>
            <a:r>
              <a:rPr lang="en-GB" sz="2900" dirty="0">
                <a:latin typeface="Arial" panose="020B0604020202020204" pitchFamily="34" charset="0"/>
                <a:cs typeface="Arial" panose="020B0604020202020204" pitchFamily="34" charset="0"/>
              </a:rPr>
              <a:t> seizures: An exploratory study. </a:t>
            </a:r>
            <a:r>
              <a:rPr lang="en-GB" sz="2900" i="1" dirty="0">
                <a:latin typeface="Arial" panose="020B0604020202020204" pitchFamily="34" charset="0"/>
                <a:cs typeface="Arial" panose="020B0604020202020204" pitchFamily="34" charset="0"/>
              </a:rPr>
              <a:t>Epilepsy &amp; </a:t>
            </a:r>
            <a:r>
              <a:rPr lang="en-GB" sz="2900" i="1" dirty="0" err="1">
                <a:latin typeface="Arial" panose="020B0604020202020204" pitchFamily="34" charset="0"/>
                <a:cs typeface="Arial" panose="020B0604020202020204" pitchFamily="34" charset="0"/>
              </a:rPr>
              <a:t>Behavior</a:t>
            </a:r>
            <a:r>
              <a:rPr lang="en-GB" sz="2900" dirty="0">
                <a:latin typeface="Arial" panose="020B0604020202020204" pitchFamily="34" charset="0"/>
                <a:cs typeface="Arial" panose="020B0604020202020204" pitchFamily="34" charset="0"/>
              </a:rPr>
              <a:t>, </a:t>
            </a:r>
            <a:r>
              <a:rPr lang="en-GB" sz="2900" i="1" dirty="0">
                <a:latin typeface="Arial" panose="020B0604020202020204" pitchFamily="34" charset="0"/>
                <a:cs typeface="Arial" panose="020B0604020202020204" pitchFamily="34" charset="0"/>
              </a:rPr>
              <a:t>74</a:t>
            </a:r>
            <a:r>
              <a:rPr lang="en-GB" sz="2900" dirty="0">
                <a:latin typeface="Arial" panose="020B0604020202020204" pitchFamily="34" charset="0"/>
                <a:cs typeface="Arial" panose="020B0604020202020204" pitchFamily="34" charset="0"/>
              </a:rPr>
              <a:t>, 167–172. </a:t>
            </a:r>
            <a:r>
              <a:rPr lang="en-GB" sz="2900" dirty="0" err="1">
                <a:latin typeface="Arial" panose="020B0604020202020204" pitchFamily="34" charset="0"/>
                <a:cs typeface="Arial" panose="020B0604020202020204" pitchFamily="34" charset="0"/>
              </a:rPr>
              <a:t>doi</a:t>
            </a:r>
            <a:r>
              <a:rPr lang="en-GB" sz="2900" dirty="0">
                <a:latin typeface="Arial" panose="020B0604020202020204" pitchFamily="34" charset="0"/>
                <a:cs typeface="Arial" panose="020B0604020202020204" pitchFamily="34" charset="0"/>
              </a:rPr>
              <a:t>: </a:t>
            </a:r>
            <a:r>
              <a:rPr lang="en-GB" sz="2900" dirty="0" smtClean="0">
                <a:latin typeface="Arial" panose="020B0604020202020204" pitchFamily="34" charset="0"/>
                <a:cs typeface="Arial" panose="020B0604020202020204" pitchFamily="34" charset="0"/>
              </a:rPr>
              <a:t>10.1016/j.yebeh.2017.06.014</a:t>
            </a:r>
          </a:p>
          <a:p>
            <a:pPr marL="0" indent="-457200">
              <a:buNone/>
            </a:pPr>
            <a:endParaRPr lang="en-US" sz="2900" dirty="0">
              <a:latin typeface="Arial" panose="020B0604020202020204" pitchFamily="34" charset="0"/>
              <a:cs typeface="Arial" panose="020B0604020202020204" pitchFamily="34" charset="0"/>
            </a:endParaRPr>
          </a:p>
          <a:p>
            <a:pPr marL="0" indent="-457200">
              <a:buNone/>
            </a:pPr>
            <a:r>
              <a:rPr lang="en-GB" sz="2900" dirty="0" err="1" smtClean="0">
                <a:latin typeface="Arial" panose="020B0604020202020204" pitchFamily="34" charset="0"/>
                <a:cs typeface="Arial" panose="020B0604020202020204" pitchFamily="34" charset="0"/>
              </a:rPr>
              <a:t>Rockliffe-Fidler</a:t>
            </a:r>
            <a:r>
              <a:rPr lang="en-GB" sz="2900" dirty="0">
                <a:latin typeface="Arial" panose="020B0604020202020204" pitchFamily="34" charset="0"/>
                <a:cs typeface="Arial" panose="020B0604020202020204" pitchFamily="34" charset="0"/>
              </a:rPr>
              <a:t>, C., &amp; Willis, M. (2019). Explaining dissociative seizures: a neuropsychological perspective. </a:t>
            </a:r>
            <a:r>
              <a:rPr lang="en-GB" sz="2900" i="1" dirty="0">
                <a:latin typeface="Arial" panose="020B0604020202020204" pitchFamily="34" charset="0"/>
                <a:cs typeface="Arial" panose="020B0604020202020204" pitchFamily="34" charset="0"/>
              </a:rPr>
              <a:t>Practical Neurology</a:t>
            </a:r>
            <a:r>
              <a:rPr lang="en-GB" sz="2900" dirty="0">
                <a:latin typeface="Arial" panose="020B0604020202020204" pitchFamily="34" charset="0"/>
                <a:cs typeface="Arial" panose="020B0604020202020204" pitchFamily="34" charset="0"/>
              </a:rPr>
              <a:t>, </a:t>
            </a:r>
            <a:r>
              <a:rPr lang="en-GB" sz="2900" i="1" dirty="0">
                <a:latin typeface="Arial" panose="020B0604020202020204" pitchFamily="34" charset="0"/>
                <a:cs typeface="Arial" panose="020B0604020202020204" pitchFamily="34" charset="0"/>
              </a:rPr>
              <a:t>19</a:t>
            </a:r>
            <a:r>
              <a:rPr lang="en-GB" sz="2900" dirty="0">
                <a:latin typeface="Arial" panose="020B0604020202020204" pitchFamily="34" charset="0"/>
                <a:cs typeface="Arial" panose="020B0604020202020204" pitchFamily="34" charset="0"/>
              </a:rPr>
              <a:t>(3), 259–263. </a:t>
            </a:r>
            <a:r>
              <a:rPr lang="en-GB" sz="2900" dirty="0" err="1">
                <a:latin typeface="Arial" panose="020B0604020202020204" pitchFamily="34" charset="0"/>
                <a:cs typeface="Arial" panose="020B0604020202020204" pitchFamily="34" charset="0"/>
              </a:rPr>
              <a:t>doi</a:t>
            </a:r>
            <a:r>
              <a:rPr lang="en-GB" sz="2900" dirty="0">
                <a:latin typeface="Arial" panose="020B0604020202020204" pitchFamily="34" charset="0"/>
                <a:cs typeface="Arial" panose="020B0604020202020204" pitchFamily="34" charset="0"/>
              </a:rPr>
              <a:t>: </a:t>
            </a:r>
            <a:r>
              <a:rPr lang="en-GB" sz="2900" dirty="0" smtClean="0">
                <a:latin typeface="Arial" panose="020B0604020202020204" pitchFamily="34" charset="0"/>
                <a:cs typeface="Arial" panose="020B0604020202020204" pitchFamily="34" charset="0"/>
              </a:rPr>
              <a:t>10.1136/practneurol-2018-002100</a:t>
            </a:r>
          </a:p>
          <a:p>
            <a:pPr marL="0" indent="-457200">
              <a:buNone/>
            </a:pPr>
            <a:endParaRPr lang="en-GB" sz="2900" dirty="0" smtClean="0">
              <a:latin typeface="Arial" panose="020B0604020202020204" pitchFamily="34" charset="0"/>
              <a:cs typeface="Arial" panose="020B0604020202020204" pitchFamily="34" charset="0"/>
            </a:endParaRPr>
          </a:p>
          <a:p>
            <a:pPr marL="0" indent="-457200">
              <a:buNone/>
            </a:pPr>
            <a:r>
              <a:rPr lang="en-US" sz="2900" dirty="0" err="1">
                <a:latin typeface="Arial" panose="020B0604020202020204" pitchFamily="34" charset="0"/>
                <a:cs typeface="Arial" panose="020B0604020202020204" pitchFamily="34" charset="0"/>
              </a:rPr>
              <a:t>Roelofs</a:t>
            </a:r>
            <a:r>
              <a:rPr lang="en-US" sz="2900" dirty="0">
                <a:latin typeface="Arial" panose="020B0604020202020204" pitchFamily="34" charset="0"/>
                <a:cs typeface="Arial" panose="020B0604020202020204" pitchFamily="34" charset="0"/>
              </a:rPr>
              <a:t>, K. (2017). Freeze for action: neurobiological mechanisms in animal and human freezing. </a:t>
            </a:r>
            <a:r>
              <a:rPr lang="en-US" sz="2900" i="1" dirty="0">
                <a:latin typeface="Arial" panose="020B0604020202020204" pitchFamily="34" charset="0"/>
                <a:cs typeface="Arial" panose="020B0604020202020204" pitchFamily="34" charset="0"/>
              </a:rPr>
              <a:t>Philosophical Transactions of the Royal Society B: Biological Sciences</a:t>
            </a:r>
            <a:r>
              <a:rPr lang="en-US" sz="2900" dirty="0">
                <a:latin typeface="Arial" panose="020B0604020202020204" pitchFamily="34" charset="0"/>
                <a:cs typeface="Arial" panose="020B0604020202020204" pitchFamily="34" charset="0"/>
              </a:rPr>
              <a:t>, </a:t>
            </a:r>
            <a:r>
              <a:rPr lang="en-US" sz="2900" i="1" dirty="0">
                <a:latin typeface="Arial" panose="020B0604020202020204" pitchFamily="34" charset="0"/>
                <a:cs typeface="Arial" panose="020B0604020202020204" pitchFamily="34" charset="0"/>
              </a:rPr>
              <a:t>372</a:t>
            </a:r>
            <a:r>
              <a:rPr lang="en-US" sz="2900" dirty="0">
                <a:latin typeface="Arial" panose="020B0604020202020204" pitchFamily="34" charset="0"/>
                <a:cs typeface="Arial" panose="020B0604020202020204" pitchFamily="34" charset="0"/>
              </a:rPr>
              <a:t>(1718), 20160206. </a:t>
            </a:r>
            <a:r>
              <a:rPr lang="en-US" sz="2900" dirty="0" err="1">
                <a:latin typeface="Arial" panose="020B0604020202020204" pitchFamily="34" charset="0"/>
                <a:cs typeface="Arial" panose="020B0604020202020204" pitchFamily="34" charset="0"/>
              </a:rPr>
              <a:t>doi</a:t>
            </a:r>
            <a:r>
              <a:rPr lang="en-US" sz="2900" dirty="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10.1098/rstb.2016.0206</a:t>
            </a:r>
          </a:p>
          <a:p>
            <a:pPr marL="0" indent="-457200">
              <a:buNone/>
            </a:pPr>
            <a:endParaRPr lang="en-US" sz="2900" dirty="0">
              <a:latin typeface="Arial" panose="020B0604020202020204" pitchFamily="34" charset="0"/>
              <a:cs typeface="Arial" panose="020B0604020202020204" pitchFamily="34" charset="0"/>
            </a:endParaRPr>
          </a:p>
          <a:p>
            <a:pPr marL="0" indent="-457200">
              <a:buNone/>
            </a:pPr>
            <a:r>
              <a:rPr lang="en-GB" sz="2900" dirty="0" smtClean="0">
                <a:latin typeface="Arial" panose="020B0604020202020204" pitchFamily="34" charset="0"/>
                <a:cs typeface="Arial" panose="020B0604020202020204" pitchFamily="34" charset="0"/>
              </a:rPr>
              <a:t>Stone, J., Carson, A. &amp; </a:t>
            </a:r>
            <a:r>
              <a:rPr lang="en-GB" sz="2900" dirty="0" err="1" smtClean="0">
                <a:latin typeface="Arial" panose="020B0604020202020204" pitchFamily="34" charset="0"/>
                <a:cs typeface="Arial" panose="020B0604020202020204" pitchFamily="34" charset="0"/>
              </a:rPr>
              <a:t>Hallett</a:t>
            </a:r>
            <a:r>
              <a:rPr lang="en-GB" sz="2900" dirty="0" smtClean="0">
                <a:latin typeface="Arial" panose="020B0604020202020204" pitchFamily="34" charset="0"/>
                <a:cs typeface="Arial" panose="020B0604020202020204" pitchFamily="34" charset="0"/>
              </a:rPr>
              <a:t>, M. (2016). Explanation as treatment for functional neurologic disorders. Handbook of clinical neurology, 139(3), 543-553.</a:t>
            </a:r>
          </a:p>
        </p:txBody>
      </p:sp>
    </p:spTree>
    <p:extLst>
      <p:ext uri="{BB962C8B-B14F-4D97-AF65-F5344CB8AC3E}">
        <p14:creationId xmlns:p14="http://schemas.microsoft.com/office/powerpoint/2010/main" val="3805308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5">
              <a:lumMod val="40000"/>
              <a:lumOff val="60000"/>
            </a:schemeClr>
          </a:solidFill>
        </p:spPr>
        <p:txBody>
          <a:bodyPr/>
          <a:lstStyle/>
          <a:p>
            <a:pPr marL="0" indent="0" algn="ctr">
              <a:buNone/>
            </a:pPr>
            <a:endParaRPr lang="en-GB" dirty="0" smtClean="0"/>
          </a:p>
          <a:p>
            <a:pPr marL="0" indent="0" algn="ctr">
              <a:buNone/>
            </a:pPr>
            <a:endParaRPr lang="en-GB" sz="4400" dirty="0" smtClean="0">
              <a:latin typeface="Arial" panose="020B0604020202020204" pitchFamily="34" charset="0"/>
              <a:cs typeface="Arial" panose="020B0604020202020204" pitchFamily="34" charset="0"/>
            </a:endParaRPr>
          </a:p>
          <a:p>
            <a:pPr marL="0" indent="0" algn="ctr">
              <a:buNone/>
            </a:pPr>
            <a:r>
              <a:rPr lang="en-GB" sz="4400" dirty="0" smtClean="0">
                <a:latin typeface="Arial" panose="020B0604020202020204" pitchFamily="34" charset="0"/>
                <a:cs typeface="Arial" panose="020B0604020202020204" pitchFamily="34" charset="0"/>
              </a:rPr>
              <a:t>Have you heard of NEAD?</a:t>
            </a:r>
          </a:p>
        </p:txBody>
      </p:sp>
    </p:spTree>
    <p:extLst>
      <p:ext uri="{BB962C8B-B14F-4D97-AF65-F5344CB8AC3E}">
        <p14:creationId xmlns:p14="http://schemas.microsoft.com/office/powerpoint/2010/main" val="6180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normAutofit/>
          </a:bodyPr>
          <a:lstStyle/>
          <a:p>
            <a:r>
              <a:rPr lang="en-GB" b="1" dirty="0" smtClean="0">
                <a:latin typeface="Arial" panose="020B0604020202020204" pitchFamily="34" charset="0"/>
                <a:cs typeface="Arial" panose="020B0604020202020204" pitchFamily="34" charset="0"/>
              </a:rPr>
              <a:t>Clearing up confusion</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12776"/>
            <a:ext cx="8229600" cy="5256584"/>
          </a:xfrm>
        </p:spPr>
        <p:txBody>
          <a:bodyPr>
            <a:normAutofit lnSpcReduction="10000"/>
          </a:bodyPr>
          <a:lstStyle/>
          <a:p>
            <a:pPr marL="0" indent="0">
              <a:spcBef>
                <a:spcPts val="0"/>
              </a:spcBef>
              <a:buNone/>
            </a:pPr>
            <a:r>
              <a:rPr lang="en-GB" sz="2200" dirty="0" smtClean="0">
                <a:latin typeface="Arial" panose="020B0604020202020204" pitchFamily="34" charset="0"/>
                <a:cs typeface="Arial" panose="020B0604020202020204" pitchFamily="34" charset="0"/>
              </a:rPr>
              <a:t>Like many conditions, there are multiple terms used to describe </a:t>
            </a:r>
            <a:r>
              <a:rPr lang="en-GB" sz="2200" u="sng" dirty="0" smtClean="0">
                <a:latin typeface="Arial" panose="020B0604020202020204" pitchFamily="34" charset="0"/>
                <a:cs typeface="Arial" panose="020B0604020202020204" pitchFamily="34" charset="0"/>
              </a:rPr>
              <a:t>the same experience</a:t>
            </a:r>
            <a:r>
              <a:rPr lang="en-GB" sz="2200" dirty="0" smtClean="0">
                <a:latin typeface="Arial" panose="020B0604020202020204" pitchFamily="34" charset="0"/>
                <a:cs typeface="Arial" panose="020B0604020202020204" pitchFamily="34" charset="0"/>
              </a:rPr>
              <a:t>. </a:t>
            </a:r>
          </a:p>
          <a:p>
            <a:pPr>
              <a:spcBef>
                <a:spcPts val="0"/>
              </a:spcBef>
            </a:pPr>
            <a:endParaRPr lang="en-GB" sz="2200" dirty="0" smtClean="0">
              <a:latin typeface="Arial" panose="020B0604020202020204" pitchFamily="34" charset="0"/>
              <a:cs typeface="Arial" panose="020B0604020202020204" pitchFamily="34" charset="0"/>
            </a:endParaRPr>
          </a:p>
          <a:p>
            <a:pPr marL="0" indent="0">
              <a:spcBef>
                <a:spcPts val="0"/>
              </a:spcBef>
              <a:buNone/>
            </a:pPr>
            <a:r>
              <a:rPr lang="en-GB" sz="2200" dirty="0" smtClean="0">
                <a:latin typeface="Arial" panose="020B0604020202020204" pitchFamily="34" charset="0"/>
                <a:cs typeface="Arial" panose="020B0604020202020204" pitchFamily="34" charset="0"/>
              </a:rPr>
              <a:t>Some of the terms that you may have heard:</a:t>
            </a:r>
          </a:p>
          <a:p>
            <a:pPr>
              <a:spcBef>
                <a:spcPts val="0"/>
              </a:spcBef>
              <a:buFont typeface="Courier New" panose="02070309020205020404" pitchFamily="49" charset="0"/>
              <a:buChar char="o"/>
            </a:pPr>
            <a:endParaRPr lang="en-GB" sz="2200" dirty="0" smtClean="0">
              <a:latin typeface="Arial" panose="020B0604020202020204" pitchFamily="34" charset="0"/>
              <a:cs typeface="Arial" panose="020B0604020202020204" pitchFamily="34" charset="0"/>
            </a:endParaRPr>
          </a:p>
          <a:p>
            <a:pPr marL="457200" lvl="1" indent="0">
              <a:spcBef>
                <a:spcPts val="0"/>
              </a:spcBef>
              <a:buNone/>
            </a:pPr>
            <a:r>
              <a:rPr lang="en-GB" sz="2000" dirty="0" smtClean="0">
                <a:latin typeface="Arial" panose="020B0604020202020204" pitchFamily="34" charset="0"/>
                <a:cs typeface="Arial" panose="020B0604020202020204" pitchFamily="34" charset="0"/>
              </a:rPr>
              <a:t>Non-epileptic attacks (NEAs)</a:t>
            </a:r>
          </a:p>
          <a:p>
            <a:pPr marL="457200" lvl="1" indent="0">
              <a:spcBef>
                <a:spcPts val="0"/>
              </a:spcBef>
              <a:buNone/>
            </a:pPr>
            <a:r>
              <a:rPr lang="en-GB" sz="2000" dirty="0">
                <a:latin typeface="Arial" panose="020B0604020202020204" pitchFamily="34" charset="0"/>
                <a:cs typeface="Arial" panose="020B0604020202020204" pitchFamily="34" charset="0"/>
              </a:rPr>
              <a:t>P</a:t>
            </a:r>
            <a:r>
              <a:rPr lang="en-GB" sz="2000" dirty="0" smtClean="0">
                <a:latin typeface="Arial" panose="020B0604020202020204" pitchFamily="34" charset="0"/>
                <a:cs typeface="Arial" panose="020B0604020202020204" pitchFamily="34" charset="0"/>
              </a:rPr>
              <a:t>sychogenic seizures</a:t>
            </a:r>
          </a:p>
          <a:p>
            <a:pPr marL="457200" lvl="1" indent="0">
              <a:spcBef>
                <a:spcPts val="0"/>
              </a:spcBef>
              <a:buNone/>
            </a:pPr>
            <a:r>
              <a:rPr lang="en-GB" sz="2000" dirty="0" smtClean="0">
                <a:latin typeface="Arial" panose="020B0604020202020204" pitchFamily="34" charset="0"/>
                <a:cs typeface="Arial" panose="020B0604020202020204" pitchFamily="34" charset="0"/>
              </a:rPr>
              <a:t>Psychogenic non-epileptic seizures (PNES)</a:t>
            </a:r>
          </a:p>
          <a:p>
            <a:pPr marL="457200" lvl="1" indent="0">
              <a:spcBef>
                <a:spcPts val="0"/>
              </a:spcBef>
              <a:buNone/>
            </a:pPr>
            <a:r>
              <a:rPr lang="en-GB" sz="2000" dirty="0">
                <a:latin typeface="Arial" panose="020B0604020202020204" pitchFamily="34" charset="0"/>
                <a:cs typeface="Arial" panose="020B0604020202020204" pitchFamily="34" charset="0"/>
              </a:rPr>
              <a:t>D</a:t>
            </a:r>
            <a:r>
              <a:rPr lang="en-GB" sz="2000" dirty="0" smtClean="0">
                <a:latin typeface="Arial" panose="020B0604020202020204" pitchFamily="34" charset="0"/>
                <a:cs typeface="Arial" panose="020B0604020202020204" pitchFamily="34" charset="0"/>
              </a:rPr>
              <a:t>issociative seizures</a:t>
            </a:r>
          </a:p>
          <a:p>
            <a:pPr marL="457200" lvl="1" indent="0">
              <a:spcBef>
                <a:spcPts val="0"/>
              </a:spcBef>
              <a:buNone/>
            </a:pPr>
            <a:r>
              <a:rPr lang="en-GB" sz="2000" dirty="0">
                <a:latin typeface="Arial" panose="020B0604020202020204" pitchFamily="34" charset="0"/>
                <a:cs typeface="Arial" panose="020B0604020202020204" pitchFamily="34" charset="0"/>
              </a:rPr>
              <a:t>C</a:t>
            </a:r>
            <a:r>
              <a:rPr lang="en-GB" sz="2000" dirty="0" smtClean="0">
                <a:latin typeface="Arial" panose="020B0604020202020204" pitchFamily="34" charset="0"/>
                <a:cs typeface="Arial" panose="020B0604020202020204" pitchFamily="34" charset="0"/>
              </a:rPr>
              <a:t>onversion disorder </a:t>
            </a:r>
          </a:p>
          <a:p>
            <a:pPr marL="457200" lvl="1" indent="0">
              <a:spcBef>
                <a:spcPts val="0"/>
              </a:spcBef>
              <a:buNone/>
            </a:pPr>
            <a:r>
              <a:rPr lang="en-GB" sz="2000" dirty="0">
                <a:latin typeface="Arial" panose="020B0604020202020204" pitchFamily="34" charset="0"/>
                <a:cs typeface="Arial" panose="020B0604020202020204" pitchFamily="34" charset="0"/>
              </a:rPr>
              <a:t>F</a:t>
            </a:r>
            <a:r>
              <a:rPr lang="en-GB" sz="2000" dirty="0" smtClean="0">
                <a:latin typeface="Arial" panose="020B0604020202020204" pitchFamily="34" charset="0"/>
                <a:cs typeface="Arial" panose="020B0604020202020204" pitchFamily="34" charset="0"/>
              </a:rPr>
              <a:t>unctional seizures</a:t>
            </a:r>
          </a:p>
          <a:p>
            <a:pPr marL="457200" lvl="1" indent="0">
              <a:spcBef>
                <a:spcPts val="0"/>
              </a:spcBef>
              <a:buNone/>
            </a:pPr>
            <a:r>
              <a:rPr lang="en-GB" sz="2000" dirty="0" smtClean="0">
                <a:latin typeface="Arial" panose="020B0604020202020204" pitchFamily="34" charset="0"/>
                <a:cs typeface="Arial" panose="020B0604020202020204" pitchFamily="34" charset="0"/>
              </a:rPr>
              <a:t>Psychological seizures</a:t>
            </a:r>
          </a:p>
          <a:p>
            <a:pPr marL="457200" lvl="1" indent="0">
              <a:spcBef>
                <a:spcPts val="0"/>
              </a:spcBef>
              <a:buNone/>
            </a:pPr>
            <a:r>
              <a:rPr lang="en-GB" sz="2000" dirty="0" smtClean="0">
                <a:latin typeface="Arial" panose="020B0604020202020204" pitchFamily="34" charset="0"/>
                <a:cs typeface="Arial" panose="020B0604020202020204" pitchFamily="34" charset="0"/>
              </a:rPr>
              <a:t>Pseudo-seizures</a:t>
            </a:r>
          </a:p>
          <a:p>
            <a:pPr marL="457200" lvl="1" indent="0">
              <a:spcBef>
                <a:spcPts val="0"/>
              </a:spcBef>
              <a:buNone/>
            </a:pPr>
            <a:endParaRPr lang="en-GB" sz="1800" dirty="0" smtClean="0">
              <a:latin typeface="Arial" panose="020B0604020202020204" pitchFamily="34" charset="0"/>
              <a:cs typeface="Arial" panose="020B0604020202020204" pitchFamily="34" charset="0"/>
            </a:endParaRPr>
          </a:p>
          <a:p>
            <a:pPr marL="0" lvl="0" indent="0">
              <a:spcBef>
                <a:spcPts val="0"/>
              </a:spcBef>
              <a:buNone/>
            </a:pPr>
            <a:r>
              <a:rPr lang="en-GB" sz="2200" dirty="0" smtClean="0">
                <a:latin typeface="Arial" panose="020B0604020202020204" pitchFamily="34" charset="0"/>
                <a:cs typeface="Arial" panose="020B0604020202020204" pitchFamily="34" charset="0"/>
              </a:rPr>
              <a:t>	We refer to these events as: </a:t>
            </a:r>
            <a:r>
              <a:rPr lang="en-GB" sz="2200" b="1" dirty="0" smtClean="0">
                <a:latin typeface="Arial" panose="020B0604020202020204" pitchFamily="34" charset="0"/>
                <a:cs typeface="Arial" panose="020B0604020202020204" pitchFamily="34" charset="0"/>
              </a:rPr>
              <a:t>“episodes”</a:t>
            </a:r>
          </a:p>
          <a:p>
            <a:pPr marL="0" lvl="0" indent="0">
              <a:spcBef>
                <a:spcPts val="0"/>
              </a:spcBef>
              <a:buNone/>
            </a:pPr>
            <a:endParaRPr lang="en-GB" sz="2200" b="1" dirty="0" smtClean="0">
              <a:latin typeface="Arial" panose="020B0604020202020204" pitchFamily="34" charset="0"/>
              <a:cs typeface="Arial" panose="020B0604020202020204" pitchFamily="34" charset="0"/>
            </a:endParaRPr>
          </a:p>
          <a:p>
            <a:pPr marL="0" indent="0">
              <a:spcBef>
                <a:spcPts val="0"/>
              </a:spcBef>
              <a:buNone/>
            </a:pPr>
            <a:r>
              <a:rPr lang="en-GB" sz="2000" b="1" dirty="0" smtClean="0">
                <a:latin typeface="Arial" panose="020B0604020202020204" pitchFamily="34" charset="0"/>
                <a:cs typeface="Arial" panose="020B0604020202020204" pitchFamily="34" charset="0"/>
              </a:rPr>
              <a:t>We refer to the condition as </a:t>
            </a:r>
            <a:r>
              <a:rPr lang="en-GB" sz="2000" b="1" dirty="0">
                <a:latin typeface="Arial" panose="020B0604020202020204" pitchFamily="34" charset="0"/>
                <a:cs typeface="Arial" panose="020B0604020202020204" pitchFamily="34" charset="0"/>
              </a:rPr>
              <a:t>Non-epileptic </a:t>
            </a:r>
            <a:r>
              <a:rPr lang="en-GB" sz="2000" b="1" dirty="0" smtClean="0">
                <a:latin typeface="Arial" panose="020B0604020202020204" pitchFamily="34" charset="0"/>
                <a:cs typeface="Arial" panose="020B0604020202020204" pitchFamily="34" charset="0"/>
              </a:rPr>
              <a:t>Attack </a:t>
            </a:r>
            <a:r>
              <a:rPr lang="en-GB" sz="2000" b="1" dirty="0">
                <a:latin typeface="Arial" panose="020B0604020202020204" pitchFamily="34" charset="0"/>
                <a:cs typeface="Arial" panose="020B0604020202020204" pitchFamily="34" charset="0"/>
              </a:rPr>
              <a:t>D</a:t>
            </a:r>
            <a:r>
              <a:rPr lang="en-GB" sz="2000" b="1" dirty="0" smtClean="0">
                <a:latin typeface="Arial" panose="020B0604020202020204" pitchFamily="34" charset="0"/>
                <a:cs typeface="Arial" panose="020B0604020202020204" pitchFamily="34" charset="0"/>
              </a:rPr>
              <a:t>isorder </a:t>
            </a:r>
            <a:r>
              <a:rPr lang="en-GB" sz="2000" b="1" dirty="0">
                <a:latin typeface="Arial" panose="020B0604020202020204" pitchFamily="34" charset="0"/>
                <a:cs typeface="Arial" panose="020B0604020202020204" pitchFamily="34" charset="0"/>
              </a:rPr>
              <a:t>(NEAD)</a:t>
            </a:r>
          </a:p>
          <a:p>
            <a:pPr marL="0" lvl="0" indent="0">
              <a:spcBef>
                <a:spcPts val="0"/>
              </a:spcBef>
              <a:buNone/>
            </a:pPr>
            <a:endParaRPr lang="en-GB" sz="2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17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GB" b="1" dirty="0" smtClean="0">
                <a:latin typeface="Arial" panose="020B0604020202020204" pitchFamily="34" charset="0"/>
                <a:cs typeface="Arial" panose="020B0604020202020204" pitchFamily="34" charset="0"/>
              </a:rPr>
              <a:t>What is NEAD?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endParaRPr lang="en-GB" dirty="0" smtClean="0">
              <a:latin typeface="Arial" panose="020B0604020202020204" pitchFamily="34" charset="0"/>
              <a:cs typeface="Arial" panose="020B0604020202020204" pitchFamily="34" charset="0"/>
            </a:endParaRPr>
          </a:p>
          <a:p>
            <a:pPr marL="0" indent="0">
              <a:buNone/>
            </a:pPr>
            <a:r>
              <a:rPr lang="en-GB" u="sng" dirty="0" smtClean="0">
                <a:latin typeface="Arial" panose="020B0604020202020204" pitchFamily="34" charset="0"/>
                <a:cs typeface="Arial" panose="020B0604020202020204" pitchFamily="34" charset="0"/>
              </a:rPr>
              <a:t>A functional </a:t>
            </a:r>
            <a:r>
              <a:rPr lang="en-GB" u="sng" dirty="0">
                <a:latin typeface="Arial" panose="020B0604020202020204" pitchFamily="34" charset="0"/>
                <a:cs typeface="Arial" panose="020B0604020202020204" pitchFamily="34" charset="0"/>
              </a:rPr>
              <a:t>neurological disorder (</a:t>
            </a:r>
            <a:r>
              <a:rPr lang="en-GB" u="sng" dirty="0" smtClean="0">
                <a:latin typeface="Arial" panose="020B0604020202020204" pitchFamily="34" charset="0"/>
                <a:cs typeface="Arial" panose="020B0604020202020204" pitchFamily="34" charset="0"/>
              </a:rPr>
              <a:t>FND)</a:t>
            </a:r>
          </a:p>
          <a:p>
            <a:pPr marL="0" indent="0">
              <a:buNone/>
            </a:pPr>
            <a:endParaRPr lang="en-GB" dirty="0" smtClean="0">
              <a:latin typeface="Arial" panose="020B0604020202020204" pitchFamily="34" charset="0"/>
              <a:cs typeface="Arial" panose="020B0604020202020204" pitchFamily="34" charset="0"/>
            </a:endParaRPr>
          </a:p>
          <a:p>
            <a:pPr marL="0" indent="0">
              <a:buNone/>
            </a:pPr>
            <a:r>
              <a:rPr lang="en-GB" dirty="0" smtClean="0">
                <a:latin typeface="Arial" panose="020B0604020202020204" pitchFamily="34" charset="0"/>
                <a:cs typeface="Arial" panose="020B0604020202020204" pitchFamily="34" charset="0"/>
              </a:rPr>
              <a:t>Neurological </a:t>
            </a:r>
            <a:r>
              <a:rPr lang="en-GB" dirty="0">
                <a:latin typeface="Arial" panose="020B0604020202020204" pitchFamily="34" charset="0"/>
                <a:cs typeface="Arial" panose="020B0604020202020204" pitchFamily="34" charset="0"/>
              </a:rPr>
              <a:t>symptoms that cannot be accounted for by physical damage to the nervous system </a:t>
            </a:r>
            <a:r>
              <a:rPr lang="en-GB"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DSM-5; Stone</a:t>
            </a:r>
            <a:r>
              <a:rPr lang="en-GB" i="1" dirty="0">
                <a:latin typeface="Arial" panose="020B0604020202020204" pitchFamily="34" charset="0"/>
                <a:cs typeface="Arial" panose="020B0604020202020204" pitchFamily="34" charset="0"/>
              </a:rPr>
              <a:t>, 2013</a:t>
            </a:r>
            <a:r>
              <a:rPr lang="en-GB"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4902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solidFill>
              <a:srgbClr val="00B050"/>
            </a:solidFill>
          </a:ln>
        </p:spPr>
        <p:txBody>
          <a:bodyPr/>
          <a:lstStyle/>
          <a:p>
            <a:r>
              <a:rPr lang="en-GB" b="1" dirty="0" smtClean="0">
                <a:latin typeface="Arial" panose="020B0604020202020204" pitchFamily="34" charset="0"/>
                <a:cs typeface="Arial" panose="020B0604020202020204" pitchFamily="34" charset="0"/>
              </a:rPr>
              <a:t>How is it diagnosed?</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latin typeface="Arial" panose="020B0604020202020204" pitchFamily="34" charset="0"/>
                <a:cs typeface="Arial" panose="020B0604020202020204" pitchFamily="34" charset="0"/>
              </a:rPr>
              <a:t>Diagnosis is made by a Neurologist or </a:t>
            </a:r>
            <a:r>
              <a:rPr lang="en-GB" dirty="0" err="1" smtClean="0">
                <a:latin typeface="Arial" panose="020B0604020202020204" pitchFamily="34" charset="0"/>
                <a:cs typeface="Arial" panose="020B0604020202020204" pitchFamily="34" charset="0"/>
              </a:rPr>
              <a:t>Neuropsychiatrist</a:t>
            </a:r>
            <a:r>
              <a:rPr lang="en-GB" dirty="0" smtClean="0">
                <a:latin typeface="Arial" panose="020B0604020202020204" pitchFamily="34" charset="0"/>
                <a:cs typeface="Arial" panose="020B0604020202020204" pitchFamily="34" charset="0"/>
              </a:rPr>
              <a:t> based on:</a:t>
            </a:r>
          </a:p>
          <a:p>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Clinical history</a:t>
            </a:r>
          </a:p>
          <a:p>
            <a:pPr lvl="1"/>
            <a:r>
              <a:rPr lang="en-GB" dirty="0" smtClean="0">
                <a:latin typeface="Arial" panose="020B0604020202020204" pitchFamily="34" charset="0"/>
                <a:cs typeface="Arial" panose="020B0604020202020204" pitchFamily="34" charset="0"/>
              </a:rPr>
              <a:t>Videos</a:t>
            </a:r>
          </a:p>
          <a:p>
            <a:pPr lvl="1"/>
            <a:r>
              <a:rPr lang="en-GB" dirty="0" smtClean="0">
                <a:latin typeface="Arial" panose="020B0604020202020204" pitchFamily="34" charset="0"/>
                <a:cs typeface="Arial" panose="020B0604020202020204" pitchFamily="34" charset="0"/>
              </a:rPr>
              <a:t>Objective signs</a:t>
            </a:r>
          </a:p>
          <a:p>
            <a:pPr lvl="1"/>
            <a:r>
              <a:rPr lang="en-GB" dirty="0" smtClean="0">
                <a:latin typeface="Arial" panose="020B0604020202020204" pitchFamily="34" charset="0"/>
                <a:cs typeface="Arial" panose="020B0604020202020204" pitchFamily="34" charset="0"/>
              </a:rPr>
              <a:t>Subjective experience</a:t>
            </a:r>
          </a:p>
          <a:p>
            <a:pPr lvl="1"/>
            <a:r>
              <a:rPr lang="en-GB" dirty="0" smtClean="0">
                <a:latin typeface="Arial" panose="020B0604020202020204" pitchFamily="34" charset="0"/>
                <a:cs typeface="Arial" panose="020B0604020202020204" pitchFamily="34" charset="0"/>
              </a:rPr>
              <a:t>EEG (electroencephalogram)</a:t>
            </a:r>
          </a:p>
          <a:p>
            <a:pPr lvl="1"/>
            <a:r>
              <a:rPr lang="en-GB" dirty="0" smtClean="0">
                <a:latin typeface="Arial" panose="020B0604020202020204" pitchFamily="34" charset="0"/>
                <a:cs typeface="Arial" panose="020B0604020202020204" pitchFamily="34" charset="0"/>
              </a:rPr>
              <a:t>ECG (electrocardiogram)</a:t>
            </a:r>
          </a:p>
          <a:p>
            <a:pPr lvl="1"/>
            <a:r>
              <a:rPr lang="en-GB" dirty="0" err="1" smtClean="0">
                <a:latin typeface="Arial" panose="020B0604020202020204" pitchFamily="34" charset="0"/>
                <a:cs typeface="Arial" panose="020B0604020202020204" pitchFamily="34" charset="0"/>
              </a:rPr>
              <a:t>Videotelemetry</a:t>
            </a:r>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02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a:ln>
            <a:noFill/>
          </a:ln>
        </p:spPr>
        <p:txBody>
          <a:bodyPr>
            <a:normAutofit fontScale="90000"/>
          </a:bodyPr>
          <a:lstStyle/>
          <a:p>
            <a:r>
              <a:rPr lang="en-GB" b="1" dirty="0">
                <a:latin typeface="Arial" panose="020B0604020202020204" pitchFamily="34" charset="0"/>
                <a:cs typeface="Arial" panose="020B0604020202020204" pitchFamily="34" charset="0"/>
              </a:rPr>
              <a:t>NEAD and the Mind-Body Link</a:t>
            </a:r>
          </a:p>
        </p:txBody>
      </p:sp>
      <p:sp>
        <p:nvSpPr>
          <p:cNvPr id="3" name="Content Placeholder 2"/>
          <p:cNvSpPr>
            <a:spLocks noGrp="1"/>
          </p:cNvSpPr>
          <p:nvPr>
            <p:ph idx="1"/>
          </p:nvPr>
        </p:nvSpPr>
        <p:spPr>
          <a:xfrm>
            <a:off x="467544" y="1600200"/>
            <a:ext cx="8208912" cy="4525963"/>
          </a:xfrm>
        </p:spPr>
        <p:txBody>
          <a:bodyPr>
            <a:noAutofit/>
          </a:bodyPr>
          <a:lstStyle/>
          <a:p>
            <a:pPr marL="0" indent="0">
              <a:buNone/>
            </a:pPr>
            <a:r>
              <a:rPr lang="en-GB" sz="2000" dirty="0" smtClean="0">
                <a:latin typeface="Arial" panose="020B0604020202020204" pitchFamily="34" charset="0"/>
                <a:cs typeface="Arial" panose="020B0604020202020204" pitchFamily="34" charset="0"/>
              </a:rPr>
              <a:t>Psychological experiences </a:t>
            </a:r>
            <a:r>
              <a:rPr lang="en-GB" sz="1800" dirty="0" smtClean="0">
                <a:latin typeface="Arial" panose="020B0604020202020204" pitchFamily="34" charset="0"/>
                <a:cs typeface="Arial" panose="020B0604020202020204" pitchFamily="34" charset="0"/>
              </a:rPr>
              <a:t>(e.g. </a:t>
            </a:r>
            <a:r>
              <a:rPr lang="en-GB" sz="1800" i="1" dirty="0" smtClean="0">
                <a:latin typeface="Arial" panose="020B0604020202020204" pitchFamily="34" charset="0"/>
                <a:cs typeface="Arial" panose="020B0604020202020204" pitchFamily="34" charset="0"/>
              </a:rPr>
              <a:t>our thoughts and emotions</a:t>
            </a:r>
            <a:r>
              <a:rPr lang="en-GB" sz="18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affect the body </a:t>
            </a:r>
            <a:r>
              <a:rPr lang="en-GB" sz="2000" b="1" dirty="0" smtClean="0">
                <a:latin typeface="Arial" panose="020B0604020202020204" pitchFamily="34" charset="0"/>
                <a:cs typeface="Arial" panose="020B0604020202020204" pitchFamily="34" charset="0"/>
              </a:rPr>
              <a:t>ALL THE TIME</a:t>
            </a:r>
            <a:r>
              <a:rPr lang="en-GB" sz="2000" dirty="0" smtClean="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a:p>
            <a:pPr lvl="2"/>
            <a:r>
              <a:rPr lang="en-GB" sz="2000" dirty="0">
                <a:latin typeface="Arial" panose="020B0604020202020204" pitchFamily="34" charset="0"/>
                <a:cs typeface="Arial" panose="020B0604020202020204" pitchFamily="34" charset="0"/>
              </a:rPr>
              <a:t>Sudden shock = heart beats faster </a:t>
            </a:r>
          </a:p>
          <a:p>
            <a:pPr lvl="2"/>
            <a:r>
              <a:rPr lang="en-GB" sz="2000" dirty="0">
                <a:latin typeface="Arial" panose="020B0604020202020204" pitchFamily="34" charset="0"/>
                <a:cs typeface="Arial" panose="020B0604020202020204" pitchFamily="34" charset="0"/>
              </a:rPr>
              <a:t>Embarrassment = face goes red</a:t>
            </a:r>
          </a:p>
          <a:p>
            <a:pPr lvl="2"/>
            <a:r>
              <a:rPr lang="en-GB" sz="2000" dirty="0">
                <a:latin typeface="Arial" panose="020B0604020202020204" pitchFamily="34" charset="0"/>
                <a:cs typeface="Arial" panose="020B0604020202020204" pitchFamily="34" charset="0"/>
              </a:rPr>
              <a:t>Upset = eyes produce tears</a:t>
            </a:r>
          </a:p>
          <a:p>
            <a:pPr marL="0" indent="0">
              <a:buNone/>
            </a:pPr>
            <a:endParaRPr lang="en-GB" sz="1800" dirty="0">
              <a:latin typeface="Arial" panose="020B0604020202020204" pitchFamily="34" charset="0"/>
              <a:cs typeface="Arial" panose="020B0604020202020204" pitchFamily="34" charset="0"/>
            </a:endParaRPr>
          </a:p>
          <a:p>
            <a:pPr marL="0" indent="0" algn="ctr">
              <a:buNone/>
            </a:pPr>
            <a:endParaRPr lang="en-GB" sz="1800" dirty="0" smtClean="0">
              <a:latin typeface="Arial" panose="020B0604020202020204" pitchFamily="34" charset="0"/>
              <a:cs typeface="Arial" panose="020B0604020202020204" pitchFamily="34" charset="0"/>
            </a:endParaRPr>
          </a:p>
          <a:p>
            <a:pPr marL="0" indent="0" algn="ctr">
              <a:spcBef>
                <a:spcPts val="0"/>
              </a:spcBef>
              <a:buNone/>
            </a:pPr>
            <a:r>
              <a:rPr lang="en-GB" sz="1800" dirty="0" smtClean="0">
                <a:latin typeface="Arial" panose="020B0604020202020204" pitchFamily="34" charset="0"/>
                <a:cs typeface="Arial" panose="020B0604020202020204" pitchFamily="34" charset="0"/>
              </a:rPr>
              <a:t>It </a:t>
            </a:r>
            <a:r>
              <a:rPr lang="en-GB" sz="1800" dirty="0">
                <a:latin typeface="Arial" panose="020B0604020202020204" pitchFamily="34" charset="0"/>
                <a:cs typeface="Arial" panose="020B0604020202020204" pitchFamily="34" charset="0"/>
              </a:rPr>
              <a:t>is normal for </a:t>
            </a:r>
            <a:r>
              <a:rPr lang="en-GB" sz="1800" dirty="0" smtClean="0">
                <a:latin typeface="Arial" panose="020B0604020202020204" pitchFamily="34" charset="0"/>
                <a:cs typeface="Arial" panose="020B0604020202020204" pitchFamily="34" charset="0"/>
              </a:rPr>
              <a:t>changes </a:t>
            </a:r>
            <a:r>
              <a:rPr lang="en-GB" sz="1800" dirty="0">
                <a:latin typeface="Arial" panose="020B0604020202020204" pitchFamily="34" charset="0"/>
                <a:cs typeface="Arial" panose="020B0604020202020204" pitchFamily="34" charset="0"/>
              </a:rPr>
              <a:t>to happen </a:t>
            </a:r>
            <a:r>
              <a:rPr lang="en-GB" sz="1800" dirty="0" smtClean="0">
                <a:latin typeface="Arial" panose="020B0604020202020204" pitchFamily="34" charset="0"/>
                <a:cs typeface="Arial" panose="020B0604020202020204" pitchFamily="34" charset="0"/>
              </a:rPr>
              <a:t>in </a:t>
            </a:r>
            <a:r>
              <a:rPr lang="en-GB" sz="1800" dirty="0">
                <a:latin typeface="Arial" panose="020B0604020202020204" pitchFamily="34" charset="0"/>
                <a:cs typeface="Arial" panose="020B0604020202020204" pitchFamily="34" charset="0"/>
              </a:rPr>
              <a:t>the body </a:t>
            </a:r>
            <a:r>
              <a:rPr lang="en-GB" sz="2400" b="1" dirty="0">
                <a:latin typeface="Arial" panose="020B0604020202020204" pitchFamily="34" charset="0"/>
                <a:cs typeface="Arial" panose="020B0604020202020204" pitchFamily="34" charset="0"/>
              </a:rPr>
              <a:t>without</a:t>
            </a:r>
            <a:r>
              <a:rPr lang="en-GB" sz="1800" dirty="0">
                <a:latin typeface="Arial" panose="020B0604020202020204" pitchFamily="34" charset="0"/>
                <a:cs typeface="Arial" panose="020B0604020202020204" pitchFamily="34" charset="0"/>
              </a:rPr>
              <a:t> a medical cause or disease </a:t>
            </a:r>
            <a:endParaRPr lang="en-GB" sz="1800" dirty="0" smtClean="0">
              <a:latin typeface="Arial" panose="020B0604020202020204" pitchFamily="34" charset="0"/>
              <a:cs typeface="Arial" panose="020B0604020202020204" pitchFamily="34" charset="0"/>
            </a:endParaRPr>
          </a:p>
          <a:p>
            <a:pPr marL="0" indent="0" algn="ctr">
              <a:spcBef>
                <a:spcPts val="0"/>
              </a:spcBef>
              <a:buNone/>
            </a:pPr>
            <a:r>
              <a:rPr lang="en-GB" sz="1600" dirty="0" smtClean="0">
                <a:latin typeface="Arial" panose="020B0604020202020204" pitchFamily="34" charset="0"/>
                <a:cs typeface="Arial" panose="020B0604020202020204" pitchFamily="34" charset="0"/>
              </a:rPr>
              <a:t>(</a:t>
            </a:r>
            <a:r>
              <a:rPr lang="en-GB" sz="1600" dirty="0">
                <a:latin typeface="Arial" panose="020B0604020202020204" pitchFamily="34" charset="0"/>
                <a:cs typeface="Arial" panose="020B0604020202020204" pitchFamily="34" charset="0"/>
              </a:rPr>
              <a:t>e.g. </a:t>
            </a:r>
            <a:r>
              <a:rPr lang="en-GB" sz="1600" i="1" dirty="0">
                <a:latin typeface="Arial" panose="020B0604020202020204" pitchFamily="34" charset="0"/>
                <a:cs typeface="Arial" panose="020B0604020202020204" pitchFamily="34" charset="0"/>
              </a:rPr>
              <a:t>tears when we feel sad are not caused by a disease; it is the mind-body link</a:t>
            </a:r>
            <a:r>
              <a:rPr lang="en-GB" sz="1600" dirty="0">
                <a:latin typeface="Arial" panose="020B0604020202020204" pitchFamily="34" charset="0"/>
                <a:cs typeface="Arial" panose="020B0604020202020204" pitchFamily="34" charset="0"/>
              </a:rPr>
              <a:t>).</a:t>
            </a:r>
          </a:p>
          <a:p>
            <a:pPr>
              <a:spcBef>
                <a:spcPts val="0"/>
              </a:spcBef>
            </a:pPr>
            <a:endParaRPr lang="en-GB" sz="1800" dirty="0">
              <a:latin typeface="Arial" panose="020B0604020202020204" pitchFamily="34" charset="0"/>
              <a:cs typeface="Arial" panose="020B0604020202020204" pitchFamily="34" charset="0"/>
            </a:endParaRPr>
          </a:p>
          <a:p>
            <a:pPr marL="0" indent="0" algn="ctr">
              <a:spcBef>
                <a:spcPts val="0"/>
              </a:spcBef>
              <a:buNone/>
            </a:pPr>
            <a:r>
              <a:rPr lang="en-GB" sz="2400" b="1" dirty="0">
                <a:latin typeface="Arial" panose="020B0604020202020204" pitchFamily="34" charset="0"/>
                <a:cs typeface="Arial" panose="020B0604020202020204" pitchFamily="34" charset="0"/>
              </a:rPr>
              <a:t>NEAD also happens through this Mind-Body link</a:t>
            </a:r>
            <a:r>
              <a:rPr lang="en-GB" sz="2400" b="1" dirty="0" smtClean="0">
                <a:latin typeface="Arial" panose="020B0604020202020204" pitchFamily="34" charset="0"/>
                <a:cs typeface="Arial" panose="020B0604020202020204" pitchFamily="34" charset="0"/>
              </a:rPr>
              <a:t>.</a:t>
            </a:r>
          </a:p>
          <a:p>
            <a:pPr marL="0" indent="0">
              <a:spcBef>
                <a:spcPts val="0"/>
              </a:spcBef>
              <a:buNone/>
            </a:pPr>
            <a:endParaRPr lang="en-GB" sz="1800" dirty="0">
              <a:latin typeface="Arial" panose="020B0604020202020204" pitchFamily="34" charset="0"/>
              <a:cs typeface="Arial" panose="020B0604020202020204" pitchFamily="34" charset="0"/>
            </a:endParaRPr>
          </a:p>
          <a:p>
            <a:pPr marL="0" lvl="0" indent="0" algn="ctr">
              <a:spcBef>
                <a:spcPts val="0"/>
              </a:spcBef>
              <a:buNone/>
            </a:pPr>
            <a:r>
              <a:rPr lang="en-GB" sz="1800" dirty="0" smtClean="0">
                <a:latin typeface="Arial" panose="020B0604020202020204" pitchFamily="34" charset="0"/>
                <a:cs typeface="Arial" panose="020B0604020202020204" pitchFamily="34" charset="0"/>
              </a:rPr>
              <a:t>The </a:t>
            </a:r>
            <a:r>
              <a:rPr lang="en-GB" sz="2000" b="1" u="sng" dirty="0" smtClean="0">
                <a:latin typeface="Arial" panose="020B0604020202020204" pitchFamily="34" charset="0"/>
                <a:cs typeface="Arial" panose="020B0604020202020204" pitchFamily="34" charset="0"/>
              </a:rPr>
              <a:t>cause </a:t>
            </a:r>
            <a:r>
              <a:rPr lang="en-GB" sz="2000" b="1" u="sng" dirty="0">
                <a:latin typeface="Arial" panose="020B0604020202020204" pitchFamily="34" charset="0"/>
                <a:cs typeface="Arial" panose="020B0604020202020204" pitchFamily="34" charset="0"/>
              </a:rPr>
              <a:t>is not medical </a:t>
            </a:r>
            <a:r>
              <a:rPr lang="en-GB" sz="1800" dirty="0" smtClean="0">
                <a:latin typeface="Arial" panose="020B0604020202020204" pitchFamily="34" charset="0"/>
                <a:cs typeface="Arial" panose="020B0604020202020204" pitchFamily="34" charset="0"/>
              </a:rPr>
              <a:t>but the </a:t>
            </a:r>
            <a:r>
              <a:rPr lang="en-GB" sz="2000" b="1" u="sng" dirty="0">
                <a:latin typeface="Arial" panose="020B0604020202020204" pitchFamily="34" charset="0"/>
                <a:cs typeface="Arial" panose="020B0604020202020204" pitchFamily="34" charset="0"/>
              </a:rPr>
              <a:t>impact on the body is </a:t>
            </a:r>
            <a:r>
              <a:rPr lang="en-GB" sz="2000" b="1" u="sng" dirty="0" smtClean="0">
                <a:latin typeface="Arial" panose="020B0604020202020204" pitchFamily="34" charset="0"/>
                <a:cs typeface="Arial" panose="020B0604020202020204" pitchFamily="34" charset="0"/>
              </a:rPr>
              <a:t>real</a:t>
            </a:r>
            <a:r>
              <a:rPr lang="en-GB" sz="1800" dirty="0" smtClean="0">
                <a:latin typeface="Arial" panose="020B0604020202020204" pitchFamily="34" charset="0"/>
                <a:cs typeface="Arial" panose="020B0604020202020204" pitchFamily="34" charset="0"/>
              </a:rPr>
              <a:t>.</a:t>
            </a:r>
            <a:endParaRPr lang="en-GB" sz="18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276872"/>
            <a:ext cx="1540251" cy="1656184"/>
          </a:xfrm>
          <a:prstGeom prst="rect">
            <a:avLst/>
          </a:prstGeom>
          <a:noFill/>
          <a:ln w="76200">
            <a:solidFill>
              <a:schemeClr val="tx2">
                <a:lumMod val="60000"/>
                <a:lumOff val="4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6112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3024</TotalTime>
  <Words>4362</Words>
  <Application>Microsoft Office PowerPoint</Application>
  <PresentationFormat>On-screen Show (4:3)</PresentationFormat>
  <Paragraphs>612</Paragraphs>
  <Slides>46</Slides>
  <Notes>35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Understanding Non-Epileptic Attack Disorder (NEAD)</vt:lpstr>
      <vt:lpstr>Disclaimers</vt:lpstr>
      <vt:lpstr>Plan</vt:lpstr>
      <vt:lpstr>What would you do?</vt:lpstr>
      <vt:lpstr>PowerPoint Presentation</vt:lpstr>
      <vt:lpstr>Clearing up confusion</vt:lpstr>
      <vt:lpstr>What is NEAD?</vt:lpstr>
      <vt:lpstr>How is it diagnosed?</vt:lpstr>
      <vt:lpstr>NEAD and the Mind-Body Link</vt:lpstr>
      <vt:lpstr>What is NEAD?</vt:lpstr>
      <vt:lpstr>PowerPoint Presentation</vt:lpstr>
      <vt:lpstr>Epilepsy and NEAD – what’s the difference?</vt:lpstr>
      <vt:lpstr>Epilepsy and NEAD – what’s the difference?</vt:lpstr>
      <vt:lpstr>How common is NEAD?</vt:lpstr>
      <vt:lpstr> What does NEAD feel like? </vt:lpstr>
      <vt:lpstr> What does NEAD feel like? </vt:lpstr>
      <vt:lpstr> What does NEAD feel like? </vt:lpstr>
      <vt:lpstr> What does NEAD feel like? </vt:lpstr>
      <vt:lpstr>PowerPoint Presentation</vt:lpstr>
      <vt:lpstr>What is happening during a NEAD episode?</vt:lpstr>
      <vt:lpstr>Fight/ Flight/ Freeze in action</vt:lpstr>
      <vt:lpstr>Polyvagal Theory</vt:lpstr>
      <vt:lpstr>Traffic lights – Green (rest/digest)</vt:lpstr>
      <vt:lpstr>Traffic lights – Amber (fight/flight)</vt:lpstr>
      <vt:lpstr>Traffic lights – Red (freeze)</vt:lpstr>
      <vt:lpstr>PowerPoint Presentation</vt:lpstr>
      <vt:lpstr>PowerPoint Presentation</vt:lpstr>
      <vt:lpstr>What can cause a person to go into/ stay in the amber zone?</vt:lpstr>
      <vt:lpstr>Role of traumatic past events</vt:lpstr>
      <vt:lpstr>Why do some people develop NEAD but not others?</vt:lpstr>
      <vt:lpstr>PowerPoint Presentation</vt:lpstr>
      <vt:lpstr>PowerPoint Presentation</vt:lpstr>
      <vt:lpstr>Is this NEAD?</vt:lpstr>
      <vt:lpstr> Common concerns about NEAD </vt:lpstr>
      <vt:lpstr>Common concerns about NEAD</vt:lpstr>
      <vt:lpstr>Do’s and Don’ts</vt:lpstr>
      <vt:lpstr>Do’s and Don’ts</vt:lpstr>
      <vt:lpstr>Recovery</vt:lpstr>
      <vt:lpstr>Recovery</vt:lpstr>
      <vt:lpstr>Recovery</vt:lpstr>
      <vt:lpstr>How we talk about NEAD matters</vt:lpstr>
      <vt:lpstr>How we talk about NEAD matters</vt:lpstr>
      <vt:lpstr>Things to avoid saying</vt:lpstr>
      <vt:lpstr>PowerPoint Presentation</vt:lpstr>
      <vt:lpstr>Further information</vt:lpstr>
      <vt:lpstr>References</vt:lpstr>
    </vt:vector>
  </TitlesOfParts>
  <Company>Salford Royal NHS Foundation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James</dc:creator>
  <cp:lastModifiedBy>MKing3</cp:lastModifiedBy>
  <cp:revision>132</cp:revision>
  <dcterms:created xsi:type="dcterms:W3CDTF">2018-12-18T10:20:28Z</dcterms:created>
  <dcterms:modified xsi:type="dcterms:W3CDTF">2021-03-10T16:39:30Z</dcterms:modified>
</cp:coreProperties>
</file>