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8" r:id="rId2"/>
    <p:sldId id="260" r:id="rId3"/>
    <p:sldId id="257" r:id="rId4"/>
    <p:sldId id="261" r:id="rId5"/>
    <p:sldId id="262" r:id="rId6"/>
    <p:sldId id="263" r:id="rId7"/>
    <p:sldId id="264" r:id="rId8"/>
    <p:sldId id="25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F57490-0E13-4597-B119-15AAB834878D}" type="datetimeFigureOut">
              <a:rPr lang="en-GB" smtClean="0"/>
              <a:t>07/02/2020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C753C2-81D3-4F83-9BDF-87D7F20E2C64}" type="slidenum">
              <a:rPr lang="en-GB" smtClean="0"/>
              <a:t>‹#›</a:t>
            </a:fld>
            <a:endParaRPr lang="en-GB"/>
          </a:p>
        </p:txBody>
      </p:sp>
    </p:spTree>
    <p:extLst>
      <p:ext uri="{BB962C8B-B14F-4D97-AF65-F5344CB8AC3E}">
        <p14:creationId xmlns:p14="http://schemas.microsoft.com/office/powerpoint/2010/main" val="3379515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i="1" kern="1200" dirty="0" smtClean="0">
                <a:solidFill>
                  <a:schemeClr val="tx1"/>
                </a:solidFill>
                <a:effectLst/>
                <a:latin typeface="+mn-lt"/>
                <a:ea typeface="+mn-ea"/>
                <a:cs typeface="+mn-cs"/>
              </a:rPr>
              <a:t>Welcome participants to the group</a:t>
            </a:r>
            <a:endParaRPr lang="en-GB" sz="16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Explain that the group is for individuals who report difficulties with their memory</a:t>
            </a:r>
            <a:endParaRPr lang="en-GB" sz="16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Important that we have realistic expectations that the group is not about ‘getting rid’ of our memory difficulties</a:t>
            </a:r>
            <a:endParaRPr lang="en-GB" sz="16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The group will offer skills and information that will help us to manage these memory difficulties </a:t>
            </a:r>
          </a:p>
          <a:p>
            <a:pPr marL="171450" lvl="0" indent="-171450">
              <a:buFont typeface="Arial" panose="020B0604020202020204" pitchFamily="34" charset="0"/>
              <a:buChar char="•"/>
            </a:pPr>
            <a:r>
              <a:rPr lang="en-GB" sz="1200" kern="1200" baseline="0" dirty="0" smtClean="0">
                <a:solidFill>
                  <a:schemeClr val="tx1"/>
                </a:solidFill>
                <a:effectLst/>
                <a:latin typeface="+mn-lt"/>
                <a:ea typeface="+mn-ea"/>
                <a:cs typeface="+mn-cs"/>
              </a:rPr>
              <a:t>2 hours with break</a:t>
            </a:r>
            <a:endParaRPr lang="en-GB" sz="16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2</a:t>
            </a:fld>
            <a:endParaRPr lang="en-GB" dirty="0"/>
          </a:p>
        </p:txBody>
      </p:sp>
    </p:spTree>
    <p:extLst>
      <p:ext uri="{BB962C8B-B14F-4D97-AF65-F5344CB8AC3E}">
        <p14:creationId xmlns:p14="http://schemas.microsoft.com/office/powerpoint/2010/main" val="2958435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Today we are going to focus on the interaction between our cognitive functioning and our mood/emotions. We’re going to think about the impact of our mood on our cognitive functioning and vice versa. Along the way we’ll also think of some small changes that we may be able to make, to have a</a:t>
            </a:r>
            <a:r>
              <a:rPr lang="en-GB" baseline="0" dirty="0" smtClean="0"/>
              <a:t>  positive impact on the way we feel and how, in turn this might also have a positive impact on our memory and cognition. </a:t>
            </a:r>
            <a:endParaRPr lang="en-GB" dirty="0"/>
          </a:p>
        </p:txBody>
      </p:sp>
      <p:sp>
        <p:nvSpPr>
          <p:cNvPr id="4" name="Slide Number Placeholder 3"/>
          <p:cNvSpPr>
            <a:spLocks noGrp="1"/>
          </p:cNvSpPr>
          <p:nvPr>
            <p:ph type="sldNum" sz="quarter" idx="10"/>
          </p:nvPr>
        </p:nvSpPr>
        <p:spPr/>
        <p:txBody>
          <a:bodyPr/>
          <a:lstStyle/>
          <a:p>
            <a:fld id="{2A4182CC-8F35-477A-B3D2-86165ED2E8EE}" type="slidenum">
              <a:rPr lang="en-GB" smtClean="0"/>
              <a:t>3</a:t>
            </a:fld>
            <a:endParaRPr lang="en-GB"/>
          </a:p>
        </p:txBody>
      </p:sp>
    </p:spTree>
    <p:extLst>
      <p:ext uri="{BB962C8B-B14F-4D97-AF65-F5344CB8AC3E}">
        <p14:creationId xmlns:p14="http://schemas.microsoft.com/office/powerpoint/2010/main" val="2480291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6B30807-F010-40AD-8A95-010BEAE4105A}" type="slidenum">
              <a:rPr lang="en-GB" smtClean="0"/>
              <a:t>4</a:t>
            </a:fld>
            <a:endParaRPr lang="en-GB" dirty="0"/>
          </a:p>
        </p:txBody>
      </p:sp>
    </p:spTree>
    <p:extLst>
      <p:ext uri="{BB962C8B-B14F-4D97-AF65-F5344CB8AC3E}">
        <p14:creationId xmlns:p14="http://schemas.microsoft.com/office/powerpoint/2010/main" val="98929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100" kern="1200" dirty="0" smtClean="0">
                <a:solidFill>
                  <a:schemeClr val="tx1"/>
                </a:solidFill>
                <a:effectLst/>
                <a:latin typeface="+mn-lt"/>
                <a:ea typeface="+mn-ea"/>
                <a:cs typeface="+mn-cs"/>
              </a:rPr>
              <a:t>As we said in the last session, when you come into each session there may be lots of things on your mind. You might have thoughts about what you’ve been doing, what you need to do, maybe some expectations or perhaps worries about what the group itself will be like.  Our minds often wander and life is sometimes filled with stresses or worries. </a:t>
            </a:r>
          </a:p>
          <a:p>
            <a:pPr marL="0" indent="0">
              <a:buFont typeface="Arial" panose="020B0604020202020204" pitchFamily="34" charset="0"/>
              <a:buNone/>
            </a:pPr>
            <a:endParaRPr lang="en-GB" sz="11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100" kern="1200" dirty="0" smtClean="0">
                <a:solidFill>
                  <a:schemeClr val="tx1"/>
                </a:solidFill>
                <a:effectLst/>
                <a:latin typeface="+mn-lt"/>
                <a:ea typeface="+mn-ea"/>
                <a:cs typeface="+mn-cs"/>
              </a:rPr>
              <a:t>To start off today, and at the beginning of our future sessions, we will carry out a brief breathing exercise.  The aim of this is just to help us be more present ‘in the moment’, and give us some time to become more aware of our thoughts, feelings and any physical sensations. </a:t>
            </a:r>
          </a:p>
          <a:p>
            <a:pPr marL="171450" indent="-171450">
              <a:buFont typeface="Arial" panose="020B0604020202020204" pitchFamily="34" charset="0"/>
              <a:buChar char="•"/>
            </a:pPr>
            <a:endParaRPr lang="en-GB" sz="11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GB" sz="1100" kern="1200" dirty="0" smtClean="0">
                <a:solidFill>
                  <a:schemeClr val="tx1"/>
                </a:solidFill>
                <a:effectLst/>
                <a:latin typeface="+mn-lt"/>
                <a:ea typeface="+mn-ea"/>
                <a:cs typeface="+mn-cs"/>
              </a:rPr>
              <a:t>As we’ll see later in the course, this can also support our cognitive functioning and help our memory along with promoting overall well-being.  If you have difficulty focusing on the breath (e.g. due to breathing difficulties) then go at a pace that feels comfortable to you, stop the meditation or focus on another part of your body, such as your feet. </a:t>
            </a:r>
          </a:p>
          <a:p>
            <a:pPr marL="171450" indent="-171450">
              <a:buFont typeface="Arial" panose="020B0604020202020204" pitchFamily="34" charset="0"/>
              <a:buChar char="•"/>
            </a:pPr>
            <a:endParaRPr lang="en-GB" dirty="0" smtClean="0"/>
          </a:p>
          <a:p>
            <a:r>
              <a:rPr lang="en-GB" sz="1200" kern="1200" dirty="0" smtClean="0">
                <a:solidFill>
                  <a:schemeClr val="tx1"/>
                </a:solidFill>
                <a:effectLst/>
                <a:latin typeface="+mn-lt"/>
                <a:ea typeface="+mn-ea"/>
                <a:cs typeface="+mn-cs"/>
              </a:rPr>
              <a:t>Below are some of the core principles of mindfulness:</a:t>
            </a:r>
          </a:p>
          <a:p>
            <a:pPr lvl="0"/>
            <a:r>
              <a:rPr lang="en-GB" sz="1200" b="1" dirty="0" smtClean="0">
                <a:effectLst/>
              </a:rPr>
              <a:t>The ‘being’ mode: </a:t>
            </a:r>
            <a:r>
              <a:rPr lang="en-GB" sz="1200" dirty="0" smtClean="0">
                <a:effectLst/>
              </a:rPr>
              <a:t>Mindfulness says that often we are so caught up in these thoughts about the past and future (the ‘doing’ mode) that we end up not paying attention to what’s happening around us now (the ‘being’ mode). </a:t>
            </a:r>
            <a:endParaRPr lang="en-GB" dirty="0" smtClean="0">
              <a:effectLst/>
            </a:endParaRPr>
          </a:p>
          <a:p>
            <a:r>
              <a:rPr lang="en-GB" sz="1200" b="1" dirty="0" smtClean="0">
                <a:effectLst/>
              </a:rPr>
              <a:t> </a:t>
            </a:r>
            <a:endParaRPr lang="en-GB" dirty="0" smtClean="0">
              <a:effectLst/>
            </a:endParaRPr>
          </a:p>
          <a:p>
            <a:pPr lvl="0"/>
            <a:r>
              <a:rPr lang="en-GB" sz="1200" b="1" dirty="0" smtClean="0">
                <a:effectLst/>
              </a:rPr>
              <a:t>Self-compassion: </a:t>
            </a:r>
            <a:r>
              <a:rPr lang="en-GB" sz="1200" dirty="0" smtClean="0">
                <a:effectLst/>
              </a:rPr>
              <a:t>We often have so much compassion and empathy for others that we forget to have the same for ourselves. Mindfulness is about extending some of this kindness to ourselves.  </a:t>
            </a:r>
            <a:endParaRPr lang="en-GB" dirty="0" smtClean="0">
              <a:effectLst/>
            </a:endParaRPr>
          </a:p>
          <a:p>
            <a:r>
              <a:rPr lang="en-GB" sz="1200" b="1" kern="1200" dirty="0" smtClean="0">
                <a:solidFill>
                  <a:schemeClr val="tx1"/>
                </a:solidFill>
                <a:effectLst/>
                <a:latin typeface="+mn-lt"/>
                <a:ea typeface="+mn-ea"/>
                <a:cs typeface="+mn-cs"/>
              </a:rPr>
              <a:t> </a:t>
            </a:r>
            <a:endParaRPr lang="en-GB" dirty="0" smtClean="0">
              <a:effectLst/>
            </a:endParaRPr>
          </a:p>
          <a:p>
            <a:r>
              <a:rPr lang="en-GB" sz="1200" kern="1200" dirty="0" smtClean="0">
                <a:solidFill>
                  <a:schemeClr val="tx1"/>
                </a:solidFill>
                <a:effectLst/>
                <a:latin typeface="+mn-lt"/>
                <a:ea typeface="+mn-ea"/>
                <a:cs typeface="+mn-cs"/>
              </a:rPr>
              <a:t>Mindfulness can have a positive impact on lots of areas of our lives including: </a:t>
            </a:r>
          </a:p>
          <a:p>
            <a:pPr lvl="0"/>
            <a:r>
              <a:rPr lang="en-GB" sz="1200" b="1" dirty="0" smtClean="0">
                <a:effectLst/>
              </a:rPr>
              <a:t>Emotional wellbeing</a:t>
            </a:r>
            <a:r>
              <a:rPr lang="en-GB" sz="1200" dirty="0" smtClean="0">
                <a:effectLst/>
              </a:rPr>
              <a:t>: becoming more aware of our unhelpful thoughts and feelings and distancing ourselves from these. This can help us to realise that thoughts are just that thoughts! We will talk more about this in sessions 5 and 6. </a:t>
            </a:r>
            <a:endParaRPr lang="en-GB" dirty="0" smtClean="0">
              <a:effectLst/>
            </a:endParaRPr>
          </a:p>
          <a:p>
            <a:r>
              <a:rPr lang="en-GB" sz="1200" dirty="0" smtClean="0">
                <a:effectLst/>
              </a:rPr>
              <a:t> </a:t>
            </a:r>
            <a:endParaRPr lang="en-GB" dirty="0" smtClean="0">
              <a:effectLst/>
            </a:endParaRPr>
          </a:p>
          <a:p>
            <a:pPr lvl="0"/>
            <a:r>
              <a:rPr lang="en-GB" sz="1200" b="1" dirty="0" smtClean="0">
                <a:effectLst/>
              </a:rPr>
              <a:t>Physical wellbeing</a:t>
            </a:r>
            <a:r>
              <a:rPr lang="en-GB" sz="1200" dirty="0" smtClean="0">
                <a:effectLst/>
              </a:rPr>
              <a:t>: Becoming more aware of our bodies can be very useful for managing stress and reducing the release of cortisols. This is because we’re often not even aware of the impact of stress on our bodies. We will also discuss this in more detail in another session </a:t>
            </a:r>
            <a:endParaRPr lang="en-GB" dirty="0" smtClean="0">
              <a:effectLst/>
            </a:endParaRPr>
          </a:p>
          <a:p>
            <a:r>
              <a:rPr lang="en-GB" sz="1200" dirty="0" smtClean="0">
                <a:effectLst/>
              </a:rPr>
              <a:t> </a:t>
            </a:r>
            <a:endParaRPr lang="en-GB" dirty="0" smtClean="0">
              <a:effectLst/>
            </a:endParaRPr>
          </a:p>
          <a:p>
            <a:pPr lvl="0"/>
            <a:r>
              <a:rPr lang="en-GB" sz="1200" b="1" dirty="0" smtClean="0">
                <a:effectLst/>
              </a:rPr>
              <a:t>Cognitive functioning</a:t>
            </a:r>
            <a:r>
              <a:rPr lang="en-GB" sz="1200" dirty="0" smtClean="0">
                <a:effectLst/>
              </a:rPr>
              <a:t>: Mindfulness can be used to help improve our attention. By becoming aware of our thoughts, feelings and physical sensations we can bring our attention back to the present moment and reduce how much time we spend in automatic pilot. This can actually also help us to train our attention and help us to process and encode information effectively.</a:t>
            </a:r>
            <a:endParaRPr lang="en-GB" dirty="0" smtClean="0">
              <a:effectLst/>
            </a:endParaRP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C6B30807-F010-40AD-8A95-010BEAE4105A}" type="slidenum">
              <a:rPr lang="en-GB" smtClean="0"/>
              <a:t>5</a:t>
            </a:fld>
            <a:endParaRPr lang="en-GB" dirty="0"/>
          </a:p>
        </p:txBody>
      </p:sp>
    </p:spTree>
    <p:extLst>
      <p:ext uri="{BB962C8B-B14F-4D97-AF65-F5344CB8AC3E}">
        <p14:creationId xmlns:p14="http://schemas.microsoft.com/office/powerpoint/2010/main" val="2986790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Home</a:t>
            </a:r>
            <a:r>
              <a:rPr lang="en-GB" baseline="0" dirty="0" smtClean="0"/>
              <a:t> practice: how was it? Any particular difficulties? Anything from previous session? Any strategies noted down?</a:t>
            </a:r>
            <a:endParaRPr lang="en-GB" dirty="0"/>
          </a:p>
        </p:txBody>
      </p:sp>
      <p:sp>
        <p:nvSpPr>
          <p:cNvPr id="4" name="Slide Number Placeholder 3"/>
          <p:cNvSpPr>
            <a:spLocks noGrp="1"/>
          </p:cNvSpPr>
          <p:nvPr>
            <p:ph type="sldNum" sz="quarter" idx="10"/>
          </p:nvPr>
        </p:nvSpPr>
        <p:spPr/>
        <p:txBody>
          <a:bodyPr/>
          <a:lstStyle/>
          <a:p>
            <a:fld id="{C6B30807-F010-40AD-8A95-010BEAE4105A}" type="slidenum">
              <a:rPr lang="en-GB" smtClean="0"/>
              <a:t>6</a:t>
            </a:fld>
            <a:endParaRPr lang="en-GB" dirty="0"/>
          </a:p>
        </p:txBody>
      </p:sp>
    </p:spTree>
    <p:extLst>
      <p:ext uri="{BB962C8B-B14F-4D97-AF65-F5344CB8AC3E}">
        <p14:creationId xmlns:p14="http://schemas.microsoft.com/office/powerpoint/2010/main" val="2388032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Home</a:t>
            </a:r>
            <a:r>
              <a:rPr lang="en-GB" baseline="0" dirty="0" smtClean="0"/>
              <a:t> practice: how was it? Any particular difficulties? Anything from previous session? Any strategies noted down?</a:t>
            </a:r>
            <a:endParaRPr lang="en-GB" dirty="0"/>
          </a:p>
        </p:txBody>
      </p:sp>
      <p:sp>
        <p:nvSpPr>
          <p:cNvPr id="4" name="Slide Number Placeholder 3"/>
          <p:cNvSpPr>
            <a:spLocks noGrp="1"/>
          </p:cNvSpPr>
          <p:nvPr>
            <p:ph type="sldNum" sz="quarter" idx="10"/>
          </p:nvPr>
        </p:nvSpPr>
        <p:spPr/>
        <p:txBody>
          <a:bodyPr/>
          <a:lstStyle/>
          <a:p>
            <a:fld id="{C6B30807-F010-40AD-8A95-010BEAE4105A}" type="slidenum">
              <a:rPr lang="en-GB" smtClean="0"/>
              <a:t>7</a:t>
            </a:fld>
            <a:endParaRPr lang="en-GB" dirty="0"/>
          </a:p>
        </p:txBody>
      </p:sp>
    </p:spTree>
    <p:extLst>
      <p:ext uri="{BB962C8B-B14F-4D97-AF65-F5344CB8AC3E}">
        <p14:creationId xmlns:p14="http://schemas.microsoft.com/office/powerpoint/2010/main" val="2388032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F0D3D53-5747-404F-A3FC-3B5C5056BFA9}" type="datetimeFigureOut">
              <a:rPr lang="en-GB" smtClean="0"/>
              <a:t>07/02/2020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7C229B-BE94-46CB-879A-0D465F4B057B}" type="slidenum">
              <a:rPr lang="en-GB" smtClean="0"/>
              <a:t>‹#›</a:t>
            </a:fld>
            <a:endParaRPr lang="en-GB"/>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0D3D53-5747-404F-A3FC-3B5C5056BFA9}" type="datetimeFigureOut">
              <a:rPr lang="en-GB" smtClean="0"/>
              <a:t>07/02/2020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7C229B-BE94-46CB-879A-0D465F4B057B}"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0D3D53-5747-404F-A3FC-3B5C5056BFA9}" type="datetimeFigureOut">
              <a:rPr lang="en-GB" smtClean="0"/>
              <a:t>07/02/2020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7C229B-BE94-46CB-879A-0D465F4B057B}"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0D3D53-5747-404F-A3FC-3B5C5056BFA9}" type="datetimeFigureOut">
              <a:rPr lang="en-GB" smtClean="0"/>
              <a:t>07/02/2020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7C229B-BE94-46CB-879A-0D465F4B057B}"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0D3D53-5747-404F-A3FC-3B5C5056BFA9}" type="datetimeFigureOut">
              <a:rPr lang="en-GB" smtClean="0"/>
              <a:t>07/02/2020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7C229B-BE94-46CB-879A-0D465F4B057B}" type="slidenum">
              <a:rPr lang="en-GB" smtClean="0"/>
              <a:t>‹#›</a:t>
            </a:fld>
            <a:endParaRPr lang="en-GB"/>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0D3D53-5747-404F-A3FC-3B5C5056BFA9}" type="datetimeFigureOut">
              <a:rPr lang="en-GB" smtClean="0"/>
              <a:t>07/02/2020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F7C229B-BE94-46CB-879A-0D465F4B057B}"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0D3D53-5747-404F-A3FC-3B5C5056BFA9}" type="datetimeFigureOut">
              <a:rPr lang="en-GB" smtClean="0"/>
              <a:t>07/02/2020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F7C229B-BE94-46CB-879A-0D465F4B057B}" type="slidenum">
              <a:rPr lang="en-GB" smtClean="0"/>
              <a:t>‹#›</a:t>
            </a:fld>
            <a:endParaRPr lang="en-GB"/>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D3D53-5747-404F-A3FC-3B5C5056BFA9}" type="datetimeFigureOut">
              <a:rPr lang="en-GB" smtClean="0"/>
              <a:t>07/02/2020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F7C229B-BE94-46CB-879A-0D465F4B057B}"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0D3D53-5747-404F-A3FC-3B5C5056BFA9}" type="datetimeFigureOut">
              <a:rPr lang="en-GB" smtClean="0"/>
              <a:t>07/02/2020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F7C229B-BE94-46CB-879A-0D465F4B057B}"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0D3D53-5747-404F-A3FC-3B5C5056BFA9}" type="datetimeFigureOut">
              <a:rPr lang="en-GB" smtClean="0"/>
              <a:t>07/02/2020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F7C229B-BE94-46CB-879A-0D465F4B057B}" type="slidenum">
              <a:rPr lang="en-GB" smtClean="0"/>
              <a:t>‹#›</a:t>
            </a:fld>
            <a:endParaRPr lang="en-GB"/>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0D3D53-5747-404F-A3FC-3B5C5056BFA9}" type="datetimeFigureOut">
              <a:rPr lang="en-GB" smtClean="0"/>
              <a:t>07/02/2020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F7C229B-BE94-46CB-879A-0D465F4B057B}"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F0D3D53-5747-404F-A3FC-3B5C5056BFA9}" type="datetimeFigureOut">
              <a:rPr lang="en-GB" smtClean="0"/>
              <a:t>07/02/2020</a:t>
            </a:fld>
            <a:endParaRPr lang="en-GB"/>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GB"/>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7C229B-BE94-46CB-879A-0D465F4B057B}"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google.co.uk/url?sa=i&amp;rct=j&amp;q=&amp;esrc=s&amp;source=images&amp;cd=&amp;cad=rja&amp;uact=8&amp;ved=0ahUKEwim2-Cd_t3VAhUGVRQKHeIbCicQjRwIBw&amp;url=http://atclassroom.blogspot.com/2015/08/executive-functioning.html&amp;psig=AFQjCNHHsqxZ8ThmyuezKdOsvZxO1VrizA&amp;ust=150304956942995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maxstacklabs.com/Analytic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www.google.co.uk/url?sa=i&amp;rct=j&amp;q=&amp;esrc=s&amp;source=images&amp;cd=&amp;ved=&amp;url=https://www.waterfordcounselingservices.com/mind-full-mindful/&amp;psig=AOvVaw23jL3g1o6NwBLEP5JC0Tt-&amp;ust=1573323279196779"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latin typeface="Calibri" panose="020F0502020204030204" pitchFamily="34" charset="0"/>
                <a:cs typeface="Calibri" panose="020F0502020204030204" pitchFamily="34" charset="0"/>
              </a:rPr>
              <a:t>Memory Skills Group</a:t>
            </a:r>
            <a:endParaRPr lang="en-GB"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685800" y="3505200"/>
            <a:ext cx="7846640" cy="3092152"/>
          </a:xfrm>
        </p:spPr>
        <p:txBody>
          <a:bodyPr>
            <a:normAutofit/>
          </a:bodyPr>
          <a:lstStyle/>
          <a:p>
            <a:r>
              <a:rPr lang="en-GB" dirty="0" smtClean="0">
                <a:latin typeface="Calibri" panose="020F0502020204030204" pitchFamily="34" charset="0"/>
                <a:cs typeface="Calibri" panose="020F0502020204030204" pitchFamily="34" charset="0"/>
              </a:rPr>
              <a:t>Week </a:t>
            </a:r>
            <a:r>
              <a:rPr lang="en-GB" dirty="0">
                <a:latin typeface="Calibri" panose="020F0502020204030204" pitchFamily="34" charset="0"/>
                <a:cs typeface="Calibri" panose="020F0502020204030204" pitchFamily="34" charset="0"/>
              </a:rPr>
              <a:t>5</a:t>
            </a:r>
            <a:r>
              <a:rPr lang="en-GB" dirty="0" smtClean="0">
                <a:latin typeface="Calibri" panose="020F0502020204030204" pitchFamily="34" charset="0"/>
                <a:cs typeface="Calibri" panose="020F0502020204030204" pitchFamily="34" charset="0"/>
              </a:rPr>
              <a:t> </a:t>
            </a:r>
            <a:r>
              <a:rPr lang="en-GB" dirty="0" smtClean="0">
                <a:latin typeface="Calibri" panose="020F0502020204030204" pitchFamily="34" charset="0"/>
                <a:cs typeface="Calibri" panose="020F0502020204030204" pitchFamily="34" charset="0"/>
              </a:rPr>
              <a:t>: </a:t>
            </a:r>
            <a:r>
              <a:rPr lang="en-GB" dirty="0" smtClean="0">
                <a:latin typeface="Calibri" panose="020F0502020204030204" pitchFamily="34" charset="0"/>
                <a:cs typeface="Calibri" panose="020F0502020204030204" pitchFamily="34" charset="0"/>
              </a:rPr>
              <a:t>Mood and Cognitive Functioning</a:t>
            </a:r>
            <a:endParaRPr lang="en-GB" dirty="0">
              <a:latin typeface="Calibri" panose="020F0502020204030204" pitchFamily="34" charset="0"/>
              <a:cs typeface="Calibri" panose="020F0502020204030204" pitchFamily="34" charset="0"/>
            </a:endParaRPr>
          </a:p>
          <a:p>
            <a:endParaRPr lang="en-GB" dirty="0" smtClean="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r>
              <a:rPr lang="en-GB" sz="900" dirty="0">
                <a:latin typeface="Calibri" panose="020F0502020204030204" pitchFamily="34" charset="0"/>
                <a:cs typeface="Calibri" panose="020F0502020204030204" pitchFamily="34" charset="0"/>
              </a:rPr>
              <a:t>Rebecca Niebieszczanski (Trainee Clinical Psychologist</a:t>
            </a:r>
            <a:r>
              <a:rPr lang="en-GB" sz="900" dirty="0" smtClean="0">
                <a:latin typeface="Calibri" panose="020F0502020204030204" pitchFamily="34" charset="0"/>
                <a:cs typeface="Calibri" panose="020F0502020204030204" pitchFamily="34" charset="0"/>
              </a:rPr>
              <a:t>)</a:t>
            </a:r>
          </a:p>
          <a:p>
            <a:r>
              <a:rPr lang="en-GB" sz="900" dirty="0">
                <a:latin typeface="Calibri" panose="020F0502020204030204" pitchFamily="34" charset="0"/>
                <a:cs typeface="Calibri" panose="020F0502020204030204" pitchFamily="34" charset="0"/>
              </a:rPr>
              <a:t>Kirsty Ellis (Assistant Psychologist</a:t>
            </a:r>
            <a:r>
              <a:rPr lang="en-GB" sz="900" dirty="0" smtClean="0">
                <a:latin typeface="Calibri" panose="020F0502020204030204" pitchFamily="34" charset="0"/>
                <a:cs typeface="Calibri" panose="020F0502020204030204" pitchFamily="34" charset="0"/>
              </a:rPr>
              <a:t>)</a:t>
            </a:r>
          </a:p>
          <a:p>
            <a:r>
              <a:rPr lang="en-GB" sz="900" dirty="0">
                <a:latin typeface="Calibri" panose="020F0502020204030204" pitchFamily="34" charset="0"/>
                <a:cs typeface="Calibri" panose="020F0502020204030204" pitchFamily="34" charset="0"/>
              </a:rPr>
              <a:t>Lesley </a:t>
            </a:r>
            <a:r>
              <a:rPr lang="en-GB" sz="900" dirty="0" smtClean="0">
                <a:latin typeface="Calibri" panose="020F0502020204030204" pitchFamily="34" charset="0"/>
                <a:cs typeface="Calibri" panose="020F0502020204030204" pitchFamily="34" charset="0"/>
              </a:rPr>
              <a:t>Stewart </a:t>
            </a:r>
            <a:r>
              <a:rPr lang="en-GB" sz="900" dirty="0">
                <a:latin typeface="Calibri" panose="020F0502020204030204" pitchFamily="34" charset="0"/>
                <a:cs typeface="Calibri" panose="020F0502020204030204" pitchFamily="34" charset="0"/>
              </a:rPr>
              <a:t>(Consultant Clinical Neuropsychologist</a:t>
            </a:r>
            <a:r>
              <a:rPr lang="en-GB" sz="900" dirty="0" smtClean="0">
                <a:latin typeface="Calibri" panose="020F0502020204030204" pitchFamily="34" charset="0"/>
                <a:cs typeface="Calibri" panose="020F0502020204030204" pitchFamily="34" charset="0"/>
              </a:rPr>
              <a:t>)</a:t>
            </a:r>
          </a:p>
          <a:p>
            <a:endParaRPr lang="en-GB" sz="900" dirty="0">
              <a:latin typeface="Calibri" panose="020F0502020204030204" pitchFamily="34" charset="0"/>
              <a:cs typeface="Calibri" panose="020F0502020204030204" pitchFamily="34" charset="0"/>
            </a:endParaRPr>
          </a:p>
          <a:p>
            <a:r>
              <a:rPr lang="en-GB" sz="900" dirty="0" smtClean="0">
                <a:latin typeface="Calibri" panose="020F0502020204030204" pitchFamily="34" charset="0"/>
                <a:cs typeface="Calibri" panose="020F0502020204030204" pitchFamily="34" charset="0"/>
              </a:rPr>
              <a:t>Revised 2019</a:t>
            </a:r>
          </a:p>
          <a:p>
            <a:r>
              <a:rPr lang="en-GB" sz="900" dirty="0" smtClean="0">
                <a:latin typeface="Calibri" panose="020F0502020204030204" pitchFamily="34" charset="0"/>
                <a:cs typeface="Calibri" panose="020F0502020204030204" pitchFamily="34" charset="0"/>
              </a:rPr>
              <a:t>Anja Steiner (Assistant Psychologist)</a:t>
            </a:r>
          </a:p>
          <a:p>
            <a:r>
              <a:rPr lang="en-GB" sz="900" dirty="0" smtClean="0">
                <a:latin typeface="Calibri" panose="020F0502020204030204" pitchFamily="34" charset="0"/>
                <a:cs typeface="Calibri" panose="020F0502020204030204" pitchFamily="34" charset="0"/>
              </a:rPr>
              <a:t>Callum Furniss (Trainee Clinical Psychologist)</a:t>
            </a:r>
          </a:p>
          <a:p>
            <a:r>
              <a:rPr lang="en-GB" sz="900" dirty="0" smtClean="0">
                <a:latin typeface="Calibri" panose="020F0502020204030204" pitchFamily="34" charset="0"/>
                <a:cs typeface="Calibri" panose="020F0502020204030204" pitchFamily="34" charset="0"/>
              </a:rPr>
              <a:t>Gill Cooke (Consultant Clinical Neuropsychologist)</a:t>
            </a:r>
          </a:p>
        </p:txBody>
      </p:sp>
      <p:pic>
        <p:nvPicPr>
          <p:cNvPr id="7" name="Picture 6" descr="NSCHT two lines COLOUR.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7600" y="476672"/>
            <a:ext cx="3246722" cy="77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3554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executive function">
            <a:hlinkClick r:id="rId3"/>
          </p:cNvPr>
          <p:cNvPicPr/>
          <p:nvPr/>
        </p:nvPicPr>
        <p:blipFill>
          <a:blip r:embed="rId4" cstate="print">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084470" y="3573016"/>
            <a:ext cx="2952328" cy="2448272"/>
          </a:xfrm>
          <a:prstGeom prst="rect">
            <a:avLst/>
          </a:prstGeom>
          <a:ln>
            <a:noFill/>
          </a:ln>
          <a:effectLst>
            <a:softEdge rad="112500"/>
          </a:effectLst>
        </p:spPr>
      </p:pic>
      <p:sp>
        <p:nvSpPr>
          <p:cNvPr id="2" name="Title 1"/>
          <p:cNvSpPr>
            <a:spLocks noGrp="1"/>
          </p:cNvSpPr>
          <p:nvPr>
            <p:ph type="ctrTitle"/>
          </p:nvPr>
        </p:nvSpPr>
        <p:spPr/>
        <p:txBody>
          <a:bodyPr/>
          <a:lstStyle/>
          <a:p>
            <a:pPr algn="ctr"/>
            <a:r>
              <a:rPr lang="en-GB" dirty="0" smtClean="0">
                <a:latin typeface="Calibri" panose="020F0502020204030204" pitchFamily="34" charset="0"/>
                <a:cs typeface="Calibri" panose="020F0502020204030204" pitchFamily="34" charset="0"/>
              </a:rPr>
              <a:t>Welcome!</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2276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Overview of the course:</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67544" y="1772816"/>
            <a:ext cx="8229600" cy="3989040"/>
          </a:xfrm>
        </p:spPr>
        <p:txBody>
          <a:bodyPr>
            <a:normAutofit/>
          </a:bodyPr>
          <a:lstStyle/>
          <a:p>
            <a:r>
              <a:rPr lang="en-GB" sz="2000" dirty="0" smtClean="0">
                <a:latin typeface="Calibri" panose="020F0502020204030204" pitchFamily="34" charset="0"/>
                <a:cs typeface="Calibri" panose="020F0502020204030204" pitchFamily="34" charset="0"/>
              </a:rPr>
              <a:t>Session </a:t>
            </a:r>
            <a:r>
              <a:rPr lang="en-GB" sz="2000" dirty="0">
                <a:latin typeface="Calibri" panose="020F0502020204030204" pitchFamily="34" charset="0"/>
                <a:cs typeface="Calibri" panose="020F0502020204030204" pitchFamily="34" charset="0"/>
              </a:rPr>
              <a:t>1                  Introductions and an overview of cognitive abilities  </a:t>
            </a:r>
            <a:br>
              <a:rPr lang="en-GB" sz="2000" dirty="0">
                <a:latin typeface="Calibri" panose="020F0502020204030204" pitchFamily="34" charset="0"/>
                <a:cs typeface="Calibri" panose="020F0502020204030204" pitchFamily="34" charset="0"/>
              </a:rPr>
            </a:br>
            <a:r>
              <a:rPr lang="en-GB" sz="2000" dirty="0">
                <a:latin typeface="Calibri" panose="020F0502020204030204" pitchFamily="34" charset="0"/>
                <a:cs typeface="Calibri" panose="020F0502020204030204" pitchFamily="34" charset="0"/>
              </a:rPr>
              <a:t>                                                                      </a:t>
            </a:r>
          </a:p>
          <a:p>
            <a:r>
              <a:rPr lang="en-GB" sz="2000" dirty="0">
                <a:latin typeface="Calibri" panose="020F0502020204030204" pitchFamily="34" charset="0"/>
                <a:cs typeface="Calibri" panose="020F0502020204030204" pitchFamily="34" charset="0"/>
              </a:rPr>
              <a:t>Session 2                  Overview of memory </a:t>
            </a:r>
            <a:br>
              <a:rPr lang="en-GB" sz="2000" dirty="0">
                <a:latin typeface="Calibri" panose="020F0502020204030204" pitchFamily="34" charset="0"/>
                <a:cs typeface="Calibri" panose="020F0502020204030204" pitchFamily="34" charset="0"/>
              </a:rPr>
            </a:br>
            <a:endParaRPr lang="en-GB" sz="2000" dirty="0">
              <a:latin typeface="Calibri" panose="020F0502020204030204" pitchFamily="34" charset="0"/>
              <a:cs typeface="Calibri" panose="020F0502020204030204" pitchFamily="34" charset="0"/>
            </a:endParaRPr>
          </a:p>
          <a:p>
            <a:r>
              <a:rPr lang="en-GB" sz="2000" dirty="0">
                <a:latin typeface="Calibri" panose="020F0502020204030204" pitchFamily="34" charset="0"/>
                <a:cs typeface="Calibri" panose="020F0502020204030204" pitchFamily="34" charset="0"/>
              </a:rPr>
              <a:t>Session 3                  </a:t>
            </a:r>
            <a:r>
              <a:rPr lang="en-GB" sz="2000" dirty="0" smtClean="0">
                <a:latin typeface="Calibri" panose="020F0502020204030204" pitchFamily="34" charset="0"/>
                <a:cs typeface="Calibri" panose="020F0502020204030204" pitchFamily="34" charset="0"/>
              </a:rPr>
              <a:t>External </a:t>
            </a:r>
            <a:r>
              <a:rPr lang="en-GB" sz="2000" dirty="0">
                <a:latin typeface="Calibri" panose="020F0502020204030204" pitchFamily="34" charset="0"/>
                <a:cs typeface="Calibri" panose="020F0502020204030204" pitchFamily="34" charset="0"/>
              </a:rPr>
              <a:t>memory enhancement strategies</a:t>
            </a:r>
            <a:br>
              <a:rPr lang="en-GB" sz="2000" dirty="0">
                <a:latin typeface="Calibri" panose="020F0502020204030204" pitchFamily="34" charset="0"/>
                <a:cs typeface="Calibri" panose="020F0502020204030204" pitchFamily="34" charset="0"/>
              </a:rPr>
            </a:br>
            <a:endParaRPr lang="en-GB" sz="2000" dirty="0">
              <a:latin typeface="Calibri" panose="020F0502020204030204" pitchFamily="34" charset="0"/>
              <a:cs typeface="Calibri" panose="020F0502020204030204" pitchFamily="34" charset="0"/>
            </a:endParaRPr>
          </a:p>
          <a:p>
            <a:r>
              <a:rPr lang="en-GB" sz="2000" dirty="0">
                <a:latin typeface="Calibri" panose="020F0502020204030204" pitchFamily="34" charset="0"/>
                <a:cs typeface="Calibri" panose="020F0502020204030204" pitchFamily="34" charset="0"/>
              </a:rPr>
              <a:t>Session 4                  </a:t>
            </a:r>
            <a:r>
              <a:rPr lang="en-GB" sz="2000" dirty="0" smtClean="0">
                <a:latin typeface="Calibri" panose="020F0502020204030204" pitchFamily="34" charset="0"/>
                <a:cs typeface="Calibri" panose="020F0502020204030204" pitchFamily="34" charset="0"/>
              </a:rPr>
              <a:t>Internal </a:t>
            </a:r>
            <a:r>
              <a:rPr lang="en-GB" sz="2000" dirty="0">
                <a:latin typeface="Calibri" panose="020F0502020204030204" pitchFamily="34" charset="0"/>
                <a:cs typeface="Calibri" panose="020F0502020204030204" pitchFamily="34" charset="0"/>
              </a:rPr>
              <a:t>memory enhancement strategies</a:t>
            </a:r>
            <a:br>
              <a:rPr lang="en-GB" sz="2000" dirty="0">
                <a:latin typeface="Calibri" panose="020F0502020204030204" pitchFamily="34" charset="0"/>
                <a:cs typeface="Calibri" panose="020F0502020204030204" pitchFamily="34" charset="0"/>
              </a:rPr>
            </a:br>
            <a:endParaRPr lang="en-GB" sz="2000" dirty="0">
              <a:latin typeface="Calibri" panose="020F0502020204030204" pitchFamily="34" charset="0"/>
              <a:cs typeface="Calibri" panose="020F0502020204030204" pitchFamily="34" charset="0"/>
            </a:endParaRPr>
          </a:p>
          <a:p>
            <a:r>
              <a:rPr lang="en-GB" sz="2000" b="1" dirty="0">
                <a:solidFill>
                  <a:schemeClr val="accent2"/>
                </a:solidFill>
                <a:latin typeface="Calibri" panose="020F0502020204030204" pitchFamily="34" charset="0"/>
                <a:cs typeface="Calibri" panose="020F0502020204030204" pitchFamily="34" charset="0"/>
              </a:rPr>
              <a:t>Session 5                  Mood and cognitive functioning</a:t>
            </a:r>
            <a:r>
              <a:rPr lang="en-GB" sz="2000" dirty="0">
                <a:latin typeface="Calibri" panose="020F0502020204030204" pitchFamily="34" charset="0"/>
                <a:cs typeface="Calibri" panose="020F0502020204030204" pitchFamily="34" charset="0"/>
              </a:rPr>
              <a:t/>
            </a:r>
            <a:br>
              <a:rPr lang="en-GB" sz="2000" dirty="0">
                <a:latin typeface="Calibri" panose="020F0502020204030204" pitchFamily="34" charset="0"/>
                <a:cs typeface="Calibri" panose="020F0502020204030204" pitchFamily="34" charset="0"/>
              </a:rPr>
            </a:br>
            <a:endParaRPr lang="en-GB" sz="2000" dirty="0">
              <a:latin typeface="Calibri" panose="020F0502020204030204" pitchFamily="34" charset="0"/>
              <a:cs typeface="Calibri" panose="020F0502020204030204" pitchFamily="34" charset="0"/>
            </a:endParaRPr>
          </a:p>
          <a:p>
            <a:r>
              <a:rPr lang="en-GB" sz="2000" dirty="0">
                <a:latin typeface="Calibri" panose="020F0502020204030204" pitchFamily="34" charset="0"/>
                <a:cs typeface="Calibri" panose="020F0502020204030204" pitchFamily="34" charset="0"/>
              </a:rPr>
              <a:t>Session 6                  Keeping well, course reviews and goodbyes</a:t>
            </a:r>
          </a:p>
          <a:p>
            <a:pPr marL="0" indent="0">
              <a:buNone/>
            </a:pPr>
            <a:endParaRPr lang="en-GB" dirty="0"/>
          </a:p>
        </p:txBody>
      </p:sp>
    </p:spTree>
    <p:extLst>
      <p:ext uri="{BB962C8B-B14F-4D97-AF65-F5344CB8AC3E}">
        <p14:creationId xmlns:p14="http://schemas.microsoft.com/office/powerpoint/2010/main" val="298502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Session Outline</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dirty="0" smtClean="0">
                <a:latin typeface="Calibri" panose="020F0502020204030204" pitchFamily="34" charset="0"/>
                <a:cs typeface="Calibri" panose="020F0502020204030204" pitchFamily="34" charset="0"/>
              </a:rPr>
              <a:t>Welcome and grounding exercise</a:t>
            </a:r>
          </a:p>
          <a:p>
            <a:r>
              <a:rPr lang="en-GB" dirty="0" smtClean="0">
                <a:latin typeface="Calibri" panose="020F0502020204030204" pitchFamily="34" charset="0"/>
                <a:cs typeface="Calibri" panose="020F0502020204030204" pitchFamily="34" charset="0"/>
              </a:rPr>
              <a:t>Summary of last session</a:t>
            </a:r>
          </a:p>
          <a:p>
            <a:r>
              <a:rPr lang="en-GB" dirty="0" smtClean="0">
                <a:latin typeface="Calibri" panose="020F0502020204030204" pitchFamily="34" charset="0"/>
                <a:cs typeface="Calibri" panose="020F0502020204030204" pitchFamily="34" charset="0"/>
              </a:rPr>
              <a:t>Review of out of session work</a:t>
            </a:r>
          </a:p>
          <a:p>
            <a:r>
              <a:rPr lang="en-GB" dirty="0" smtClean="0">
                <a:latin typeface="Calibri" panose="020F0502020204030204" pitchFamily="34" charset="0"/>
                <a:cs typeface="Calibri" panose="020F0502020204030204" pitchFamily="34" charset="0"/>
              </a:rPr>
              <a:t>Introduction to memory and mood</a:t>
            </a:r>
            <a:endParaRPr lang="en-GB" dirty="0" smtClean="0">
              <a:latin typeface="Calibri" panose="020F0502020204030204" pitchFamily="34" charset="0"/>
              <a:cs typeface="Calibri" panose="020F0502020204030204" pitchFamily="34" charset="0"/>
            </a:endParaRPr>
          </a:p>
          <a:p>
            <a:r>
              <a:rPr lang="en-GB" dirty="0" smtClean="0">
                <a:latin typeface="Calibri" panose="020F0502020204030204" pitchFamily="34" charset="0"/>
                <a:cs typeface="Calibri" panose="020F0502020204030204" pitchFamily="34" charset="0"/>
              </a:rPr>
              <a:t>Memory and mood: our own experiences</a:t>
            </a:r>
          </a:p>
          <a:p>
            <a:r>
              <a:rPr lang="en-GB" dirty="0" smtClean="0">
                <a:latin typeface="Calibri" panose="020F0502020204030204" pitchFamily="34" charset="0"/>
                <a:cs typeface="Calibri" panose="020F0502020204030204" pitchFamily="34" charset="0"/>
              </a:rPr>
              <a:t>Vicious cycles</a:t>
            </a:r>
            <a:endParaRPr lang="en-GB" dirty="0" smtClean="0">
              <a:latin typeface="Calibri" panose="020F0502020204030204" pitchFamily="34" charset="0"/>
              <a:cs typeface="Calibri" panose="020F0502020204030204" pitchFamily="34" charset="0"/>
            </a:endParaRPr>
          </a:p>
          <a:p>
            <a:r>
              <a:rPr lang="en-GB" dirty="0" smtClean="0">
                <a:latin typeface="Calibri" panose="020F0502020204030204" pitchFamily="34" charset="0"/>
                <a:cs typeface="Calibri" panose="020F0502020204030204" pitchFamily="34" charset="0"/>
              </a:rPr>
              <a:t>Out of session work</a:t>
            </a:r>
          </a:p>
          <a:p>
            <a:r>
              <a:rPr lang="en-GB" dirty="0" smtClean="0">
                <a:latin typeface="Calibri" panose="020F0502020204030204" pitchFamily="34" charset="0"/>
                <a:cs typeface="Calibri" panose="020F0502020204030204" pitchFamily="34" charset="0"/>
              </a:rPr>
              <a:t>Summary</a:t>
            </a:r>
            <a:endParaRPr lang="en-GB" dirty="0">
              <a:latin typeface="Calibri" panose="020F0502020204030204" pitchFamily="34" charset="0"/>
              <a:cs typeface="Calibri" panose="020F0502020204030204" pitchFamily="34" charset="0"/>
            </a:endParaRPr>
          </a:p>
        </p:txBody>
      </p:sp>
      <p:pic>
        <p:nvPicPr>
          <p:cNvPr id="4" name="Picture 4" descr="Related image">
            <a:hlinkClick r:id="rId3"/>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482" t="9712" r="14179" b="6198"/>
          <a:stretch/>
        </p:blipFill>
        <p:spPr bwMode="auto">
          <a:xfrm>
            <a:off x="6804248" y="3861048"/>
            <a:ext cx="2132933"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289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Mindfulness</a:t>
            </a:r>
            <a:endParaRPr lang="en-GB" dirty="0">
              <a:latin typeface="Calibri" panose="020F0502020204030204" pitchFamily="34" charset="0"/>
              <a:cs typeface="Calibri" panose="020F0502020204030204" pitchFamily="34" charset="0"/>
            </a:endParaRPr>
          </a:p>
        </p:txBody>
      </p:sp>
      <p:pic>
        <p:nvPicPr>
          <p:cNvPr id="1026" name="Picture 2" descr="Image result for mindful mind full">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068"/>
          <a:stretch/>
        </p:blipFill>
        <p:spPr bwMode="auto">
          <a:xfrm>
            <a:off x="584590" y="1340768"/>
            <a:ext cx="7924800" cy="489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062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Last Session: Summary</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dirty="0" smtClean="0">
                <a:latin typeface="Calibri" panose="020F0502020204030204" pitchFamily="34" charset="0"/>
                <a:cs typeface="Calibri" panose="020F0502020204030204" pitchFamily="34" charset="0"/>
              </a:rPr>
              <a:t>Overview of </a:t>
            </a:r>
            <a:r>
              <a:rPr lang="en-GB" dirty="0" smtClean="0">
                <a:latin typeface="Calibri" panose="020F0502020204030204" pitchFamily="34" charset="0"/>
                <a:cs typeface="Calibri" panose="020F0502020204030204" pitchFamily="34" charset="0"/>
              </a:rPr>
              <a:t>internal</a:t>
            </a:r>
            <a:r>
              <a:rPr lang="en-GB" dirty="0" smtClean="0">
                <a:latin typeface="Calibri" panose="020F0502020204030204" pitchFamily="34" charset="0"/>
                <a:cs typeface="Calibri" panose="020F0502020204030204" pitchFamily="34" charset="0"/>
              </a:rPr>
              <a:t> </a:t>
            </a:r>
            <a:r>
              <a:rPr lang="en-GB" dirty="0" smtClean="0">
                <a:latin typeface="Calibri" panose="020F0502020204030204" pitchFamily="34" charset="0"/>
                <a:cs typeface="Calibri" panose="020F0502020204030204" pitchFamily="34" charset="0"/>
              </a:rPr>
              <a:t>memory strategies</a:t>
            </a:r>
          </a:p>
          <a:p>
            <a:r>
              <a:rPr lang="en-GB" dirty="0" smtClean="0">
                <a:latin typeface="Calibri" panose="020F0502020204030204" pitchFamily="34" charset="0"/>
                <a:cs typeface="Calibri" panose="020F0502020204030204" pitchFamily="34" charset="0"/>
              </a:rPr>
              <a:t>Practice of internal memory strategy</a:t>
            </a:r>
          </a:p>
          <a:p>
            <a:r>
              <a:rPr lang="en-GB" dirty="0" smtClean="0">
                <a:latin typeface="Calibri" panose="020F0502020204030204" pitchFamily="34" charset="0"/>
                <a:cs typeface="Calibri" panose="020F0502020204030204" pitchFamily="34" charset="0"/>
              </a:rPr>
              <a:t>Weekly goal</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896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Reviewing Weekly Goals</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pPr marL="0" indent="0">
              <a:buNone/>
            </a:pPr>
            <a:r>
              <a:rPr lang="en-GB" dirty="0">
                <a:latin typeface="Calibri" panose="020F0502020204030204" pitchFamily="34" charset="0"/>
                <a:cs typeface="Calibri" panose="020F0502020204030204" pitchFamily="34" charset="0"/>
              </a:rPr>
              <a:t>Trying out a new memory strategy for the week:</a:t>
            </a:r>
          </a:p>
          <a:p>
            <a:pPr marL="0" indent="0">
              <a:buNone/>
            </a:pPr>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Were you able to do it?</a:t>
            </a:r>
          </a:p>
          <a:p>
            <a:r>
              <a:rPr lang="en-GB" dirty="0">
                <a:latin typeface="Calibri" panose="020F0502020204030204" pitchFamily="34" charset="0"/>
                <a:cs typeface="Calibri" panose="020F0502020204030204" pitchFamily="34" charset="0"/>
              </a:rPr>
              <a:t>Was it difficult to do?</a:t>
            </a:r>
          </a:p>
          <a:p>
            <a:r>
              <a:rPr lang="en-GB" dirty="0">
                <a:latin typeface="Calibri" panose="020F0502020204030204" pitchFamily="34" charset="0"/>
                <a:cs typeface="Calibri" panose="020F0502020204030204" pitchFamily="34" charset="0"/>
              </a:rPr>
              <a:t>Was it helpful/unhelpful?</a:t>
            </a: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042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8229600" cy="6264696"/>
          </a:xfrm>
        </p:spPr>
        <p:txBody>
          <a:bodyPr>
            <a:normAutofit fontScale="90000"/>
          </a:bodyPr>
          <a:lstStyle/>
          <a:p>
            <a:pPr algn="ctr"/>
            <a:r>
              <a:rPr lang="en-GB" dirty="0" smtClean="0">
                <a:latin typeface="Calibri" panose="020F0502020204030204" pitchFamily="34" charset="0"/>
                <a:cs typeface="Calibri" panose="020F0502020204030204" pitchFamily="34" charset="0"/>
              </a:rPr>
              <a:t>Impact of memory/cognitive difficulties on mood</a:t>
            </a:r>
            <a:br>
              <a:rPr lang="en-GB" dirty="0" smtClean="0">
                <a:latin typeface="Calibri" panose="020F0502020204030204" pitchFamily="34" charset="0"/>
                <a:cs typeface="Calibri" panose="020F0502020204030204" pitchFamily="34" charset="0"/>
              </a:rPr>
            </a:br>
            <a:r>
              <a:rPr lang="en-GB" dirty="0">
                <a:latin typeface="Calibri" panose="020F0502020204030204" pitchFamily="34" charset="0"/>
                <a:cs typeface="Calibri" panose="020F0502020204030204" pitchFamily="34" charset="0"/>
              </a:rPr>
              <a:t/>
            </a:r>
            <a:br>
              <a:rPr lang="en-GB" dirty="0">
                <a:latin typeface="Calibri" panose="020F0502020204030204" pitchFamily="34" charset="0"/>
                <a:cs typeface="Calibri" panose="020F0502020204030204" pitchFamily="34" charset="0"/>
              </a:rPr>
            </a:br>
            <a:r>
              <a:rPr lang="en-GB" dirty="0" smtClean="0">
                <a:latin typeface="Calibri" panose="020F0502020204030204" pitchFamily="34" charset="0"/>
                <a:cs typeface="Calibri" panose="020F0502020204030204" pitchFamily="34" charset="0"/>
              </a:rPr>
              <a:t>Have you experienced any changes?</a:t>
            </a:r>
            <a:br>
              <a:rPr lang="en-GB" dirty="0" smtClean="0">
                <a:latin typeface="Calibri" panose="020F0502020204030204" pitchFamily="34" charset="0"/>
                <a:cs typeface="Calibri" panose="020F0502020204030204" pitchFamily="34" charset="0"/>
              </a:rPr>
            </a:br>
            <a:r>
              <a:rPr lang="en-GB" dirty="0">
                <a:latin typeface="Calibri" panose="020F0502020204030204" pitchFamily="34" charset="0"/>
                <a:cs typeface="Calibri" panose="020F0502020204030204" pitchFamily="34" charset="0"/>
              </a:rPr>
              <a:t/>
            </a:r>
            <a:br>
              <a:rPr lang="en-GB" dirty="0">
                <a:latin typeface="Calibri" panose="020F0502020204030204" pitchFamily="34" charset="0"/>
                <a:cs typeface="Calibri" panose="020F0502020204030204" pitchFamily="34" charset="0"/>
              </a:rPr>
            </a:br>
            <a:r>
              <a:rPr lang="en-GB" dirty="0" smtClean="0">
                <a:latin typeface="Calibri" panose="020F0502020204030204" pitchFamily="34" charset="0"/>
                <a:cs typeface="Calibri" panose="020F0502020204030204" pitchFamily="34" charset="0"/>
              </a:rPr>
              <a:t>What emotional experiences have these brought up?</a:t>
            </a:r>
            <a:br>
              <a:rPr lang="en-GB" dirty="0" smtClean="0">
                <a:latin typeface="Calibri" panose="020F0502020204030204" pitchFamily="34" charset="0"/>
                <a:cs typeface="Calibri" panose="020F0502020204030204" pitchFamily="34" charset="0"/>
              </a:rPr>
            </a:br>
            <a:r>
              <a:rPr lang="en-GB" dirty="0">
                <a:latin typeface="Calibri" panose="020F0502020204030204" pitchFamily="34" charset="0"/>
                <a:cs typeface="Calibri" panose="020F0502020204030204" pitchFamily="34" charset="0"/>
              </a:rPr>
              <a:t/>
            </a:r>
            <a:br>
              <a:rPr lang="en-GB" dirty="0">
                <a:latin typeface="Calibri" panose="020F0502020204030204" pitchFamily="34" charset="0"/>
                <a:cs typeface="Calibri" panose="020F0502020204030204" pitchFamily="34" charset="0"/>
              </a:rPr>
            </a:br>
            <a:r>
              <a:rPr lang="en-GB" dirty="0" smtClean="0">
                <a:latin typeface="Calibri" panose="020F0502020204030204" pitchFamily="34" charset="0"/>
                <a:cs typeface="Calibri" panose="020F0502020204030204" pitchFamily="34" charset="0"/>
              </a:rPr>
              <a:t>Does it affect your mood?</a:t>
            </a:r>
            <a:br>
              <a:rPr lang="en-GB" dirty="0" smtClean="0">
                <a:latin typeface="Calibri" panose="020F0502020204030204" pitchFamily="34" charset="0"/>
                <a:cs typeface="Calibri" panose="020F0502020204030204" pitchFamily="34" charset="0"/>
              </a:rPr>
            </a:br>
            <a:r>
              <a:rPr lang="en-GB" dirty="0">
                <a:latin typeface="Calibri" panose="020F0502020204030204" pitchFamily="34" charset="0"/>
                <a:cs typeface="Calibri" panose="020F0502020204030204" pitchFamily="34" charset="0"/>
              </a:rPr>
              <a:t/>
            </a:r>
            <a:br>
              <a:rPr lang="en-GB" dirty="0">
                <a:latin typeface="Calibri" panose="020F0502020204030204" pitchFamily="34" charset="0"/>
                <a:cs typeface="Calibri" panose="020F0502020204030204" pitchFamily="34" charset="0"/>
              </a:rPr>
            </a:br>
            <a:r>
              <a:rPr lang="en-GB" dirty="0" smtClean="0">
                <a:latin typeface="Calibri" panose="020F0502020204030204" pitchFamily="34" charset="0"/>
                <a:cs typeface="Calibri" panose="020F0502020204030204" pitchFamily="34" charset="0"/>
              </a:rPr>
              <a:t>Does your mood impact on you memory?</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68239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75</TotalTime>
  <Words>600</Words>
  <Application>Microsoft Office PowerPoint</Application>
  <PresentationFormat>On-screen Show (4:3)</PresentationFormat>
  <Paragraphs>72</Paragraphs>
  <Slides>8</Slides>
  <Notes>6</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Clarity</vt:lpstr>
      <vt:lpstr>Memory Skills Group</vt:lpstr>
      <vt:lpstr>Welcome!</vt:lpstr>
      <vt:lpstr>Overview of the course:</vt:lpstr>
      <vt:lpstr>Session Outline</vt:lpstr>
      <vt:lpstr>Mindfulness</vt:lpstr>
      <vt:lpstr>Last Session: Summary</vt:lpstr>
      <vt:lpstr>Reviewing Weekly Goals</vt:lpstr>
      <vt:lpstr>Impact of memory/cognitive difficulties on mood  Have you experienced any changes?  What emotional experiences have these brought up?  Does it affect your mood?  Does your mood impact on you memory?</vt:lpstr>
    </vt:vector>
  </TitlesOfParts>
  <Company>North Staffs IT Services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Skills Group</dc:title>
  <dc:creator>Steiner Anja (RLY) NSCHT</dc:creator>
  <cp:lastModifiedBy>Steiner Anja (RLY) NSCHT</cp:lastModifiedBy>
  <cp:revision>5</cp:revision>
  <dcterms:created xsi:type="dcterms:W3CDTF">2020-02-07T11:56:00Z</dcterms:created>
  <dcterms:modified xsi:type="dcterms:W3CDTF">2020-02-07T13:11:17Z</dcterms:modified>
</cp:coreProperties>
</file>