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58" r:id="rId3"/>
    <p:sldId id="260" r:id="rId4"/>
    <p:sldId id="277" r:id="rId5"/>
    <p:sldId id="261" r:id="rId6"/>
    <p:sldId id="262" r:id="rId7"/>
    <p:sldId id="263" r:id="rId8"/>
    <p:sldId id="279" r:id="rId9"/>
    <p:sldId id="259" r:id="rId10"/>
    <p:sldId id="264" r:id="rId11"/>
    <p:sldId id="265" r:id="rId12"/>
    <p:sldId id="266" r:id="rId13"/>
    <p:sldId id="267" r:id="rId14"/>
    <p:sldId id="268" r:id="rId15"/>
    <p:sldId id="269" r:id="rId16"/>
    <p:sldId id="271" r:id="rId17"/>
    <p:sldId id="278" r:id="rId18"/>
    <p:sldId id="270" r:id="rId19"/>
    <p:sldId id="272" r:id="rId20"/>
    <p:sldId id="273" r:id="rId21"/>
    <p:sldId id="276"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874" autoAdjust="0"/>
  </p:normalViewPr>
  <p:slideViewPr>
    <p:cSldViewPr>
      <p:cViewPr>
        <p:scale>
          <a:sx n="70" d="100"/>
          <a:sy n="70" d="100"/>
        </p:scale>
        <p:origin x="12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DDBE35-E055-48E8-A8BA-78FBE7C5DBB3}" type="datetimeFigureOut">
              <a:rPr lang="en-GB" smtClean="0"/>
              <a:t>26/07/2022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182CC-8F35-477A-B3D2-86165ED2E8EE}" type="slidenum">
              <a:rPr lang="en-GB" smtClean="0"/>
              <a:t>‹#›</a:t>
            </a:fld>
            <a:endParaRPr lang="en-GB"/>
          </a:p>
        </p:txBody>
      </p:sp>
    </p:spTree>
    <p:extLst>
      <p:ext uri="{BB962C8B-B14F-4D97-AF65-F5344CB8AC3E}">
        <p14:creationId xmlns:p14="http://schemas.microsoft.com/office/powerpoint/2010/main" val="1115104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a:p>
        </p:txBody>
      </p:sp>
    </p:spTree>
    <p:extLst>
      <p:ext uri="{BB962C8B-B14F-4D97-AF65-F5344CB8AC3E}">
        <p14:creationId xmlns:p14="http://schemas.microsoft.com/office/powerpoint/2010/main" val="295843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Information processing refers to the process through which your mind takes in information, processes that information and acts on. We often talk about speed of information processing which refers to how quickly people are able to do this. For some people this may have slowed down which means that they find it hard to take new information in, especially when they’re trying to concentrate on lots of different things at once. Imagine that your mind works a bit like a computer.</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If you have lots of programmes open at the same time this will put pressure on the computer and cause it to slow down. Equally, if you’re using one programme it might be overloaded with information. The same can happen with our minds, especially for people who have reduced speed of information processing. If you overload your mind, information might not go in properly.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Take</a:t>
            </a:r>
            <a:r>
              <a:rPr lang="en-GB" sz="1200" kern="1200" baseline="0" dirty="0" smtClean="0">
                <a:solidFill>
                  <a:schemeClr val="tx1"/>
                </a:solidFill>
                <a:effectLst/>
                <a:latin typeface="+mn-lt"/>
                <a:ea typeface="+mn-ea"/>
                <a:cs typeface="+mn-cs"/>
              </a:rPr>
              <a:t> longer to answer questions</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Harder to do things ‘in the head’</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Need more time for things to ‘sink in’</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14</a:t>
            </a:fld>
            <a:endParaRPr lang="en-GB"/>
          </a:p>
        </p:txBody>
      </p:sp>
    </p:spTree>
    <p:extLst>
      <p:ext uri="{BB962C8B-B14F-4D97-AF65-F5344CB8AC3E}">
        <p14:creationId xmlns:p14="http://schemas.microsoft.com/office/powerpoint/2010/main" val="100020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Executive functioning is a broad term used to describe our ability to regulate and organise our thoughts and activities and effectively make decisions.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Difficulty planning</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Difficulty</a:t>
            </a:r>
            <a:r>
              <a:rPr lang="en-GB" sz="1200" kern="1200" baseline="0" dirty="0" smtClean="0">
                <a:solidFill>
                  <a:schemeClr val="tx1"/>
                </a:solidFill>
                <a:effectLst/>
                <a:latin typeface="+mn-lt"/>
                <a:ea typeface="+mn-ea"/>
                <a:cs typeface="+mn-cs"/>
              </a:rPr>
              <a:t> organising</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Making decisions</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Switching between tasks</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15</a:t>
            </a:fld>
            <a:endParaRPr lang="en-GB"/>
          </a:p>
        </p:txBody>
      </p:sp>
    </p:spTree>
    <p:extLst>
      <p:ext uri="{BB962C8B-B14F-4D97-AF65-F5344CB8AC3E}">
        <p14:creationId xmlns:p14="http://schemas.microsoft.com/office/powerpoint/2010/main" val="2435050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16</a:t>
            </a:fld>
            <a:endParaRPr lang="en-GB"/>
          </a:p>
        </p:txBody>
      </p:sp>
    </p:spTree>
    <p:extLst>
      <p:ext uri="{BB962C8B-B14F-4D97-AF65-F5344CB8AC3E}">
        <p14:creationId xmlns:p14="http://schemas.microsoft.com/office/powerpoint/2010/main" val="420714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are visuospatial skills?</a:t>
            </a:r>
          </a:p>
          <a:p>
            <a:r>
              <a:rPr lang="en-GB" dirty="0" smtClean="0"/>
              <a:t>Visuospatial skill is the ability to represent, </a:t>
            </a:r>
            <a:r>
              <a:rPr lang="en-GB" dirty="0" err="1" smtClean="0"/>
              <a:t>analyze</a:t>
            </a:r>
            <a:r>
              <a:rPr lang="en-GB" dirty="0" smtClean="0"/>
              <a:t>, and mentally manipulate objects. There are two important concepts relating to visuospatial skills:</a:t>
            </a:r>
          </a:p>
          <a:p>
            <a:r>
              <a:rPr lang="en-GB" dirty="0" smtClean="0"/>
              <a:t>Spatial relations: the ability to represent and mentally manipulate two-dimensional objects.</a:t>
            </a:r>
          </a:p>
          <a:p>
            <a:r>
              <a:rPr lang="en-GB" dirty="0" smtClean="0"/>
              <a:t>Spatial visualization: the ability to represent and mentally manipulate three-dimensional objects.</a:t>
            </a:r>
          </a:p>
          <a:p>
            <a:r>
              <a:rPr lang="en-GB" dirty="0" smtClean="0"/>
              <a:t/>
            </a:r>
            <a:br>
              <a:rPr lang="en-GB" dirty="0" smtClean="0"/>
            </a:br>
            <a:r>
              <a:rPr lang="en-GB" b="1" dirty="0" smtClean="0"/>
              <a:t>Why are visuospatial skills important?</a:t>
            </a:r>
          </a:p>
          <a:p>
            <a:r>
              <a:rPr lang="en-GB" dirty="0" smtClean="0"/>
              <a:t>Visuospatial skills are very useful in everyday life. Thanks to them, we can estimate the distance between two objects, which can be helpful, for instance, when parking a car to monitor the space between the car and the surrounding obstacles. We also use visuospatial skills when imagining a place or address that someone mentions, or when we mentally rotate objects in order to visualize what they would look like before actually doing it.</a:t>
            </a:r>
          </a:p>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17</a:t>
            </a:fld>
            <a:endParaRPr lang="en-GB"/>
          </a:p>
        </p:txBody>
      </p:sp>
    </p:spTree>
    <p:extLst>
      <p:ext uri="{BB962C8B-B14F-4D97-AF65-F5344CB8AC3E}">
        <p14:creationId xmlns:p14="http://schemas.microsoft.com/office/powerpoint/2010/main" val="420714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Used to describe the process through</a:t>
            </a:r>
            <a:r>
              <a:rPr lang="en-GB" baseline="0" dirty="0" smtClean="0"/>
              <a:t> which people acquire information through their senses, store and recall that information.</a:t>
            </a:r>
          </a:p>
          <a:p>
            <a:pPr marL="171450" indent="-171450">
              <a:buFont typeface="Arial" panose="020B0604020202020204" pitchFamily="34" charset="0"/>
              <a:buChar char="•"/>
            </a:pPr>
            <a:r>
              <a:rPr lang="en-GB" baseline="0" dirty="0" smtClean="0"/>
              <a:t>Different types of memory</a:t>
            </a:r>
          </a:p>
          <a:p>
            <a:pPr marL="171450" indent="-171450">
              <a:buFont typeface="Arial" panose="020B0604020202020204" pitchFamily="34" charset="0"/>
              <a:buChar char="•"/>
            </a:pPr>
            <a:r>
              <a:rPr lang="en-GB" baseline="0" dirty="0" smtClean="0"/>
              <a:t>Will continue into session 2</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18</a:t>
            </a:fld>
            <a:endParaRPr lang="en-GB"/>
          </a:p>
        </p:txBody>
      </p:sp>
    </p:spTree>
    <p:extLst>
      <p:ext uri="{BB962C8B-B14F-4D97-AF65-F5344CB8AC3E}">
        <p14:creationId xmlns:p14="http://schemas.microsoft.com/office/powerpoint/2010/main" val="3697276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Setting a major goal can be very stressful or even overwhelming. This is the type of goal that you will always start ‘tomorrow’ or ‘next week’, but those times never seem to come.</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Learning to break your goals into small tasks will help you overcome the stress and procrastination they create. Think about taking a ‘stepped approach’, 1 step at a time!</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Brainstorm: </a:t>
            </a:r>
            <a:r>
              <a:rPr lang="en-GB" sz="1200" kern="1200" dirty="0" smtClean="0">
                <a:solidFill>
                  <a:schemeClr val="tx1"/>
                </a:solidFill>
                <a:effectLst/>
                <a:latin typeface="+mn-lt"/>
                <a:ea typeface="+mn-ea"/>
                <a:cs typeface="+mn-cs"/>
              </a:rPr>
              <a:t>decide what you want to do. Identify goals for home, personal development etc.</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Re-examine: </a:t>
            </a:r>
            <a:r>
              <a:rPr lang="en-GB" sz="1200" kern="1200" dirty="0" smtClean="0">
                <a:solidFill>
                  <a:schemeClr val="tx1"/>
                </a:solidFill>
                <a:effectLst/>
                <a:latin typeface="+mn-lt"/>
                <a:ea typeface="+mn-ea"/>
                <a:cs typeface="+mn-cs"/>
              </a:rPr>
              <a:t>once </a:t>
            </a:r>
            <a:r>
              <a:rPr lang="en-GB" sz="1200" kern="1200" dirty="0" err="1" smtClean="0">
                <a:solidFill>
                  <a:schemeClr val="tx1"/>
                </a:solidFill>
                <a:effectLst/>
                <a:latin typeface="+mn-lt"/>
                <a:ea typeface="+mn-ea"/>
                <a:cs typeface="+mn-cs"/>
              </a:rPr>
              <a:t>you;ve</a:t>
            </a:r>
            <a:r>
              <a:rPr lang="en-GB" sz="1200" kern="1200" dirty="0" smtClean="0">
                <a:solidFill>
                  <a:schemeClr val="tx1"/>
                </a:solidFill>
                <a:effectLst/>
                <a:latin typeface="+mn-lt"/>
                <a:ea typeface="+mn-ea"/>
                <a:cs typeface="+mn-cs"/>
              </a:rPr>
              <a:t> generated this list, go back and look at it closely identifying which goals are realistic and which might be unobtainable.</a:t>
            </a:r>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Rewrite the goals in terms of an outcome:</a:t>
            </a:r>
            <a:r>
              <a:rPr lang="en-GB" sz="1200" kern="1200" dirty="0" smtClean="0">
                <a:solidFill>
                  <a:schemeClr val="tx1"/>
                </a:solidFill>
                <a:effectLst/>
                <a:latin typeface="+mn-lt"/>
                <a:ea typeface="+mn-ea"/>
                <a:cs typeface="+mn-cs"/>
              </a:rPr>
              <a:t> make your goal a SMART goal!</a:t>
            </a:r>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Write out an action plan: </a:t>
            </a:r>
            <a:r>
              <a:rPr lang="en-GB" sz="1200" kern="1200" dirty="0" smtClean="0">
                <a:solidFill>
                  <a:schemeClr val="tx1"/>
                </a:solidFill>
                <a:effectLst/>
                <a:latin typeface="+mn-lt"/>
                <a:ea typeface="+mn-ea"/>
                <a:cs typeface="+mn-cs"/>
              </a:rPr>
              <a:t>break your goal into small steps that are needed to achieve it.</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Identify obstacles: </a:t>
            </a:r>
            <a:r>
              <a:rPr lang="en-GB" sz="1200" kern="1200" dirty="0" smtClean="0">
                <a:solidFill>
                  <a:schemeClr val="tx1"/>
                </a:solidFill>
                <a:effectLst/>
                <a:latin typeface="+mn-lt"/>
                <a:ea typeface="+mn-ea"/>
                <a:cs typeface="+mn-cs"/>
              </a:rPr>
              <a:t>these are the things that will get in the way of achieving your goals.</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Build in rewards and visualise the end result:</a:t>
            </a:r>
            <a:r>
              <a:rPr lang="en-GB" sz="1200" kern="1200" dirty="0" smtClean="0">
                <a:solidFill>
                  <a:schemeClr val="tx1"/>
                </a:solidFill>
                <a:effectLst/>
                <a:latin typeface="+mn-lt"/>
                <a:ea typeface="+mn-ea"/>
                <a:cs typeface="+mn-cs"/>
              </a:rPr>
              <a:t> have a clear mental picture of what you want to achieve to increase motivation.</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19</a:t>
            </a:fld>
            <a:endParaRPr lang="en-GB"/>
          </a:p>
        </p:txBody>
      </p:sp>
    </p:spTree>
    <p:extLst>
      <p:ext uri="{BB962C8B-B14F-4D97-AF65-F5344CB8AC3E}">
        <p14:creationId xmlns:p14="http://schemas.microsoft.com/office/powerpoint/2010/main" val="4187210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Helpful to think about own difficulties and to identify any strategies</a:t>
            </a:r>
            <a:r>
              <a:rPr lang="en-GB" baseline="0" dirty="0" smtClean="0"/>
              <a:t> that are already providing to be useful, share them with the group</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20</a:t>
            </a:fld>
            <a:endParaRPr lang="en-GB"/>
          </a:p>
        </p:txBody>
      </p:sp>
    </p:spTree>
    <p:extLst>
      <p:ext uri="{BB962C8B-B14F-4D97-AF65-F5344CB8AC3E}">
        <p14:creationId xmlns:p14="http://schemas.microsoft.com/office/powerpoint/2010/main" val="164693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At the start of the next session we will be doing a brief breathing exercise. This is because often when we attend the sessions</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there may be lots of things on our minds. Perhaps thoughts about what we’ve been doing, what we need to do, maybe some expectations or perhaps worries about what the group itself will be like.  Our minds often wander and life is sometimes filled with stresses or worries.  So we will do this breathing exercise to help us to feel more ‘grounded’ in the next session.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21</a:t>
            </a:fld>
            <a:endParaRPr lang="en-GB"/>
          </a:p>
        </p:txBody>
      </p:sp>
    </p:spTree>
    <p:extLst>
      <p:ext uri="{BB962C8B-B14F-4D97-AF65-F5344CB8AC3E}">
        <p14:creationId xmlns:p14="http://schemas.microsoft.com/office/powerpoint/2010/main" val="373230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Contact</a:t>
            </a:r>
            <a:r>
              <a:rPr lang="en-GB" sz="1200" kern="1200" baseline="0" dirty="0" smtClean="0">
                <a:solidFill>
                  <a:schemeClr val="tx1"/>
                </a:solidFill>
                <a:effectLst/>
                <a:latin typeface="+mn-lt"/>
                <a:ea typeface="+mn-ea"/>
                <a:cs typeface="+mn-cs"/>
              </a:rPr>
              <a:t> details </a:t>
            </a:r>
            <a:r>
              <a:rPr lang="en-GB" sz="1200" kern="1200" dirty="0" smtClean="0">
                <a:solidFill>
                  <a:schemeClr val="tx1"/>
                </a:solidFill>
                <a:effectLst/>
                <a:latin typeface="+mn-lt"/>
                <a:ea typeface="+mn-ea"/>
                <a:cs typeface="+mn-cs"/>
              </a:rPr>
              <a:t>if you are having difficulties with the programme. There will also be space to ask any questions and explore with us your difficulties within the group if you feel comfortable sharing these.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23</a:t>
            </a:fld>
            <a:endParaRPr lang="en-GB"/>
          </a:p>
        </p:txBody>
      </p:sp>
    </p:spTree>
    <p:extLst>
      <p:ext uri="{BB962C8B-B14F-4D97-AF65-F5344CB8AC3E}">
        <p14:creationId xmlns:p14="http://schemas.microsoft.com/office/powerpoint/2010/main" val="89073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Breaks – including</a:t>
            </a:r>
            <a:r>
              <a:rPr lang="en-GB" baseline="0" dirty="0" smtClean="0"/>
              <a:t> toilet breaks</a:t>
            </a:r>
          </a:p>
          <a:p>
            <a:r>
              <a:rPr lang="en-GB" baseline="0" dirty="0" smtClean="0"/>
              <a:t>No recording of the session</a:t>
            </a:r>
          </a:p>
          <a:p>
            <a:r>
              <a:rPr lang="en-GB" baseline="0" dirty="0" smtClean="0"/>
              <a:t>Phones on silent/vibrate to minimise distractions</a:t>
            </a:r>
          </a:p>
        </p:txBody>
      </p:sp>
      <p:sp>
        <p:nvSpPr>
          <p:cNvPr id="4" name="Slide Number Placeholder 3"/>
          <p:cNvSpPr>
            <a:spLocks noGrp="1"/>
          </p:cNvSpPr>
          <p:nvPr>
            <p:ph type="sldNum" sz="quarter" idx="10"/>
          </p:nvPr>
        </p:nvSpPr>
        <p:spPr/>
        <p:txBody>
          <a:bodyPr/>
          <a:lstStyle/>
          <a:p>
            <a:fld id="{2A4182CC-8F35-477A-B3D2-86165ED2E8EE}" type="slidenum">
              <a:rPr lang="en-GB" smtClean="0"/>
              <a:t>3</a:t>
            </a:fld>
            <a:endParaRPr lang="en-GB"/>
          </a:p>
        </p:txBody>
      </p:sp>
    </p:spTree>
    <p:extLst>
      <p:ext uri="{BB962C8B-B14F-4D97-AF65-F5344CB8AC3E}">
        <p14:creationId xmlns:p14="http://schemas.microsoft.com/office/powerpoint/2010/main" val="351252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smtClean="0"/>
              <a:t>Confidentiality</a:t>
            </a:r>
            <a:r>
              <a:rPr lang="en-GB" sz="1000" baseline="0" dirty="0" smtClean="0"/>
              <a:t> – please respect each others information. Please discuss your own thoughts and materials with others but protect the confidentiality of members of the group by keeping discussions to how you feel and your own situation. Limits</a:t>
            </a:r>
          </a:p>
          <a:p>
            <a:pPr marL="171450" indent="-171450">
              <a:buFont typeface="Arial" panose="020B0604020202020204" pitchFamily="34" charset="0"/>
              <a:buChar char="•"/>
            </a:pPr>
            <a:r>
              <a:rPr lang="en-GB" sz="1000" baseline="0" dirty="0" smtClean="0"/>
              <a:t>Respect each other and allow each other space to talk and share different opinions</a:t>
            </a:r>
          </a:p>
          <a:p>
            <a:pPr marL="171450" indent="-171450">
              <a:buFont typeface="Arial" panose="020B0604020202020204" pitchFamily="34" charset="0"/>
              <a:buChar char="•"/>
            </a:pPr>
            <a:r>
              <a:rPr lang="en-GB" sz="1000" baseline="0" dirty="0" smtClean="0"/>
              <a:t>Please talk slowly and thoughtfully speaking one at a time so that everyone can hear and follow what is being said</a:t>
            </a:r>
          </a:p>
          <a:p>
            <a:pPr marL="171450" indent="-171450">
              <a:buFont typeface="Arial" panose="020B0604020202020204" pitchFamily="34" charset="0"/>
              <a:buChar char="•"/>
            </a:pPr>
            <a:r>
              <a:rPr lang="en-GB" sz="1000" baseline="0" dirty="0" smtClean="0"/>
              <a:t>Time keeping – please arrive on time so that the group can start promptly</a:t>
            </a:r>
          </a:p>
          <a:p>
            <a:pPr marL="171450" indent="-171450">
              <a:buFont typeface="Arial" panose="020B0604020202020204" pitchFamily="34" charset="0"/>
              <a:buChar char="•"/>
            </a:pPr>
            <a:r>
              <a:rPr lang="en-GB" sz="1000" baseline="0" dirty="0" smtClean="0"/>
              <a:t>Please switch mobile phones to silent</a:t>
            </a:r>
          </a:p>
          <a:p>
            <a:pPr marL="171450" indent="-171450">
              <a:buFont typeface="Arial" panose="020B0604020202020204" pitchFamily="34" charset="0"/>
              <a:buChar char="•"/>
            </a:pPr>
            <a:endParaRPr lang="en-GB" sz="1000" baseline="0" dirty="0" smtClean="0"/>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Is there anything that you would suggest could help the group to run smoothly? </a:t>
            </a:r>
            <a:endParaRPr lang="en-GB" sz="1000" b="1" baseline="0" dirty="0" smtClean="0"/>
          </a:p>
          <a:p>
            <a:endParaRPr lang="en-GB" b="1" dirty="0"/>
          </a:p>
        </p:txBody>
      </p:sp>
      <p:sp>
        <p:nvSpPr>
          <p:cNvPr id="4" name="Slide Number Placeholder 3"/>
          <p:cNvSpPr>
            <a:spLocks noGrp="1"/>
          </p:cNvSpPr>
          <p:nvPr>
            <p:ph type="sldNum" sz="quarter" idx="10"/>
          </p:nvPr>
        </p:nvSpPr>
        <p:spPr/>
        <p:txBody>
          <a:bodyPr/>
          <a:lstStyle/>
          <a:p>
            <a:fld id="{2A4182CC-8F35-477A-B3D2-86165ED2E8EE}" type="slidenum">
              <a:rPr lang="en-GB" smtClean="0"/>
              <a:t>5</a:t>
            </a:fld>
            <a:endParaRPr lang="en-GB"/>
          </a:p>
        </p:txBody>
      </p:sp>
    </p:spTree>
    <p:extLst>
      <p:ext uri="{BB962C8B-B14F-4D97-AF65-F5344CB8AC3E}">
        <p14:creationId xmlns:p14="http://schemas.microsoft.com/office/powerpoint/2010/main" val="274450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6</a:t>
            </a:fld>
            <a:endParaRPr lang="en-GB"/>
          </a:p>
        </p:txBody>
      </p:sp>
    </p:spTree>
    <p:extLst>
      <p:ext uri="{BB962C8B-B14F-4D97-AF65-F5344CB8AC3E}">
        <p14:creationId xmlns:p14="http://schemas.microsoft.com/office/powerpoint/2010/main" val="378775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6x 2 hour sessions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emphasis of this group is active participation and it is equally important to contribute as much as you feel you can.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It is also important that you attend all the sessions, however, if for some reason you can’t attend the group </a:t>
            </a: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let us know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Taught</a:t>
            </a:r>
            <a:r>
              <a:rPr lang="en-GB" sz="1200" kern="1200" baseline="0" dirty="0" smtClean="0">
                <a:solidFill>
                  <a:schemeClr val="tx1"/>
                </a:solidFill>
                <a:effectLst/>
                <a:latin typeface="+mn-lt"/>
                <a:ea typeface="+mn-ea"/>
                <a:cs typeface="+mn-cs"/>
              </a:rPr>
              <a:t> materials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Discussions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Exercises and chances to practice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Contact details in booklet if need additional support, talk to facilitators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Facilitators might make notes throughout to remember content of session</a:t>
            </a:r>
            <a:endParaRPr lang="en-GB" dirty="0" smtClean="0"/>
          </a:p>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9</a:t>
            </a:fld>
            <a:endParaRPr lang="en-GB"/>
          </a:p>
        </p:txBody>
      </p:sp>
    </p:spTree>
    <p:extLst>
      <p:ext uri="{BB962C8B-B14F-4D97-AF65-F5344CB8AC3E}">
        <p14:creationId xmlns:p14="http://schemas.microsoft.com/office/powerpoint/2010/main" val="248029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participants will be asked to complete measures now and at the end of the course. This to monitor any general changes following the group, and to ensure that the group is meeting its’ aims.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Individual responses will not be identifiable. The front sheets will be used to match pre and post measures but will then be removed and shredded.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4182CC-8F35-477A-B3D2-86165ED2E8EE}" type="slidenum">
              <a:rPr lang="en-GB" smtClean="0"/>
              <a:t>10</a:t>
            </a:fld>
            <a:endParaRPr lang="en-GB"/>
          </a:p>
        </p:txBody>
      </p:sp>
    </p:spTree>
    <p:extLst>
      <p:ext uri="{BB962C8B-B14F-4D97-AF65-F5344CB8AC3E}">
        <p14:creationId xmlns:p14="http://schemas.microsoft.com/office/powerpoint/2010/main" val="77785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11</a:t>
            </a:fld>
            <a:endParaRPr lang="en-GB"/>
          </a:p>
        </p:txBody>
      </p:sp>
    </p:spTree>
    <p:extLst>
      <p:ext uri="{BB962C8B-B14F-4D97-AF65-F5344CB8AC3E}">
        <p14:creationId xmlns:p14="http://schemas.microsoft.com/office/powerpoint/2010/main" val="346468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term </a:t>
            </a:r>
            <a:r>
              <a:rPr lang="en-GB" sz="1200" i="1" kern="1200" dirty="0" smtClean="0">
                <a:solidFill>
                  <a:schemeClr val="tx1"/>
                </a:solidFill>
                <a:effectLst/>
                <a:latin typeface="+mn-lt"/>
                <a:ea typeface="+mn-ea"/>
                <a:cs typeface="+mn-cs"/>
              </a:rPr>
              <a:t>cognitive ability</a:t>
            </a:r>
            <a:r>
              <a:rPr lang="en-GB" sz="1200" kern="1200" dirty="0" smtClean="0">
                <a:solidFill>
                  <a:schemeClr val="tx1"/>
                </a:solidFill>
                <a:effectLst/>
                <a:latin typeface="+mn-lt"/>
                <a:ea typeface="+mn-ea"/>
                <a:cs typeface="+mn-cs"/>
              </a:rPr>
              <a:t> is used to describe people’s thinking abilities; including problem solving, concentration and memory. Our minds are made up of lots of these abilities.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We will explore some of these in more detail below; however, for the purpose of this group </a:t>
            </a:r>
            <a:r>
              <a:rPr lang="en-GB" sz="1200" b="1" kern="1200" dirty="0" smtClean="0">
                <a:solidFill>
                  <a:schemeClr val="tx1"/>
                </a:solidFill>
                <a:effectLst/>
                <a:latin typeface="+mn-lt"/>
                <a:ea typeface="+mn-ea"/>
                <a:cs typeface="+mn-cs"/>
              </a:rPr>
              <a:t>we will not cover all cognitive abilities.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We all have our strengths as well as areas we find more difficult. Some of you may have completed a cognitive assessment before attending this group which helps us to identify these strengths and areas of difficulty.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12</a:t>
            </a:fld>
            <a:endParaRPr lang="en-GB"/>
          </a:p>
        </p:txBody>
      </p:sp>
    </p:spTree>
    <p:extLst>
      <p:ext uri="{BB962C8B-B14F-4D97-AF65-F5344CB8AC3E}">
        <p14:creationId xmlns:p14="http://schemas.microsoft.com/office/powerpoint/2010/main" val="295651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 </a:t>
            </a:r>
            <a:r>
              <a:rPr lang="en-GB" sz="1200" kern="1200" dirty="0" smtClean="0">
                <a:solidFill>
                  <a:schemeClr val="tx1"/>
                </a:solidFill>
                <a:effectLst/>
                <a:latin typeface="+mn-lt"/>
                <a:ea typeface="+mn-ea"/>
                <a:cs typeface="+mn-cs"/>
              </a:rPr>
              <a:t>Attention is a complex thinking skill. Attention describes the process through which you select something to concentrate on, filter out distractions, maintain concentration and switch it when necessary.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Types of Attention</a:t>
            </a:r>
            <a:endParaRPr lang="en-GB" sz="1200" kern="1200" dirty="0" smtClean="0">
              <a:solidFill>
                <a:schemeClr val="tx1"/>
              </a:solidFill>
              <a:effectLst/>
              <a:latin typeface="+mn-lt"/>
              <a:ea typeface="+mn-ea"/>
              <a:cs typeface="+mn-cs"/>
            </a:endParaRPr>
          </a:p>
          <a:p>
            <a:pPr lvl="0"/>
            <a:r>
              <a:rPr lang="en-GB" sz="1200" b="1" kern="1200" dirty="0" smtClean="0">
                <a:solidFill>
                  <a:schemeClr val="tx1"/>
                </a:solidFill>
                <a:effectLst/>
                <a:latin typeface="+mn-lt"/>
                <a:ea typeface="+mn-ea"/>
                <a:cs typeface="+mn-cs"/>
              </a:rPr>
              <a:t>Focused or selective attention </a:t>
            </a:r>
            <a:r>
              <a:rPr lang="en-GB" sz="1200" dirty="0" smtClean="0">
                <a:effectLst/>
              </a:rPr>
              <a:t>is your ability to choose something to pay attention to while filtering out and ignoring other stimuli like noise.</a:t>
            </a:r>
            <a:r>
              <a:rPr lang="en-GB" sz="1200" b="1" dirty="0" smtClean="0">
                <a:effectLst/>
              </a:rPr>
              <a:t> </a:t>
            </a:r>
            <a:br>
              <a:rPr lang="en-GB" sz="1200" b="1" dirty="0" smtClean="0">
                <a:effectLst/>
              </a:rPr>
            </a:br>
            <a:endParaRPr lang="en-GB" dirty="0" smtClean="0">
              <a:effectLst/>
            </a:endParaRPr>
          </a:p>
          <a:p>
            <a:pPr lvl="0"/>
            <a:r>
              <a:rPr lang="en-GB" sz="1200" b="1" kern="1200" dirty="0" smtClean="0">
                <a:solidFill>
                  <a:schemeClr val="tx1"/>
                </a:solidFill>
                <a:effectLst/>
                <a:latin typeface="+mn-lt"/>
                <a:ea typeface="+mn-ea"/>
                <a:cs typeface="+mn-cs"/>
              </a:rPr>
              <a:t>Sustained attention </a:t>
            </a:r>
            <a:r>
              <a:rPr lang="en-GB" sz="1200" dirty="0" smtClean="0">
                <a:effectLst/>
              </a:rPr>
              <a:t>is your ability to keep concentrating on something over a period of time. </a:t>
            </a:r>
            <a:r>
              <a:rPr lang="en-GB" sz="1200" b="1" dirty="0" smtClean="0">
                <a:effectLst/>
              </a:rPr>
              <a:t/>
            </a:r>
            <a:br>
              <a:rPr lang="en-GB" sz="1200" b="1" dirty="0" smtClean="0">
                <a:effectLst/>
              </a:rPr>
            </a:br>
            <a:endParaRPr lang="en-GB" dirty="0" smtClean="0">
              <a:effectLst/>
            </a:endParaRPr>
          </a:p>
          <a:p>
            <a:pPr lvl="0"/>
            <a:r>
              <a:rPr lang="en-GB" sz="1200" b="1" kern="1200" dirty="0" smtClean="0">
                <a:solidFill>
                  <a:schemeClr val="tx1"/>
                </a:solidFill>
                <a:effectLst/>
                <a:latin typeface="+mn-lt"/>
                <a:ea typeface="+mn-ea"/>
                <a:cs typeface="+mn-cs"/>
              </a:rPr>
              <a:t>Divided attention </a:t>
            </a:r>
            <a:r>
              <a:rPr lang="en-GB" sz="1200" dirty="0" smtClean="0">
                <a:effectLst/>
              </a:rPr>
              <a:t>is your ability to pay attention to more than one thing at the same time.</a:t>
            </a:r>
            <a:r>
              <a:rPr lang="en-GB" sz="1200" b="1" dirty="0" smtClean="0">
                <a:effectLst/>
              </a:rPr>
              <a:t> </a:t>
            </a:r>
            <a:br>
              <a:rPr lang="en-GB" sz="1200" b="1" dirty="0" smtClean="0">
                <a:effectLst/>
              </a:rPr>
            </a:br>
            <a:endParaRPr lang="en-GB" dirty="0" smtClean="0">
              <a:effectLst/>
            </a:endParaRPr>
          </a:p>
          <a:p>
            <a:r>
              <a:rPr lang="en-GB" sz="1200" b="1" kern="1200" dirty="0" smtClean="0">
                <a:solidFill>
                  <a:schemeClr val="tx1"/>
                </a:solidFill>
                <a:effectLst/>
                <a:latin typeface="+mn-lt"/>
                <a:ea typeface="+mn-ea"/>
                <a:cs typeface="+mn-cs"/>
              </a:rPr>
              <a:t>Alternating attention </a:t>
            </a:r>
            <a:r>
              <a:rPr lang="en-GB" sz="1200" kern="1200" dirty="0" smtClean="0">
                <a:solidFill>
                  <a:schemeClr val="tx1"/>
                </a:solidFill>
                <a:effectLst/>
                <a:latin typeface="+mn-lt"/>
                <a:ea typeface="+mn-ea"/>
                <a:cs typeface="+mn-cs"/>
              </a:rPr>
              <a:t>is your ability to switch your attention between two or more tasks.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How do</a:t>
            </a:r>
            <a:r>
              <a:rPr lang="en-GB" sz="1200" kern="1200" baseline="0" dirty="0" smtClean="0">
                <a:solidFill>
                  <a:schemeClr val="tx1"/>
                </a:solidFill>
                <a:effectLst/>
                <a:latin typeface="+mn-lt"/>
                <a:ea typeface="+mn-ea"/>
                <a:cs typeface="+mn-cs"/>
              </a:rPr>
              <a:t> you think people with attention difficulties can be affected?</a:t>
            </a:r>
            <a:endParaRPr lang="en-GB"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Mind wanders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Find</a:t>
            </a:r>
            <a:r>
              <a:rPr lang="en-GB" sz="1200" kern="1200" baseline="0" dirty="0" smtClean="0">
                <a:solidFill>
                  <a:schemeClr val="tx1"/>
                </a:solidFill>
                <a:effectLst/>
                <a:latin typeface="+mn-lt"/>
                <a:ea typeface="+mn-ea"/>
                <a:cs typeface="+mn-cs"/>
              </a:rPr>
              <a:t> it hard to do more than one thing at once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Easily distracted</a:t>
            </a: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13</a:t>
            </a:fld>
            <a:endParaRPr lang="en-GB"/>
          </a:p>
        </p:txBody>
      </p:sp>
    </p:spTree>
    <p:extLst>
      <p:ext uri="{BB962C8B-B14F-4D97-AF65-F5344CB8AC3E}">
        <p14:creationId xmlns:p14="http://schemas.microsoft.com/office/powerpoint/2010/main" val="130541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A5A2FD-D1D1-47BD-8486-F195A7BAB76F}"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17CFD-2800-470A-AB16-A63F115BE45B}"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5A2FD-D1D1-47BD-8486-F195A7BAB76F}"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5A2FD-D1D1-47BD-8486-F195A7BAB76F}"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5A2FD-D1D1-47BD-8486-F195A7BAB76F}"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5A2FD-D1D1-47BD-8486-F195A7BAB76F}"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17CFD-2800-470A-AB16-A63F115BE45B}"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A5A2FD-D1D1-47BD-8486-F195A7BAB76F}"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A5A2FD-D1D1-47BD-8486-F195A7BAB76F}" type="datetimeFigureOut">
              <a:rPr lang="en-GB" smtClean="0"/>
              <a:t>26/07/2022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F17CFD-2800-470A-AB16-A63F115BE45B}"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5A2FD-D1D1-47BD-8486-F195A7BAB76F}" type="datetimeFigureOut">
              <a:rPr lang="en-GB" smtClean="0"/>
              <a:t>26/07/2022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5A2FD-D1D1-47BD-8486-F195A7BAB76F}" type="datetimeFigureOut">
              <a:rPr lang="en-GB" smtClean="0"/>
              <a:t>26/07/2022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5A2FD-D1D1-47BD-8486-F195A7BAB76F}"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17CFD-2800-470A-AB16-A63F115BE45B}"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5A2FD-D1D1-47BD-8486-F195A7BAB76F}"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17CFD-2800-470A-AB16-A63F115BE45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EA5A2FD-D1D1-47BD-8486-F195A7BAB76F}" type="datetimeFigureOut">
              <a:rPr lang="en-GB" smtClean="0"/>
              <a:t>26/07/2022</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6F17CFD-2800-470A-AB16-A63F115BE45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iDwf-DrdXlAhUKdxoKHf4nAZ8QjRx6BAgBEAQ&amp;url=https://pixabay.com/images/search/clipboard/&amp;psig=AOvVaw3LVuitjCYCclOs4YMDv9B3&amp;ust=157312166415907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clipart-library.com/coffee-break-cliparts.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jxmtHv8d3VAhUBVhQKHci_D1IQjRwIBw&amp;url=http://diysolarpanelsv.com/brain-black-and-white-clipart.html&amp;psig=AFQjCNHIrFOOBtVbVXs0t1U1wpzE000ZWQ&amp;ust=150304625459748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jing.fm/iclip/u2q8e6i1u2a9u2t4_brain-food-clipart-math-brain-png/"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E_fut-d3VAhUFbRQKHbj7BTMQjRwIBw&amp;url=http://controlmind.info/human-brain/brain-and-computer&amp;psig=AFQjCNHe2KRY2cy3LIHX1VziquJa073Q7Q&amp;ust=15030482817829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www.clker.com/clipart-orange-speech-bubbles.htm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hyperlink" Target="https://www.google.co.uk/url?sa=i&amp;rct=j&amp;q=&amp;esrc=s&amp;source=images&amp;cd=&amp;cad=rja&amp;uact=8&amp;ved=2ahUKEwjFltHHtfHmAhX1CWMBHSzsAtEQjRx6BAgBEAQ&amp;url=https://en.wikipedia.org/wiki/Cube&amp;psig=AOvVaw3yetBqr9t7LfvOnuTSeyDc&amp;ust=1578484069180641"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go.activecalendar.com/massdmh/site/learning/event/common-sense-for-the-senses-sensory-modul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iinIDVy77lAhUJz4UKHS50ChAQjRx6BAgBEAQ&amp;url=https://blog.flock.com/set-smart-goals&amp;psig=AOvVaw2hM2rp6Ea1Lepo602KQJeH&amp;ust=157233960967423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jtkIy299XlAhXhA2MBHTCuB1kQjRx6BAgBEAQ&amp;url=https://www.wis.edu.hk/mindfulness-based-stress-reduction-program-mbsr-courses-for-parents/&amp;psig=AOvVaw30eFchraFUT8EfCAZ5lTEv&amp;ust=157314161982304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google.co.uk/url?sa=i&amp;rct=j&amp;q=&amp;esrc=s&amp;source=images&amp;cd=&amp;cad=rja&amp;uact=8&amp;ved=0ahUKEwjmp9fz_t3VAhWDMhoKHSoNA1AQjRwIBw&amp;url=https://www.theatlantic.com/health/archive/2011/12/is-the-expansion-of-knowledge-endangering-genius/249735/&amp;psig=AFQjCNEusdfGovjSTS6aYtaxFysdWEFJig&amp;ust=1503049757165511"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google.co.uk/url?sa=i&amp;rct=j&amp;q=&amp;esrc=s&amp;source=images&amp;cd=&amp;cad=rja&amp;uact=8&amp;ved=2ahUKEwjLuuGGo9XlAhVSx4UKHapHATwQjRx6BAgBEAQ&amp;url=/url?sa%3Di%26rct%3Dj%26q%3D%26esrc%3Ds%26source%3Dimages%26cd%3D%26ved%3D%26url%3Dhttps://www.jing.fm/iclip/u2q8t4u2q8t4y3q8_fire-exit-107761-7457922-fire-exit-safety-sign/%26psig%3DAOvVaw0Rs6pxJmgwA9gDy56g-Nbt%26ust%3D1573118981589605&amp;psig=AOvVaw0Rs6pxJmgwA9gDy56g-Nbt&amp;ust=1573118981589605" TargetMode="External"/><Relationship Id="rId7" Type="http://schemas.openxmlformats.org/officeDocument/2006/relationships/hyperlink" Target="http://clipart-library.com/coffee-break-clipart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google.co.uk/url?sa=i&amp;rct=j&amp;q=&amp;esrc=s&amp;source=images&amp;cd=&amp;ved=&amp;url=http://clipart-library.com/bathroom-signs.html&amp;psig=AOvVaw0tSREeN8o5u0rGJ2iWdLZK&amp;ust=1573119052067001" TargetMode="External"/><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maxstacklabs.com/Analytic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google.co.uk/url?sa=i&amp;rct=j&amp;q=&amp;esrc=s&amp;source=images&amp;cd=&amp;cad=rja&amp;uact=8&amp;ved=&amp;url=http://www.freestockphotos.biz/stockphoto/6478&amp;psig=AOvVaw0iFhN-dKA3EoItxR5FTpmG&amp;ust=157312089894402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1 : </a:t>
            </a:r>
            <a:r>
              <a:rPr lang="en-GB" dirty="0">
                <a:latin typeface="Calibri" panose="020F0502020204030204" pitchFamily="34" charset="0"/>
                <a:cs typeface="Calibri" panose="020F0502020204030204" pitchFamily="34" charset="0"/>
              </a:rPr>
              <a:t>Introductions and an </a:t>
            </a:r>
            <a:r>
              <a:rPr lang="en-GB" dirty="0" smtClean="0">
                <a:latin typeface="Calibri" panose="020F0502020204030204" pitchFamily="34" charset="0"/>
                <a:cs typeface="Calibri" panose="020F0502020204030204" pitchFamily="34" charset="0"/>
              </a:rPr>
              <a:t>Overview </a:t>
            </a:r>
            <a:r>
              <a:rPr lang="en-GB" dirty="0">
                <a:latin typeface="Calibri" panose="020F0502020204030204" pitchFamily="34" charset="0"/>
                <a:cs typeface="Calibri" panose="020F0502020204030204" pitchFamily="34" charset="0"/>
              </a:rPr>
              <a:t>of </a:t>
            </a:r>
            <a:r>
              <a:rPr lang="en-GB" dirty="0" smtClean="0">
                <a:latin typeface="Calibri" panose="020F0502020204030204" pitchFamily="34" charset="0"/>
                <a:cs typeface="Calibri" panose="020F0502020204030204" pitchFamily="34" charset="0"/>
              </a:rPr>
              <a:t>Cognitive </a:t>
            </a:r>
            <a:r>
              <a:rPr lang="en-GB" dirty="0">
                <a:latin typeface="Calibri" panose="020F0502020204030204" pitchFamily="34" charset="0"/>
                <a:cs typeface="Calibri" panose="020F0502020204030204" pitchFamily="34" charset="0"/>
              </a:rPr>
              <a:t>A</a:t>
            </a:r>
            <a:r>
              <a:rPr lang="en-GB" dirty="0" smtClean="0">
                <a:latin typeface="Calibri" panose="020F0502020204030204" pitchFamily="34" charset="0"/>
                <a:cs typeface="Calibri" panose="020F0502020204030204" pitchFamily="34" charset="0"/>
              </a:rPr>
              <a:t>bilities </a:t>
            </a:r>
          </a:p>
          <a:p>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a:t>
            </a:r>
            <a:r>
              <a:rPr lang="en-GB" sz="900" dirty="0" err="1">
                <a:latin typeface="Calibri" panose="020F0502020204030204" pitchFamily="34" charset="0"/>
                <a:cs typeface="Calibri" panose="020F0502020204030204" pitchFamily="34" charset="0"/>
              </a:rPr>
              <a:t>Niebieszczanski</a:t>
            </a:r>
            <a:r>
              <a:rPr lang="en-GB" sz="900" dirty="0">
                <a:latin typeface="Calibri" panose="020F0502020204030204" pitchFamily="34" charset="0"/>
                <a:cs typeface="Calibri" panose="020F0502020204030204" pitchFamily="34" charset="0"/>
              </a:rPr>
              <a:t>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2021</a:t>
            </a:r>
          </a:p>
          <a:p>
            <a:r>
              <a:rPr lang="en-GB" sz="900" dirty="0" smtClean="0">
                <a:latin typeface="Calibri" panose="020F0502020204030204" pitchFamily="34" charset="0"/>
                <a:cs typeface="Calibri" panose="020F0502020204030204" pitchFamily="34" charset="0"/>
              </a:rPr>
              <a:t>Grace Sunerton (Assistant Psychologist)</a:t>
            </a:r>
          </a:p>
          <a:p>
            <a:r>
              <a:rPr lang="en-GB" sz="900" dirty="0" smtClean="0">
                <a:latin typeface="Calibri" panose="020F0502020204030204" pitchFamily="34" charset="0"/>
                <a:cs typeface="Calibri" panose="020F0502020204030204" pitchFamily="34" charset="0"/>
              </a:rPr>
              <a:t>Alice Roblin (Senior Clinical Neuropsychologist)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284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Group measures</a:t>
            </a:r>
            <a:endParaRPr lang="en-GB" dirty="0">
              <a:latin typeface="Calibri" panose="020F0502020204030204" pitchFamily="34" charset="0"/>
              <a:cs typeface="Calibri" panose="020F0502020204030204" pitchFamily="34" charset="0"/>
            </a:endParaRPr>
          </a:p>
        </p:txBody>
      </p:sp>
      <p:pic>
        <p:nvPicPr>
          <p:cNvPr id="3076" name="Picture 4" descr="Image result for questionnaire clip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567923"/>
            <a:ext cx="1909181" cy="264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486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break</a:t>
            </a:r>
            <a:endParaRPr lang="en-GB" dirty="0"/>
          </a:p>
        </p:txBody>
      </p:sp>
      <p:pic>
        <p:nvPicPr>
          <p:cNvPr id="7" name="Picture 14" descr="Image result for coffee break clip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3645024"/>
            <a:ext cx="2448272" cy="22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07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Cognitive Abilities</a:t>
            </a:r>
            <a:endParaRPr lang="en-GB" dirty="0">
              <a:latin typeface="Calibri" panose="020F0502020204030204" pitchFamily="34" charset="0"/>
              <a:cs typeface="Calibri" panose="020F0502020204030204" pitchFamily="34" charset="0"/>
            </a:endParaRPr>
          </a:p>
        </p:txBody>
      </p:sp>
      <p:pic>
        <p:nvPicPr>
          <p:cNvPr id="4105" name="Picture 28" descr="Image result for brain black white">
            <a:hlinkClick r:id="rId3"/>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998909" y="2672952"/>
            <a:ext cx="2732088" cy="273208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059680" y="2057400"/>
            <a:ext cx="462108" cy="7442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 name="Straight Arrow Connector 6"/>
          <p:cNvCxnSpPr>
            <a:endCxn id="13" idx="1"/>
          </p:cNvCxnSpPr>
          <p:nvPr/>
        </p:nvCxnSpPr>
        <p:spPr>
          <a:xfrm flipV="1">
            <a:off x="5745455" y="3507415"/>
            <a:ext cx="1088120" cy="317"/>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0" name="Straight Arrow Connector 9"/>
          <p:cNvCxnSpPr/>
          <p:nvPr/>
        </p:nvCxnSpPr>
        <p:spPr>
          <a:xfrm flipH="1" flipV="1">
            <a:off x="2870200" y="2323068"/>
            <a:ext cx="693688" cy="601876"/>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4" name="Text Box 2"/>
          <p:cNvSpPr txBox="1">
            <a:spLocks noChangeArrowheads="1"/>
          </p:cNvSpPr>
          <p:nvPr/>
        </p:nvSpPr>
        <p:spPr bwMode="auto">
          <a:xfrm>
            <a:off x="3282315" y="3295325"/>
            <a:ext cx="23812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2626"/>
                </a:solidFill>
                <a:effectLst/>
                <a:latin typeface="Calibri" pitchFamily="34" charset="0"/>
                <a:ea typeface="Calibri" pitchFamily="34" charset="0"/>
                <a:cs typeface="Times New Roman" pitchFamily="18" charset="0"/>
              </a:rPr>
              <a:t>Types of Cognitive Abilities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 Box 1"/>
          <p:cNvSpPr txBox="1">
            <a:spLocks noChangeArrowheads="1"/>
          </p:cNvSpPr>
          <p:nvPr/>
        </p:nvSpPr>
        <p:spPr bwMode="auto">
          <a:xfrm>
            <a:off x="6058827" y="5535704"/>
            <a:ext cx="22748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D99594"/>
                </a:solidFill>
                <a:effectLst/>
                <a:latin typeface="Calibri" pitchFamily="34" charset="0"/>
                <a:ea typeface="Calibri" pitchFamily="34" charset="0"/>
                <a:cs typeface="Times New Roman" pitchFamily="18" charset="0"/>
              </a:rPr>
              <a:t>Executive Functioning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2"/>
          <p:cNvSpPr txBox="1">
            <a:spLocks noChangeArrowheads="1"/>
          </p:cNvSpPr>
          <p:nvPr/>
        </p:nvSpPr>
        <p:spPr bwMode="auto">
          <a:xfrm>
            <a:off x="617640" y="5517232"/>
            <a:ext cx="22860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948A54"/>
                </a:solidFill>
                <a:effectLst/>
                <a:latin typeface="Calibri" pitchFamily="34" charset="0"/>
                <a:ea typeface="Calibri" pitchFamily="34" charset="0"/>
                <a:cs typeface="Times New Roman" pitchFamily="18" charset="0"/>
              </a:rPr>
              <a:t>Information Processing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4"/>
          <p:cNvSpPr txBox="1">
            <a:spLocks noChangeArrowheads="1"/>
          </p:cNvSpPr>
          <p:nvPr/>
        </p:nvSpPr>
        <p:spPr bwMode="auto">
          <a:xfrm>
            <a:off x="6833575" y="3294690"/>
            <a:ext cx="12017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C2D69B"/>
                </a:solidFill>
                <a:effectLst/>
                <a:latin typeface="Calibri" pitchFamily="34" charset="0"/>
                <a:ea typeface="Calibri" pitchFamily="34" charset="0"/>
                <a:cs typeface="Times New Roman" pitchFamily="18" charset="0"/>
              </a:rPr>
              <a:t>Attention</a:t>
            </a:r>
            <a:r>
              <a:rPr kumimoji="0" lang="en-GB" alt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 Box 12"/>
          <p:cNvSpPr txBox="1">
            <a:spLocks noChangeArrowheads="1"/>
          </p:cNvSpPr>
          <p:nvPr/>
        </p:nvSpPr>
        <p:spPr bwMode="auto">
          <a:xfrm>
            <a:off x="5367312" y="1518006"/>
            <a:ext cx="2009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FABF8F"/>
                </a:solidFill>
                <a:effectLst/>
                <a:latin typeface="Calibri" pitchFamily="34" charset="0"/>
                <a:ea typeface="Calibri" pitchFamily="34" charset="0"/>
                <a:cs typeface="Times New Roman" pitchFamily="18" charset="0"/>
              </a:rPr>
              <a:t>Memory</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r>
              <a:rPr kumimoji="0" lang="en-GB" altLang="en-US" sz="1400" b="0" i="0" u="none" strike="noStrike" cap="none" normalizeH="0" baseline="0" smtClean="0">
                <a:ln>
                  <a:noFill/>
                </a:ln>
                <a:solidFill>
                  <a:srgbClr val="92CDDC"/>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600" b="0" i="0" u="none" strike="noStrike" cap="none" normalizeH="0" baseline="0" smtClean="0">
                <a:ln>
                  <a:noFill/>
                </a:ln>
                <a:solidFill>
                  <a:schemeClr val="tx1"/>
                </a:solidFill>
                <a:effectLst/>
                <a:latin typeface="Arial" pitchFamily="34" charset="0"/>
                <a:cs typeface="Arial" pitchFamily="34" charset="0"/>
              </a:rPr>
              <a:t/>
            </a:r>
            <a:br>
              <a:rPr kumimoji="0" lang="en-GB" altLang="en-US" sz="6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0"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4784725" algn="l"/>
              </a:tabLst>
              <a:defRPr>
                <a:solidFill>
                  <a:schemeClr val="tx1"/>
                </a:solidFill>
                <a:latin typeface="Arial" pitchFamily="34" charset="0"/>
                <a:cs typeface="Arial" pitchFamily="34" charset="0"/>
              </a:defRPr>
            </a:lvl1pPr>
            <a:lvl2pPr fontAlgn="base">
              <a:spcBef>
                <a:spcPct val="0"/>
              </a:spcBef>
              <a:spcAft>
                <a:spcPct val="0"/>
              </a:spcAft>
              <a:tabLst>
                <a:tab pos="4784725" algn="l"/>
              </a:tabLst>
              <a:defRPr>
                <a:solidFill>
                  <a:schemeClr val="tx1"/>
                </a:solidFill>
                <a:latin typeface="Arial" pitchFamily="34" charset="0"/>
                <a:cs typeface="Arial" pitchFamily="34" charset="0"/>
              </a:defRPr>
            </a:lvl2pPr>
            <a:lvl3pPr fontAlgn="base">
              <a:spcBef>
                <a:spcPct val="0"/>
              </a:spcBef>
              <a:spcAft>
                <a:spcPct val="0"/>
              </a:spcAft>
              <a:tabLst>
                <a:tab pos="4784725" algn="l"/>
              </a:tabLst>
              <a:defRPr>
                <a:solidFill>
                  <a:schemeClr val="tx1"/>
                </a:solidFill>
                <a:latin typeface="Arial" pitchFamily="34" charset="0"/>
                <a:cs typeface="Arial" pitchFamily="34" charset="0"/>
              </a:defRPr>
            </a:lvl3pPr>
            <a:lvl4pPr fontAlgn="base">
              <a:spcBef>
                <a:spcPct val="0"/>
              </a:spcBef>
              <a:spcAft>
                <a:spcPct val="0"/>
              </a:spcAft>
              <a:tabLst>
                <a:tab pos="4784725" algn="l"/>
              </a:tabLst>
              <a:defRPr>
                <a:solidFill>
                  <a:schemeClr val="tx1"/>
                </a:solidFill>
                <a:latin typeface="Arial" pitchFamily="34" charset="0"/>
                <a:cs typeface="Arial" pitchFamily="34" charset="0"/>
              </a:defRPr>
            </a:lvl4pPr>
            <a:lvl5pPr fontAlgn="base">
              <a:spcBef>
                <a:spcPct val="0"/>
              </a:spcBef>
              <a:spcAft>
                <a:spcPct val="0"/>
              </a:spcAft>
              <a:tabLst>
                <a:tab pos="4784725" algn="l"/>
              </a:tabLst>
              <a:defRPr>
                <a:solidFill>
                  <a:schemeClr val="tx1"/>
                </a:solidFill>
                <a:latin typeface="Arial" pitchFamily="34" charset="0"/>
                <a:cs typeface="Arial" pitchFamily="34" charset="0"/>
              </a:defRPr>
            </a:lvl5pPr>
            <a:lvl6pPr fontAlgn="base">
              <a:spcBef>
                <a:spcPct val="0"/>
              </a:spcBef>
              <a:spcAft>
                <a:spcPct val="0"/>
              </a:spcAft>
              <a:tabLst>
                <a:tab pos="4784725" algn="l"/>
              </a:tabLst>
              <a:defRPr>
                <a:solidFill>
                  <a:schemeClr val="tx1"/>
                </a:solidFill>
                <a:latin typeface="Arial" pitchFamily="34" charset="0"/>
                <a:cs typeface="Arial" pitchFamily="34" charset="0"/>
              </a:defRPr>
            </a:lvl6pPr>
            <a:lvl7pPr fontAlgn="base">
              <a:spcBef>
                <a:spcPct val="0"/>
              </a:spcBef>
              <a:spcAft>
                <a:spcPct val="0"/>
              </a:spcAft>
              <a:tabLst>
                <a:tab pos="4784725" algn="l"/>
              </a:tabLst>
              <a:defRPr>
                <a:solidFill>
                  <a:schemeClr val="tx1"/>
                </a:solidFill>
                <a:latin typeface="Arial" pitchFamily="34" charset="0"/>
                <a:cs typeface="Arial" pitchFamily="34" charset="0"/>
              </a:defRPr>
            </a:lvl7pPr>
            <a:lvl8pPr fontAlgn="base">
              <a:spcBef>
                <a:spcPct val="0"/>
              </a:spcBef>
              <a:spcAft>
                <a:spcPct val="0"/>
              </a:spcAft>
              <a:tabLst>
                <a:tab pos="4784725" algn="l"/>
              </a:tabLst>
              <a:defRPr>
                <a:solidFill>
                  <a:schemeClr val="tx1"/>
                </a:solidFill>
                <a:latin typeface="Arial" pitchFamily="34" charset="0"/>
                <a:cs typeface="Arial" pitchFamily="34" charset="0"/>
              </a:defRPr>
            </a:lvl8pPr>
            <a:lvl9pPr fontAlgn="base">
              <a:spcBef>
                <a:spcPct val="0"/>
              </a:spcBef>
              <a:spcAft>
                <a:spcPct val="0"/>
              </a:spcAft>
              <a:tabLst>
                <a:tab pos="478472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784725" algn="l"/>
              </a:tabLst>
            </a:pPr>
            <a:r>
              <a:rPr kumimoji="0" lang="en-GB"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84725" algn="l"/>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Arial" pitchFamily="34" charset="0"/>
                <a:cs typeface="Arial" pitchFamily="34"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0" y="2286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Text Box 2"/>
          <p:cNvSpPr txBox="1">
            <a:spLocks noChangeArrowheads="1"/>
          </p:cNvSpPr>
          <p:nvPr/>
        </p:nvSpPr>
        <p:spPr bwMode="auto">
          <a:xfrm>
            <a:off x="453587" y="3295325"/>
            <a:ext cx="2009140" cy="42481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1600" b="1" dirty="0" smtClean="0">
                <a:solidFill>
                  <a:srgbClr val="B2A1C7"/>
                </a:solidFill>
                <a:effectLst/>
                <a:latin typeface="Calibri"/>
                <a:ea typeface="Calibri"/>
                <a:cs typeface="Times New Roman"/>
              </a:rPr>
              <a:t>Visuospatial Skills</a:t>
            </a:r>
            <a:r>
              <a:rPr lang="en-GB" sz="1600" dirty="0" smtClean="0">
                <a:solidFill>
                  <a:srgbClr val="B2A1C7"/>
                </a:solidFill>
                <a:effectLst/>
                <a:latin typeface="Calibri"/>
                <a:ea typeface="Calibri"/>
                <a:cs typeface="Times New Roman"/>
              </a:rPr>
              <a:t>      </a:t>
            </a:r>
            <a:r>
              <a:rPr lang="en-GB" sz="1400" dirty="0" smtClean="0">
                <a:solidFill>
                  <a:srgbClr val="B2A1C7"/>
                </a:solidFill>
                <a:effectLst/>
                <a:latin typeface="Calibri"/>
                <a:ea typeface="Calibri"/>
                <a:cs typeface="Times New Roman"/>
              </a:rPr>
              <a:t>                   </a:t>
            </a:r>
            <a:endParaRPr lang="en-GB" sz="1100" dirty="0">
              <a:effectLst/>
              <a:latin typeface="Calibri"/>
              <a:ea typeface="Calibri"/>
              <a:cs typeface="Times New Roman"/>
            </a:endParaRPr>
          </a:p>
        </p:txBody>
      </p:sp>
      <p:sp>
        <p:nvSpPr>
          <p:cNvPr id="27" name="Text Box 2"/>
          <p:cNvSpPr txBox="1">
            <a:spLocks noChangeArrowheads="1"/>
          </p:cNvSpPr>
          <p:nvPr/>
        </p:nvSpPr>
        <p:spPr bwMode="auto">
          <a:xfrm>
            <a:off x="1865630" y="1902395"/>
            <a:ext cx="2009140" cy="42481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1600" b="1">
                <a:solidFill>
                  <a:srgbClr val="92CDDC"/>
                </a:solidFill>
                <a:effectLst/>
                <a:latin typeface="Calibri"/>
                <a:ea typeface="Calibri"/>
                <a:cs typeface="Times New Roman"/>
              </a:rPr>
              <a:t>Language</a:t>
            </a:r>
            <a:endParaRPr lang="en-GB" sz="1100">
              <a:effectLst/>
              <a:latin typeface="Calibri"/>
              <a:ea typeface="Calibri"/>
              <a:cs typeface="Times New Roman"/>
            </a:endParaRPr>
          </a:p>
        </p:txBody>
      </p:sp>
      <p:cxnSp>
        <p:nvCxnSpPr>
          <p:cNvPr id="32" name="Straight Arrow Connector 31"/>
          <p:cNvCxnSpPr/>
          <p:nvPr/>
        </p:nvCxnSpPr>
        <p:spPr>
          <a:xfrm flipH="1">
            <a:off x="2195736" y="3507099"/>
            <a:ext cx="1007374" cy="63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7" name="Straight Arrow Connector 36"/>
          <p:cNvCxnSpPr/>
          <p:nvPr/>
        </p:nvCxnSpPr>
        <p:spPr>
          <a:xfrm flipH="1">
            <a:off x="2475870" y="4811913"/>
            <a:ext cx="778105" cy="70160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9" name="Straight Arrow Connector 38"/>
          <p:cNvCxnSpPr/>
          <p:nvPr/>
        </p:nvCxnSpPr>
        <p:spPr>
          <a:xfrm>
            <a:off x="5367312" y="4797492"/>
            <a:ext cx="809579" cy="70160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21243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Attention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 Focused or selective attention</a:t>
            </a:r>
          </a:p>
          <a:p>
            <a:r>
              <a:rPr lang="en-GB" dirty="0" smtClean="0">
                <a:latin typeface="Calibri" panose="020F0502020204030204" pitchFamily="34" charset="0"/>
                <a:cs typeface="Calibri" panose="020F0502020204030204" pitchFamily="34" charset="0"/>
              </a:rPr>
              <a:t> Sustained attention </a:t>
            </a:r>
          </a:p>
          <a:p>
            <a:r>
              <a:rPr lang="en-GB" dirty="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Divided attention</a:t>
            </a:r>
          </a:p>
          <a:p>
            <a:r>
              <a:rPr lang="en-GB" dirty="0" smtClean="0">
                <a:latin typeface="Calibri" panose="020F0502020204030204" pitchFamily="34" charset="0"/>
                <a:cs typeface="Calibri" panose="020F0502020204030204" pitchFamily="34" charset="0"/>
              </a:rPr>
              <a:t> Alternating Attention</a:t>
            </a:r>
            <a:endParaRPr lang="en-GB" dirty="0">
              <a:latin typeface="Calibri" panose="020F0502020204030204" pitchFamily="34" charset="0"/>
              <a:cs typeface="Calibri" panose="020F0502020204030204" pitchFamily="34"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20084" r="-1"/>
          <a:stretch/>
        </p:blipFill>
        <p:spPr bwMode="auto">
          <a:xfrm>
            <a:off x="7452320" y="5078896"/>
            <a:ext cx="1112520" cy="1318260"/>
          </a:xfrm>
          <a:prstGeom prst="rect">
            <a:avLst/>
          </a:prstGeom>
          <a:noFill/>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t="6604" r="22351"/>
          <a:stretch/>
        </p:blipFill>
        <p:spPr bwMode="auto">
          <a:xfrm>
            <a:off x="467544" y="3723109"/>
            <a:ext cx="1076325" cy="1133475"/>
          </a:xfrm>
          <a:prstGeom prst="rect">
            <a:avLst/>
          </a:prstGeom>
          <a:noFill/>
          <a:ln>
            <a:noFill/>
          </a:ln>
          <a:extLst>
            <a:ext uri="{53640926-AAD7-44D8-BBD7-CCE9431645EC}">
              <a14:shadowObscured xmlns:a14="http://schemas.microsoft.com/office/drawing/2010/main"/>
            </a:ext>
          </a:extLst>
        </p:spPr>
      </p:pic>
      <p:sp>
        <p:nvSpPr>
          <p:cNvPr id="7" name="Rectangular Callout 6"/>
          <p:cNvSpPr/>
          <p:nvPr/>
        </p:nvSpPr>
        <p:spPr>
          <a:xfrm>
            <a:off x="2051719" y="3811691"/>
            <a:ext cx="4826635" cy="956310"/>
          </a:xfrm>
          <a:prstGeom prst="wedgeRectCallout">
            <a:avLst>
              <a:gd name="adj1" fmla="val -58668"/>
              <a:gd name="adj2" fmla="val 19487"/>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ea typeface="Calibri"/>
              <a:cs typeface="Times New Roman"/>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I </a:t>
            </a:r>
            <a:r>
              <a:rPr lang="en-GB" sz="1400" dirty="0">
                <a:solidFill>
                  <a:srgbClr val="000000"/>
                </a:solidFill>
                <a:effectLst/>
                <a:latin typeface="Calibri" panose="020F0502020204030204" pitchFamily="34" charset="0"/>
                <a:ea typeface="Calibri"/>
                <a:cs typeface="Calibri" panose="020F0502020204030204" pitchFamily="34" charset="0"/>
              </a:rPr>
              <a:t>start doing something but then get distracted and start doing something else. Then I can’t remember what I was meant to be doing.</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sp>
        <p:nvSpPr>
          <p:cNvPr id="8" name="Rectangular Callout 7"/>
          <p:cNvSpPr/>
          <p:nvPr/>
        </p:nvSpPr>
        <p:spPr>
          <a:xfrm>
            <a:off x="2447244" y="5257612"/>
            <a:ext cx="4316730" cy="873636"/>
          </a:xfrm>
          <a:prstGeom prst="wedgeRectCallout">
            <a:avLst>
              <a:gd name="adj1" fmla="val 63829"/>
              <a:gd name="adj2" fmla="val -2683"/>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My </a:t>
            </a:r>
            <a:r>
              <a:rPr lang="en-GB" sz="1400" dirty="0">
                <a:solidFill>
                  <a:srgbClr val="000000"/>
                </a:solidFill>
                <a:effectLst/>
                <a:latin typeface="Calibri" panose="020F0502020204030204" pitchFamily="34" charset="0"/>
                <a:ea typeface="Calibri"/>
                <a:cs typeface="Calibri" panose="020F0502020204030204" pitchFamily="34" charset="0"/>
              </a:rPr>
              <a:t>mind often wanders when I read or watch TV. I’ll get to the end of a programme or page and have no idea what I read or watched.</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pic>
        <p:nvPicPr>
          <p:cNvPr id="6146" name="Picture 2" descr="Related image">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5519" t="5251" r="15765" b="4354"/>
          <a:stretch/>
        </p:blipFill>
        <p:spPr bwMode="auto">
          <a:xfrm>
            <a:off x="5724128" y="764704"/>
            <a:ext cx="244837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24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Information Processing</a:t>
            </a:r>
            <a:endParaRPr lang="en-GB" dirty="0">
              <a:latin typeface="Calibri" panose="020F0502020204030204" pitchFamily="34" charset="0"/>
              <a:cs typeface="Calibri" panose="020F0502020204030204" pitchFamily="34" charset="0"/>
            </a:endParaRPr>
          </a:p>
        </p:txBody>
      </p:sp>
      <p:pic>
        <p:nvPicPr>
          <p:cNvPr id="4" name="Picture 3" descr="Image result for brain compute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292080" y="620688"/>
            <a:ext cx="3129280" cy="2167255"/>
          </a:xfrm>
          <a:prstGeom prst="rect">
            <a:avLst/>
          </a:prstGeom>
          <a:noFill/>
          <a:ln>
            <a:noFill/>
          </a:ln>
        </p:spPr>
      </p:pic>
      <p:sp>
        <p:nvSpPr>
          <p:cNvPr id="5" name="Rectangular Callout 4"/>
          <p:cNvSpPr/>
          <p:nvPr/>
        </p:nvSpPr>
        <p:spPr>
          <a:xfrm>
            <a:off x="2507064" y="3191535"/>
            <a:ext cx="4316730" cy="956310"/>
          </a:xfrm>
          <a:prstGeom prst="wedgeRectCallout">
            <a:avLst>
              <a:gd name="adj1" fmla="val -67878"/>
              <a:gd name="adj2" fmla="val -11994"/>
            </a:avLst>
          </a:prstGeom>
          <a:solidFill>
            <a:srgbClr val="E5F3F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It takes me longer to answer questions now. If someone asks me something I have to stop and think about what it means before I can answer</a:t>
            </a:r>
            <a:r>
              <a:rPr lang="en-GB" sz="1400" dirty="0" smtClean="0">
                <a:solidFill>
                  <a:srgbClr val="000000"/>
                </a:solidFill>
                <a:effectLst/>
                <a:latin typeface="Calibri" panose="020F0502020204030204" pitchFamily="34" charset="0"/>
                <a:ea typeface="Calibri"/>
                <a:cs typeface="Calibri" panose="020F0502020204030204" pitchFamily="34" charset="0"/>
              </a:rPr>
              <a:t>.</a:t>
            </a:r>
            <a:endParaRPr lang="en-GB" sz="1100" dirty="0">
              <a:effectLst/>
              <a:latin typeface="Calibri" panose="020F0502020204030204" pitchFamily="34" charset="0"/>
              <a:ea typeface="Calibri"/>
              <a:cs typeface="Calibri" panose="020F0502020204030204" pitchFamily="34" charset="0"/>
            </a:endParaRPr>
          </a:p>
        </p:txBody>
      </p:sp>
      <p:sp>
        <p:nvSpPr>
          <p:cNvPr id="6" name="Rectangular Callout 5"/>
          <p:cNvSpPr/>
          <p:nvPr/>
        </p:nvSpPr>
        <p:spPr>
          <a:xfrm>
            <a:off x="2124681" y="5013176"/>
            <a:ext cx="4316730" cy="936105"/>
          </a:xfrm>
          <a:prstGeom prst="wedgeRectCallout">
            <a:avLst>
              <a:gd name="adj1" fmla="val 68085"/>
              <a:gd name="adj2" fmla="val 4942"/>
            </a:avLst>
          </a:prstGeom>
          <a:solidFill>
            <a:srgbClr val="E5F3F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If someone’s explaining what something means I have to ask them to slow down and repeat it because it takes a while for the information to sink in</a:t>
            </a:r>
            <a:r>
              <a:rPr lang="en-GB" sz="1400" dirty="0" smtClean="0">
                <a:solidFill>
                  <a:srgbClr val="000000"/>
                </a:solidFill>
                <a:effectLst/>
                <a:latin typeface="Calibri" panose="020F0502020204030204" pitchFamily="34" charset="0"/>
                <a:ea typeface="Calibri"/>
                <a:cs typeface="Calibri" panose="020F0502020204030204" pitchFamily="34" charset="0"/>
              </a:rPr>
              <a:t>.</a:t>
            </a:r>
            <a:r>
              <a:rPr lang="en-GB" sz="1100" dirty="0">
                <a:effectLst/>
                <a:ea typeface="Calibri"/>
                <a:cs typeface="Times New Roman"/>
              </a:rPr>
              <a:t> </a:t>
            </a:r>
          </a:p>
        </p:txBody>
      </p:sp>
      <p:pic>
        <p:nvPicPr>
          <p:cNvPr id="7" name="Picture 6"/>
          <p:cNvPicPr/>
          <p:nvPr/>
        </p:nvPicPr>
        <p:blipFill rotWithShape="1">
          <a:blip r:embed="rId5">
            <a:extLst>
              <a:ext uri="{28A0092B-C50C-407E-A947-70E740481C1C}">
                <a14:useLocalDpi xmlns:a14="http://schemas.microsoft.com/office/drawing/2010/main" val="0"/>
              </a:ext>
            </a:extLst>
          </a:blip>
          <a:srcRect t="6604" r="22351"/>
          <a:stretch/>
        </p:blipFill>
        <p:spPr bwMode="auto">
          <a:xfrm>
            <a:off x="571340" y="2941710"/>
            <a:ext cx="1076325" cy="1133475"/>
          </a:xfrm>
          <a:prstGeom prst="rect">
            <a:avLst/>
          </a:prstGeom>
          <a:noFill/>
          <a:ln>
            <a:noFill/>
          </a:ln>
          <a:extLst>
            <a:ext uri="{53640926-AAD7-44D8-BBD7-CCE9431645EC}">
              <a14:shadowObscured xmlns:a14="http://schemas.microsoft.com/office/drawing/2010/main"/>
            </a:ext>
          </a:extLst>
        </p:spPr>
      </p:pic>
      <p:pic>
        <p:nvPicPr>
          <p:cNvPr id="8" name="Picture 7"/>
          <p:cNvPicPr/>
          <p:nvPr/>
        </p:nvPicPr>
        <p:blipFill rotWithShape="1">
          <a:blip r:embed="rId6">
            <a:extLst>
              <a:ext uri="{28A0092B-C50C-407E-A947-70E740481C1C}">
                <a14:useLocalDpi xmlns:a14="http://schemas.microsoft.com/office/drawing/2010/main" val="0"/>
              </a:ext>
            </a:extLst>
          </a:blip>
          <a:srcRect l="20084" r="-1"/>
          <a:stretch/>
        </p:blipFill>
        <p:spPr bwMode="auto">
          <a:xfrm>
            <a:off x="7260784" y="4725144"/>
            <a:ext cx="1112520" cy="1318260"/>
          </a:xfrm>
          <a:prstGeom prst="rect">
            <a:avLst/>
          </a:prstGeom>
          <a:noFill/>
          <a:ln>
            <a:noFill/>
          </a:ln>
          <a:extLst>
            <a:ext uri="{53640926-AAD7-44D8-BBD7-CCE9431645EC}">
              <a14:shadowObscured xmlns:a14="http://schemas.microsoft.com/office/drawing/2010/main"/>
            </a:ext>
          </a:extLst>
        </p:spPr>
      </p:pic>
      <p:sp>
        <p:nvSpPr>
          <p:cNvPr id="9" name="Content Placeholder 2"/>
          <p:cNvSpPr>
            <a:spLocks noGrp="1"/>
          </p:cNvSpPr>
          <p:nvPr>
            <p:ph idx="1"/>
          </p:nvPr>
        </p:nvSpPr>
        <p:spPr>
          <a:xfrm>
            <a:off x="457200" y="1600200"/>
            <a:ext cx="8229600" cy="4876800"/>
          </a:xfrm>
        </p:spPr>
        <p:txBody>
          <a:bodyPr/>
          <a:lstStyle/>
          <a:p>
            <a:r>
              <a:rPr lang="en-GB" dirty="0" smtClean="0">
                <a:latin typeface="Calibri" panose="020F0502020204030204" pitchFamily="34" charset="0"/>
                <a:cs typeface="Calibri" panose="020F0502020204030204" pitchFamily="34" charset="0"/>
              </a:rPr>
              <a:t>Taking in information</a:t>
            </a:r>
          </a:p>
          <a:p>
            <a:r>
              <a:rPr lang="en-GB" dirty="0" smtClean="0">
                <a:latin typeface="Calibri" panose="020F0502020204030204" pitchFamily="34" charset="0"/>
                <a:cs typeface="Calibri" panose="020F0502020204030204" pitchFamily="34" charset="0"/>
              </a:rPr>
              <a:t>Processing information</a:t>
            </a:r>
          </a:p>
          <a:p>
            <a:r>
              <a:rPr lang="en-GB" dirty="0" smtClean="0">
                <a:latin typeface="Calibri" panose="020F0502020204030204" pitchFamily="34" charset="0"/>
                <a:cs typeface="Calibri" panose="020F0502020204030204" pitchFamily="34" charset="0"/>
              </a:rPr>
              <a:t>Acting on information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6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Executive Functioning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Planning and organising</a:t>
            </a:r>
          </a:p>
          <a:p>
            <a:r>
              <a:rPr lang="en-GB" dirty="0" smtClean="0">
                <a:latin typeface="Calibri" panose="020F0502020204030204" pitchFamily="34" charset="0"/>
                <a:cs typeface="Calibri" panose="020F0502020204030204" pitchFamily="34" charset="0"/>
              </a:rPr>
              <a:t>Sequencing</a:t>
            </a:r>
          </a:p>
          <a:p>
            <a:r>
              <a:rPr lang="en-GB" dirty="0" smtClean="0">
                <a:latin typeface="Calibri" panose="020F0502020204030204" pitchFamily="34" charset="0"/>
                <a:cs typeface="Calibri" panose="020F0502020204030204" pitchFamily="34" charset="0"/>
              </a:rPr>
              <a:t>Flexible thinking</a:t>
            </a:r>
          </a:p>
          <a:p>
            <a:r>
              <a:rPr lang="en-GB" dirty="0" smtClean="0">
                <a:latin typeface="Calibri" panose="020F0502020204030204" pitchFamily="34" charset="0"/>
                <a:cs typeface="Calibri" panose="020F0502020204030204" pitchFamily="34" charset="0"/>
              </a:rPr>
              <a:t>Self-monitoring</a:t>
            </a:r>
          </a:p>
          <a:p>
            <a:r>
              <a:rPr lang="en-GB" dirty="0" smtClean="0">
                <a:latin typeface="Calibri" panose="020F0502020204030204" pitchFamily="34" charset="0"/>
                <a:cs typeface="Calibri" panose="020F0502020204030204" pitchFamily="34" charset="0"/>
              </a:rPr>
              <a:t>Problem solving</a:t>
            </a:r>
            <a:endParaRPr lang="en-GB" dirty="0">
              <a:latin typeface="Calibri" panose="020F0502020204030204" pitchFamily="34" charset="0"/>
              <a:cs typeface="Calibri" panose="020F0502020204030204" pitchFamily="34" charset="0"/>
            </a:endParaRPr>
          </a:p>
        </p:txBody>
      </p:sp>
      <p:sp>
        <p:nvSpPr>
          <p:cNvPr id="4" name="Rectangular Callout 3"/>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 have trouble planning ahead what I need to do during the day or for specific </a:t>
            </a:r>
            <a:r>
              <a:rPr lang="en-GB" sz="1400" dirty="0" smtClean="0">
                <a:solidFill>
                  <a:srgbClr val="000000"/>
                </a:solidFill>
                <a:effectLst/>
                <a:latin typeface="Calibri" panose="020F0502020204030204" pitchFamily="34" charset="0"/>
                <a:ea typeface="Calibri"/>
                <a:cs typeface="Calibri" panose="020F0502020204030204" pitchFamily="34" charset="0"/>
              </a:rPr>
              <a:t>tasks</a:t>
            </a:r>
            <a:endParaRPr lang="en-GB" sz="1100" dirty="0">
              <a:effectLst/>
              <a:latin typeface="Calibri" panose="020F0502020204030204" pitchFamily="34" charset="0"/>
              <a:ea typeface="Calibri"/>
              <a:cs typeface="Calibri" panose="020F0502020204030204" pitchFamily="34" charset="0"/>
            </a:endParaRPr>
          </a:p>
        </p:txBody>
      </p:sp>
      <p:sp>
        <p:nvSpPr>
          <p:cNvPr id="5" name="Rectangular Callout 4"/>
          <p:cNvSpPr/>
          <p:nvPr/>
        </p:nvSpPr>
        <p:spPr>
          <a:xfrm>
            <a:off x="2123728" y="4293096"/>
            <a:ext cx="4826635" cy="576064"/>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Sometimes </a:t>
            </a:r>
            <a:r>
              <a:rPr lang="en-GB" sz="1400" dirty="0">
                <a:solidFill>
                  <a:srgbClr val="000000"/>
                </a:solidFill>
                <a:effectLst/>
                <a:latin typeface="Calibri" panose="020F0502020204030204" pitchFamily="34" charset="0"/>
                <a:ea typeface="Calibri"/>
                <a:cs typeface="Calibri" panose="020F0502020204030204" pitchFamily="34" charset="0"/>
              </a:rPr>
              <a:t>I find it hard to multi-task or change what I’m doing</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pic>
        <p:nvPicPr>
          <p:cNvPr id="6" name="Picture 5"/>
          <p:cNvPicPr/>
          <p:nvPr/>
        </p:nvPicPr>
        <p:blipFill rotWithShape="1">
          <a:blip r:embed="rId3">
            <a:extLst>
              <a:ext uri="{28A0092B-C50C-407E-A947-70E740481C1C}">
                <a14:useLocalDpi xmlns:a14="http://schemas.microsoft.com/office/drawing/2010/main" val="0"/>
              </a:ext>
            </a:extLst>
          </a:blip>
          <a:srcRect t="6604" r="22351"/>
          <a:stretch/>
        </p:blipFill>
        <p:spPr bwMode="auto">
          <a:xfrm>
            <a:off x="520537" y="4177157"/>
            <a:ext cx="1076325" cy="1133475"/>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pic>
        <p:nvPicPr>
          <p:cNvPr id="8" name="Picture 7" descr="Image result for executive function">
            <a:hlinkClick r:id="rId5"/>
          </p:cNvPr>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91505" y="764704"/>
            <a:ext cx="2406892" cy="1872208"/>
          </a:xfrm>
          <a:prstGeom prst="rect">
            <a:avLst/>
          </a:prstGeom>
          <a:ln>
            <a:noFill/>
          </a:ln>
          <a:effectLst>
            <a:softEdge rad="112500"/>
          </a:effectLst>
        </p:spPr>
      </p:pic>
    </p:spTree>
    <p:extLst>
      <p:ext uri="{BB962C8B-B14F-4D97-AF65-F5344CB8AC3E}">
        <p14:creationId xmlns:p14="http://schemas.microsoft.com/office/powerpoint/2010/main" val="23347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Language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Expressive language</a:t>
            </a:r>
          </a:p>
          <a:p>
            <a:r>
              <a:rPr lang="en-GB" dirty="0" smtClean="0">
                <a:latin typeface="Calibri" panose="020F0502020204030204" pitchFamily="34" charset="0"/>
                <a:cs typeface="Calibri" panose="020F0502020204030204" pitchFamily="34" charset="0"/>
              </a:rPr>
              <a:t>Receptive language</a:t>
            </a:r>
          </a:p>
          <a:p>
            <a:r>
              <a:rPr lang="en-GB" dirty="0" smtClean="0">
                <a:latin typeface="Calibri" panose="020F0502020204030204" pitchFamily="34" charset="0"/>
                <a:cs typeface="Calibri" panose="020F0502020204030204" pitchFamily="34" charset="0"/>
              </a:rPr>
              <a:t>Articulation</a:t>
            </a:r>
            <a:endParaRPr lang="en-GB" dirty="0">
              <a:latin typeface="Calibri" panose="020F0502020204030204" pitchFamily="34" charset="0"/>
              <a:cs typeface="Calibri" panose="020F0502020204030204" pitchFamily="34"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6604" r="22351"/>
          <a:stretch/>
        </p:blipFill>
        <p:spPr bwMode="auto">
          <a:xfrm>
            <a:off x="755576" y="3717032"/>
            <a:ext cx="1076325" cy="1133475"/>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sp>
        <p:nvSpPr>
          <p:cNvPr id="6" name="Rectangular Callout 5"/>
          <p:cNvSpPr/>
          <p:nvPr/>
        </p:nvSpPr>
        <p:spPr>
          <a:xfrm>
            <a:off x="2267744" y="3705248"/>
            <a:ext cx="4826635" cy="576064"/>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I often </a:t>
            </a:r>
            <a:r>
              <a:rPr lang="en-GB" sz="1400" dirty="0">
                <a:solidFill>
                  <a:srgbClr val="000000"/>
                </a:solidFill>
                <a:effectLst/>
                <a:latin typeface="Calibri" panose="020F0502020204030204" pitchFamily="34" charset="0"/>
                <a:ea typeface="Calibri"/>
                <a:cs typeface="Calibri" panose="020F0502020204030204" pitchFamily="34" charset="0"/>
              </a:rPr>
              <a:t>find it hard to </a:t>
            </a:r>
            <a:r>
              <a:rPr lang="en-GB" sz="1400" dirty="0" smtClean="0">
                <a:solidFill>
                  <a:srgbClr val="000000"/>
                </a:solidFill>
                <a:effectLst/>
                <a:latin typeface="Calibri" panose="020F0502020204030204" pitchFamily="34" charset="0"/>
                <a:ea typeface="Calibri"/>
                <a:cs typeface="Calibri" panose="020F0502020204030204" pitchFamily="34" charset="0"/>
              </a:rPr>
              <a:t>find the right words</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sp>
        <p:nvSpPr>
          <p:cNvPr id="7" name="Rectangular Callout 6"/>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 have trouble </a:t>
            </a:r>
            <a:r>
              <a:rPr lang="en-GB" sz="1400" dirty="0" smtClean="0">
                <a:solidFill>
                  <a:srgbClr val="000000"/>
                </a:solidFill>
                <a:effectLst/>
                <a:latin typeface="Calibri" panose="020F0502020204030204" pitchFamily="34" charset="0"/>
                <a:ea typeface="Calibri"/>
                <a:cs typeface="Calibri" panose="020F0502020204030204" pitchFamily="34" charset="0"/>
              </a:rPr>
              <a:t>understanding conversations</a:t>
            </a:r>
            <a:endParaRPr lang="en-GB" sz="1100" dirty="0">
              <a:effectLst/>
              <a:latin typeface="Calibri" panose="020F0502020204030204" pitchFamily="34" charset="0"/>
              <a:ea typeface="Calibri"/>
              <a:cs typeface="Calibri" panose="020F0502020204030204" pitchFamily="34" charset="0"/>
            </a:endParaRPr>
          </a:p>
        </p:txBody>
      </p:sp>
      <p:pic>
        <p:nvPicPr>
          <p:cNvPr id="8196" name="Picture 4" descr="Image result for speech clipart">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5726" y="620688"/>
            <a:ext cx="2838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69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Calibri" panose="020F0502020204030204" pitchFamily="34" charset="0"/>
                <a:cs typeface="Calibri" panose="020F0502020204030204" pitchFamily="34" charset="0"/>
              </a:rPr>
              <a:t>Visuo</a:t>
            </a:r>
            <a:r>
              <a:rPr lang="en-GB" dirty="0" smtClean="0">
                <a:latin typeface="Calibri" panose="020F0502020204030204" pitchFamily="34" charset="0"/>
                <a:cs typeface="Calibri" panose="020F0502020204030204" pitchFamily="34" charset="0"/>
              </a:rPr>
              <a:t>-Spatial Skills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Represent</a:t>
            </a:r>
          </a:p>
          <a:p>
            <a:r>
              <a:rPr lang="en-GB" dirty="0" smtClean="0">
                <a:latin typeface="Calibri" panose="020F0502020204030204" pitchFamily="34" charset="0"/>
                <a:cs typeface="Calibri" panose="020F0502020204030204" pitchFamily="34" charset="0"/>
              </a:rPr>
              <a:t>Analyse</a:t>
            </a:r>
          </a:p>
          <a:p>
            <a:r>
              <a:rPr lang="en-GB" dirty="0" smtClean="0">
                <a:latin typeface="Calibri" panose="020F0502020204030204" pitchFamily="34" charset="0"/>
                <a:cs typeface="Calibri" panose="020F0502020204030204" pitchFamily="34" charset="0"/>
              </a:rPr>
              <a:t>Manipulate</a:t>
            </a:r>
            <a:endParaRPr lang="en-GB" dirty="0">
              <a:latin typeface="Calibri" panose="020F0502020204030204" pitchFamily="34" charset="0"/>
              <a:cs typeface="Calibri" panose="020F0502020204030204" pitchFamily="34"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6604" r="22351"/>
          <a:stretch/>
        </p:blipFill>
        <p:spPr bwMode="auto">
          <a:xfrm>
            <a:off x="755576" y="3717032"/>
            <a:ext cx="1076325" cy="1133475"/>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sp>
        <p:nvSpPr>
          <p:cNvPr id="6" name="Rectangular Callout 5"/>
          <p:cNvSpPr/>
          <p:nvPr/>
        </p:nvSpPr>
        <p:spPr>
          <a:xfrm>
            <a:off x="2267744" y="3705247"/>
            <a:ext cx="4826635" cy="659857"/>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I often bump into things and find it hard to judge how where things are</a:t>
            </a:r>
            <a:endParaRPr lang="en-GB" sz="1100" dirty="0">
              <a:effectLst/>
              <a:latin typeface="Calibri" panose="020F0502020204030204" pitchFamily="34" charset="0"/>
              <a:ea typeface="Calibri"/>
              <a:cs typeface="Calibri" panose="020F0502020204030204" pitchFamily="34" charset="0"/>
            </a:endParaRPr>
          </a:p>
        </p:txBody>
      </p:sp>
      <p:sp>
        <p:nvSpPr>
          <p:cNvPr id="7" name="Rectangular Callout 6"/>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 </a:t>
            </a:r>
            <a:r>
              <a:rPr lang="en-GB" sz="1400" dirty="0" smtClean="0">
                <a:solidFill>
                  <a:srgbClr val="000000"/>
                </a:solidFill>
                <a:effectLst/>
                <a:latin typeface="Calibri" panose="020F0502020204030204" pitchFamily="34" charset="0"/>
                <a:ea typeface="Calibri"/>
                <a:cs typeface="Calibri" panose="020F0502020204030204" pitchFamily="34" charset="0"/>
              </a:rPr>
              <a:t>find it hard to figure out how to repair or build things </a:t>
            </a:r>
            <a:endParaRPr lang="en-GB" sz="1100" dirty="0">
              <a:effectLst/>
              <a:latin typeface="Calibri" panose="020F0502020204030204" pitchFamily="34" charset="0"/>
              <a:ea typeface="Calibri"/>
              <a:cs typeface="Calibri" panose="020F0502020204030204" pitchFamily="34" charset="0"/>
            </a:endParaRPr>
          </a:p>
        </p:txBody>
      </p:sp>
      <p:pic>
        <p:nvPicPr>
          <p:cNvPr id="1026" name="Picture 2" descr="Image result for cube">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152" y="764704"/>
            <a:ext cx="200643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Memory</a:t>
            </a:r>
            <a:endParaRPr lang="en-GB" dirty="0">
              <a:latin typeface="Calibri" panose="020F0502020204030204" pitchFamily="34" charset="0"/>
              <a:cs typeface="Calibri" panose="020F0502020204030204" pitchFamily="34" charset="0"/>
            </a:endParaRPr>
          </a:p>
        </p:txBody>
      </p:sp>
      <p:pic>
        <p:nvPicPr>
          <p:cNvPr id="7170" name="Picture 2" descr="Related image">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49" t="5525" r="3028" b="3057"/>
          <a:stretch/>
        </p:blipFill>
        <p:spPr bwMode="auto">
          <a:xfrm>
            <a:off x="2052084" y="1467293"/>
            <a:ext cx="4603897" cy="447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6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Goal Setting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844824"/>
            <a:ext cx="8229600" cy="4876800"/>
          </a:xfrm>
        </p:spPr>
        <p:txBody>
          <a:bodyPr/>
          <a:lstStyle/>
          <a:p>
            <a:r>
              <a:rPr lang="en-GB" dirty="0" smtClean="0">
                <a:latin typeface="Calibri" panose="020F0502020204030204" pitchFamily="34" charset="0"/>
                <a:cs typeface="Calibri" panose="020F0502020204030204" pitchFamily="34" charset="0"/>
              </a:rPr>
              <a:t>Brainstorm</a:t>
            </a:r>
          </a:p>
          <a:p>
            <a:r>
              <a:rPr lang="en-GB" dirty="0" smtClean="0">
                <a:latin typeface="Calibri" panose="020F0502020204030204" pitchFamily="34" charset="0"/>
                <a:cs typeface="Calibri" panose="020F0502020204030204" pitchFamily="34" charset="0"/>
              </a:rPr>
              <a:t>Re-examine</a:t>
            </a:r>
          </a:p>
          <a:p>
            <a:r>
              <a:rPr lang="en-GB" dirty="0" smtClean="0">
                <a:latin typeface="Calibri" panose="020F0502020204030204" pitchFamily="34" charset="0"/>
                <a:cs typeface="Calibri" panose="020F0502020204030204" pitchFamily="34" charset="0"/>
              </a:rPr>
              <a:t>SMART </a:t>
            </a:r>
          </a:p>
          <a:p>
            <a:r>
              <a:rPr lang="en-GB" dirty="0" smtClean="0">
                <a:latin typeface="Calibri" panose="020F0502020204030204" pitchFamily="34" charset="0"/>
                <a:cs typeface="Calibri" panose="020F0502020204030204" pitchFamily="34" charset="0"/>
              </a:rPr>
              <a:t>Action Plan</a:t>
            </a:r>
          </a:p>
          <a:p>
            <a:r>
              <a:rPr lang="en-GB" dirty="0" smtClean="0">
                <a:latin typeface="Calibri" panose="020F0502020204030204" pitchFamily="34" charset="0"/>
                <a:cs typeface="Calibri" panose="020F0502020204030204" pitchFamily="34" charset="0"/>
              </a:rPr>
              <a:t>Obstacles</a:t>
            </a:r>
          </a:p>
          <a:p>
            <a:r>
              <a:rPr lang="en-GB" dirty="0" smtClean="0">
                <a:latin typeface="Calibri" panose="020F0502020204030204" pitchFamily="34" charset="0"/>
                <a:cs typeface="Calibri" panose="020F0502020204030204" pitchFamily="34" charset="0"/>
              </a:rPr>
              <a:t>Reward</a:t>
            </a:r>
            <a:endParaRPr lang="en-GB" dirty="0">
              <a:latin typeface="Calibri" panose="020F0502020204030204" pitchFamily="34" charset="0"/>
              <a:cs typeface="Calibri" panose="020F0502020204030204" pitchFamily="34" charset="0"/>
            </a:endParaRPr>
          </a:p>
        </p:txBody>
      </p:sp>
      <p:pic>
        <p:nvPicPr>
          <p:cNvPr id="4" name="Picture 3" descr="Image result for goal setting">
            <a:hlinkClick r:id="rId3" tgtFrame="&quot;_blank&quo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844824"/>
            <a:ext cx="4752528" cy="3240360"/>
          </a:xfrm>
          <a:prstGeom prst="rect">
            <a:avLst/>
          </a:prstGeom>
          <a:noFill/>
          <a:ln>
            <a:noFill/>
          </a:ln>
        </p:spPr>
      </p:pic>
    </p:spTree>
    <p:extLst>
      <p:ext uri="{BB962C8B-B14F-4D97-AF65-F5344CB8AC3E}">
        <p14:creationId xmlns:p14="http://schemas.microsoft.com/office/powerpoint/2010/main" val="305324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869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Out of Session Work</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Weekly</a:t>
            </a:r>
          </a:p>
          <a:p>
            <a:r>
              <a:rPr lang="en-GB" dirty="0" smtClean="0">
                <a:latin typeface="Calibri" panose="020F0502020204030204" pitchFamily="34" charset="0"/>
                <a:cs typeface="Calibri" panose="020F0502020204030204" pitchFamily="34" charset="0"/>
              </a:rPr>
              <a:t>SMART goals</a:t>
            </a:r>
          </a:p>
          <a:p>
            <a:r>
              <a:rPr lang="en-GB" dirty="0" smtClean="0">
                <a:latin typeface="Calibri" panose="020F0502020204030204" pitchFamily="34" charset="0"/>
                <a:cs typeface="Calibri" panose="020F0502020204030204" pitchFamily="34" charset="0"/>
              </a:rPr>
              <a:t>Review in following session</a:t>
            </a:r>
          </a:p>
          <a:p>
            <a:r>
              <a:rPr lang="en-GB" dirty="0" smtClean="0">
                <a:latin typeface="Calibri" panose="020F0502020204030204" pitchFamily="34" charset="0"/>
                <a:cs typeface="Calibri" panose="020F0502020204030204" pitchFamily="34" charset="0"/>
              </a:rPr>
              <a:t>‘Memory Self-Assessment’ </a:t>
            </a:r>
            <a:endParaRPr lang="en-GB" dirty="0">
              <a:latin typeface="Calibri" panose="020F0502020204030204" pitchFamily="34" charset="0"/>
              <a:cs typeface="Calibri" panose="020F0502020204030204" pitchFamily="34" charset="0"/>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090" t="16712" r="18375" b="5940"/>
          <a:stretch/>
        </p:blipFill>
        <p:spPr bwMode="auto">
          <a:xfrm>
            <a:off x="5023549" y="1052736"/>
            <a:ext cx="3393724" cy="49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0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Next session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Breathing exercise</a:t>
            </a:r>
          </a:p>
          <a:p>
            <a:r>
              <a:rPr lang="en-GB" dirty="0" smtClean="0">
                <a:latin typeface="Calibri" panose="020F0502020204030204" pitchFamily="34" charset="0"/>
                <a:cs typeface="Calibri" panose="020F0502020204030204" pitchFamily="34" charset="0"/>
              </a:rPr>
              <a:t>Grounding</a:t>
            </a:r>
          </a:p>
          <a:p>
            <a:r>
              <a:rPr lang="en-GB" dirty="0" smtClean="0">
                <a:latin typeface="Calibri" panose="020F0502020204030204" pitchFamily="34" charset="0"/>
                <a:cs typeface="Calibri" panose="020F0502020204030204" pitchFamily="34" charset="0"/>
              </a:rPr>
              <a:t>Mindfulness</a:t>
            </a:r>
          </a:p>
          <a:p>
            <a:endParaRPr lang="en-GB" dirty="0"/>
          </a:p>
        </p:txBody>
      </p:sp>
      <p:pic>
        <p:nvPicPr>
          <p:cNvPr id="10242" name="Picture 2" descr="Image result for mindfulness clip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126" y="3268519"/>
            <a:ext cx="71628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Introductions</a:t>
            </a:r>
          </a:p>
          <a:p>
            <a:r>
              <a:rPr lang="en-GB" dirty="0" smtClean="0">
                <a:latin typeface="Calibri" panose="020F0502020204030204" pitchFamily="34" charset="0"/>
                <a:cs typeface="Calibri" panose="020F0502020204030204" pitchFamily="34" charset="0"/>
              </a:rPr>
              <a:t>Hopes, fear, expectations</a:t>
            </a:r>
          </a:p>
          <a:p>
            <a:r>
              <a:rPr lang="en-GB" dirty="0" smtClean="0">
                <a:latin typeface="Calibri" panose="020F0502020204030204" pitchFamily="34" charset="0"/>
                <a:cs typeface="Calibri" panose="020F0502020204030204" pitchFamily="34" charset="0"/>
              </a:rPr>
              <a:t>Overview and aims of the course</a:t>
            </a:r>
          </a:p>
          <a:p>
            <a:r>
              <a:rPr lang="en-GB" dirty="0" smtClean="0">
                <a:latin typeface="Calibri" panose="020F0502020204030204" pitchFamily="34" charset="0"/>
                <a:cs typeface="Calibri" panose="020F0502020204030204" pitchFamily="34" charset="0"/>
              </a:rPr>
              <a:t>Cognitive abilities (attention, information processing, executive functioning, language and </a:t>
            </a:r>
            <a:r>
              <a:rPr lang="en-GB" dirty="0" err="1" smtClean="0">
                <a:latin typeface="Calibri" panose="020F0502020204030204" pitchFamily="34" charset="0"/>
                <a:cs typeface="Calibri" panose="020F0502020204030204" pitchFamily="34" charset="0"/>
              </a:rPr>
              <a:t>visuo</a:t>
            </a:r>
            <a:r>
              <a:rPr lang="en-GB" dirty="0" smtClean="0">
                <a:latin typeface="Calibri" panose="020F0502020204030204" pitchFamily="34" charset="0"/>
                <a:cs typeface="Calibri" panose="020F0502020204030204" pitchFamily="34" charset="0"/>
              </a:rPr>
              <a:t>-spatial skills)</a:t>
            </a:r>
          </a:p>
          <a:p>
            <a:r>
              <a:rPr lang="en-GB" dirty="0" smtClean="0">
                <a:latin typeface="Calibri" panose="020F0502020204030204" pitchFamily="34" charset="0"/>
                <a:cs typeface="Calibri" panose="020F0502020204030204" pitchFamily="34" charset="0"/>
              </a:rPr>
              <a:t>Goal setting</a:t>
            </a:r>
          </a:p>
          <a:p>
            <a:r>
              <a:rPr lang="en-GB" dirty="0" smtClean="0">
                <a:latin typeface="Calibri" panose="020F0502020204030204" pitchFamily="34" charset="0"/>
                <a:cs typeface="Calibri" panose="020F0502020204030204" pitchFamily="34" charset="0"/>
              </a:rPr>
              <a:t>Home practice</a:t>
            </a: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3" descr="Image result for knowledge">
            <a:hlinkClick r:id="rId2"/>
          </p:cNvPr>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t="5882"/>
          <a:stretch/>
        </p:blipFill>
        <p:spPr bwMode="auto">
          <a:xfrm>
            <a:off x="2555776" y="4951809"/>
            <a:ext cx="4104456" cy="19168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213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400" dirty="0" smtClean="0"/>
              <a:t>Thank you for attending</a:t>
            </a:r>
            <a:endParaRPr lang="en-GB" sz="4400" dirty="0"/>
          </a:p>
        </p:txBody>
      </p:sp>
      <p:sp>
        <p:nvSpPr>
          <p:cNvPr id="5" name="Subtitle 4"/>
          <p:cNvSpPr>
            <a:spLocks noGrp="1"/>
          </p:cNvSpPr>
          <p:nvPr>
            <p:ph type="subTitle" idx="1"/>
          </p:nvPr>
        </p:nvSpPr>
        <p:spPr/>
        <p:txBody>
          <a:bodyPr>
            <a:normAutofit fontScale="92500"/>
          </a:bodyPr>
          <a:lstStyle/>
          <a:p>
            <a:r>
              <a:rPr lang="en-GB" dirty="0" smtClean="0"/>
              <a:t>Grace Sunerton, Assistant Psychologist</a:t>
            </a:r>
          </a:p>
          <a:p>
            <a:r>
              <a:rPr lang="en-GB" dirty="0" smtClean="0"/>
              <a:t>Jessica Haselhurst, Trainee Clinical Psychologist</a:t>
            </a:r>
          </a:p>
          <a:p>
            <a:endParaRPr lang="en-GB" dirty="0"/>
          </a:p>
          <a:p>
            <a:r>
              <a:rPr lang="en-GB" dirty="0" smtClean="0"/>
              <a:t>01782 275188</a:t>
            </a:r>
            <a:endParaRPr lang="en-GB" dirty="0"/>
          </a:p>
        </p:txBody>
      </p:sp>
    </p:spTree>
    <p:extLst>
      <p:ext uri="{BB962C8B-B14F-4D97-AF65-F5344CB8AC3E}">
        <p14:creationId xmlns:p14="http://schemas.microsoft.com/office/powerpoint/2010/main" val="31898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Housekeeping: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sp>
        <p:nvSpPr>
          <p:cNvPr id="4" name="AutoShape 6" descr="Image result for fire exit  cartoon">
            <a:hlinkClick r:id="rId3"/>
          </p:cNvPr>
          <p:cNvSpPr>
            <a:spLocks noChangeAspect="1" noChangeArrowheads="1"/>
          </p:cNvSpPr>
          <p:nvPr/>
        </p:nvSpPr>
        <p:spPr bwMode="auto">
          <a:xfrm>
            <a:off x="34979" y="-1500188"/>
            <a:ext cx="71628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cs typeface="Calibri" panose="020F0502020204030204" pitchFamily="34" charset="0"/>
            </a:endParaRPr>
          </a:p>
        </p:txBody>
      </p:sp>
      <p:pic>
        <p:nvPicPr>
          <p:cNvPr id="1033" name="Picture 9" descr="Image result for toilet signs cartoon">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877" t="6730" r="7580" b="6828"/>
          <a:stretch/>
        </p:blipFill>
        <p:spPr bwMode="auto">
          <a:xfrm>
            <a:off x="6084168" y="3980787"/>
            <a:ext cx="2130118" cy="21276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rotWithShape="1">
          <a:blip r:embed="rId6">
            <a:extLst>
              <a:ext uri="{28A0092B-C50C-407E-A947-70E740481C1C}">
                <a14:useLocalDpi xmlns:a14="http://schemas.microsoft.com/office/drawing/2010/main" val="0"/>
              </a:ext>
            </a:extLst>
          </a:blip>
          <a:srcRect l="5758" t="3497" r="5758" b="10622"/>
          <a:stretch/>
        </p:blipFill>
        <p:spPr bwMode="auto">
          <a:xfrm>
            <a:off x="1828800" y="4149080"/>
            <a:ext cx="1854200" cy="1873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Image result for coffee break clipar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474" y="1579051"/>
            <a:ext cx="2169047" cy="1970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Recording Icon Images, Stock Photos &amp;amp; Vectors | Shutterstock"/>
          <p:cNvPicPr>
            <a:picLocks noChangeAspect="1" noChangeArrowheads="1"/>
          </p:cNvPicPr>
          <p:nvPr/>
        </p:nvPicPr>
        <p:blipFill rotWithShape="1">
          <a:blip r:embed="rId9">
            <a:extLst>
              <a:ext uri="{28A0092B-C50C-407E-A947-70E740481C1C}">
                <a14:useLocalDpi xmlns:a14="http://schemas.microsoft.com/office/drawing/2010/main" val="0"/>
              </a:ext>
            </a:extLst>
          </a:blip>
          <a:srcRect b="7151"/>
          <a:stretch/>
        </p:blipFill>
        <p:spPr bwMode="auto">
          <a:xfrm>
            <a:off x="3921253" y="1856297"/>
            <a:ext cx="1820907" cy="182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359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Group rules</a:t>
            </a:r>
          </a:p>
          <a:p>
            <a:r>
              <a:rPr lang="en-GB" dirty="0" smtClean="0">
                <a:latin typeface="Calibri" panose="020F0502020204030204" pitchFamily="34" charset="0"/>
                <a:cs typeface="Calibri" panose="020F0502020204030204" pitchFamily="34" charset="0"/>
              </a:rPr>
              <a:t>Introductions</a:t>
            </a:r>
          </a:p>
          <a:p>
            <a:r>
              <a:rPr lang="en-GB" dirty="0" smtClean="0">
                <a:latin typeface="Calibri" panose="020F0502020204030204" pitchFamily="34" charset="0"/>
                <a:cs typeface="Calibri" panose="020F0502020204030204" pitchFamily="34" charset="0"/>
              </a:rPr>
              <a:t>Hopes, fears and expectations</a:t>
            </a:r>
          </a:p>
          <a:p>
            <a:r>
              <a:rPr lang="en-GB" dirty="0" smtClean="0">
                <a:latin typeface="Calibri" panose="020F0502020204030204" pitchFamily="34" charset="0"/>
                <a:cs typeface="Calibri" panose="020F0502020204030204" pitchFamily="34" charset="0"/>
              </a:rPr>
              <a:t>Aims and overview of the course</a:t>
            </a:r>
          </a:p>
          <a:p>
            <a:r>
              <a:rPr lang="en-GB" dirty="0" smtClean="0">
                <a:latin typeface="Calibri" panose="020F0502020204030204" pitchFamily="34" charset="0"/>
                <a:cs typeface="Calibri" panose="020F0502020204030204" pitchFamily="34" charset="0"/>
              </a:rPr>
              <a:t>Pre-group measures</a:t>
            </a:r>
          </a:p>
          <a:p>
            <a:r>
              <a:rPr lang="en-GB" dirty="0" smtClean="0">
                <a:latin typeface="Calibri" panose="020F0502020204030204" pitchFamily="34" charset="0"/>
                <a:cs typeface="Calibri" panose="020F0502020204030204" pitchFamily="34" charset="0"/>
              </a:rPr>
              <a:t>An overview of cognitive functioning and abilities</a:t>
            </a:r>
          </a:p>
          <a:p>
            <a:r>
              <a:rPr lang="en-GB" dirty="0" smtClean="0">
                <a:latin typeface="Calibri" panose="020F0502020204030204" pitchFamily="34" charset="0"/>
                <a:cs typeface="Calibri" panose="020F0502020204030204" pitchFamily="34" charset="0"/>
              </a:rPr>
              <a:t>Goal setting</a:t>
            </a:r>
          </a:p>
          <a:p>
            <a:r>
              <a:rPr lang="en-GB" dirty="0" smtClean="0">
                <a:latin typeface="Calibri" panose="020F0502020204030204" pitchFamily="34" charset="0"/>
                <a:cs typeface="Calibri" panose="020F0502020204030204" pitchFamily="34" charset="0"/>
              </a:rPr>
              <a:t>Out of session work</a:t>
            </a:r>
          </a:p>
          <a:p>
            <a:r>
              <a:rPr lang="en-GB" dirty="0" smtClean="0">
                <a:latin typeface="Calibri" panose="020F0502020204030204" pitchFamily="34" charset="0"/>
                <a:cs typeface="Calibri" panose="020F0502020204030204" pitchFamily="34" charset="0"/>
              </a:rPr>
              <a:t>Summary</a:t>
            </a:r>
          </a:p>
          <a:p>
            <a:endParaRPr lang="en-GB" dirty="0" smtClean="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1028" name="Picture 4" descr="Related image">
            <a:hlinkClick r:id="rId2"/>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82" t="9712" r="14179" b="6198"/>
          <a:stretch/>
        </p:blipFill>
        <p:spPr bwMode="auto">
          <a:xfrm>
            <a:off x="6372200" y="764704"/>
            <a:ext cx="236352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1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Group Rules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Confidentiality</a:t>
            </a:r>
          </a:p>
          <a:p>
            <a:r>
              <a:rPr lang="en-GB" dirty="0" smtClean="0">
                <a:latin typeface="Calibri" panose="020F0502020204030204" pitchFamily="34" charset="0"/>
                <a:cs typeface="Calibri" panose="020F0502020204030204" pitchFamily="34" charset="0"/>
              </a:rPr>
              <a:t>Respect</a:t>
            </a:r>
          </a:p>
          <a:p>
            <a:r>
              <a:rPr lang="en-GB" dirty="0" smtClean="0">
                <a:latin typeface="Calibri" panose="020F0502020204030204" pitchFamily="34" charset="0"/>
                <a:cs typeface="Calibri" panose="020F0502020204030204" pitchFamily="34" charset="0"/>
              </a:rPr>
              <a:t>Share thoughts, ideas and experiences</a:t>
            </a:r>
          </a:p>
          <a:p>
            <a:r>
              <a:rPr lang="en-GB" dirty="0" smtClean="0">
                <a:latin typeface="Calibri" panose="020F0502020204030204" pitchFamily="34" charset="0"/>
                <a:cs typeface="Calibri" panose="020F0502020204030204" pitchFamily="34" charset="0"/>
              </a:rPr>
              <a:t>Time keeping</a:t>
            </a:r>
          </a:p>
          <a:p>
            <a:r>
              <a:rPr lang="en-GB" dirty="0" smtClean="0">
                <a:latin typeface="Calibri" panose="020F0502020204030204" pitchFamily="34" charset="0"/>
                <a:cs typeface="Calibri" panose="020F0502020204030204" pitchFamily="34" charset="0"/>
              </a:rPr>
              <a:t>Mobile phones</a:t>
            </a:r>
            <a:endParaRPr lang="en-GB" dirty="0">
              <a:latin typeface="Calibri" panose="020F0502020204030204" pitchFamily="34" charset="0"/>
              <a:cs typeface="Calibri" panose="020F0502020204030204" pitchFamily="34" charset="0"/>
            </a:endParaRPr>
          </a:p>
        </p:txBody>
      </p:sp>
      <p:pic>
        <p:nvPicPr>
          <p:cNvPr id="4" name="Picture 3" descr="grou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005064"/>
            <a:ext cx="2940050" cy="1837690"/>
          </a:xfrm>
          <a:prstGeom prst="rect">
            <a:avLst/>
          </a:prstGeom>
          <a:noFill/>
          <a:ln>
            <a:noFill/>
          </a:ln>
          <a:effectLst/>
        </p:spPr>
      </p:pic>
    </p:spTree>
    <p:extLst>
      <p:ext uri="{BB962C8B-B14F-4D97-AF65-F5344CB8AC3E}">
        <p14:creationId xmlns:p14="http://schemas.microsoft.com/office/powerpoint/2010/main" val="21428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8229600" cy="990600"/>
          </a:xfrm>
        </p:spPr>
        <p:txBody>
          <a:bodyPr/>
          <a:lstStyle/>
          <a:p>
            <a:r>
              <a:rPr lang="en-GB" dirty="0" smtClean="0">
                <a:latin typeface="Calibri" panose="020F0502020204030204" pitchFamily="34" charset="0"/>
                <a:cs typeface="Calibri" panose="020F0502020204030204" pitchFamily="34" charset="0"/>
              </a:rPr>
              <a:t>Introductions:</a:t>
            </a:r>
            <a:endParaRPr lang="en-GB"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445937" y="2657979"/>
            <a:ext cx="3850532" cy="946150"/>
          </a:xfrm>
          <a:prstGeom prst="rect">
            <a:avLst/>
          </a:prstGeom>
          <a:solidFill>
            <a:srgbClr val="E5DFEC"/>
          </a:solidFill>
          <a:ln w="25400">
            <a:solidFill>
              <a:srgbClr val="8064A2"/>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your name?</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4572000" y="2657979"/>
            <a:ext cx="3816350" cy="1830074"/>
          </a:xfrm>
          <a:prstGeom prst="rect">
            <a:avLst/>
          </a:prstGeom>
          <a:solidFill>
            <a:srgbClr val="E5F3F7"/>
          </a:solidFill>
          <a:ln w="25400">
            <a:solidFill>
              <a:srgbClr val="31849B"/>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Tell me about yourself:</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3"/>
          <p:cNvSpPr txBox="1">
            <a:spLocks noChangeArrowheads="1"/>
          </p:cNvSpPr>
          <p:nvPr/>
        </p:nvSpPr>
        <p:spPr bwMode="auto">
          <a:xfrm>
            <a:off x="445937" y="3797473"/>
            <a:ext cx="3816351" cy="1927349"/>
          </a:xfrm>
          <a:prstGeom prst="rect">
            <a:avLst/>
          </a:prstGeom>
          <a:solidFill>
            <a:srgbClr val="F2F6EA"/>
          </a:solidFill>
          <a:ln w="25400">
            <a:solidFill>
              <a:srgbClr val="76923C"/>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your </a:t>
            </a:r>
            <a:r>
              <a:rPr kumimoji="0" lang="en-US" alt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favourite</a:t>
            </a: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thing to do?</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2"/>
          <p:cNvSpPr txBox="1">
            <a:spLocks noChangeArrowheads="1"/>
          </p:cNvSpPr>
          <p:nvPr/>
        </p:nvSpPr>
        <p:spPr bwMode="auto">
          <a:xfrm>
            <a:off x="4572000" y="4653135"/>
            <a:ext cx="3816350" cy="1071687"/>
          </a:xfrm>
          <a:prstGeom prst="rect">
            <a:avLst/>
          </a:prstGeom>
          <a:solidFill>
            <a:srgbClr val="FEF2E8"/>
          </a:solidFill>
          <a:ln w="25400">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the one thing you could not live without?</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600" b="0" i="0" u="none" strike="noStrike" cap="none" normalizeH="0" baseline="0" smtClean="0">
                <a:ln>
                  <a:noFill/>
                </a:ln>
                <a:solidFill>
                  <a:schemeClr val="tx1"/>
                </a:solidFill>
                <a:effectLst/>
                <a:latin typeface="Arial" pitchFamily="34" charset="0"/>
                <a:cs typeface="Arial" pitchFamily="34" charset="0"/>
              </a:rPr>
              <a:t/>
            </a:r>
            <a:br>
              <a:rPr kumimoji="0" lang="en-GB" altLang="en-US" sz="6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6660232" y="260647"/>
            <a:ext cx="1080120" cy="2215991"/>
          </a:xfrm>
          <a:prstGeom prst="rect">
            <a:avLst/>
          </a:prstGeom>
          <a:noFill/>
        </p:spPr>
        <p:txBody>
          <a:bodyPr wrap="square" lIns="91440" tIns="45720" rIns="91440" bIns="45720">
            <a:spAutoFit/>
          </a:bodyPr>
          <a:lstStyle/>
          <a:p>
            <a:pPr algn="ctr"/>
            <a:r>
              <a:rPr lang="en-US" sz="13800" b="1" dirty="0" smtClean="0">
                <a:ln w="18000">
                  <a:solidFill>
                    <a:schemeClr val="accent2">
                      <a:satMod val="140000"/>
                    </a:schemeClr>
                  </a:solidFill>
                  <a:prstDash val="solid"/>
                  <a:miter lim="800000"/>
                </a:ln>
                <a:solidFill>
                  <a:schemeClr val="bg2">
                    <a:lumMod val="90000"/>
                  </a:schemeClr>
                </a:solidFill>
                <a:effectLst>
                  <a:outerShdw blurRad="25500" dist="23000" dir="7020000" algn="tl">
                    <a:srgbClr val="000000">
                      <a:alpha val="50000"/>
                    </a:srgbClr>
                  </a:outerShdw>
                </a:effectLst>
              </a:rPr>
              <a:t>?</a:t>
            </a:r>
            <a:endParaRPr lang="en-US" sz="13800" b="1" dirty="0">
              <a:ln w="18000">
                <a:solidFill>
                  <a:schemeClr val="accent2">
                    <a:satMod val="140000"/>
                  </a:schemeClr>
                </a:solidFill>
                <a:prstDash val="solid"/>
                <a:miter lim="800000"/>
              </a:ln>
              <a:solidFill>
                <a:schemeClr val="bg2">
                  <a:lumMod val="90000"/>
                </a:schemeClr>
              </a:solidFill>
              <a:effectLst>
                <a:outerShdw blurRad="25500" dist="23000" dir="7020000" algn="tl">
                  <a:srgbClr val="000000">
                    <a:alpha val="50000"/>
                  </a:srgbClr>
                </a:outerShdw>
              </a:effectLst>
            </a:endParaRPr>
          </a:p>
        </p:txBody>
      </p:sp>
      <p:sp>
        <p:nvSpPr>
          <p:cNvPr id="11" name="TextBox 10"/>
          <p:cNvSpPr txBox="1"/>
          <p:nvPr/>
        </p:nvSpPr>
        <p:spPr>
          <a:xfrm>
            <a:off x="3563888" y="6021288"/>
            <a:ext cx="1800200" cy="338554"/>
          </a:xfrm>
          <a:prstGeom prst="rect">
            <a:avLst/>
          </a:prstGeom>
          <a:noFill/>
        </p:spPr>
        <p:txBody>
          <a:bodyPr wrap="square" rtlCol="0">
            <a:spAutoFit/>
          </a:bodyPr>
          <a:lstStyle/>
          <a:p>
            <a:pPr algn="ctr"/>
            <a:r>
              <a:rPr lang="en-GB" sz="1600" dirty="0" smtClean="0">
                <a:latin typeface="Calibri" panose="020F0502020204030204" pitchFamily="34" charset="0"/>
                <a:cs typeface="Calibri" panose="020F0502020204030204" pitchFamily="34" charset="0"/>
              </a:rPr>
              <a:t>Page 5</a:t>
            </a:r>
            <a:endParaRPr lang="en-GB"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7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Hopes, Fears, Expectations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600200"/>
            <a:ext cx="8229600" cy="1396752"/>
          </a:xfrm>
        </p:spPr>
        <p:txBody>
          <a:bodyPr/>
          <a:lstStyle/>
          <a:p>
            <a:r>
              <a:rPr lang="en-GB" dirty="0" smtClean="0">
                <a:latin typeface="Calibri" panose="020F0502020204030204" pitchFamily="34" charset="0"/>
                <a:cs typeface="Calibri" panose="020F0502020204030204" pitchFamily="34" charset="0"/>
              </a:rPr>
              <a:t>What do you hope from this group?</a:t>
            </a:r>
          </a:p>
          <a:p>
            <a:r>
              <a:rPr lang="en-GB" dirty="0" smtClean="0">
                <a:latin typeface="Calibri" panose="020F0502020204030204" pitchFamily="34" charset="0"/>
                <a:cs typeface="Calibri" panose="020F0502020204030204" pitchFamily="34" charset="0"/>
              </a:rPr>
              <a:t>What do you expect from the group?</a:t>
            </a:r>
          </a:p>
          <a:p>
            <a:r>
              <a:rPr lang="en-GB" dirty="0" smtClean="0">
                <a:latin typeface="Calibri" panose="020F0502020204030204" pitchFamily="34" charset="0"/>
                <a:cs typeface="Calibri" panose="020F0502020204030204" pitchFamily="34" charset="0"/>
              </a:rPr>
              <a:t>Any fears about being in the group?</a:t>
            </a:r>
            <a:endParaRPr lang="en-GB" dirty="0">
              <a:latin typeface="Calibri" panose="020F0502020204030204" pitchFamily="34" charset="0"/>
              <a:cs typeface="Calibri" panose="020F0502020204030204" pitchFamily="34" charset="0"/>
            </a:endParaRPr>
          </a:p>
        </p:txBody>
      </p:sp>
      <p:pic>
        <p:nvPicPr>
          <p:cNvPr id="2050" name="Picture 2" descr="Image result for thoughts carto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9597">
            <a:off x="2911175" y="3321773"/>
            <a:ext cx="3526142" cy="311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843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32" y="260648"/>
            <a:ext cx="8229600" cy="990600"/>
          </a:xfrm>
        </p:spPr>
        <p:txBody>
          <a:bodyPr/>
          <a:lstStyle/>
          <a:p>
            <a:r>
              <a:rPr lang="en-GB" dirty="0" smtClean="0"/>
              <a:t>Course aims:</a:t>
            </a:r>
            <a:endParaRPr lang="en-GB" dirty="0"/>
          </a:p>
        </p:txBody>
      </p:sp>
      <p:sp>
        <p:nvSpPr>
          <p:cNvPr id="3" name="Content Placeholder 2"/>
          <p:cNvSpPr>
            <a:spLocks noGrp="1"/>
          </p:cNvSpPr>
          <p:nvPr>
            <p:ph idx="1"/>
          </p:nvPr>
        </p:nvSpPr>
        <p:spPr>
          <a:xfrm>
            <a:off x="251520" y="1124744"/>
            <a:ext cx="8435280" cy="5733256"/>
          </a:xfrm>
        </p:spPr>
        <p:txBody>
          <a:bodyPr>
            <a:normAutofit/>
          </a:bodyPr>
          <a:lstStyle/>
          <a:p>
            <a:pPr>
              <a:spcAft>
                <a:spcPts val="1200"/>
              </a:spcAft>
            </a:pPr>
            <a:r>
              <a:rPr lang="en-GB" dirty="0" smtClean="0"/>
              <a:t>To </a:t>
            </a:r>
            <a:r>
              <a:rPr lang="en-GB" dirty="0"/>
              <a:t>develop knowledge and understanding of our memory and the process underpinning it </a:t>
            </a:r>
          </a:p>
          <a:p>
            <a:pPr lvl="0">
              <a:spcAft>
                <a:spcPts val="1200"/>
              </a:spcAft>
            </a:pPr>
            <a:r>
              <a:rPr lang="en-GB" dirty="0"/>
              <a:t>To develop awareness of and share our own difficulties</a:t>
            </a:r>
          </a:p>
          <a:p>
            <a:pPr lvl="0">
              <a:spcAft>
                <a:spcPts val="1200"/>
              </a:spcAft>
            </a:pPr>
            <a:r>
              <a:rPr lang="en-GB" dirty="0"/>
              <a:t>To develop internal and external strategies to support our memory</a:t>
            </a:r>
          </a:p>
          <a:p>
            <a:pPr lvl="0">
              <a:spcAft>
                <a:spcPts val="1200"/>
              </a:spcAft>
            </a:pPr>
            <a:r>
              <a:rPr lang="en-GB" dirty="0"/>
              <a:t>To increase knowledge and understanding of the impact of memory difficulties on our wellbeing</a:t>
            </a:r>
          </a:p>
          <a:p>
            <a:pPr lvl="0">
              <a:spcAft>
                <a:spcPts val="1200"/>
              </a:spcAft>
            </a:pPr>
            <a:r>
              <a:rPr lang="en-GB" dirty="0"/>
              <a:t>To develop an awareness of strategies to support psychological and emotional well-being  </a:t>
            </a:r>
          </a:p>
          <a:p>
            <a:pPr lvl="0">
              <a:spcAft>
                <a:spcPts val="1200"/>
              </a:spcAft>
            </a:pPr>
            <a:r>
              <a:rPr lang="en-GB" dirty="0"/>
              <a:t>To increase our knowledge and understanding of cognitive functioning and abilities</a:t>
            </a:r>
          </a:p>
          <a:p>
            <a:endParaRPr lang="en-GB" dirty="0"/>
          </a:p>
        </p:txBody>
      </p:sp>
    </p:spTree>
    <p:extLst>
      <p:ext uri="{BB962C8B-B14F-4D97-AF65-F5344CB8AC3E}">
        <p14:creationId xmlns:p14="http://schemas.microsoft.com/office/powerpoint/2010/main" val="380221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Overview of the course: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72816"/>
            <a:ext cx="8229600" cy="3989040"/>
          </a:xfrm>
        </p:spPr>
        <p:txBody>
          <a:bodyPr>
            <a:normAutofit/>
          </a:bodyPr>
          <a:lstStyle/>
          <a:p>
            <a:r>
              <a:rPr lang="en-GB" sz="2000" b="1" dirty="0" smtClean="0">
                <a:solidFill>
                  <a:schemeClr val="bg2">
                    <a:lumMod val="75000"/>
                  </a:schemeClr>
                </a:solidFill>
                <a:latin typeface="Calibri" panose="020F0502020204030204" pitchFamily="34" charset="0"/>
                <a:cs typeface="Calibri" panose="020F0502020204030204" pitchFamily="34" charset="0"/>
              </a:rPr>
              <a:t>Session </a:t>
            </a:r>
            <a:r>
              <a:rPr lang="en-GB" sz="2000" b="1" dirty="0">
                <a:solidFill>
                  <a:schemeClr val="bg2">
                    <a:lumMod val="75000"/>
                  </a:schemeClr>
                </a:solidFill>
                <a:latin typeface="Calibri" panose="020F0502020204030204" pitchFamily="34" charset="0"/>
                <a:cs typeface="Calibri" panose="020F0502020204030204" pitchFamily="34" charset="0"/>
              </a:rPr>
              <a:t>1                  Introductions and an overview of cognitive abilities  </a:t>
            </a:r>
            <a:r>
              <a:rPr lang="en-GB" sz="2000" dirty="0">
                <a:latin typeface="Calibri" panose="020F0502020204030204" pitchFamily="34" charset="0"/>
                <a:cs typeface="Calibri" panose="020F0502020204030204" pitchFamily="34" charset="0"/>
              </a:rPr>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Session 2                  Overview of memory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3                  </a:t>
            </a:r>
            <a:r>
              <a:rPr lang="en-GB" sz="2000" dirty="0" smtClean="0">
                <a:latin typeface="Calibri" panose="020F0502020204030204" pitchFamily="34" charset="0"/>
                <a:cs typeface="Calibri" panose="020F0502020204030204" pitchFamily="34" charset="0"/>
              </a:rPr>
              <a:t>External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4                  </a:t>
            </a:r>
            <a:r>
              <a:rPr lang="en-GB" sz="2000" dirty="0" smtClean="0">
                <a:latin typeface="Calibri" panose="020F0502020204030204" pitchFamily="34" charset="0"/>
                <a:cs typeface="Calibri" panose="020F0502020204030204" pitchFamily="34" charset="0"/>
              </a:rPr>
              <a:t>Internal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5                  Mood and cognitive functioning</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6                  Keeping well, course reviews and goodbyes</a:t>
            </a:r>
          </a:p>
          <a:p>
            <a:pPr marL="0" indent="0">
              <a:buNone/>
            </a:pPr>
            <a:endParaRPr lang="en-GB" dirty="0"/>
          </a:p>
        </p:txBody>
      </p:sp>
    </p:spTree>
    <p:extLst>
      <p:ext uri="{BB962C8B-B14F-4D97-AF65-F5344CB8AC3E}">
        <p14:creationId xmlns:p14="http://schemas.microsoft.com/office/powerpoint/2010/main" val="2161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4098</TotalTime>
  <Words>1983</Words>
  <Application>Microsoft Office PowerPoint</Application>
  <PresentationFormat>On-screen Show (4:3)</PresentationFormat>
  <Paragraphs>238</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Clarity</vt:lpstr>
      <vt:lpstr>Memory Skills Group</vt:lpstr>
      <vt:lpstr>Welcome!</vt:lpstr>
      <vt:lpstr>Housekeeping:</vt:lpstr>
      <vt:lpstr>Session Outline</vt:lpstr>
      <vt:lpstr>Group Rules</vt:lpstr>
      <vt:lpstr>Introductions:</vt:lpstr>
      <vt:lpstr>Hopes, Fears, Expectations</vt:lpstr>
      <vt:lpstr>Course aims:</vt:lpstr>
      <vt:lpstr>Overview of the course:</vt:lpstr>
      <vt:lpstr>Group measures</vt:lpstr>
      <vt:lpstr>break</vt:lpstr>
      <vt:lpstr>Cognitive Abilities</vt:lpstr>
      <vt:lpstr>Attention</vt:lpstr>
      <vt:lpstr>Information Processing</vt:lpstr>
      <vt:lpstr>Executive Functioning</vt:lpstr>
      <vt:lpstr>Language</vt:lpstr>
      <vt:lpstr>Visuo-Spatial Skills</vt:lpstr>
      <vt:lpstr>Memory</vt:lpstr>
      <vt:lpstr>Goal Setting</vt:lpstr>
      <vt:lpstr>Out of Session Work</vt:lpstr>
      <vt:lpstr>Next session</vt:lpstr>
      <vt:lpstr>Summary</vt:lpstr>
      <vt:lpstr>Thank you for attending</vt:lpstr>
    </vt:vector>
  </TitlesOfParts>
  <Company>North Staffs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Grace Sunerton (RLY) NSCHT</cp:lastModifiedBy>
  <cp:revision>49</cp:revision>
  <dcterms:created xsi:type="dcterms:W3CDTF">2019-11-05T09:48:07Z</dcterms:created>
  <dcterms:modified xsi:type="dcterms:W3CDTF">2022-07-26T14:34:11Z</dcterms:modified>
</cp:coreProperties>
</file>