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7" r:id="rId2"/>
    <p:sldId id="258" r:id="rId3"/>
    <p:sldId id="288" r:id="rId4"/>
    <p:sldId id="299" r:id="rId5"/>
    <p:sldId id="260" r:id="rId6"/>
    <p:sldId id="300" r:id="rId7"/>
    <p:sldId id="301" r:id="rId8"/>
    <p:sldId id="302" r:id="rId9"/>
    <p:sldId id="303" r:id="rId10"/>
    <p:sldId id="261" r:id="rId11"/>
    <p:sldId id="291" r:id="rId12"/>
    <p:sldId id="292" r:id="rId13"/>
    <p:sldId id="293" r:id="rId14"/>
    <p:sldId id="294" r:id="rId15"/>
    <p:sldId id="296" r:id="rId16"/>
    <p:sldId id="297" r:id="rId17"/>
    <p:sldId id="298" r:id="rId18"/>
    <p:sldId id="264" r:id="rId19"/>
    <p:sldId id="265" r:id="rId20"/>
    <p:sldId id="289" r:id="rId21"/>
    <p:sldId id="272" r:id="rId22"/>
    <p:sldId id="268" r:id="rId23"/>
    <p:sldId id="290" r:id="rId24"/>
    <p:sldId id="273" r:id="rId25"/>
    <p:sldId id="269" r:id="rId26"/>
    <p:sldId id="274" r:id="rId27"/>
    <p:sldId id="270" r:id="rId28"/>
    <p:sldId id="275" r:id="rId29"/>
    <p:sldId id="271" r:id="rId30"/>
    <p:sldId id="276" r:id="rId31"/>
    <p:sldId id="266" r:id="rId32"/>
    <p:sldId id="279" r:id="rId33"/>
    <p:sldId id="267" r:id="rId34"/>
    <p:sldId id="281" r:id="rId35"/>
    <p:sldId id="280" r:id="rId36"/>
    <p:sldId id="277" r:id="rId37"/>
    <p:sldId id="282" r:id="rId38"/>
    <p:sldId id="295" r:id="rId39"/>
    <p:sldId id="284" r:id="rId40"/>
    <p:sldId id="285" r:id="rId41"/>
    <p:sldId id="28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6" autoAdjust="0"/>
    <p:restoredTop sz="88220" autoAdjust="0"/>
  </p:normalViewPr>
  <p:slideViewPr>
    <p:cSldViewPr>
      <p:cViewPr>
        <p:scale>
          <a:sx n="60" d="100"/>
          <a:sy n="60"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256AF-D91B-4B19-A359-F29874735771}" type="datetimeFigureOut">
              <a:rPr lang="en-GB" smtClean="0"/>
              <a:t>02/08/2022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30807-F010-40AD-8A95-010BEAE4105A}" type="slidenum">
              <a:rPr lang="en-GB" smtClean="0"/>
              <a:t>‹#›</a:t>
            </a:fld>
            <a:endParaRPr lang="en-GB" dirty="0"/>
          </a:p>
        </p:txBody>
      </p:sp>
    </p:spTree>
    <p:extLst>
      <p:ext uri="{BB962C8B-B14F-4D97-AF65-F5344CB8AC3E}">
        <p14:creationId xmlns:p14="http://schemas.microsoft.com/office/powerpoint/2010/main" val="269423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youtube.com/watch?v=SEfs5TJZ6N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v3iPrBrGSJ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youtube.com/watch?v=vJG698U2Mvo"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i="1" kern="1200" dirty="0" smtClean="0">
                <a:solidFill>
                  <a:schemeClr val="tx1"/>
                </a:solidFill>
                <a:effectLst/>
                <a:latin typeface="+mn-lt"/>
                <a:ea typeface="+mn-ea"/>
                <a:cs typeface="+mn-cs"/>
              </a:rPr>
              <a:t>Welcome participants to the group</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the group is for individuals who report difficulties with their memory</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Important that we have realistic expectations that the group is not about ‘getting rid’ of our memory difficulties</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group will offer skills and information that will help us to manage these memory difficulties </a:t>
            </a:r>
          </a:p>
          <a:p>
            <a:pPr marL="171450" lvl="0" indent="-171450">
              <a:buFont typeface="Arial" panose="020B0604020202020204" pitchFamily="34" charset="0"/>
              <a:buChar char="•"/>
            </a:pPr>
            <a:r>
              <a:rPr lang="en-GB" sz="1200" kern="1200" baseline="0" dirty="0" smtClean="0">
                <a:solidFill>
                  <a:schemeClr val="tx1"/>
                </a:solidFill>
                <a:effectLst/>
                <a:latin typeface="+mn-lt"/>
                <a:ea typeface="+mn-ea"/>
                <a:cs typeface="+mn-cs"/>
              </a:rPr>
              <a:t>2 hours with break</a:t>
            </a:r>
            <a:endParaRPr lang="en-GB" sz="16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a:t>
            </a:fld>
            <a:endParaRPr lang="en-GB" dirty="0"/>
          </a:p>
        </p:txBody>
      </p:sp>
    </p:spTree>
    <p:extLst>
      <p:ext uri="{BB962C8B-B14F-4D97-AF65-F5344CB8AC3E}">
        <p14:creationId xmlns:p14="http://schemas.microsoft.com/office/powerpoint/2010/main" val="295843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are visuospatial skills?</a:t>
            </a:r>
          </a:p>
          <a:p>
            <a:r>
              <a:rPr lang="en-GB" dirty="0" smtClean="0"/>
              <a:t>Visuospatial skill is the ability to represent, </a:t>
            </a:r>
            <a:r>
              <a:rPr lang="en-GB" dirty="0" err="1" smtClean="0"/>
              <a:t>analyze</a:t>
            </a:r>
            <a:r>
              <a:rPr lang="en-GB" dirty="0" smtClean="0"/>
              <a:t>, and mentally manipulate objects. There are two important concepts relating to visuospatial skills:</a:t>
            </a:r>
          </a:p>
          <a:p>
            <a:r>
              <a:rPr lang="en-GB" dirty="0" smtClean="0"/>
              <a:t>Spatial relations: the ability to represent and mentally manipulate two-dimensional objects.</a:t>
            </a:r>
          </a:p>
          <a:p>
            <a:r>
              <a:rPr lang="en-GB" dirty="0" smtClean="0"/>
              <a:t>Spatial visualization: the ability to represent and mentally manipulate three-dimensional objects.</a:t>
            </a:r>
          </a:p>
          <a:p>
            <a:r>
              <a:rPr lang="en-GB" dirty="0" smtClean="0"/>
              <a:t/>
            </a:r>
            <a:br>
              <a:rPr lang="en-GB" dirty="0" smtClean="0"/>
            </a:br>
            <a:r>
              <a:rPr lang="en-GB" b="1" dirty="0" smtClean="0"/>
              <a:t>Why are visuospatial skills important?</a:t>
            </a:r>
          </a:p>
          <a:p>
            <a:r>
              <a:rPr lang="en-GB" dirty="0" smtClean="0"/>
              <a:t>Visuospatial skills are very useful in everyday life. Thanks to them, we can estimate the distance between two objects, which can be helpful, for instance, when parking a car to monitor the space between the car and the surrounding obstacles. We also use visuospatial skills when imagining a place or address that someone mentions, or when we mentally rotate objects in order to visualize what they would look like before actually doing it.</a:t>
            </a:r>
          </a:p>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14</a:t>
            </a:fld>
            <a:endParaRPr lang="en-GB"/>
          </a:p>
        </p:txBody>
      </p:sp>
    </p:spTree>
    <p:extLst>
      <p:ext uri="{BB962C8B-B14F-4D97-AF65-F5344CB8AC3E}">
        <p14:creationId xmlns:p14="http://schemas.microsoft.com/office/powerpoint/2010/main" val="152036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participants will be asked to complete measures now and at the end of the course. This to monitor any general changes following the group, and to ensure that the group is meeting its’ aims.</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Individual responses will not be identifiable. The front sheets will be used to match pre and post measures but will then be removed and shredded.</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4182CC-8F35-477A-B3D2-86165ED2E8E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9276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16</a:t>
            </a:fld>
            <a:endParaRPr lang="en-GB"/>
          </a:p>
        </p:txBody>
      </p:sp>
    </p:spTree>
    <p:extLst>
      <p:ext uri="{BB962C8B-B14F-4D97-AF65-F5344CB8AC3E}">
        <p14:creationId xmlns:p14="http://schemas.microsoft.com/office/powerpoint/2010/main" val="3895031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100" dirty="0" smtClean="0">
                <a:hlinkClick r:id="rId3"/>
              </a:rPr>
              <a:t>3-minute Mindful Breathing Meditation (Relieve Stress) - YouTube</a:t>
            </a: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 said in the last session, when you come into each session there may be lots of things on your mind. You might have thoughts about what you’ve been doing, what you need to do, maybe some expectations or perhaps worries about what the group itself will be like.  Our minds often wander and life is sometimes filled with stresses or worries. </a:t>
            </a:r>
          </a:p>
          <a:p>
            <a:pPr marL="0" indent="0">
              <a:buFont typeface="Arial" panose="020B0604020202020204" pitchFamily="34" charset="0"/>
              <a:buNone/>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To start off today, and at the beginning of our future sessions, we will carry out a brief breathing exercise.  The aim of this is just to help us be more present ‘in the moment’, and give us some time to become more aware of our thoughts, feelings and any physical sensations. </a:t>
            </a:r>
          </a:p>
          <a:p>
            <a:pPr marL="171450" indent="-171450">
              <a:buFont typeface="Arial" panose="020B0604020202020204" pitchFamily="34" charset="0"/>
              <a:buChar char="•"/>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we’ll see later in the course, this can also support our cognitive functioning and help our memory along with promoting overall well-being.  If you have difficulty focusing on the breath (e.g. due to breathing difficulties) then go at a pace that feels comfortable to you, stop the meditation or focus on another part of your body, such as your feet. </a:t>
            </a:r>
          </a:p>
          <a:p>
            <a:pPr marL="171450" indent="-171450">
              <a:buFont typeface="Arial" panose="020B0604020202020204" pitchFamily="34" charset="0"/>
              <a:buChar char="•"/>
            </a:pPr>
            <a:endParaRPr lang="en-GB" dirty="0" smtClean="0"/>
          </a:p>
          <a:p>
            <a:r>
              <a:rPr lang="en-GB" sz="1200" kern="1200" dirty="0" smtClean="0">
                <a:solidFill>
                  <a:schemeClr val="tx1"/>
                </a:solidFill>
                <a:effectLst/>
                <a:latin typeface="+mn-lt"/>
                <a:ea typeface="+mn-ea"/>
                <a:cs typeface="+mn-cs"/>
              </a:rPr>
              <a:t>Below are some of the core principles of mindfulness:</a:t>
            </a:r>
          </a:p>
          <a:p>
            <a:pPr lvl="0"/>
            <a:r>
              <a:rPr lang="en-GB" sz="1200" b="1" dirty="0" smtClean="0">
                <a:effectLst/>
              </a:rPr>
              <a:t>The ‘being’ mode: </a:t>
            </a:r>
            <a:r>
              <a:rPr lang="en-GB" sz="1200" dirty="0" smtClean="0">
                <a:effectLst/>
              </a:rPr>
              <a:t>Mindfulness says that often we are so caught up in these thoughts about the past and future (the ‘doing’ mode) that we end up not paying attention to what’s happening around us now (the ‘being’ mode). </a:t>
            </a:r>
            <a:endParaRPr lang="en-GB" dirty="0" smtClean="0">
              <a:effectLst/>
            </a:endParaRPr>
          </a:p>
          <a:p>
            <a:r>
              <a:rPr lang="en-GB" sz="1200" b="1" dirty="0" smtClean="0">
                <a:effectLst/>
              </a:rPr>
              <a:t> </a:t>
            </a:r>
            <a:endParaRPr lang="en-GB" dirty="0" smtClean="0">
              <a:effectLst/>
            </a:endParaRPr>
          </a:p>
          <a:p>
            <a:pPr lvl="0"/>
            <a:r>
              <a:rPr lang="en-GB" sz="1200" b="1" dirty="0" smtClean="0">
                <a:effectLst/>
              </a:rPr>
              <a:t>Self-compassion: </a:t>
            </a:r>
            <a:r>
              <a:rPr lang="en-GB" sz="1200" dirty="0" smtClean="0">
                <a:effectLst/>
              </a:rPr>
              <a:t>We often have so much compassion and empathy for others that we forget to have the same for ourselves. Mindfulness is about extending some of this kindness to ourselves.  </a:t>
            </a:r>
            <a:endParaRPr lang="en-GB" dirty="0" smtClean="0">
              <a:effectLst/>
            </a:endParaRPr>
          </a:p>
          <a:p>
            <a:r>
              <a:rPr lang="en-GB" sz="1200" b="1" kern="1200" dirty="0" smtClean="0">
                <a:solidFill>
                  <a:schemeClr val="tx1"/>
                </a:solidFill>
                <a:effectLst/>
                <a:latin typeface="+mn-lt"/>
                <a:ea typeface="+mn-ea"/>
                <a:cs typeface="+mn-cs"/>
              </a:rPr>
              <a:t> </a:t>
            </a:r>
            <a:endParaRPr lang="en-GB" dirty="0" smtClean="0">
              <a:effectLst/>
            </a:endParaRPr>
          </a:p>
          <a:p>
            <a:r>
              <a:rPr lang="en-GB" sz="1200" kern="1200" dirty="0" smtClean="0">
                <a:solidFill>
                  <a:schemeClr val="tx1"/>
                </a:solidFill>
                <a:effectLst/>
                <a:latin typeface="+mn-lt"/>
                <a:ea typeface="+mn-ea"/>
                <a:cs typeface="+mn-cs"/>
              </a:rPr>
              <a:t>Mindfulness can have a positive impact on lots of areas of our lives including: </a:t>
            </a:r>
          </a:p>
          <a:p>
            <a:pPr lvl="0"/>
            <a:r>
              <a:rPr lang="en-GB" sz="1200" b="1" dirty="0" smtClean="0">
                <a:effectLst/>
              </a:rPr>
              <a:t>Emotional wellbeing</a:t>
            </a:r>
            <a:r>
              <a:rPr lang="en-GB" sz="1200" dirty="0" smtClean="0">
                <a:effectLst/>
              </a:rPr>
              <a:t>: becoming more aware of our unhelpful thoughts and feelings and distancing ourselves from these. This can help us to realise that thoughts are just that thoughts! We will talk more about this in sessions 5 and 6. </a:t>
            </a:r>
            <a:endParaRPr lang="en-GB" dirty="0" smtClean="0">
              <a:effectLst/>
            </a:endParaRPr>
          </a:p>
          <a:p>
            <a:r>
              <a:rPr lang="en-GB" sz="1200" dirty="0" smtClean="0">
                <a:effectLst/>
              </a:rPr>
              <a:t> </a:t>
            </a:r>
            <a:endParaRPr lang="en-GB" dirty="0" smtClean="0">
              <a:effectLst/>
            </a:endParaRPr>
          </a:p>
          <a:p>
            <a:pPr lvl="0"/>
            <a:r>
              <a:rPr lang="en-GB" sz="1200" b="1" dirty="0" smtClean="0">
                <a:effectLst/>
              </a:rPr>
              <a:t>Physical wellbeing</a:t>
            </a:r>
            <a:r>
              <a:rPr lang="en-GB" sz="1200" dirty="0" smtClean="0">
                <a:effectLst/>
              </a:rPr>
              <a:t>: Becoming more aware of our bodies can be very useful for managing stress and reducing the release of cortisols. This is because we’re often not even aware of the impact of stress on our bodies. We will also discuss this in more detail in another session </a:t>
            </a:r>
            <a:endParaRPr lang="en-GB" dirty="0" smtClean="0">
              <a:effectLst/>
            </a:endParaRPr>
          </a:p>
          <a:p>
            <a:r>
              <a:rPr lang="en-GB" sz="1200" dirty="0" smtClean="0">
                <a:effectLst/>
              </a:rPr>
              <a:t> </a:t>
            </a:r>
            <a:endParaRPr lang="en-GB" dirty="0" smtClean="0">
              <a:effectLst/>
            </a:endParaRPr>
          </a:p>
          <a:p>
            <a:pPr lvl="0"/>
            <a:r>
              <a:rPr lang="en-GB" sz="1200" b="1" dirty="0" smtClean="0">
                <a:effectLst/>
              </a:rPr>
              <a:t>Cognitive functioning</a:t>
            </a:r>
            <a:r>
              <a:rPr lang="en-GB" sz="1200" dirty="0" smtClean="0">
                <a:effectLst/>
              </a:rPr>
              <a:t>: Mindfulness can be used to help improve our attention. By becoming aware of our thoughts, feelings and physical sensations we can bring our attention back to the present moment and reduce how much time we spend in automatic pilot. This can actually also help us to train our attention and help us to process and encode information effectively.</a:t>
            </a:r>
            <a:endParaRPr lang="en-GB" dirty="0" smtClean="0">
              <a:effectLst/>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17</a:t>
            </a:fld>
            <a:endParaRPr lang="en-GB" dirty="0"/>
          </a:p>
        </p:txBody>
      </p:sp>
    </p:spTree>
    <p:extLst>
      <p:ext uri="{BB962C8B-B14F-4D97-AF65-F5344CB8AC3E}">
        <p14:creationId xmlns:p14="http://schemas.microsoft.com/office/powerpoint/2010/main" val="230912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18</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Show videos </a:t>
            </a:r>
            <a:r>
              <a:rPr lang="en-GB" dirty="0" smtClean="0">
                <a:hlinkClick r:id="rId3"/>
              </a:rPr>
              <a:t>Colour Changing Card Trick – YouTube</a:t>
            </a:r>
            <a:endParaRPr lang="en-GB" dirty="0" smtClean="0"/>
          </a:p>
          <a:p>
            <a:pPr marL="171450" indent="-171450">
              <a:buFont typeface="Arial" panose="020B0604020202020204" pitchFamily="34" charset="0"/>
              <a:buChar char="•"/>
            </a:pPr>
            <a:r>
              <a:rPr lang="en-GB" dirty="0" smtClean="0">
                <a:hlinkClick r:id="rId4"/>
              </a:rPr>
              <a:t>selective attention test - YouTube</a:t>
            </a:r>
            <a:endParaRPr lang="en-GB" dirty="0" smtClean="0"/>
          </a:p>
          <a:p>
            <a:pPr marL="171450" indent="-171450">
              <a:buFont typeface="Arial" panose="020B0604020202020204" pitchFamily="34" charset="0"/>
              <a:buChar char="•"/>
            </a:pPr>
            <a:r>
              <a:rPr lang="en-GB" dirty="0" smtClean="0"/>
              <a:t>After video, explain that if this process is interrupted</a:t>
            </a:r>
            <a:r>
              <a:rPr lang="en-GB" baseline="0" dirty="0" smtClean="0"/>
              <a:t> or affected at any point, it can impact on our ability to recall information. E.g. if someone I having difficulty with their attention they might think they’re forgetting that information when in fact it’s not entering their minds in the first place.</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19</a:t>
            </a:fld>
            <a:endParaRPr lang="en-GB" dirty="0"/>
          </a:p>
        </p:txBody>
      </p:sp>
    </p:spTree>
    <p:extLst>
      <p:ext uri="{BB962C8B-B14F-4D97-AF65-F5344CB8AC3E}">
        <p14:creationId xmlns:p14="http://schemas.microsoft.com/office/powerpoint/2010/main" val="3560762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 </a:t>
            </a:r>
            <a:r>
              <a:rPr lang="en-GB" sz="1200" kern="1200" dirty="0" smtClean="0">
                <a:solidFill>
                  <a:schemeClr val="tx1"/>
                </a:solidFill>
                <a:effectLst/>
                <a:latin typeface="+mn-lt"/>
                <a:ea typeface="+mn-ea"/>
                <a:cs typeface="+mn-cs"/>
              </a:rPr>
              <a:t>Attention is a complex thinking skill. Attention describes the process through which you select something to concentrate on, filter out distractions, maintain concentration and switch it when necessary.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Types of Attention</a:t>
            </a:r>
            <a:endParaRPr lang="en-GB" sz="1200" kern="1200" dirty="0" smtClean="0">
              <a:solidFill>
                <a:schemeClr val="tx1"/>
              </a:solidFill>
              <a:effectLst/>
              <a:latin typeface="+mn-lt"/>
              <a:ea typeface="+mn-ea"/>
              <a:cs typeface="+mn-cs"/>
            </a:endParaRPr>
          </a:p>
          <a:p>
            <a:pPr lvl="0"/>
            <a:r>
              <a:rPr lang="en-GB" sz="1200" b="1" kern="1200" dirty="0" smtClean="0">
                <a:solidFill>
                  <a:schemeClr val="tx1"/>
                </a:solidFill>
                <a:effectLst/>
                <a:latin typeface="+mn-lt"/>
                <a:ea typeface="+mn-ea"/>
                <a:cs typeface="+mn-cs"/>
              </a:rPr>
              <a:t>Focused or selective attention </a:t>
            </a:r>
            <a:r>
              <a:rPr lang="en-GB" sz="1200" dirty="0" smtClean="0">
                <a:effectLst/>
              </a:rPr>
              <a:t>is your ability to choose something to pay attention to while filtering out and ignoring other stimuli like noise.</a:t>
            </a:r>
            <a:r>
              <a:rPr lang="en-GB" sz="1200" b="1" dirty="0" smtClean="0">
                <a:effectLst/>
              </a:rPr>
              <a:t> </a:t>
            </a:r>
            <a:br>
              <a:rPr lang="en-GB" sz="1200" b="1" dirty="0" smtClean="0">
                <a:effectLst/>
              </a:rPr>
            </a:br>
            <a:endParaRPr lang="en-GB" dirty="0" smtClean="0">
              <a:effectLst/>
            </a:endParaRPr>
          </a:p>
          <a:p>
            <a:pPr lvl="0"/>
            <a:r>
              <a:rPr lang="en-GB" sz="1200" b="1" kern="1200" dirty="0" smtClean="0">
                <a:solidFill>
                  <a:schemeClr val="tx1"/>
                </a:solidFill>
                <a:effectLst/>
                <a:latin typeface="+mn-lt"/>
                <a:ea typeface="+mn-ea"/>
                <a:cs typeface="+mn-cs"/>
              </a:rPr>
              <a:t>Sustained attention </a:t>
            </a:r>
            <a:r>
              <a:rPr lang="en-GB" sz="1200" dirty="0" smtClean="0">
                <a:effectLst/>
              </a:rPr>
              <a:t>is your ability to keep concentrating on something over a period of time. </a:t>
            </a:r>
            <a:r>
              <a:rPr lang="en-GB" sz="1200" b="1" dirty="0" smtClean="0">
                <a:effectLst/>
              </a:rPr>
              <a:t/>
            </a:r>
            <a:br>
              <a:rPr lang="en-GB" sz="1200" b="1" dirty="0" smtClean="0">
                <a:effectLst/>
              </a:rPr>
            </a:br>
            <a:endParaRPr lang="en-GB" dirty="0" smtClean="0">
              <a:effectLst/>
            </a:endParaRPr>
          </a:p>
          <a:p>
            <a:pPr lvl="0"/>
            <a:r>
              <a:rPr lang="en-GB" sz="1200" b="1" kern="1200" dirty="0" smtClean="0">
                <a:solidFill>
                  <a:schemeClr val="tx1"/>
                </a:solidFill>
                <a:effectLst/>
                <a:latin typeface="+mn-lt"/>
                <a:ea typeface="+mn-ea"/>
                <a:cs typeface="+mn-cs"/>
              </a:rPr>
              <a:t>Divided attention </a:t>
            </a:r>
            <a:r>
              <a:rPr lang="en-GB" sz="1200" dirty="0" smtClean="0">
                <a:effectLst/>
              </a:rPr>
              <a:t>is your ability to pay attention to more than one thing at the same time.</a:t>
            </a:r>
            <a:r>
              <a:rPr lang="en-GB" sz="1200" b="1" dirty="0" smtClean="0">
                <a:effectLst/>
              </a:rPr>
              <a:t> </a:t>
            </a:r>
            <a:br>
              <a:rPr lang="en-GB" sz="1200" b="1" dirty="0" smtClean="0">
                <a:effectLst/>
              </a:rPr>
            </a:br>
            <a:endParaRPr lang="en-GB" dirty="0" smtClean="0">
              <a:effectLst/>
            </a:endParaRPr>
          </a:p>
          <a:p>
            <a:r>
              <a:rPr lang="en-GB" sz="1200" b="1" kern="1200" dirty="0" smtClean="0">
                <a:solidFill>
                  <a:schemeClr val="tx1"/>
                </a:solidFill>
                <a:effectLst/>
                <a:latin typeface="+mn-lt"/>
                <a:ea typeface="+mn-ea"/>
                <a:cs typeface="+mn-cs"/>
              </a:rPr>
              <a:t>Alternating attention </a:t>
            </a:r>
            <a:r>
              <a:rPr lang="en-GB" sz="1200" kern="1200" dirty="0" smtClean="0">
                <a:solidFill>
                  <a:schemeClr val="tx1"/>
                </a:solidFill>
                <a:effectLst/>
                <a:latin typeface="+mn-lt"/>
                <a:ea typeface="+mn-ea"/>
                <a:cs typeface="+mn-cs"/>
              </a:rPr>
              <a:t>is your ability to switch your attention between two or more tasks.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How do</a:t>
            </a:r>
            <a:r>
              <a:rPr lang="en-GB" sz="1200" kern="1200" baseline="0" dirty="0" smtClean="0">
                <a:solidFill>
                  <a:schemeClr val="tx1"/>
                </a:solidFill>
                <a:effectLst/>
                <a:latin typeface="+mn-lt"/>
                <a:ea typeface="+mn-ea"/>
                <a:cs typeface="+mn-cs"/>
              </a:rPr>
              <a:t> you think people with attention difficulties can be affected?</a:t>
            </a:r>
            <a:endParaRPr lang="en-GB"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Mind wanders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Find</a:t>
            </a:r>
            <a:r>
              <a:rPr lang="en-GB" sz="1200" kern="1200" baseline="0" dirty="0" smtClean="0">
                <a:solidFill>
                  <a:schemeClr val="tx1"/>
                </a:solidFill>
                <a:effectLst/>
                <a:latin typeface="+mn-lt"/>
                <a:ea typeface="+mn-ea"/>
                <a:cs typeface="+mn-cs"/>
              </a:rPr>
              <a:t> it hard to do more than one thing at once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Easily distracted</a:t>
            </a: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20</a:t>
            </a:fld>
            <a:endParaRPr lang="en-GB"/>
          </a:p>
        </p:txBody>
      </p:sp>
    </p:spTree>
    <p:extLst>
      <p:ext uri="{BB962C8B-B14F-4D97-AF65-F5344CB8AC3E}">
        <p14:creationId xmlns:p14="http://schemas.microsoft.com/office/powerpoint/2010/main" val="213449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21</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Information processing refers to the process through which your mind takes in information, processes that information and acts on. We often talk about speed of information processing which refers to how quickly people are able to do this. For some people this may have slowed down which means that they find it hard to take new information in, especially when they’re trying to concentrate on lots of different things at once. Imagine that your mind works a bit like a computer.</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If you have lots of programmes open at the same time this will put pressure on the computer and cause it to slow down. Equally, if you’re using one programme it might be overloaded with information. The same can happen with our minds, especially for people who have reduced speed of information processing. If you overload your mind, information might not go in properly.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Take</a:t>
            </a:r>
            <a:r>
              <a:rPr lang="en-GB" sz="1200" kern="1200" baseline="0" dirty="0" smtClean="0">
                <a:solidFill>
                  <a:schemeClr val="tx1"/>
                </a:solidFill>
                <a:effectLst/>
                <a:latin typeface="+mn-lt"/>
                <a:ea typeface="+mn-ea"/>
                <a:cs typeface="+mn-cs"/>
              </a:rPr>
              <a:t> longer to answer questions</a:t>
            </a:r>
          </a:p>
          <a:p>
            <a:pPr marL="171450" indent="-171450">
              <a:buFont typeface="Arial" panose="020B0604020202020204" pitchFamily="34" charset="0"/>
              <a:buChar char="•"/>
            </a:pPr>
            <a:r>
              <a:rPr lang="en-GB" sz="1200" kern="1200" baseline="0" dirty="0" smtClean="0">
                <a:solidFill>
                  <a:schemeClr val="tx1"/>
                </a:solidFill>
                <a:effectLst/>
                <a:latin typeface="+mn-lt"/>
                <a:ea typeface="+mn-ea"/>
                <a:cs typeface="+mn-cs"/>
              </a:rPr>
              <a:t>Harder to do things ‘in the head’</a:t>
            </a:r>
          </a:p>
          <a:p>
            <a:pPr marL="171450" indent="-171450">
              <a:buFont typeface="Arial" panose="020B0604020202020204" pitchFamily="34" charset="0"/>
              <a:buChar char="•"/>
            </a:pPr>
            <a:r>
              <a:rPr lang="en-GB" sz="1200" kern="1200" baseline="0" dirty="0" smtClean="0">
                <a:solidFill>
                  <a:schemeClr val="tx1"/>
                </a:solidFill>
                <a:effectLst/>
                <a:latin typeface="+mn-lt"/>
                <a:ea typeface="+mn-ea"/>
                <a:cs typeface="+mn-cs"/>
              </a:rPr>
              <a:t>Need more time for things to ‘sink in’</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23</a:t>
            </a:fld>
            <a:endParaRPr lang="en-GB"/>
          </a:p>
        </p:txBody>
      </p:sp>
    </p:spTree>
    <p:extLst>
      <p:ext uri="{BB962C8B-B14F-4D97-AF65-F5344CB8AC3E}">
        <p14:creationId xmlns:p14="http://schemas.microsoft.com/office/powerpoint/2010/main" val="33977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24</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Breaks – including</a:t>
            </a:r>
            <a:r>
              <a:rPr lang="en-GB" baseline="0" dirty="0" smtClean="0"/>
              <a:t> toilet breaks</a:t>
            </a:r>
          </a:p>
          <a:p>
            <a:r>
              <a:rPr lang="en-GB" baseline="0" dirty="0" smtClean="0"/>
              <a:t>No recording of the session</a:t>
            </a:r>
          </a:p>
          <a:p>
            <a:r>
              <a:rPr lang="en-GB" baseline="0" dirty="0" smtClean="0"/>
              <a:t>Mobile phones on silent/vibrate to minimise distractions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4182CC-8F35-477A-B3D2-86165ED2E8E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5070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When information comes into our memory system (from sensory input), it needs to be changed into a form that the system can cope with, so that it can be stored.</a:t>
            </a:r>
          </a:p>
          <a:p>
            <a:r>
              <a:rPr lang="en-GB" sz="1200" b="0" i="0" kern="1200" dirty="0" smtClean="0">
                <a:solidFill>
                  <a:schemeClr val="tx1"/>
                </a:solidFill>
                <a:effectLst/>
                <a:latin typeface="+mn-lt"/>
                <a:ea typeface="+mn-ea"/>
                <a:cs typeface="+mn-cs"/>
              </a:rPr>
              <a:t>Think of this as similar to changing your money into a different currency when you travel from one country to another.  For example, a word which is seen (in a book) may be stored if it is changed (encoded) into a sound or a meaning (i.e. semantic processing).</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are three main ways in which information can be encoded (changed):</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b="1" dirty="0" smtClean="0">
                <a:effectLst/>
              </a:rPr>
              <a:t>1. Visual (picture)</a:t>
            </a:r>
            <a:br>
              <a:rPr lang="en-GB" b="1" dirty="0" smtClean="0">
                <a:effectLst/>
              </a:rPr>
            </a:br>
            <a:endParaRPr lang="en-GB" dirty="0" smtClean="0">
              <a:effectLst/>
            </a:endParaRPr>
          </a:p>
          <a:p>
            <a:r>
              <a:rPr lang="en-GB" b="1" dirty="0" smtClean="0">
                <a:effectLst/>
              </a:rPr>
              <a:t>2. Acoustic (sound)</a:t>
            </a:r>
            <a:br>
              <a:rPr lang="en-GB" b="1" dirty="0" smtClean="0">
                <a:effectLst/>
              </a:rPr>
            </a:br>
            <a:endParaRPr lang="en-GB" dirty="0" smtClean="0">
              <a:effectLst/>
            </a:endParaRPr>
          </a:p>
          <a:p>
            <a:r>
              <a:rPr lang="en-GB" b="1" dirty="0" smtClean="0">
                <a:effectLst/>
              </a:rPr>
              <a:t>3. Semantic (meaning)</a:t>
            </a:r>
            <a:endParaRPr lang="en-GB" dirty="0" smtClean="0">
              <a:effectLst/>
            </a:endParaRPr>
          </a:p>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25</a:t>
            </a:fld>
            <a:endParaRPr lang="en-GB" dirty="0"/>
          </a:p>
        </p:txBody>
      </p:sp>
    </p:spTree>
    <p:extLst>
      <p:ext uri="{BB962C8B-B14F-4D97-AF65-F5344CB8AC3E}">
        <p14:creationId xmlns:p14="http://schemas.microsoft.com/office/powerpoint/2010/main" val="1408677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26</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This concerns the nature of memory stores, i.e., where the information is stored, how long the memory lasts for (duration), how much can be stored at any time (capacity) and what kind of information is held.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The way we store information affects the way we retrieve it.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Short</a:t>
            </a:r>
            <a:r>
              <a:rPr lang="en-GB" sz="1200" b="0" i="0" kern="1200" baseline="0" dirty="0" smtClean="0">
                <a:solidFill>
                  <a:schemeClr val="tx1"/>
                </a:solidFill>
                <a:effectLst/>
                <a:latin typeface="+mn-lt"/>
                <a:ea typeface="+mn-ea"/>
                <a:cs typeface="+mn-cs"/>
              </a:rPr>
              <a:t>-term Memory - </a:t>
            </a:r>
            <a:r>
              <a:rPr lang="en-GB" sz="1200" b="0" i="0" kern="1200" dirty="0" smtClean="0">
                <a:solidFill>
                  <a:schemeClr val="tx1"/>
                </a:solidFill>
                <a:effectLst/>
                <a:latin typeface="+mn-lt"/>
                <a:ea typeface="+mn-ea"/>
                <a:cs typeface="+mn-cs"/>
              </a:rPr>
              <a:t>Most adults can store between 5 and 9 items in their short-term memory. Information can only be stored for a brief duration in STM (0-30 seconds).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Long-term Memory – can last a lifetime.</a:t>
            </a:r>
            <a:r>
              <a:rPr lang="en-GB" sz="1200" b="0" i="0" kern="1200" baseline="0" dirty="0" smtClean="0">
                <a:solidFill>
                  <a:schemeClr val="tx1"/>
                </a:solidFill>
                <a:effectLst/>
                <a:latin typeface="+mn-lt"/>
                <a:ea typeface="+mn-ea"/>
                <a:cs typeface="+mn-cs"/>
              </a:rPr>
              <a:t> </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27</a:t>
            </a:fld>
            <a:endParaRPr lang="en-GB" dirty="0"/>
          </a:p>
        </p:txBody>
      </p:sp>
    </p:spTree>
    <p:extLst>
      <p:ext uri="{BB962C8B-B14F-4D97-AF65-F5344CB8AC3E}">
        <p14:creationId xmlns:p14="http://schemas.microsoft.com/office/powerpoint/2010/main" val="2787480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28</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process of learning and remembering is quite complex and requires lots of different abilities and skills. This includes attention, information processing, encoding, storage and retrieval.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When</a:t>
            </a:r>
            <a:r>
              <a:rPr lang="en-GB" sz="1200" kern="1200" baseline="0" dirty="0" smtClean="0">
                <a:solidFill>
                  <a:schemeClr val="tx1"/>
                </a:solidFill>
                <a:effectLst/>
                <a:latin typeface="+mn-lt"/>
                <a:ea typeface="+mn-ea"/>
                <a:cs typeface="+mn-cs"/>
              </a:rPr>
              <a:t> we talk about memory or say my memory is bad, its easy to think of memory as one singular function. By being specific about what memory difficulties we notice and what aspects work better can help us to identify where in the process our main difficulties are. Therefore we’re able to come up with more effective and targeted strategies to support memory.</a:t>
            </a: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6B30807-F010-40AD-8A95-010BEAE4105A}" type="slidenum">
              <a:rPr lang="en-GB" smtClean="0"/>
              <a:t>30</a:t>
            </a:fld>
            <a:endParaRPr lang="en-GB" dirty="0"/>
          </a:p>
        </p:txBody>
      </p:sp>
    </p:spTree>
    <p:extLst>
      <p:ext uri="{BB962C8B-B14F-4D97-AF65-F5344CB8AC3E}">
        <p14:creationId xmlns:p14="http://schemas.microsoft.com/office/powerpoint/2010/main" val="655615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31</a:t>
            </a:fld>
            <a:endParaRPr lang="en-GB" dirty="0"/>
          </a:p>
        </p:txBody>
      </p:sp>
    </p:spTree>
    <p:extLst>
      <p:ext uri="{BB962C8B-B14F-4D97-AF65-F5344CB8AC3E}">
        <p14:creationId xmlns:p14="http://schemas.microsoft.com/office/powerpoint/2010/main" val="3464684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Setting a major goal can be very stressful or even overwhelming. This is the type of goal that you will always start ‘tomorrow’ or ‘next week’, but those times never seem to come.</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Learning to break your goals into small tasks will help you overcome the stress and procrastination they create. Think about taking a ‘stepped approach’, 1 step at a time!</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b="1" kern="1200" dirty="0" smtClean="0">
                <a:solidFill>
                  <a:schemeClr val="tx1"/>
                </a:solidFill>
                <a:effectLst/>
                <a:latin typeface="+mn-lt"/>
                <a:ea typeface="+mn-ea"/>
                <a:cs typeface="+mn-cs"/>
              </a:rPr>
              <a:t>Brainstorm: </a:t>
            </a:r>
            <a:r>
              <a:rPr lang="en-GB" sz="1200" kern="1200" dirty="0" smtClean="0">
                <a:solidFill>
                  <a:schemeClr val="tx1"/>
                </a:solidFill>
                <a:effectLst/>
                <a:latin typeface="+mn-lt"/>
                <a:ea typeface="+mn-ea"/>
                <a:cs typeface="+mn-cs"/>
              </a:rPr>
              <a:t>decide what you want to do. Identify goals for home, personal development etc.</a:t>
            </a:r>
          </a:p>
          <a:p>
            <a:pPr marL="171450" lvl="0" indent="-171450">
              <a:buFont typeface="Arial" panose="020B0604020202020204" pitchFamily="34" charset="0"/>
              <a:buChar char="•"/>
            </a:pPr>
            <a:r>
              <a:rPr lang="en-GB" sz="1200" b="1" kern="1200" dirty="0" smtClean="0">
                <a:solidFill>
                  <a:schemeClr val="tx1"/>
                </a:solidFill>
                <a:effectLst/>
                <a:latin typeface="+mn-lt"/>
                <a:ea typeface="+mn-ea"/>
                <a:cs typeface="+mn-cs"/>
              </a:rPr>
              <a:t>Re-examine: </a:t>
            </a:r>
            <a:r>
              <a:rPr lang="en-GB" sz="1200" kern="1200" dirty="0" smtClean="0">
                <a:solidFill>
                  <a:schemeClr val="tx1"/>
                </a:solidFill>
                <a:effectLst/>
                <a:latin typeface="+mn-lt"/>
                <a:ea typeface="+mn-ea"/>
                <a:cs typeface="+mn-cs"/>
              </a:rPr>
              <a:t>once </a:t>
            </a:r>
            <a:r>
              <a:rPr lang="en-GB" sz="1200" kern="1200" dirty="0" err="1" smtClean="0">
                <a:solidFill>
                  <a:schemeClr val="tx1"/>
                </a:solidFill>
                <a:effectLst/>
                <a:latin typeface="+mn-lt"/>
                <a:ea typeface="+mn-ea"/>
                <a:cs typeface="+mn-cs"/>
              </a:rPr>
              <a:t>you;ve</a:t>
            </a:r>
            <a:r>
              <a:rPr lang="en-GB" sz="1200" kern="1200" dirty="0" smtClean="0">
                <a:solidFill>
                  <a:schemeClr val="tx1"/>
                </a:solidFill>
                <a:effectLst/>
                <a:latin typeface="+mn-lt"/>
                <a:ea typeface="+mn-ea"/>
                <a:cs typeface="+mn-cs"/>
              </a:rPr>
              <a:t> generated this list, go back and look at it closely identifying which goals are realistic and which might be unobtainable.</a:t>
            </a:r>
          </a:p>
          <a:p>
            <a:pPr marL="171450" indent="-171450">
              <a:buFont typeface="Arial" panose="020B0604020202020204" pitchFamily="34" charset="0"/>
              <a:buChar char="•"/>
            </a:pPr>
            <a:r>
              <a:rPr lang="en-GB" sz="1200" b="1" kern="1200" dirty="0" smtClean="0">
                <a:solidFill>
                  <a:schemeClr val="tx1"/>
                </a:solidFill>
                <a:effectLst/>
                <a:latin typeface="+mn-lt"/>
                <a:ea typeface="+mn-ea"/>
                <a:cs typeface="+mn-cs"/>
              </a:rPr>
              <a:t>Rewrite the goals in terms of an outcome:</a:t>
            </a:r>
            <a:r>
              <a:rPr lang="en-GB" sz="1200" kern="1200" dirty="0" smtClean="0">
                <a:solidFill>
                  <a:schemeClr val="tx1"/>
                </a:solidFill>
                <a:effectLst/>
                <a:latin typeface="+mn-lt"/>
                <a:ea typeface="+mn-ea"/>
                <a:cs typeface="+mn-cs"/>
              </a:rPr>
              <a:t> make your goal a SMART goal!</a:t>
            </a:r>
          </a:p>
          <a:p>
            <a:pPr marL="171450" indent="-171450">
              <a:buFont typeface="Arial" panose="020B0604020202020204" pitchFamily="34" charset="0"/>
              <a:buChar char="•"/>
            </a:pPr>
            <a:r>
              <a:rPr lang="en-GB" sz="1200" b="1" kern="1200" dirty="0" smtClean="0">
                <a:solidFill>
                  <a:schemeClr val="tx1"/>
                </a:solidFill>
                <a:effectLst/>
                <a:latin typeface="+mn-lt"/>
                <a:ea typeface="+mn-ea"/>
                <a:cs typeface="+mn-cs"/>
              </a:rPr>
              <a:t>Write out an action plan: </a:t>
            </a:r>
            <a:r>
              <a:rPr lang="en-GB" sz="1200" kern="1200" dirty="0" smtClean="0">
                <a:solidFill>
                  <a:schemeClr val="tx1"/>
                </a:solidFill>
                <a:effectLst/>
                <a:latin typeface="+mn-lt"/>
                <a:ea typeface="+mn-ea"/>
                <a:cs typeface="+mn-cs"/>
              </a:rPr>
              <a:t>break your goal into small steps that are needed to achieve it.</a:t>
            </a:r>
          </a:p>
          <a:p>
            <a:pPr marL="171450" lvl="0" indent="-171450">
              <a:buFont typeface="Arial" panose="020B0604020202020204" pitchFamily="34" charset="0"/>
              <a:buChar char="•"/>
            </a:pPr>
            <a:r>
              <a:rPr lang="en-GB" sz="1200" b="1" kern="1200" dirty="0" smtClean="0">
                <a:solidFill>
                  <a:schemeClr val="tx1"/>
                </a:solidFill>
                <a:effectLst/>
                <a:latin typeface="+mn-lt"/>
                <a:ea typeface="+mn-ea"/>
                <a:cs typeface="+mn-cs"/>
              </a:rPr>
              <a:t>Identify obstacles: </a:t>
            </a:r>
            <a:r>
              <a:rPr lang="en-GB" sz="1200" kern="1200" dirty="0" smtClean="0">
                <a:solidFill>
                  <a:schemeClr val="tx1"/>
                </a:solidFill>
                <a:effectLst/>
                <a:latin typeface="+mn-lt"/>
                <a:ea typeface="+mn-ea"/>
                <a:cs typeface="+mn-cs"/>
              </a:rPr>
              <a:t>these are the things that will get in the way of achieving your goals.</a:t>
            </a:r>
          </a:p>
          <a:p>
            <a:pPr marL="171450" lvl="0" indent="-171450">
              <a:buFont typeface="Arial" panose="020B0604020202020204" pitchFamily="34" charset="0"/>
              <a:buChar char="•"/>
            </a:pPr>
            <a:r>
              <a:rPr lang="en-GB" sz="1200" b="1" kern="1200" dirty="0" smtClean="0">
                <a:solidFill>
                  <a:schemeClr val="tx1"/>
                </a:solidFill>
                <a:effectLst/>
                <a:latin typeface="+mn-lt"/>
                <a:ea typeface="+mn-ea"/>
                <a:cs typeface="+mn-cs"/>
              </a:rPr>
              <a:t>Build in rewards and visualise the end result:</a:t>
            </a:r>
            <a:r>
              <a:rPr lang="en-GB" sz="1200" kern="1200" dirty="0" smtClean="0">
                <a:solidFill>
                  <a:schemeClr val="tx1"/>
                </a:solidFill>
                <a:effectLst/>
                <a:latin typeface="+mn-lt"/>
                <a:ea typeface="+mn-ea"/>
                <a:cs typeface="+mn-cs"/>
              </a:rPr>
              <a:t> have a clear mental picture of what you want to achieve to increase motivation.</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38</a:t>
            </a:fld>
            <a:endParaRPr lang="en-GB"/>
          </a:p>
        </p:txBody>
      </p:sp>
    </p:spTree>
    <p:extLst>
      <p:ext uri="{BB962C8B-B14F-4D97-AF65-F5344CB8AC3E}">
        <p14:creationId xmlns:p14="http://schemas.microsoft.com/office/powerpoint/2010/main" val="1249566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Helpful to think about own difficulties and to identify any strategies</a:t>
            </a:r>
            <a:r>
              <a:rPr lang="en-GB" baseline="0" dirty="0" smtClean="0"/>
              <a:t> that are already providing to be useful, share them with the group</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39</a:t>
            </a:fld>
            <a:endParaRPr lang="en-GB"/>
          </a:p>
        </p:txBody>
      </p:sp>
    </p:spTree>
    <p:extLst>
      <p:ext uri="{BB962C8B-B14F-4D97-AF65-F5344CB8AC3E}">
        <p14:creationId xmlns:p14="http://schemas.microsoft.com/office/powerpoint/2010/main" val="1646935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Contact</a:t>
            </a:r>
            <a:r>
              <a:rPr lang="en-GB" sz="1200" kern="1200" baseline="0" dirty="0" smtClean="0">
                <a:solidFill>
                  <a:schemeClr val="tx1"/>
                </a:solidFill>
                <a:effectLst/>
                <a:latin typeface="+mn-lt"/>
                <a:ea typeface="+mn-ea"/>
                <a:cs typeface="+mn-cs"/>
              </a:rPr>
              <a:t> details </a:t>
            </a:r>
            <a:r>
              <a:rPr lang="en-GB" sz="1200" kern="1200" dirty="0" smtClean="0">
                <a:solidFill>
                  <a:schemeClr val="tx1"/>
                </a:solidFill>
                <a:effectLst/>
                <a:latin typeface="+mn-lt"/>
                <a:ea typeface="+mn-ea"/>
                <a:cs typeface="+mn-cs"/>
              </a:rPr>
              <a:t>if you are having difficulties with the programme. There will also be space to ask any questions and explore with us your difficulties within the group if you feel comfortable sharing these.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41</a:t>
            </a:fld>
            <a:endParaRPr lang="en-GB"/>
          </a:p>
        </p:txBody>
      </p:sp>
    </p:spTree>
    <p:extLst>
      <p:ext uri="{BB962C8B-B14F-4D97-AF65-F5344CB8AC3E}">
        <p14:creationId xmlns:p14="http://schemas.microsoft.com/office/powerpoint/2010/main" val="89073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000" dirty="0" smtClean="0"/>
              <a:t>Confidentiality</a:t>
            </a:r>
            <a:r>
              <a:rPr lang="en-GB" sz="1000" baseline="0" dirty="0" smtClean="0"/>
              <a:t> – please respect each others information. Please discuss your own thoughts and materials with others but protect the confidentiality of members of the group by keeping discussions to how you feel and your own situation. Limits</a:t>
            </a:r>
          </a:p>
          <a:p>
            <a:pPr marL="171450" indent="-171450">
              <a:buFont typeface="Arial" panose="020B0604020202020204" pitchFamily="34" charset="0"/>
              <a:buChar char="•"/>
            </a:pPr>
            <a:r>
              <a:rPr lang="en-GB" sz="1000" baseline="0" dirty="0" smtClean="0"/>
              <a:t>Respect each other and allow each other space to talk and share different opinions</a:t>
            </a:r>
          </a:p>
          <a:p>
            <a:pPr marL="171450" indent="-171450">
              <a:buFont typeface="Arial" panose="020B0604020202020204" pitchFamily="34" charset="0"/>
              <a:buChar char="•"/>
            </a:pPr>
            <a:r>
              <a:rPr lang="en-GB" sz="1000" baseline="0" dirty="0" smtClean="0"/>
              <a:t>Please talk slowly and thoughtfully speaking one at a time so that everyone can hear and follow what is being said</a:t>
            </a:r>
          </a:p>
          <a:p>
            <a:pPr marL="171450" indent="-171450">
              <a:buFont typeface="Arial" panose="020B0604020202020204" pitchFamily="34" charset="0"/>
              <a:buChar char="•"/>
            </a:pPr>
            <a:r>
              <a:rPr lang="en-GB" sz="1000" baseline="0" dirty="0" smtClean="0"/>
              <a:t>Time keeping – please arrive on time so that the group can start promptly</a:t>
            </a:r>
          </a:p>
          <a:p>
            <a:pPr marL="171450" indent="-171450">
              <a:buFont typeface="Arial" panose="020B0604020202020204" pitchFamily="34" charset="0"/>
              <a:buChar char="•"/>
            </a:pPr>
            <a:r>
              <a:rPr lang="en-GB" sz="1000" baseline="0" dirty="0" smtClean="0"/>
              <a:t>Please switch mobile phones to silent</a:t>
            </a:r>
          </a:p>
          <a:p>
            <a:pPr marL="171450" indent="-171450">
              <a:buFont typeface="Arial" panose="020B0604020202020204" pitchFamily="34" charset="0"/>
              <a:buChar char="•"/>
            </a:pPr>
            <a:endParaRPr lang="en-GB" sz="1000" baseline="0" dirty="0" smtClean="0"/>
          </a:p>
          <a:p>
            <a:pPr marL="171450" indent="-171450">
              <a:buFont typeface="Arial" panose="020B0604020202020204" pitchFamily="34" charset="0"/>
              <a:buChar char="•"/>
            </a:pPr>
            <a:r>
              <a:rPr lang="en-GB" sz="1200" b="1" kern="1200" dirty="0" smtClean="0">
                <a:solidFill>
                  <a:schemeClr val="tx1"/>
                </a:solidFill>
                <a:effectLst/>
                <a:latin typeface="+mn-lt"/>
                <a:ea typeface="+mn-ea"/>
                <a:cs typeface="+mn-cs"/>
              </a:rPr>
              <a:t>Is there anything that you would suggest could help the group to run smoothly? </a:t>
            </a:r>
            <a:endParaRPr lang="en-GB" sz="1000" b="1" baseline="0" dirty="0" smtClean="0"/>
          </a:p>
          <a:p>
            <a:endParaRPr lang="en-GB" b="1" dirty="0"/>
          </a:p>
        </p:txBody>
      </p:sp>
      <p:sp>
        <p:nvSpPr>
          <p:cNvPr id="4" name="Slide Number Placeholder 3"/>
          <p:cNvSpPr>
            <a:spLocks noGrp="1"/>
          </p:cNvSpPr>
          <p:nvPr>
            <p:ph type="sldNum" sz="quarter" idx="10"/>
          </p:nvPr>
        </p:nvSpPr>
        <p:spPr/>
        <p:txBody>
          <a:bodyPr/>
          <a:lstStyle/>
          <a:p>
            <a:fld id="{2A4182CC-8F35-477A-B3D2-86165ED2E8EE}" type="slidenum">
              <a:rPr lang="en-GB" smtClean="0"/>
              <a:t>5</a:t>
            </a:fld>
            <a:endParaRPr lang="en-GB" dirty="0"/>
          </a:p>
        </p:txBody>
      </p:sp>
    </p:spTree>
    <p:extLst>
      <p:ext uri="{BB962C8B-B14F-4D97-AF65-F5344CB8AC3E}">
        <p14:creationId xmlns:p14="http://schemas.microsoft.com/office/powerpoint/2010/main" val="274450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6</a:t>
            </a:fld>
            <a:endParaRPr lang="en-GB"/>
          </a:p>
        </p:txBody>
      </p:sp>
    </p:spTree>
    <p:extLst>
      <p:ext uri="{BB962C8B-B14F-4D97-AF65-F5344CB8AC3E}">
        <p14:creationId xmlns:p14="http://schemas.microsoft.com/office/powerpoint/2010/main" val="394298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6x 2 hour sessions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The emphasis of this group is active participation and it is equally important to contribute as much as you feel you can.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It is also important that you attend all the sessions, however, if for some reason you can’t attend the group </a:t>
            </a:r>
            <a:r>
              <a:rPr lang="en-GB" sz="1200" kern="1200" baseline="0" dirty="0" smtClean="0">
                <a:solidFill>
                  <a:schemeClr val="tx1"/>
                </a:solidFill>
                <a:effectLst/>
                <a:latin typeface="+mn-lt"/>
                <a:ea typeface="+mn-ea"/>
                <a:cs typeface="+mn-cs"/>
              </a:rPr>
              <a:t> - </a:t>
            </a:r>
            <a:r>
              <a:rPr lang="en-GB" sz="1200" kern="1200" dirty="0" smtClean="0">
                <a:solidFill>
                  <a:schemeClr val="tx1"/>
                </a:solidFill>
                <a:effectLst/>
                <a:latin typeface="+mn-lt"/>
                <a:ea typeface="+mn-ea"/>
                <a:cs typeface="+mn-cs"/>
              </a:rPr>
              <a:t>let us know</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latin typeface="+mn-lt"/>
                <a:ea typeface="+mn-ea"/>
                <a:cs typeface="+mn-cs"/>
              </a:rPr>
              <a:t>Taught</a:t>
            </a:r>
            <a:r>
              <a:rPr lang="en-GB" sz="1200" kern="1200" baseline="0" dirty="0" smtClean="0">
                <a:solidFill>
                  <a:schemeClr val="tx1"/>
                </a:solidFill>
                <a:effectLst/>
                <a:latin typeface="+mn-lt"/>
                <a:ea typeface="+mn-ea"/>
                <a:cs typeface="+mn-cs"/>
              </a:rPr>
              <a:t> materials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Discussions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Exercises and chances to practice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Contact details in booklet if need additional support, talk to facilitators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smtClean="0">
                <a:solidFill>
                  <a:schemeClr val="tx1"/>
                </a:solidFill>
                <a:effectLst/>
                <a:latin typeface="+mn-lt"/>
                <a:ea typeface="+mn-ea"/>
                <a:cs typeface="+mn-cs"/>
              </a:rPr>
              <a:t>Facilitators might make notes throughout to remember content of session</a:t>
            </a:r>
            <a:endParaRPr lang="en-GB" dirty="0" smtClean="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4182CC-8F35-477A-B3D2-86165ED2E8E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5294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10</a:t>
            </a:fld>
            <a:endParaRPr lang="en-GB" dirty="0"/>
          </a:p>
        </p:txBody>
      </p:sp>
    </p:spTree>
    <p:extLst>
      <p:ext uri="{BB962C8B-B14F-4D97-AF65-F5344CB8AC3E}">
        <p14:creationId xmlns:p14="http://schemas.microsoft.com/office/powerpoint/2010/main" val="98929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The term </a:t>
            </a:r>
            <a:r>
              <a:rPr lang="en-GB" sz="1200" i="1" kern="1200" dirty="0" smtClean="0">
                <a:solidFill>
                  <a:schemeClr val="tx1"/>
                </a:solidFill>
                <a:effectLst/>
                <a:latin typeface="+mn-lt"/>
                <a:ea typeface="+mn-ea"/>
                <a:cs typeface="+mn-cs"/>
              </a:rPr>
              <a:t>cognitive ability</a:t>
            </a:r>
            <a:r>
              <a:rPr lang="en-GB" sz="1200" kern="1200" dirty="0" smtClean="0">
                <a:solidFill>
                  <a:schemeClr val="tx1"/>
                </a:solidFill>
                <a:effectLst/>
                <a:latin typeface="+mn-lt"/>
                <a:ea typeface="+mn-ea"/>
                <a:cs typeface="+mn-cs"/>
              </a:rPr>
              <a:t> is used to describe people’s thinking abilities; including problem solving, concentration and memory. Our minds are made up of lots of these abilities.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We will explore some of these in more detail below; however, for the purpose of this group </a:t>
            </a:r>
            <a:r>
              <a:rPr lang="en-GB" sz="1200" b="1" kern="1200" dirty="0" smtClean="0">
                <a:solidFill>
                  <a:schemeClr val="tx1"/>
                </a:solidFill>
                <a:effectLst/>
                <a:latin typeface="+mn-lt"/>
                <a:ea typeface="+mn-ea"/>
                <a:cs typeface="+mn-cs"/>
              </a:rPr>
              <a:t>we will not cover all cognitive abilities.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We all have our strengths as well as areas we find more difficult. Some of you may have completed a cognitive assessment before attending this group which helps us to identify these strengths and areas of difficulty.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11</a:t>
            </a:fld>
            <a:endParaRPr lang="en-GB"/>
          </a:p>
        </p:txBody>
      </p:sp>
    </p:spTree>
    <p:extLst>
      <p:ext uri="{BB962C8B-B14F-4D97-AF65-F5344CB8AC3E}">
        <p14:creationId xmlns:p14="http://schemas.microsoft.com/office/powerpoint/2010/main" val="389755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Executive functioning is a broad term used to describe our ability to regulate and organise our thoughts and activities and effectively make decisions. </a:t>
            </a:r>
          </a:p>
          <a:p>
            <a:pPr marL="17145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Difficulty planning</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Difficulty</a:t>
            </a:r>
            <a:r>
              <a:rPr lang="en-GB" sz="1200" kern="1200" baseline="0" dirty="0" smtClean="0">
                <a:solidFill>
                  <a:schemeClr val="tx1"/>
                </a:solidFill>
                <a:effectLst/>
                <a:latin typeface="+mn-lt"/>
                <a:ea typeface="+mn-ea"/>
                <a:cs typeface="+mn-cs"/>
              </a:rPr>
              <a:t> organising</a:t>
            </a:r>
          </a:p>
          <a:p>
            <a:pPr marL="171450" indent="-171450">
              <a:buFont typeface="Arial" panose="020B0604020202020204" pitchFamily="34" charset="0"/>
              <a:buChar char="•"/>
            </a:pPr>
            <a:r>
              <a:rPr lang="en-GB" sz="1200" kern="1200" baseline="0" dirty="0" smtClean="0">
                <a:solidFill>
                  <a:schemeClr val="tx1"/>
                </a:solidFill>
                <a:effectLst/>
                <a:latin typeface="+mn-lt"/>
                <a:ea typeface="+mn-ea"/>
                <a:cs typeface="+mn-cs"/>
              </a:rPr>
              <a:t>Making decisions</a:t>
            </a:r>
          </a:p>
          <a:p>
            <a:pPr marL="171450" indent="-171450">
              <a:buFont typeface="Arial" panose="020B0604020202020204" pitchFamily="34" charset="0"/>
              <a:buChar char="•"/>
            </a:pPr>
            <a:r>
              <a:rPr lang="en-GB" sz="1200" kern="1200" baseline="0" dirty="0" smtClean="0">
                <a:solidFill>
                  <a:schemeClr val="tx1"/>
                </a:solidFill>
                <a:effectLst/>
                <a:latin typeface="+mn-lt"/>
                <a:ea typeface="+mn-ea"/>
                <a:cs typeface="+mn-cs"/>
              </a:rPr>
              <a:t>Switching between tasks</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12</a:t>
            </a:fld>
            <a:endParaRPr lang="en-GB"/>
          </a:p>
        </p:txBody>
      </p:sp>
    </p:spTree>
    <p:extLst>
      <p:ext uri="{BB962C8B-B14F-4D97-AF65-F5344CB8AC3E}">
        <p14:creationId xmlns:p14="http://schemas.microsoft.com/office/powerpoint/2010/main" val="67118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4182CC-8F35-477A-B3D2-86165ED2E8E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579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C42B7B-DA55-400D-9B88-692CB7A4000D}"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C42B7B-DA55-400D-9B88-692CB7A4000D}"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C42B7B-DA55-400D-9B88-692CB7A4000D}"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B83B8-D014-4882-B875-73AA775E4489}" type="datetimeFigureOut">
              <a:rPr lang="en-GB" smtClean="0"/>
              <a:t>02/08/2022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C42B7B-DA55-400D-9B88-692CB7A4000D}"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51B83B8-D014-4882-B875-73AA775E4489}" type="datetimeFigureOut">
              <a:rPr lang="en-GB" smtClean="0"/>
              <a:t>02/08/2022</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FC42B7B-DA55-400D-9B88-692CB7A4000D}"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axstacklabs.com/Analytic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jxmtHv8d3VAhUBVhQKHci_D1IQjRwIBw&amp;url=http://diysolarpanelsv.com/brain-black-and-white-clipart.html&amp;psig=AFQjCNHIrFOOBtVbVXs0t1U1wpzE000ZWQ&amp;ust=1503046254597486"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google.co.uk/url?sa=i&amp;rct=j&amp;q=&amp;esrc=s&amp;source=images&amp;cd=&amp;cad=rja&amp;uact=8&amp;ved=0ahUKEwim2-Cd_t3VAhUGVRQKHeIbCicQjRwIBw&amp;url=http://atclassroom.blogspot.com/2015/08/executive-functioning.html&amp;psig=AFQjCNHHsqxZ8ThmyuezKdOsvZxO1VrizA&amp;ust=1503049569429952"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www.clker.com/clipart-orange-speech-bubbles.html"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s://www.google.co.uk/url?sa=i&amp;rct=j&amp;q=&amp;esrc=s&amp;source=images&amp;cd=&amp;cad=rja&amp;uact=8&amp;ved=2ahUKEwjFltHHtfHmAhX1CWMBHSzsAtEQjRx6BAgBEAQ&amp;url=https://en.wikipedia.org/wiki/Cube&amp;psig=AOvVaw3yetBqr9t7LfvOnuTSeyDc&amp;ust=1578484069180641"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2ahUKEwiDwf-DrdXlAhUKdxoKHf4nAZ8QjRx6BAgBEAQ&amp;url=https://pixabay.com/images/search/clipboard/&amp;psig=AOvVaw3LVuitjCYCclOs4YMDv9B3&amp;ust=1573121664159079"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clipart-library.com/coffee-break-cliparts.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amp;url=https://www.waterfordcounselingservices.com/mind-full-mindful/&amp;psig=AOvVaw23jL3g1o6NwBLEP5JC0Tt-&amp;ust=157332327919677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m2-Cd_t3VAhUGVRQKHeIbCicQjRwIBw&amp;url=http://atclassroom.blogspot.com/2015/08/executive-functioning.html&amp;psig=AFQjCNHHsqxZ8ThmyuezKdOsvZxO1VrizA&amp;ust=150304956942995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www.jing.fm/iclip/u2q8e6i1u2a9u2t4_brain-food-clipart-math-brain-png/"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researchgate.net/figure/Wechsler-Adult-Intelligent-Scales-test-of-Digit-Symbol-Coding_fig3_27239683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E_fut-d3VAhUFbRQKHbj7BTMQjRwIBw&amp;url=http://controlmind.info/human-brain/brain-and-computer&amp;psig=AFQjCNHe2KRY2cy3LIHX1VziquJa073Q7Q&amp;ust=150304828178291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cad=rja&amp;uact=8&amp;ved=2ahUKEwi7w8io5O7mAhURxYUKHVcGAp4QjRx6BAgBEAQ&amp;url=https://www.canstockphoto.com/illustration/3d-white-people-file-cabinet.html&amp;psig=AOvVaw22_sOILwwOIMNFkQH_yF_j&amp;ust=157839353298193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issclipart.com/filing-clipart-file-cabinets-clip-art-kai7lu/"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www.google.co.uk/url?sa=i&amp;rct=j&amp;q=&amp;esrc=s&amp;source=images&amp;cd=&amp;cad=rja&amp;uact=8&amp;ved=2ahUKEwjjoPjS5O7mAhWEx4UKHcq7BooQjRx6BAgBEAQ&amp;url=https://depositphotos.com/vector-images/filing-cabinet.html&amp;psig=AOvVaw0f4szYrcVEkBnTsIRc1dCx&amp;ust=157839359174568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google.co.uk/url?sa=i&amp;rct=j&amp;q=&amp;esrc=s&amp;source=images&amp;cd=&amp;cad=rja&amp;uact=8&amp;ved=2ahUKEwjLuuGGo9XlAhVSx4UKHapHATwQjRx6BAgBEAQ&amp;url=/url?sa%3Di%26rct%3Dj%26q%3D%26esrc%3Ds%26source%3Dimages%26cd%3D%26ved%3D%26url%3Dhttps://www.jing.fm/iclip/u2q8t4u2q8t4y3q8_fire-exit-107761-7457922-fire-exit-safety-sign/%26psig%3DAOvVaw0Rs6pxJmgwA9gDy56g-Nbt%26ust%3D1573118981589605&amp;psig=AOvVaw0Rs6pxJmgwA9gDy56g-Nbt&amp;ust=1573118981589605" TargetMode="External"/><Relationship Id="rId7" Type="http://schemas.openxmlformats.org/officeDocument/2006/relationships/hyperlink" Target="http://clipart-library.com/coffee-break-clipart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google.co.uk/url?sa=i&amp;rct=j&amp;q=&amp;esrc=s&amp;source=images&amp;cd=&amp;ved=&amp;url=http://clipart-library.com/bathroom-signs.html&amp;psig=AOvVaw0tSREeN8o5u0rGJ2iWdLZK&amp;ust=1573119052067001" TargetMode="External"/><Relationship Id="rId9"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lipart-library.com/coffee-break-cliparts.html"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oogle.co.uk/url?sa=i&amp;rct=j&amp;q=&amp;esrc=s&amp;source=images&amp;cd=&amp;ved=2ahUKEwjFnLfLi_HmAhWoxoUKHRLDACwQjRx6BAgBEAQ&amp;url=https://torontoadultspeechclinic.com/blog/2017/4/18/singing-and-the-speaking-voice-what-every-singer-should-know&amp;psig=AOvVaw1F7Ke6LoSPUFNApFMt5KdX&amp;ust=1578472803622684" TargetMode="Externa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michaelbabwahsingh.com/2012/10/16/putting-visual-thinking-to-wor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www.google.co.uk/url?sa=i&amp;rct=j&amp;q=&amp;esrc=s&amp;source=images&amp;cd=&amp;cad=rja&amp;uact=8&amp;ved=0ahUKEwiL-s-T9tvVAhWH1xQKHWDsCucQjRwIBw&amp;url=http://dkcoin8.com/clipart-five-senses.html&amp;psig=AFQjCNEtZ1jtFoC-5YTXNsQxzdjvxDLRLQ&amp;ust=1502978703581153"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2ahUKEwiinIDVy77lAhUJz4UKHS50ChAQjRx6BAgBEAQ&amp;url=https://blog.flock.com/set-smart-goals&amp;psig=AOvVaw2hM2rp6Ea1Lepo602KQJeH&amp;ust=1572339609674236"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maxstacklabs.com/Analytics.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www.google.co.uk/url?sa=i&amp;rct=j&amp;q=&amp;esrc=s&amp;source=images&amp;cd=&amp;cad=rja&amp;uact=8&amp;ved=0ahUKEwjmp9fz_t3VAhWDMhoKHSoNA1AQjRwIBw&amp;url=https://www.theatlantic.com/health/archive/2011/12/is-the-expansion-of-knowledge-endangering-genius/249735/&amp;psig=AFQjCNEusdfGovjSTS6aYtaxFysdWEFJig&amp;ust=1503049757165511"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google.co.uk/url?sa=i&amp;rct=j&amp;q=&amp;esrc=s&amp;source=images&amp;cd=&amp;cad=rja&amp;uact=8&amp;ved=&amp;url=http://www.freestockphotos.biz/stockphoto/6478&amp;psig=AOvVaw0iFhN-dKA3EoItxR5FTpmG&amp;ust=157312089894402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Calibri" panose="020F0502020204030204" pitchFamily="34" charset="0"/>
                <a:cs typeface="Calibri" panose="020F0502020204030204" pitchFamily="34" charset="0"/>
              </a:rPr>
              <a:t>Memory Skills Group</a:t>
            </a:r>
            <a:endParaRPr lang="en-GB"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5800" y="3505200"/>
            <a:ext cx="7846640" cy="3092152"/>
          </a:xfrm>
        </p:spPr>
        <p:txBody>
          <a:bodyPr>
            <a:normAutofit/>
          </a:bodyPr>
          <a:lstStyle/>
          <a:p>
            <a:r>
              <a:rPr lang="en-GB" dirty="0" smtClean="0">
                <a:latin typeface="Calibri" panose="020F0502020204030204" pitchFamily="34" charset="0"/>
                <a:cs typeface="Calibri" panose="020F0502020204030204" pitchFamily="34" charset="0"/>
              </a:rPr>
              <a:t>Week </a:t>
            </a:r>
            <a:r>
              <a:rPr lang="en-GB" dirty="0">
                <a:latin typeface="Calibri" panose="020F0502020204030204" pitchFamily="34" charset="0"/>
                <a:cs typeface="Calibri" panose="020F0502020204030204" pitchFamily="34" charset="0"/>
              </a:rPr>
              <a:t>2</a:t>
            </a:r>
            <a:r>
              <a:rPr lang="en-GB" dirty="0" smtClean="0">
                <a:latin typeface="Calibri" panose="020F0502020204030204" pitchFamily="34" charset="0"/>
                <a:cs typeface="Calibri" panose="020F0502020204030204" pitchFamily="34" charset="0"/>
              </a:rPr>
              <a:t> : </a:t>
            </a:r>
            <a:r>
              <a:rPr lang="en-GB" dirty="0">
                <a:latin typeface="Calibri" panose="020F0502020204030204" pitchFamily="34" charset="0"/>
                <a:cs typeface="Calibri" panose="020F0502020204030204" pitchFamily="34" charset="0"/>
              </a:rPr>
              <a:t>Overview of </a:t>
            </a:r>
            <a:r>
              <a:rPr lang="en-GB" dirty="0" smtClean="0">
                <a:latin typeface="Calibri" panose="020F0502020204030204" pitchFamily="34" charset="0"/>
                <a:cs typeface="Calibri" panose="020F0502020204030204" pitchFamily="34" charset="0"/>
              </a:rPr>
              <a:t>Memory </a:t>
            </a:r>
            <a:endParaRPr lang="en-GB" dirty="0">
              <a:latin typeface="Calibri" panose="020F0502020204030204" pitchFamily="34" charset="0"/>
              <a:cs typeface="Calibri" panose="020F0502020204030204" pitchFamily="34" charset="0"/>
            </a:endParaRP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r>
              <a:rPr lang="en-GB" sz="900" dirty="0">
                <a:latin typeface="Calibri" panose="020F0502020204030204" pitchFamily="34" charset="0"/>
                <a:cs typeface="Calibri" panose="020F0502020204030204" pitchFamily="34" charset="0"/>
              </a:rPr>
              <a:t>Rebecca Niebieszczanski (Trainee Clinical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Kirsty Ellis (Assistant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Lesley </a:t>
            </a:r>
            <a:r>
              <a:rPr lang="en-GB" sz="900" dirty="0" smtClean="0">
                <a:latin typeface="Calibri" panose="020F0502020204030204" pitchFamily="34" charset="0"/>
                <a:cs typeface="Calibri" panose="020F0502020204030204" pitchFamily="34" charset="0"/>
              </a:rPr>
              <a:t>Stewart </a:t>
            </a:r>
            <a:r>
              <a:rPr lang="en-GB" sz="900" dirty="0">
                <a:latin typeface="Calibri" panose="020F0502020204030204" pitchFamily="34" charset="0"/>
                <a:cs typeface="Calibri" panose="020F0502020204030204" pitchFamily="34" charset="0"/>
              </a:rPr>
              <a:t>(Consultant Clinical Neuropsychologist</a:t>
            </a:r>
            <a:r>
              <a:rPr lang="en-GB" sz="900" dirty="0" smtClean="0">
                <a:latin typeface="Calibri" panose="020F0502020204030204" pitchFamily="34" charset="0"/>
                <a:cs typeface="Calibri" panose="020F0502020204030204" pitchFamily="34" charset="0"/>
              </a:rPr>
              <a:t>)</a:t>
            </a:r>
          </a:p>
          <a:p>
            <a:endParaRPr lang="en-GB" sz="900" dirty="0">
              <a:latin typeface="Calibri" panose="020F0502020204030204" pitchFamily="34" charset="0"/>
              <a:cs typeface="Calibri" panose="020F0502020204030204" pitchFamily="34" charset="0"/>
            </a:endParaRPr>
          </a:p>
          <a:p>
            <a:r>
              <a:rPr lang="en-GB" sz="900" dirty="0" smtClean="0">
                <a:latin typeface="Calibri" panose="020F0502020204030204" pitchFamily="34" charset="0"/>
                <a:cs typeface="Calibri" panose="020F0502020204030204" pitchFamily="34" charset="0"/>
              </a:rPr>
              <a:t>Revised 2021</a:t>
            </a:r>
          </a:p>
          <a:p>
            <a:r>
              <a:rPr lang="en-GB" sz="900" dirty="0" smtClean="0">
                <a:latin typeface="Calibri" panose="020F0502020204030204" pitchFamily="34" charset="0"/>
                <a:cs typeface="Calibri" panose="020F0502020204030204" pitchFamily="34" charset="0"/>
              </a:rPr>
              <a:t>Grace Sunerton (Assistant Psychologist)</a:t>
            </a:r>
          </a:p>
          <a:p>
            <a:r>
              <a:rPr lang="en-GB" sz="900" dirty="0" smtClean="0">
                <a:latin typeface="Calibri" panose="020F0502020204030204" pitchFamily="34" charset="0"/>
                <a:cs typeface="Calibri" panose="020F0502020204030204" pitchFamily="34" charset="0"/>
              </a:rPr>
              <a:t>Alice Roblin (Senior Clinical Psychologist)</a:t>
            </a:r>
          </a:p>
        </p:txBody>
      </p:sp>
      <p:pic>
        <p:nvPicPr>
          <p:cNvPr id="7" name="Picture 6" descr="NSCHT two lines COLOUR.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7600" y="476672"/>
            <a:ext cx="3246722" cy="77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8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Session Outline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t>Welcome and grounding exercise</a:t>
            </a:r>
          </a:p>
          <a:p>
            <a:r>
              <a:rPr lang="en-GB" dirty="0" smtClean="0"/>
              <a:t>Summary of last session</a:t>
            </a:r>
          </a:p>
          <a:p>
            <a:r>
              <a:rPr lang="en-GB" dirty="0" smtClean="0"/>
              <a:t>Review of out of session work</a:t>
            </a:r>
          </a:p>
          <a:p>
            <a:r>
              <a:rPr lang="en-GB" dirty="0" smtClean="0"/>
              <a:t>Exploring the memory process</a:t>
            </a:r>
          </a:p>
          <a:p>
            <a:r>
              <a:rPr lang="en-GB" dirty="0" smtClean="0"/>
              <a:t>Why do people experience memory difficulties?</a:t>
            </a:r>
          </a:p>
          <a:p>
            <a:r>
              <a:rPr lang="en-GB" dirty="0" smtClean="0"/>
              <a:t>Out of session work</a:t>
            </a:r>
          </a:p>
          <a:p>
            <a:r>
              <a:rPr lang="en-GB" dirty="0" smtClean="0"/>
              <a:t>Summary</a:t>
            </a:r>
            <a:endParaRPr lang="en-GB" dirty="0"/>
          </a:p>
        </p:txBody>
      </p:sp>
      <p:pic>
        <p:nvPicPr>
          <p:cNvPr id="4" name="Picture 4" descr="Related image">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482" t="9712" r="14179" b="6198"/>
          <a:stretch/>
        </p:blipFill>
        <p:spPr bwMode="auto">
          <a:xfrm>
            <a:off x="6804248" y="3861048"/>
            <a:ext cx="2132933"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7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Cognitive Abilities</a:t>
            </a:r>
            <a:endParaRPr lang="en-GB" dirty="0">
              <a:latin typeface="Calibri" panose="020F0502020204030204" pitchFamily="34" charset="0"/>
              <a:cs typeface="Calibri" panose="020F0502020204030204" pitchFamily="34" charset="0"/>
            </a:endParaRPr>
          </a:p>
        </p:txBody>
      </p:sp>
      <p:pic>
        <p:nvPicPr>
          <p:cNvPr id="4105" name="Picture 28" descr="Image result for brain black white">
            <a:hlinkClick r:id="rId3"/>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998909" y="2672952"/>
            <a:ext cx="2732088" cy="273208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5059680" y="2057400"/>
            <a:ext cx="462108" cy="74422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 name="Straight Arrow Connector 6"/>
          <p:cNvCxnSpPr>
            <a:endCxn id="13" idx="1"/>
          </p:cNvCxnSpPr>
          <p:nvPr/>
        </p:nvCxnSpPr>
        <p:spPr>
          <a:xfrm flipV="1">
            <a:off x="5745455" y="3507415"/>
            <a:ext cx="1088120" cy="317"/>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0" name="Straight Arrow Connector 9"/>
          <p:cNvCxnSpPr/>
          <p:nvPr/>
        </p:nvCxnSpPr>
        <p:spPr>
          <a:xfrm flipH="1" flipV="1">
            <a:off x="2870200" y="2323068"/>
            <a:ext cx="693688" cy="601876"/>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4" name="Text Box 2"/>
          <p:cNvSpPr txBox="1">
            <a:spLocks noChangeArrowheads="1"/>
          </p:cNvSpPr>
          <p:nvPr/>
        </p:nvSpPr>
        <p:spPr bwMode="auto">
          <a:xfrm>
            <a:off x="3282315" y="3295325"/>
            <a:ext cx="23812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62626"/>
                </a:solidFill>
                <a:effectLst/>
                <a:latin typeface="Calibri" pitchFamily="34" charset="0"/>
                <a:ea typeface="Calibri" pitchFamily="34" charset="0"/>
                <a:cs typeface="Times New Roman" pitchFamily="18" charset="0"/>
              </a:rPr>
              <a:t>Types of Cognitive Abilities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Text Box 1"/>
          <p:cNvSpPr txBox="1">
            <a:spLocks noChangeArrowheads="1"/>
          </p:cNvSpPr>
          <p:nvPr/>
        </p:nvSpPr>
        <p:spPr bwMode="auto">
          <a:xfrm>
            <a:off x="6058827" y="5535704"/>
            <a:ext cx="22748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rgbClr val="D99594"/>
                </a:solidFill>
                <a:effectLst/>
                <a:latin typeface="Calibri" pitchFamily="34" charset="0"/>
                <a:ea typeface="Calibri" pitchFamily="34" charset="0"/>
                <a:cs typeface="Times New Roman" pitchFamily="18" charset="0"/>
              </a:rPr>
              <a:t>Executive Functioning </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2"/>
          <p:cNvSpPr txBox="1">
            <a:spLocks noChangeArrowheads="1"/>
          </p:cNvSpPr>
          <p:nvPr/>
        </p:nvSpPr>
        <p:spPr bwMode="auto">
          <a:xfrm>
            <a:off x="617640" y="5517232"/>
            <a:ext cx="2286000"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rgbClr val="948A54"/>
                </a:solidFill>
                <a:effectLst/>
                <a:latin typeface="Calibri" pitchFamily="34" charset="0"/>
                <a:ea typeface="Calibri" pitchFamily="34" charset="0"/>
                <a:cs typeface="Times New Roman" pitchFamily="18" charset="0"/>
              </a:rPr>
              <a:t>Information Processing </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Text Box 4"/>
          <p:cNvSpPr txBox="1">
            <a:spLocks noChangeArrowheads="1"/>
          </p:cNvSpPr>
          <p:nvPr/>
        </p:nvSpPr>
        <p:spPr bwMode="auto">
          <a:xfrm>
            <a:off x="6833575" y="3294690"/>
            <a:ext cx="12017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rgbClr val="C2D69B"/>
                </a:solidFill>
                <a:effectLst/>
                <a:latin typeface="Calibri" pitchFamily="34" charset="0"/>
                <a:ea typeface="Calibri" pitchFamily="34" charset="0"/>
                <a:cs typeface="Times New Roman" pitchFamily="18" charset="0"/>
              </a:rPr>
              <a:t>Attention</a:t>
            </a:r>
            <a:r>
              <a:rPr kumimoji="0" lang="en-GB" alt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ext Box 12"/>
          <p:cNvSpPr txBox="1">
            <a:spLocks noChangeArrowheads="1"/>
          </p:cNvSpPr>
          <p:nvPr/>
        </p:nvSpPr>
        <p:spPr bwMode="auto">
          <a:xfrm>
            <a:off x="5367312" y="1518006"/>
            <a:ext cx="2009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smtClean="0">
                <a:ln>
                  <a:noFill/>
                </a:ln>
                <a:solidFill>
                  <a:srgbClr val="FABF8F"/>
                </a:solidFill>
                <a:effectLst/>
                <a:latin typeface="Calibri" pitchFamily="34" charset="0"/>
                <a:ea typeface="Calibri" pitchFamily="34" charset="0"/>
                <a:cs typeface="Times New Roman" pitchFamily="18" charset="0"/>
              </a:rPr>
              <a:t>Memory</a:t>
            </a: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r>
              <a:rPr kumimoji="0" lang="en-GB" altLang="en-US" sz="1400" b="0" i="0" u="none" strike="noStrike" cap="none" normalizeH="0" baseline="0" smtClean="0">
                <a:ln>
                  <a:noFill/>
                </a:ln>
                <a:solidFill>
                  <a:srgbClr val="92CDDC"/>
                </a:solidFill>
                <a:effectLst/>
                <a:latin typeface="Calibri" pitchFamily="34" charset="0"/>
                <a:ea typeface="Calibri" pitchFamily="34" charset="0"/>
                <a:cs typeface="Times New Roman" pitchFamily="18" charset="0"/>
              </a:rPr>
              <a:t> </a:t>
            </a:r>
            <a:endParaRPr kumimoji="0" lang="en-GB"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GB"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9"/>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600" b="0" i="0" u="none" strike="noStrike" cap="none" normalizeH="0" baseline="0" smtClean="0">
                <a:ln>
                  <a:noFill/>
                </a:ln>
                <a:solidFill>
                  <a:schemeClr val="tx1"/>
                </a:solidFill>
                <a:effectLst/>
                <a:latin typeface="Arial" pitchFamily="34" charset="0"/>
                <a:cs typeface="Arial" pitchFamily="34" charset="0"/>
              </a:rPr>
              <a:t/>
            </a:r>
            <a:br>
              <a:rPr kumimoji="0" lang="en-GB" altLang="en-US" sz="600" b="0" i="0" u="none" strike="noStrike" cap="none" normalizeH="0" baseline="0" smtClean="0">
                <a:ln>
                  <a:noFill/>
                </a:ln>
                <a:solidFill>
                  <a:schemeClr val="tx1"/>
                </a:solidFill>
                <a:effectLst/>
                <a:latin typeface="Arial" pitchFamily="34" charset="0"/>
                <a:cs typeface="Arial" pitchFamily="34" charset="0"/>
              </a:rPr>
            </a:b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0" y="1371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4784725" algn="l"/>
              </a:tabLst>
              <a:defRPr>
                <a:solidFill>
                  <a:schemeClr val="tx1"/>
                </a:solidFill>
                <a:latin typeface="Arial" pitchFamily="34" charset="0"/>
                <a:cs typeface="Arial" pitchFamily="34" charset="0"/>
              </a:defRPr>
            </a:lvl1pPr>
            <a:lvl2pPr fontAlgn="base">
              <a:spcBef>
                <a:spcPct val="0"/>
              </a:spcBef>
              <a:spcAft>
                <a:spcPct val="0"/>
              </a:spcAft>
              <a:tabLst>
                <a:tab pos="4784725" algn="l"/>
              </a:tabLst>
              <a:defRPr>
                <a:solidFill>
                  <a:schemeClr val="tx1"/>
                </a:solidFill>
                <a:latin typeface="Arial" pitchFamily="34" charset="0"/>
                <a:cs typeface="Arial" pitchFamily="34" charset="0"/>
              </a:defRPr>
            </a:lvl2pPr>
            <a:lvl3pPr fontAlgn="base">
              <a:spcBef>
                <a:spcPct val="0"/>
              </a:spcBef>
              <a:spcAft>
                <a:spcPct val="0"/>
              </a:spcAft>
              <a:tabLst>
                <a:tab pos="4784725" algn="l"/>
              </a:tabLst>
              <a:defRPr>
                <a:solidFill>
                  <a:schemeClr val="tx1"/>
                </a:solidFill>
                <a:latin typeface="Arial" pitchFamily="34" charset="0"/>
                <a:cs typeface="Arial" pitchFamily="34" charset="0"/>
              </a:defRPr>
            </a:lvl3pPr>
            <a:lvl4pPr fontAlgn="base">
              <a:spcBef>
                <a:spcPct val="0"/>
              </a:spcBef>
              <a:spcAft>
                <a:spcPct val="0"/>
              </a:spcAft>
              <a:tabLst>
                <a:tab pos="4784725" algn="l"/>
              </a:tabLst>
              <a:defRPr>
                <a:solidFill>
                  <a:schemeClr val="tx1"/>
                </a:solidFill>
                <a:latin typeface="Arial" pitchFamily="34" charset="0"/>
                <a:cs typeface="Arial" pitchFamily="34" charset="0"/>
              </a:defRPr>
            </a:lvl4pPr>
            <a:lvl5pPr fontAlgn="base">
              <a:spcBef>
                <a:spcPct val="0"/>
              </a:spcBef>
              <a:spcAft>
                <a:spcPct val="0"/>
              </a:spcAft>
              <a:tabLst>
                <a:tab pos="4784725" algn="l"/>
              </a:tabLst>
              <a:defRPr>
                <a:solidFill>
                  <a:schemeClr val="tx1"/>
                </a:solidFill>
                <a:latin typeface="Arial" pitchFamily="34" charset="0"/>
                <a:cs typeface="Arial" pitchFamily="34" charset="0"/>
              </a:defRPr>
            </a:lvl5pPr>
            <a:lvl6pPr fontAlgn="base">
              <a:spcBef>
                <a:spcPct val="0"/>
              </a:spcBef>
              <a:spcAft>
                <a:spcPct val="0"/>
              </a:spcAft>
              <a:tabLst>
                <a:tab pos="4784725" algn="l"/>
              </a:tabLst>
              <a:defRPr>
                <a:solidFill>
                  <a:schemeClr val="tx1"/>
                </a:solidFill>
                <a:latin typeface="Arial" pitchFamily="34" charset="0"/>
                <a:cs typeface="Arial" pitchFamily="34" charset="0"/>
              </a:defRPr>
            </a:lvl6pPr>
            <a:lvl7pPr fontAlgn="base">
              <a:spcBef>
                <a:spcPct val="0"/>
              </a:spcBef>
              <a:spcAft>
                <a:spcPct val="0"/>
              </a:spcAft>
              <a:tabLst>
                <a:tab pos="4784725" algn="l"/>
              </a:tabLst>
              <a:defRPr>
                <a:solidFill>
                  <a:schemeClr val="tx1"/>
                </a:solidFill>
                <a:latin typeface="Arial" pitchFamily="34" charset="0"/>
                <a:cs typeface="Arial" pitchFamily="34" charset="0"/>
              </a:defRPr>
            </a:lvl7pPr>
            <a:lvl8pPr fontAlgn="base">
              <a:spcBef>
                <a:spcPct val="0"/>
              </a:spcBef>
              <a:spcAft>
                <a:spcPct val="0"/>
              </a:spcAft>
              <a:tabLst>
                <a:tab pos="4784725" algn="l"/>
              </a:tabLst>
              <a:defRPr>
                <a:solidFill>
                  <a:schemeClr val="tx1"/>
                </a:solidFill>
                <a:latin typeface="Arial" pitchFamily="34" charset="0"/>
                <a:cs typeface="Arial" pitchFamily="34" charset="0"/>
              </a:defRPr>
            </a:lvl8pPr>
            <a:lvl9pPr fontAlgn="base">
              <a:spcBef>
                <a:spcPct val="0"/>
              </a:spcBef>
              <a:spcAft>
                <a:spcPct val="0"/>
              </a:spcAft>
              <a:tabLst>
                <a:tab pos="478472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784725" algn="l"/>
              </a:tabLst>
            </a:pPr>
            <a:r>
              <a:rPr kumimoji="0" lang="en-GB" altLang="en-US" sz="1400" b="1"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alt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84725" algn="l"/>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0" y="1828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altLang="en-US" sz="1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Arial" pitchFamily="34" charset="0"/>
                <a:cs typeface="Arial" pitchFamily="34" charset="0"/>
              </a:rPr>
              <a:t>                 </a:t>
            </a:r>
            <a:endParaRPr kumimoji="0" lang="en-GB"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GB"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0" y="2286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Text Box 2"/>
          <p:cNvSpPr txBox="1">
            <a:spLocks noChangeArrowheads="1"/>
          </p:cNvSpPr>
          <p:nvPr/>
        </p:nvSpPr>
        <p:spPr bwMode="auto">
          <a:xfrm>
            <a:off x="453587" y="3295325"/>
            <a:ext cx="2009140" cy="42481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1600" b="1" dirty="0" smtClean="0">
                <a:solidFill>
                  <a:srgbClr val="B2A1C7"/>
                </a:solidFill>
                <a:effectLst/>
                <a:latin typeface="Calibri"/>
                <a:ea typeface="Calibri"/>
                <a:cs typeface="Times New Roman"/>
              </a:rPr>
              <a:t>Visuospatial Skills</a:t>
            </a:r>
            <a:r>
              <a:rPr lang="en-GB" sz="1600" dirty="0" smtClean="0">
                <a:solidFill>
                  <a:srgbClr val="B2A1C7"/>
                </a:solidFill>
                <a:effectLst/>
                <a:latin typeface="Calibri"/>
                <a:ea typeface="Calibri"/>
                <a:cs typeface="Times New Roman"/>
              </a:rPr>
              <a:t>      </a:t>
            </a:r>
            <a:r>
              <a:rPr lang="en-GB" sz="1400" dirty="0" smtClean="0">
                <a:solidFill>
                  <a:srgbClr val="B2A1C7"/>
                </a:solidFill>
                <a:effectLst/>
                <a:latin typeface="Calibri"/>
                <a:ea typeface="Calibri"/>
                <a:cs typeface="Times New Roman"/>
              </a:rPr>
              <a:t>                   </a:t>
            </a:r>
            <a:endParaRPr lang="en-GB" sz="1100" dirty="0">
              <a:effectLst/>
              <a:latin typeface="Calibri"/>
              <a:ea typeface="Calibri"/>
              <a:cs typeface="Times New Roman"/>
            </a:endParaRPr>
          </a:p>
        </p:txBody>
      </p:sp>
      <p:sp>
        <p:nvSpPr>
          <p:cNvPr id="27" name="Text Box 2"/>
          <p:cNvSpPr txBox="1">
            <a:spLocks noChangeArrowheads="1"/>
          </p:cNvSpPr>
          <p:nvPr/>
        </p:nvSpPr>
        <p:spPr bwMode="auto">
          <a:xfrm>
            <a:off x="1865630" y="1902395"/>
            <a:ext cx="2009140" cy="424815"/>
          </a:xfrm>
          <a:prstGeom prst="rect">
            <a:avLst/>
          </a:prstGeom>
          <a:noFill/>
          <a:ln w="9525">
            <a:noFill/>
            <a:miter lim="800000"/>
            <a:headEnd/>
            <a:tailEnd/>
          </a:ln>
        </p:spPr>
        <p:txBody>
          <a:bodyPr rot="0" vert="horz" wrap="square" lIns="91440" tIns="45720" rIns="91440" bIns="45720" anchor="t" anchorCtr="0">
            <a:noAutofit/>
          </a:bodyPr>
          <a:lstStyle/>
          <a:p>
            <a:pPr>
              <a:lnSpc>
                <a:spcPct val="115000"/>
              </a:lnSpc>
              <a:spcAft>
                <a:spcPts val="1000"/>
              </a:spcAft>
            </a:pPr>
            <a:r>
              <a:rPr lang="en-GB" sz="1600" b="1">
                <a:solidFill>
                  <a:srgbClr val="92CDDC"/>
                </a:solidFill>
                <a:effectLst/>
                <a:latin typeface="Calibri"/>
                <a:ea typeface="Calibri"/>
                <a:cs typeface="Times New Roman"/>
              </a:rPr>
              <a:t>Language</a:t>
            </a:r>
            <a:endParaRPr lang="en-GB" sz="1100">
              <a:effectLst/>
              <a:latin typeface="Calibri"/>
              <a:ea typeface="Calibri"/>
              <a:cs typeface="Times New Roman"/>
            </a:endParaRPr>
          </a:p>
        </p:txBody>
      </p:sp>
      <p:cxnSp>
        <p:nvCxnSpPr>
          <p:cNvPr id="32" name="Straight Arrow Connector 31"/>
          <p:cNvCxnSpPr/>
          <p:nvPr/>
        </p:nvCxnSpPr>
        <p:spPr>
          <a:xfrm flipH="1">
            <a:off x="2195736" y="3507099"/>
            <a:ext cx="1007374" cy="63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7" name="Straight Arrow Connector 36"/>
          <p:cNvCxnSpPr/>
          <p:nvPr/>
        </p:nvCxnSpPr>
        <p:spPr>
          <a:xfrm flipH="1">
            <a:off x="2475870" y="4811913"/>
            <a:ext cx="778105" cy="70160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9" name="Straight Arrow Connector 38"/>
          <p:cNvCxnSpPr/>
          <p:nvPr/>
        </p:nvCxnSpPr>
        <p:spPr>
          <a:xfrm>
            <a:off x="5367312" y="4797492"/>
            <a:ext cx="809579" cy="70160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429462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Executive Functioning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Planning and organising</a:t>
            </a:r>
          </a:p>
          <a:p>
            <a:r>
              <a:rPr lang="en-GB" dirty="0" smtClean="0">
                <a:latin typeface="Calibri" panose="020F0502020204030204" pitchFamily="34" charset="0"/>
                <a:cs typeface="Calibri" panose="020F0502020204030204" pitchFamily="34" charset="0"/>
              </a:rPr>
              <a:t>Sequencing</a:t>
            </a:r>
          </a:p>
          <a:p>
            <a:r>
              <a:rPr lang="en-GB" dirty="0" smtClean="0">
                <a:latin typeface="Calibri" panose="020F0502020204030204" pitchFamily="34" charset="0"/>
                <a:cs typeface="Calibri" panose="020F0502020204030204" pitchFamily="34" charset="0"/>
              </a:rPr>
              <a:t>Flexible thinking</a:t>
            </a:r>
          </a:p>
          <a:p>
            <a:r>
              <a:rPr lang="en-GB" dirty="0" smtClean="0">
                <a:latin typeface="Calibri" panose="020F0502020204030204" pitchFamily="34" charset="0"/>
                <a:cs typeface="Calibri" panose="020F0502020204030204" pitchFamily="34" charset="0"/>
              </a:rPr>
              <a:t>Self-monitoring</a:t>
            </a:r>
          </a:p>
          <a:p>
            <a:r>
              <a:rPr lang="en-GB" dirty="0" smtClean="0">
                <a:latin typeface="Calibri" panose="020F0502020204030204" pitchFamily="34" charset="0"/>
                <a:cs typeface="Calibri" panose="020F0502020204030204" pitchFamily="34" charset="0"/>
              </a:rPr>
              <a:t>Problem solving</a:t>
            </a:r>
            <a:endParaRPr lang="en-GB" dirty="0">
              <a:latin typeface="Calibri" panose="020F0502020204030204" pitchFamily="34" charset="0"/>
              <a:cs typeface="Calibri" panose="020F0502020204030204" pitchFamily="34" charset="0"/>
            </a:endParaRPr>
          </a:p>
        </p:txBody>
      </p:sp>
      <p:sp>
        <p:nvSpPr>
          <p:cNvPr id="4" name="Rectangular Callout 3"/>
          <p:cNvSpPr/>
          <p:nvPr/>
        </p:nvSpPr>
        <p:spPr>
          <a:xfrm>
            <a:off x="2363132" y="5310632"/>
            <a:ext cx="4316730" cy="648072"/>
          </a:xfrm>
          <a:prstGeom prst="wedgeRectCallout">
            <a:avLst>
              <a:gd name="adj1" fmla="val 63652"/>
              <a:gd name="adj2" fmla="val 6417"/>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 have trouble planning ahead what I need to do during the day or for specific </a:t>
            </a:r>
            <a:r>
              <a:rPr lang="en-GB" sz="1400" dirty="0" smtClean="0">
                <a:solidFill>
                  <a:srgbClr val="000000"/>
                </a:solidFill>
                <a:effectLst/>
                <a:latin typeface="Calibri" panose="020F0502020204030204" pitchFamily="34" charset="0"/>
                <a:ea typeface="Calibri"/>
                <a:cs typeface="Calibri" panose="020F0502020204030204" pitchFamily="34" charset="0"/>
              </a:rPr>
              <a:t>tasks</a:t>
            </a:r>
            <a:endParaRPr lang="en-GB" sz="1100" dirty="0">
              <a:effectLst/>
              <a:latin typeface="Calibri" panose="020F0502020204030204" pitchFamily="34" charset="0"/>
              <a:ea typeface="Calibri"/>
              <a:cs typeface="Calibri" panose="020F0502020204030204" pitchFamily="34" charset="0"/>
            </a:endParaRPr>
          </a:p>
        </p:txBody>
      </p:sp>
      <p:sp>
        <p:nvSpPr>
          <p:cNvPr id="5" name="Rectangular Callout 4"/>
          <p:cNvSpPr/>
          <p:nvPr/>
        </p:nvSpPr>
        <p:spPr>
          <a:xfrm>
            <a:off x="2123728" y="4293096"/>
            <a:ext cx="4826635" cy="576064"/>
          </a:xfrm>
          <a:prstGeom prst="wedgeRectCallout">
            <a:avLst>
              <a:gd name="adj1" fmla="val -58102"/>
              <a:gd name="adj2" fmla="val 38040"/>
            </a:avLst>
          </a:prstGeom>
          <a:solidFill>
            <a:srgbClr val="F2F6EA"/>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400" dirty="0" smtClean="0">
              <a:solidFill>
                <a:srgbClr val="000000"/>
              </a:solidFill>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Sometimes </a:t>
            </a:r>
            <a:r>
              <a:rPr lang="en-GB" sz="1400" dirty="0">
                <a:solidFill>
                  <a:srgbClr val="000000"/>
                </a:solidFill>
                <a:effectLst/>
                <a:latin typeface="Calibri" panose="020F0502020204030204" pitchFamily="34" charset="0"/>
                <a:ea typeface="Calibri"/>
                <a:cs typeface="Calibri" panose="020F0502020204030204" pitchFamily="34" charset="0"/>
              </a:rPr>
              <a:t>I find it hard to multi-task or change what I’m doing</a:t>
            </a:r>
            <a:endParaRPr lang="en-GB" sz="1100" dirty="0">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100" dirty="0">
                <a:effectLst/>
                <a:ea typeface="Calibri"/>
                <a:cs typeface="Times New Roman"/>
              </a:rPr>
              <a:t> </a:t>
            </a:r>
          </a:p>
        </p:txBody>
      </p:sp>
      <p:pic>
        <p:nvPicPr>
          <p:cNvPr id="6" name="Picture 5"/>
          <p:cNvPicPr/>
          <p:nvPr/>
        </p:nvPicPr>
        <p:blipFill rotWithShape="1">
          <a:blip r:embed="rId3">
            <a:extLst>
              <a:ext uri="{28A0092B-C50C-407E-A947-70E740481C1C}">
                <a14:useLocalDpi xmlns:a14="http://schemas.microsoft.com/office/drawing/2010/main" val="0"/>
              </a:ext>
            </a:extLst>
          </a:blip>
          <a:srcRect t="6604" r="22351"/>
          <a:stretch/>
        </p:blipFill>
        <p:spPr bwMode="auto">
          <a:xfrm>
            <a:off x="520537" y="4177157"/>
            <a:ext cx="1076325" cy="1133475"/>
          </a:xfrm>
          <a:prstGeom prst="rect">
            <a:avLst/>
          </a:prstGeom>
          <a:noFill/>
          <a:ln>
            <a:noFill/>
          </a:ln>
          <a:extLst>
            <a:ext uri="{53640926-AAD7-44D8-BBD7-CCE9431645EC}">
              <a14:shadowObscured xmlns:a14="http://schemas.microsoft.com/office/drawing/2010/main"/>
            </a:ext>
          </a:extLst>
        </p:spPr>
      </p:pic>
      <p:pic>
        <p:nvPicPr>
          <p:cNvPr id="7" name="Picture 6"/>
          <p:cNvPicPr/>
          <p:nvPr/>
        </p:nvPicPr>
        <p:blipFill rotWithShape="1">
          <a:blip r:embed="rId4">
            <a:extLst>
              <a:ext uri="{28A0092B-C50C-407E-A947-70E740481C1C}">
                <a14:useLocalDpi xmlns:a14="http://schemas.microsoft.com/office/drawing/2010/main" val="0"/>
              </a:ext>
            </a:extLst>
          </a:blip>
          <a:srcRect l="20084" r="-1"/>
          <a:stretch/>
        </p:blipFill>
        <p:spPr bwMode="auto">
          <a:xfrm>
            <a:off x="7294951" y="4941168"/>
            <a:ext cx="1112520" cy="1318260"/>
          </a:xfrm>
          <a:prstGeom prst="rect">
            <a:avLst/>
          </a:prstGeom>
          <a:noFill/>
          <a:ln>
            <a:noFill/>
          </a:ln>
          <a:extLst>
            <a:ext uri="{53640926-AAD7-44D8-BBD7-CCE9431645EC}">
              <a14:shadowObscured xmlns:a14="http://schemas.microsoft.com/office/drawing/2010/main"/>
            </a:ext>
          </a:extLst>
        </p:spPr>
      </p:pic>
      <p:pic>
        <p:nvPicPr>
          <p:cNvPr id="8" name="Picture 7" descr="Image result for executive function">
            <a:hlinkClick r:id="rId5"/>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1505" y="764704"/>
            <a:ext cx="2406892" cy="1872208"/>
          </a:xfrm>
          <a:prstGeom prst="rect">
            <a:avLst/>
          </a:prstGeom>
          <a:ln>
            <a:noFill/>
          </a:ln>
          <a:effectLst>
            <a:softEdge rad="112500"/>
          </a:effectLst>
        </p:spPr>
      </p:pic>
    </p:spTree>
    <p:extLst>
      <p:ext uri="{BB962C8B-B14F-4D97-AF65-F5344CB8AC3E}">
        <p14:creationId xmlns:p14="http://schemas.microsoft.com/office/powerpoint/2010/main" val="402241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Language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Expressive language</a:t>
            </a:r>
          </a:p>
          <a:p>
            <a:r>
              <a:rPr lang="en-GB" dirty="0" smtClean="0">
                <a:latin typeface="Calibri" panose="020F0502020204030204" pitchFamily="34" charset="0"/>
                <a:cs typeface="Calibri" panose="020F0502020204030204" pitchFamily="34" charset="0"/>
              </a:rPr>
              <a:t>Receptive language</a:t>
            </a:r>
          </a:p>
          <a:p>
            <a:r>
              <a:rPr lang="en-GB" dirty="0" smtClean="0">
                <a:latin typeface="Calibri" panose="020F0502020204030204" pitchFamily="34" charset="0"/>
                <a:cs typeface="Calibri" panose="020F0502020204030204" pitchFamily="34" charset="0"/>
              </a:rPr>
              <a:t>Articulation</a:t>
            </a:r>
            <a:endParaRPr lang="en-GB" dirty="0">
              <a:latin typeface="Calibri" panose="020F0502020204030204" pitchFamily="34" charset="0"/>
              <a:cs typeface="Calibri" panose="020F0502020204030204" pitchFamily="34" charset="0"/>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t="6604" r="22351"/>
          <a:stretch/>
        </p:blipFill>
        <p:spPr bwMode="auto">
          <a:xfrm>
            <a:off x="755576" y="3717032"/>
            <a:ext cx="1076325" cy="1133475"/>
          </a:xfrm>
          <a:prstGeom prst="rect">
            <a:avLst/>
          </a:prstGeom>
          <a:noFill/>
          <a:ln>
            <a:noFill/>
          </a:ln>
          <a:extLst>
            <a:ext uri="{53640926-AAD7-44D8-BBD7-CCE9431645EC}">
              <a14:shadowObscured xmlns:a14="http://schemas.microsoft.com/office/drawing/2010/main"/>
            </a:ext>
          </a:extLst>
        </p:spPr>
      </p:pic>
      <p:pic>
        <p:nvPicPr>
          <p:cNvPr id="5" name="Picture 4"/>
          <p:cNvPicPr/>
          <p:nvPr/>
        </p:nvPicPr>
        <p:blipFill rotWithShape="1">
          <a:blip r:embed="rId4">
            <a:extLst>
              <a:ext uri="{28A0092B-C50C-407E-A947-70E740481C1C}">
                <a14:useLocalDpi xmlns:a14="http://schemas.microsoft.com/office/drawing/2010/main" val="0"/>
              </a:ext>
            </a:extLst>
          </a:blip>
          <a:srcRect l="20084" r="-1"/>
          <a:stretch/>
        </p:blipFill>
        <p:spPr bwMode="auto">
          <a:xfrm>
            <a:off x="7294951" y="4941168"/>
            <a:ext cx="1112520" cy="1318260"/>
          </a:xfrm>
          <a:prstGeom prst="rect">
            <a:avLst/>
          </a:prstGeom>
          <a:noFill/>
          <a:ln>
            <a:noFill/>
          </a:ln>
          <a:extLst>
            <a:ext uri="{53640926-AAD7-44D8-BBD7-CCE9431645EC}">
              <a14:shadowObscured xmlns:a14="http://schemas.microsoft.com/office/drawing/2010/main"/>
            </a:ext>
          </a:extLst>
        </p:spPr>
      </p:pic>
      <p:sp>
        <p:nvSpPr>
          <p:cNvPr id="6" name="Rectangular Callout 5"/>
          <p:cNvSpPr/>
          <p:nvPr/>
        </p:nvSpPr>
        <p:spPr>
          <a:xfrm>
            <a:off x="2267744" y="3705248"/>
            <a:ext cx="4826635" cy="576064"/>
          </a:xfrm>
          <a:prstGeom prst="wedgeRectCallout">
            <a:avLst>
              <a:gd name="adj1" fmla="val -58102"/>
              <a:gd name="adj2" fmla="val 38040"/>
            </a:avLst>
          </a:prstGeom>
          <a:solidFill>
            <a:srgbClr val="F2F6EA"/>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1000"/>
              </a:spcAft>
              <a:buClrTx/>
              <a:buSzTx/>
              <a:buFontTx/>
              <a:buNone/>
              <a:tabLst/>
              <a:defRPr/>
            </a:pPr>
            <a:endParaRPr kumimoji="0" lang="en-GB" sz="1400" b="0" i="0" u="none" strike="noStrike" kern="1200" cap="none" spc="0" normalizeH="0" baseline="0" noProof="0" dirty="0" smtClean="0">
              <a:ln>
                <a:noFill/>
              </a:ln>
              <a:solidFill>
                <a:srgbClr val="000000"/>
              </a:solidFill>
              <a:effectLst/>
              <a:uLnTx/>
              <a:uFillTx/>
              <a:latin typeface="Calibri" panose="020F0502020204030204" pitchFamily="34" charset="0"/>
              <a:ea typeface="Calibri"/>
              <a:cs typeface="Calibri" panose="020F0502020204030204" pitchFamily="34" charset="0"/>
            </a:endParaRPr>
          </a:p>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GB" sz="1400" b="0" i="0" u="none" strike="noStrike" kern="1200" cap="none" spc="0" normalizeH="0" baseline="0" noProof="0" dirty="0" smtClean="0">
                <a:ln>
                  <a:noFill/>
                </a:ln>
                <a:solidFill>
                  <a:srgbClr val="000000"/>
                </a:solidFill>
                <a:effectLst/>
                <a:uLnTx/>
                <a:uFillTx/>
                <a:latin typeface="Calibri" panose="020F0502020204030204" pitchFamily="34" charset="0"/>
                <a:ea typeface="Calibri"/>
                <a:cs typeface="Calibri" panose="020F0502020204030204" pitchFamily="34" charset="0"/>
              </a:rPr>
              <a:t>I often </a:t>
            </a:r>
            <a:r>
              <a:rPr kumimoji="0" lang="en-GB" sz="1400" b="0" i="0" u="none" strike="noStrike" kern="120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rPr>
              <a:t>find it hard to </a:t>
            </a:r>
            <a:r>
              <a:rPr kumimoji="0" lang="en-GB" sz="1400" b="0" i="0" u="none" strike="noStrike" kern="1200" cap="none" spc="0" normalizeH="0" baseline="0" noProof="0" dirty="0" smtClean="0">
                <a:ln>
                  <a:noFill/>
                </a:ln>
                <a:solidFill>
                  <a:srgbClr val="000000"/>
                </a:solidFill>
                <a:effectLst/>
                <a:uLnTx/>
                <a:uFillTx/>
                <a:latin typeface="Calibri" panose="020F0502020204030204" pitchFamily="34" charset="0"/>
                <a:ea typeface="Calibri"/>
                <a:cs typeface="Calibri" panose="020F0502020204030204" pitchFamily="34" charset="0"/>
              </a:rPr>
              <a:t>find the right words</a:t>
            </a:r>
            <a:endParaRPr kumimoji="0" lang="en-GB" sz="1100" b="0" i="0" u="none" strike="noStrike" kern="1200" cap="none" spc="0" normalizeH="0" baseline="0" noProof="0" dirty="0">
              <a:ln>
                <a:noFill/>
              </a:ln>
              <a:solidFill>
                <a:prstClr val="white"/>
              </a:solidFill>
              <a:effectLst/>
              <a:uLnTx/>
              <a:uFillTx/>
              <a:latin typeface="Calibri" panose="020F0502020204030204" pitchFamily="34" charset="0"/>
              <a:ea typeface="Calibri"/>
              <a:cs typeface="Calibri" panose="020F0502020204030204" pitchFamily="34" charset="0"/>
            </a:endParaRPr>
          </a:p>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Arial"/>
                <a:ea typeface="Calibri"/>
                <a:cs typeface="Times New Roman"/>
              </a:rPr>
              <a:t> </a:t>
            </a:r>
          </a:p>
        </p:txBody>
      </p:sp>
      <p:sp>
        <p:nvSpPr>
          <p:cNvPr id="7" name="Rectangular Callout 6"/>
          <p:cNvSpPr/>
          <p:nvPr/>
        </p:nvSpPr>
        <p:spPr>
          <a:xfrm>
            <a:off x="2363132" y="5310632"/>
            <a:ext cx="4316730" cy="648072"/>
          </a:xfrm>
          <a:prstGeom prst="wedgeRectCallout">
            <a:avLst>
              <a:gd name="adj1" fmla="val 63652"/>
              <a:gd name="adj2" fmla="val 6417"/>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rPr>
              <a:t>I have trouble </a:t>
            </a:r>
            <a:r>
              <a:rPr kumimoji="0" lang="en-GB" sz="1400" b="0" i="0" u="none" strike="noStrike" kern="1200" cap="none" spc="0" normalizeH="0" baseline="0" noProof="0" dirty="0" smtClean="0">
                <a:ln>
                  <a:noFill/>
                </a:ln>
                <a:solidFill>
                  <a:srgbClr val="000000"/>
                </a:solidFill>
                <a:effectLst/>
                <a:uLnTx/>
                <a:uFillTx/>
                <a:latin typeface="Calibri" panose="020F0502020204030204" pitchFamily="34" charset="0"/>
                <a:ea typeface="Calibri"/>
                <a:cs typeface="Calibri" panose="020F0502020204030204" pitchFamily="34" charset="0"/>
              </a:rPr>
              <a:t>understanding conversations</a:t>
            </a:r>
            <a:endParaRPr kumimoji="0" lang="en-GB" sz="1100" b="0" i="0" u="none" strike="noStrike" kern="1200" cap="none" spc="0" normalizeH="0" baseline="0" noProof="0" dirty="0">
              <a:ln>
                <a:noFill/>
              </a:ln>
              <a:solidFill>
                <a:prstClr val="white"/>
              </a:solidFill>
              <a:effectLst/>
              <a:uLnTx/>
              <a:uFillTx/>
              <a:latin typeface="Calibri" panose="020F0502020204030204" pitchFamily="34" charset="0"/>
              <a:ea typeface="Calibri"/>
              <a:cs typeface="Calibri" panose="020F0502020204030204" pitchFamily="34" charset="0"/>
            </a:endParaRPr>
          </a:p>
        </p:txBody>
      </p:sp>
      <p:pic>
        <p:nvPicPr>
          <p:cNvPr id="8196" name="Picture 4" descr="Image result for speech clipart">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5726" y="620688"/>
            <a:ext cx="28384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07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latin typeface="Calibri" panose="020F0502020204030204" pitchFamily="34" charset="0"/>
                <a:cs typeface="Calibri" panose="020F0502020204030204" pitchFamily="34" charset="0"/>
              </a:rPr>
              <a:t>Visuo</a:t>
            </a:r>
            <a:r>
              <a:rPr lang="en-GB" dirty="0" smtClean="0">
                <a:latin typeface="Calibri" panose="020F0502020204030204" pitchFamily="34" charset="0"/>
                <a:cs typeface="Calibri" panose="020F0502020204030204" pitchFamily="34" charset="0"/>
              </a:rPr>
              <a:t>-Spatial Skills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Represent</a:t>
            </a:r>
          </a:p>
          <a:p>
            <a:r>
              <a:rPr lang="en-GB" dirty="0" smtClean="0">
                <a:latin typeface="Calibri" panose="020F0502020204030204" pitchFamily="34" charset="0"/>
                <a:cs typeface="Calibri" panose="020F0502020204030204" pitchFamily="34" charset="0"/>
              </a:rPr>
              <a:t>Analyse</a:t>
            </a:r>
          </a:p>
          <a:p>
            <a:r>
              <a:rPr lang="en-GB" dirty="0" smtClean="0">
                <a:latin typeface="Calibri" panose="020F0502020204030204" pitchFamily="34" charset="0"/>
                <a:cs typeface="Calibri" panose="020F0502020204030204" pitchFamily="34" charset="0"/>
              </a:rPr>
              <a:t>Manipulate</a:t>
            </a:r>
            <a:endParaRPr lang="en-GB" dirty="0">
              <a:latin typeface="Calibri" panose="020F0502020204030204" pitchFamily="34" charset="0"/>
              <a:cs typeface="Calibri" panose="020F0502020204030204" pitchFamily="34" charset="0"/>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t="6604" r="22351"/>
          <a:stretch/>
        </p:blipFill>
        <p:spPr bwMode="auto">
          <a:xfrm>
            <a:off x="755576" y="3717032"/>
            <a:ext cx="1076325" cy="1133475"/>
          </a:xfrm>
          <a:prstGeom prst="rect">
            <a:avLst/>
          </a:prstGeom>
          <a:noFill/>
          <a:ln>
            <a:noFill/>
          </a:ln>
          <a:extLst>
            <a:ext uri="{53640926-AAD7-44D8-BBD7-CCE9431645EC}">
              <a14:shadowObscured xmlns:a14="http://schemas.microsoft.com/office/drawing/2010/main"/>
            </a:ext>
          </a:extLst>
        </p:spPr>
      </p:pic>
      <p:pic>
        <p:nvPicPr>
          <p:cNvPr id="5" name="Picture 4"/>
          <p:cNvPicPr/>
          <p:nvPr/>
        </p:nvPicPr>
        <p:blipFill rotWithShape="1">
          <a:blip r:embed="rId4">
            <a:extLst>
              <a:ext uri="{28A0092B-C50C-407E-A947-70E740481C1C}">
                <a14:useLocalDpi xmlns:a14="http://schemas.microsoft.com/office/drawing/2010/main" val="0"/>
              </a:ext>
            </a:extLst>
          </a:blip>
          <a:srcRect l="20084" r="-1"/>
          <a:stretch/>
        </p:blipFill>
        <p:spPr bwMode="auto">
          <a:xfrm>
            <a:off x="7294951" y="4941168"/>
            <a:ext cx="1112520" cy="1318260"/>
          </a:xfrm>
          <a:prstGeom prst="rect">
            <a:avLst/>
          </a:prstGeom>
          <a:noFill/>
          <a:ln>
            <a:noFill/>
          </a:ln>
          <a:extLst>
            <a:ext uri="{53640926-AAD7-44D8-BBD7-CCE9431645EC}">
              <a14:shadowObscured xmlns:a14="http://schemas.microsoft.com/office/drawing/2010/main"/>
            </a:ext>
          </a:extLst>
        </p:spPr>
      </p:pic>
      <p:sp>
        <p:nvSpPr>
          <p:cNvPr id="6" name="Rectangular Callout 5"/>
          <p:cNvSpPr/>
          <p:nvPr/>
        </p:nvSpPr>
        <p:spPr>
          <a:xfrm>
            <a:off x="2267744" y="3705247"/>
            <a:ext cx="4826635" cy="659857"/>
          </a:xfrm>
          <a:prstGeom prst="wedgeRectCallout">
            <a:avLst>
              <a:gd name="adj1" fmla="val -58102"/>
              <a:gd name="adj2" fmla="val 38040"/>
            </a:avLst>
          </a:prstGeom>
          <a:solidFill>
            <a:srgbClr val="F2F6EA"/>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I often bump into things and find it hard to judge how where things are</a:t>
            </a:r>
            <a:endParaRPr lang="en-GB" sz="1100" dirty="0">
              <a:effectLst/>
              <a:latin typeface="Calibri" panose="020F0502020204030204" pitchFamily="34" charset="0"/>
              <a:ea typeface="Calibri"/>
              <a:cs typeface="Calibri" panose="020F0502020204030204" pitchFamily="34" charset="0"/>
            </a:endParaRPr>
          </a:p>
        </p:txBody>
      </p:sp>
      <p:sp>
        <p:nvSpPr>
          <p:cNvPr id="7" name="Rectangular Callout 6"/>
          <p:cNvSpPr/>
          <p:nvPr/>
        </p:nvSpPr>
        <p:spPr>
          <a:xfrm>
            <a:off x="2363132" y="5310632"/>
            <a:ext cx="4316730" cy="648072"/>
          </a:xfrm>
          <a:prstGeom prst="wedgeRectCallout">
            <a:avLst>
              <a:gd name="adj1" fmla="val 63652"/>
              <a:gd name="adj2" fmla="val 6417"/>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 </a:t>
            </a:r>
            <a:r>
              <a:rPr lang="en-GB" sz="1400" dirty="0" smtClean="0">
                <a:solidFill>
                  <a:srgbClr val="000000"/>
                </a:solidFill>
                <a:effectLst/>
                <a:latin typeface="Calibri" panose="020F0502020204030204" pitchFamily="34" charset="0"/>
                <a:ea typeface="Calibri"/>
                <a:cs typeface="Calibri" panose="020F0502020204030204" pitchFamily="34" charset="0"/>
              </a:rPr>
              <a:t>find it hard to figure out how to repair or build things </a:t>
            </a:r>
            <a:endParaRPr lang="en-GB" sz="1100" dirty="0">
              <a:effectLst/>
              <a:latin typeface="Calibri" panose="020F0502020204030204" pitchFamily="34" charset="0"/>
              <a:ea typeface="Calibri"/>
              <a:cs typeface="Calibri" panose="020F0502020204030204" pitchFamily="34" charset="0"/>
            </a:endParaRPr>
          </a:p>
        </p:txBody>
      </p:sp>
      <p:pic>
        <p:nvPicPr>
          <p:cNvPr id="1026" name="Picture 2" descr="Image result for cube">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0152" y="764704"/>
            <a:ext cx="200643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88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Group measures</a:t>
            </a:r>
            <a:endParaRPr lang="en-GB" dirty="0">
              <a:latin typeface="Calibri" panose="020F0502020204030204" pitchFamily="34" charset="0"/>
              <a:cs typeface="Calibri" panose="020F0502020204030204" pitchFamily="34" charset="0"/>
            </a:endParaRPr>
          </a:p>
        </p:txBody>
      </p:sp>
      <p:pic>
        <p:nvPicPr>
          <p:cNvPr id="3076" name="Picture 4" descr="Image result for questionnaire clipar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3567923"/>
            <a:ext cx="1909181" cy="264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084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smtClean="0"/>
              <a:t>break</a:t>
            </a:r>
            <a:endParaRPr lang="en-GB" dirty="0"/>
          </a:p>
        </p:txBody>
      </p:sp>
      <p:pic>
        <p:nvPicPr>
          <p:cNvPr id="7" name="Picture 14" descr="Image result for coffee break clip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3645024"/>
            <a:ext cx="2448272" cy="222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301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Mindfulness</a:t>
            </a:r>
            <a:endParaRPr lang="en-GB" dirty="0">
              <a:latin typeface="Calibri" panose="020F0502020204030204" pitchFamily="34" charset="0"/>
              <a:cs typeface="Calibri" panose="020F0502020204030204" pitchFamily="34" charset="0"/>
            </a:endParaRPr>
          </a:p>
        </p:txBody>
      </p:sp>
      <p:pic>
        <p:nvPicPr>
          <p:cNvPr id="1026" name="Picture 2" descr="Image result for mindful mind full">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68"/>
          <a:stretch/>
        </p:blipFill>
        <p:spPr bwMode="auto">
          <a:xfrm>
            <a:off x="584590" y="1340768"/>
            <a:ext cx="7924800" cy="489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489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Tree>
    <p:extLst>
      <p:ext uri="{BB962C8B-B14F-4D97-AF65-F5344CB8AC3E}">
        <p14:creationId xmlns:p14="http://schemas.microsoft.com/office/powerpoint/2010/main" val="24773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Attention</a:t>
            </a:r>
            <a:endParaRPr lang="en-GB" dirty="0">
              <a:latin typeface="Calibri" panose="020F0502020204030204" pitchFamily="34" charset="0"/>
              <a:cs typeface="Calibri" panose="020F0502020204030204" pitchFamily="34" charset="0"/>
            </a:endParaRPr>
          </a:p>
        </p:txBody>
      </p:sp>
      <p:pic>
        <p:nvPicPr>
          <p:cNvPr id="1028" name="Picture 4" descr="Video, Camera Free Icon of Kameleon Blue Roun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20094" y="2060848"/>
            <a:ext cx="3303811" cy="3303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2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executive function">
            <a:hlinkClick r:id="rId3"/>
          </p:cNvPr>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84470" y="3573016"/>
            <a:ext cx="2952328" cy="2448272"/>
          </a:xfrm>
          <a:prstGeom prst="rect">
            <a:avLst/>
          </a:prstGeom>
          <a:ln>
            <a:noFill/>
          </a:ln>
          <a:effectLst>
            <a:softEdge rad="112500"/>
          </a:effectLst>
        </p:spPr>
      </p:pic>
      <p:sp>
        <p:nvSpPr>
          <p:cNvPr id="2" name="Title 1"/>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Welcome!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7829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Attention</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 Focused or selective attention</a:t>
            </a:r>
          </a:p>
          <a:p>
            <a:r>
              <a:rPr lang="en-GB" dirty="0" smtClean="0">
                <a:latin typeface="Calibri" panose="020F0502020204030204" pitchFamily="34" charset="0"/>
                <a:cs typeface="Calibri" panose="020F0502020204030204" pitchFamily="34" charset="0"/>
              </a:rPr>
              <a:t> Sustained attention </a:t>
            </a:r>
          </a:p>
          <a:p>
            <a:r>
              <a:rPr lang="en-GB" dirty="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Divided attention</a:t>
            </a:r>
          </a:p>
          <a:p>
            <a:r>
              <a:rPr lang="en-GB" dirty="0" smtClean="0">
                <a:latin typeface="Calibri" panose="020F0502020204030204" pitchFamily="34" charset="0"/>
                <a:cs typeface="Calibri" panose="020F0502020204030204" pitchFamily="34" charset="0"/>
              </a:rPr>
              <a:t> Alternating Attention</a:t>
            </a:r>
            <a:endParaRPr lang="en-GB" dirty="0">
              <a:latin typeface="Calibri" panose="020F0502020204030204" pitchFamily="34" charset="0"/>
              <a:cs typeface="Calibri" panose="020F0502020204030204" pitchFamily="34" charset="0"/>
            </a:endParaRPr>
          </a:p>
        </p:txBody>
      </p:sp>
      <p:pic>
        <p:nvPicPr>
          <p:cNvPr id="5" name="Picture 4"/>
          <p:cNvPicPr/>
          <p:nvPr/>
        </p:nvPicPr>
        <p:blipFill rotWithShape="1">
          <a:blip r:embed="rId3">
            <a:extLst>
              <a:ext uri="{28A0092B-C50C-407E-A947-70E740481C1C}">
                <a14:useLocalDpi xmlns:a14="http://schemas.microsoft.com/office/drawing/2010/main" val="0"/>
              </a:ext>
            </a:extLst>
          </a:blip>
          <a:srcRect l="20084" r="-1"/>
          <a:stretch/>
        </p:blipFill>
        <p:spPr bwMode="auto">
          <a:xfrm>
            <a:off x="7452320" y="5078896"/>
            <a:ext cx="1112520" cy="1318260"/>
          </a:xfrm>
          <a:prstGeom prst="rect">
            <a:avLst/>
          </a:prstGeom>
          <a:noFill/>
          <a:ln>
            <a:noFill/>
          </a:ln>
          <a:extLst>
            <a:ext uri="{53640926-AAD7-44D8-BBD7-CCE9431645EC}">
              <a14:shadowObscured xmlns:a14="http://schemas.microsoft.com/office/drawing/2010/main"/>
            </a:ext>
          </a:extLst>
        </p:spPr>
      </p:pic>
      <p:pic>
        <p:nvPicPr>
          <p:cNvPr id="6" name="Picture 5"/>
          <p:cNvPicPr/>
          <p:nvPr/>
        </p:nvPicPr>
        <p:blipFill rotWithShape="1">
          <a:blip r:embed="rId4">
            <a:extLst>
              <a:ext uri="{28A0092B-C50C-407E-A947-70E740481C1C}">
                <a14:useLocalDpi xmlns:a14="http://schemas.microsoft.com/office/drawing/2010/main" val="0"/>
              </a:ext>
            </a:extLst>
          </a:blip>
          <a:srcRect t="6604" r="22351"/>
          <a:stretch/>
        </p:blipFill>
        <p:spPr bwMode="auto">
          <a:xfrm>
            <a:off x="467544" y="3723109"/>
            <a:ext cx="1076325" cy="1133475"/>
          </a:xfrm>
          <a:prstGeom prst="rect">
            <a:avLst/>
          </a:prstGeom>
          <a:noFill/>
          <a:ln>
            <a:noFill/>
          </a:ln>
          <a:extLst>
            <a:ext uri="{53640926-AAD7-44D8-BBD7-CCE9431645EC}">
              <a14:shadowObscured xmlns:a14="http://schemas.microsoft.com/office/drawing/2010/main"/>
            </a:ext>
          </a:extLst>
        </p:spPr>
      </p:pic>
      <p:sp>
        <p:nvSpPr>
          <p:cNvPr id="7" name="Rectangular Callout 6"/>
          <p:cNvSpPr/>
          <p:nvPr/>
        </p:nvSpPr>
        <p:spPr>
          <a:xfrm>
            <a:off x="2051719" y="3811691"/>
            <a:ext cx="4826635" cy="956310"/>
          </a:xfrm>
          <a:prstGeom prst="wedgeRectCallout">
            <a:avLst>
              <a:gd name="adj1" fmla="val -58668"/>
              <a:gd name="adj2" fmla="val 19487"/>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400" dirty="0" smtClean="0">
              <a:solidFill>
                <a:srgbClr val="000000"/>
              </a:solidFill>
              <a:effectLst/>
              <a:ea typeface="Calibri"/>
              <a:cs typeface="Times New Roman"/>
            </a:endParaRPr>
          </a:p>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I </a:t>
            </a:r>
            <a:r>
              <a:rPr lang="en-GB" sz="1400" dirty="0">
                <a:solidFill>
                  <a:srgbClr val="000000"/>
                </a:solidFill>
                <a:effectLst/>
                <a:latin typeface="Calibri" panose="020F0502020204030204" pitchFamily="34" charset="0"/>
                <a:ea typeface="Calibri"/>
                <a:cs typeface="Calibri" panose="020F0502020204030204" pitchFamily="34" charset="0"/>
              </a:rPr>
              <a:t>start doing something but then get distracted and start doing something else. Then I can’t remember what I was meant to be doing.</a:t>
            </a:r>
            <a:endParaRPr lang="en-GB" sz="1100" dirty="0">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100" dirty="0">
                <a:effectLst/>
                <a:ea typeface="Calibri"/>
                <a:cs typeface="Times New Roman"/>
              </a:rPr>
              <a:t> </a:t>
            </a:r>
          </a:p>
        </p:txBody>
      </p:sp>
      <p:sp>
        <p:nvSpPr>
          <p:cNvPr id="8" name="Rectangular Callout 7"/>
          <p:cNvSpPr/>
          <p:nvPr/>
        </p:nvSpPr>
        <p:spPr>
          <a:xfrm>
            <a:off x="2447244" y="5257612"/>
            <a:ext cx="4316730" cy="873636"/>
          </a:xfrm>
          <a:prstGeom prst="wedgeRectCallout">
            <a:avLst>
              <a:gd name="adj1" fmla="val 63829"/>
              <a:gd name="adj2" fmla="val -2683"/>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400" dirty="0" smtClean="0">
              <a:solidFill>
                <a:srgbClr val="000000"/>
              </a:solidFill>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400" dirty="0" smtClean="0">
                <a:solidFill>
                  <a:srgbClr val="000000"/>
                </a:solidFill>
                <a:effectLst/>
                <a:latin typeface="Calibri" panose="020F0502020204030204" pitchFamily="34" charset="0"/>
                <a:ea typeface="Calibri"/>
                <a:cs typeface="Calibri" panose="020F0502020204030204" pitchFamily="34" charset="0"/>
              </a:rPr>
              <a:t>My </a:t>
            </a:r>
            <a:r>
              <a:rPr lang="en-GB" sz="1400" dirty="0">
                <a:solidFill>
                  <a:srgbClr val="000000"/>
                </a:solidFill>
                <a:effectLst/>
                <a:latin typeface="Calibri" panose="020F0502020204030204" pitchFamily="34" charset="0"/>
                <a:ea typeface="Calibri"/>
                <a:cs typeface="Calibri" panose="020F0502020204030204" pitchFamily="34" charset="0"/>
              </a:rPr>
              <a:t>mind often wanders when I read or watch TV. I’ll get to the end of a programme or page and have no idea what I read or watched.</a:t>
            </a:r>
            <a:endParaRPr lang="en-GB" sz="1100" dirty="0">
              <a:effectLst/>
              <a:latin typeface="Calibri" panose="020F0502020204030204" pitchFamily="34" charset="0"/>
              <a:ea typeface="Calibri"/>
              <a:cs typeface="Calibri" panose="020F0502020204030204" pitchFamily="34" charset="0"/>
            </a:endParaRPr>
          </a:p>
          <a:p>
            <a:pPr algn="ctr">
              <a:lnSpc>
                <a:spcPct val="115000"/>
              </a:lnSpc>
              <a:spcAft>
                <a:spcPts val="1000"/>
              </a:spcAft>
            </a:pPr>
            <a:r>
              <a:rPr lang="en-GB" sz="1100" dirty="0">
                <a:effectLst/>
                <a:ea typeface="Calibri"/>
                <a:cs typeface="Times New Roman"/>
              </a:rPr>
              <a:t> </a:t>
            </a:r>
          </a:p>
        </p:txBody>
      </p:sp>
      <p:pic>
        <p:nvPicPr>
          <p:cNvPr id="6146" name="Picture 2" descr="Related image">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5519" t="5251" r="15765" b="4354"/>
          <a:stretch/>
        </p:blipFill>
        <p:spPr bwMode="auto">
          <a:xfrm>
            <a:off x="5724128" y="764704"/>
            <a:ext cx="244837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2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Information Processing</a:t>
            </a:r>
            <a:endParaRPr lang="en-GB" dirty="0">
              <a:latin typeface="Calibri" panose="020F0502020204030204" pitchFamily="34" charset="0"/>
              <a:cs typeface="Calibri" panose="020F0502020204030204" pitchFamily="34" charset="0"/>
            </a:endParaRPr>
          </a:p>
        </p:txBody>
      </p:sp>
      <p:pic>
        <p:nvPicPr>
          <p:cNvPr id="5122" name="Picture 2" descr="Related image">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41" b="2081"/>
          <a:stretch/>
        </p:blipFill>
        <p:spPr bwMode="auto">
          <a:xfrm>
            <a:off x="2308243" y="1916832"/>
            <a:ext cx="3888432" cy="328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15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Information Processing</a:t>
            </a:r>
            <a:endParaRPr lang="en-GB" dirty="0">
              <a:latin typeface="Calibri" panose="020F0502020204030204" pitchFamily="34" charset="0"/>
              <a:cs typeface="Calibri" panose="020F0502020204030204" pitchFamily="34" charset="0"/>
            </a:endParaRPr>
          </a:p>
        </p:txBody>
      </p:sp>
      <p:pic>
        <p:nvPicPr>
          <p:cNvPr id="4" name="Picture 3" descr="Image result for brain computer">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292080" y="620688"/>
            <a:ext cx="3129280" cy="2167255"/>
          </a:xfrm>
          <a:prstGeom prst="rect">
            <a:avLst/>
          </a:prstGeom>
          <a:noFill/>
          <a:ln>
            <a:noFill/>
          </a:ln>
        </p:spPr>
      </p:pic>
      <p:sp>
        <p:nvSpPr>
          <p:cNvPr id="5" name="Rectangular Callout 4"/>
          <p:cNvSpPr/>
          <p:nvPr/>
        </p:nvSpPr>
        <p:spPr>
          <a:xfrm>
            <a:off x="2507064" y="3191535"/>
            <a:ext cx="4316730" cy="956310"/>
          </a:xfrm>
          <a:prstGeom prst="wedgeRectCallout">
            <a:avLst>
              <a:gd name="adj1" fmla="val -67878"/>
              <a:gd name="adj2" fmla="val -11994"/>
            </a:avLst>
          </a:prstGeom>
          <a:solidFill>
            <a:srgbClr val="E5F3F7"/>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It takes me longer to answer questions now. If someone asks me something I have to stop and think about what it means before I can answer</a:t>
            </a:r>
            <a:r>
              <a:rPr lang="en-GB" sz="1400" dirty="0" smtClean="0">
                <a:solidFill>
                  <a:srgbClr val="000000"/>
                </a:solidFill>
                <a:effectLst/>
                <a:latin typeface="Calibri" panose="020F0502020204030204" pitchFamily="34" charset="0"/>
                <a:ea typeface="Calibri"/>
                <a:cs typeface="Calibri" panose="020F0502020204030204" pitchFamily="34" charset="0"/>
              </a:rPr>
              <a:t>.</a:t>
            </a:r>
            <a:endParaRPr lang="en-GB" sz="1100" dirty="0">
              <a:effectLst/>
              <a:latin typeface="Calibri" panose="020F0502020204030204" pitchFamily="34" charset="0"/>
              <a:ea typeface="Calibri"/>
              <a:cs typeface="Calibri" panose="020F0502020204030204" pitchFamily="34" charset="0"/>
            </a:endParaRPr>
          </a:p>
        </p:txBody>
      </p:sp>
      <p:sp>
        <p:nvSpPr>
          <p:cNvPr id="6" name="Rectangular Callout 5"/>
          <p:cNvSpPr/>
          <p:nvPr/>
        </p:nvSpPr>
        <p:spPr>
          <a:xfrm>
            <a:off x="2124681" y="5013176"/>
            <a:ext cx="4316730" cy="936105"/>
          </a:xfrm>
          <a:prstGeom prst="wedgeRectCallout">
            <a:avLst>
              <a:gd name="adj1" fmla="val 68085"/>
              <a:gd name="adj2" fmla="val 4942"/>
            </a:avLst>
          </a:prstGeom>
          <a:solidFill>
            <a:srgbClr val="E5F3F7"/>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00000"/>
                </a:solidFill>
                <a:effectLst/>
                <a:latin typeface="Calibri" panose="020F0502020204030204" pitchFamily="34" charset="0"/>
                <a:ea typeface="Calibri"/>
                <a:cs typeface="Calibri" panose="020F0502020204030204" pitchFamily="34" charset="0"/>
              </a:rPr>
              <a:t>If someone’s explaining what something means I have to ask them to slow down and repeat it because it takes a while for the information to sink in</a:t>
            </a:r>
            <a:r>
              <a:rPr lang="en-GB" sz="1400" dirty="0" smtClean="0">
                <a:solidFill>
                  <a:srgbClr val="000000"/>
                </a:solidFill>
                <a:effectLst/>
                <a:latin typeface="Calibri" panose="020F0502020204030204" pitchFamily="34" charset="0"/>
                <a:ea typeface="Calibri"/>
                <a:cs typeface="Calibri" panose="020F0502020204030204" pitchFamily="34" charset="0"/>
              </a:rPr>
              <a:t>.</a:t>
            </a:r>
            <a:r>
              <a:rPr lang="en-GB" sz="1100" dirty="0">
                <a:effectLst/>
                <a:ea typeface="Calibri"/>
                <a:cs typeface="Times New Roman"/>
              </a:rPr>
              <a:t> </a:t>
            </a:r>
          </a:p>
        </p:txBody>
      </p:sp>
      <p:pic>
        <p:nvPicPr>
          <p:cNvPr id="7" name="Picture 6"/>
          <p:cNvPicPr/>
          <p:nvPr/>
        </p:nvPicPr>
        <p:blipFill rotWithShape="1">
          <a:blip r:embed="rId5">
            <a:extLst>
              <a:ext uri="{28A0092B-C50C-407E-A947-70E740481C1C}">
                <a14:useLocalDpi xmlns:a14="http://schemas.microsoft.com/office/drawing/2010/main" val="0"/>
              </a:ext>
            </a:extLst>
          </a:blip>
          <a:srcRect t="6604" r="22351"/>
          <a:stretch/>
        </p:blipFill>
        <p:spPr bwMode="auto">
          <a:xfrm>
            <a:off x="571340" y="2941710"/>
            <a:ext cx="1076325" cy="1133475"/>
          </a:xfrm>
          <a:prstGeom prst="rect">
            <a:avLst/>
          </a:prstGeom>
          <a:noFill/>
          <a:ln>
            <a:noFill/>
          </a:ln>
          <a:extLst>
            <a:ext uri="{53640926-AAD7-44D8-BBD7-CCE9431645EC}">
              <a14:shadowObscured xmlns:a14="http://schemas.microsoft.com/office/drawing/2010/main"/>
            </a:ext>
          </a:extLst>
        </p:spPr>
      </p:pic>
      <p:pic>
        <p:nvPicPr>
          <p:cNvPr id="8" name="Picture 7"/>
          <p:cNvPicPr/>
          <p:nvPr/>
        </p:nvPicPr>
        <p:blipFill rotWithShape="1">
          <a:blip r:embed="rId6">
            <a:extLst>
              <a:ext uri="{28A0092B-C50C-407E-A947-70E740481C1C}">
                <a14:useLocalDpi xmlns:a14="http://schemas.microsoft.com/office/drawing/2010/main" val="0"/>
              </a:ext>
            </a:extLst>
          </a:blip>
          <a:srcRect l="20084" r="-1"/>
          <a:stretch/>
        </p:blipFill>
        <p:spPr bwMode="auto">
          <a:xfrm>
            <a:off x="7260784" y="4725144"/>
            <a:ext cx="1112520" cy="1318260"/>
          </a:xfrm>
          <a:prstGeom prst="rect">
            <a:avLst/>
          </a:prstGeom>
          <a:noFill/>
          <a:ln>
            <a:noFill/>
          </a:ln>
          <a:extLst>
            <a:ext uri="{53640926-AAD7-44D8-BBD7-CCE9431645EC}">
              <a14:shadowObscured xmlns:a14="http://schemas.microsoft.com/office/drawing/2010/main"/>
            </a:ext>
          </a:extLst>
        </p:spPr>
      </p:pic>
      <p:sp>
        <p:nvSpPr>
          <p:cNvPr id="9" name="Content Placeholder 2"/>
          <p:cNvSpPr>
            <a:spLocks noGrp="1"/>
          </p:cNvSpPr>
          <p:nvPr>
            <p:ph idx="1"/>
          </p:nvPr>
        </p:nvSpPr>
        <p:spPr>
          <a:xfrm>
            <a:off x="457200" y="1600200"/>
            <a:ext cx="8229600" cy="4876800"/>
          </a:xfrm>
        </p:spPr>
        <p:txBody>
          <a:bodyPr/>
          <a:lstStyle/>
          <a:p>
            <a:r>
              <a:rPr lang="en-GB" dirty="0" smtClean="0">
                <a:latin typeface="Calibri" panose="020F0502020204030204" pitchFamily="34" charset="0"/>
                <a:cs typeface="Calibri" panose="020F0502020204030204" pitchFamily="34" charset="0"/>
              </a:rPr>
              <a:t>Taking in information</a:t>
            </a:r>
          </a:p>
          <a:p>
            <a:r>
              <a:rPr lang="en-GB" dirty="0" smtClean="0">
                <a:latin typeface="Calibri" panose="020F0502020204030204" pitchFamily="34" charset="0"/>
                <a:cs typeface="Calibri" panose="020F0502020204030204" pitchFamily="34" charset="0"/>
              </a:rPr>
              <a:t>Processing information</a:t>
            </a:r>
          </a:p>
          <a:p>
            <a:r>
              <a:rPr lang="en-GB" dirty="0" smtClean="0">
                <a:latin typeface="Calibri" panose="020F0502020204030204" pitchFamily="34" charset="0"/>
                <a:cs typeface="Calibri" panose="020F0502020204030204" pitchFamily="34" charset="0"/>
              </a:rPr>
              <a:t>Acting on information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930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Encoding</a:t>
            </a:r>
            <a:endParaRPr lang="en-GB" dirty="0">
              <a:latin typeface="Calibri" panose="020F0502020204030204" pitchFamily="34" charset="0"/>
              <a:cs typeface="Calibri" panose="020F0502020204030204" pitchFamily="34" charset="0"/>
            </a:endParaRPr>
          </a:p>
        </p:txBody>
      </p:sp>
      <p:pic>
        <p:nvPicPr>
          <p:cNvPr id="1026" name="Picture 2" descr="Image result for clip art person filin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36" r="14385" b="6999"/>
          <a:stretch/>
        </p:blipFill>
        <p:spPr bwMode="auto">
          <a:xfrm>
            <a:off x="3203848" y="1772816"/>
            <a:ext cx="2096219" cy="23438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4" y="5157192"/>
            <a:ext cx="8064896" cy="369332"/>
          </a:xfrm>
          <a:prstGeom prst="rect">
            <a:avLst/>
          </a:prstGeom>
          <a:noFill/>
        </p:spPr>
        <p:txBody>
          <a:bodyPr wrap="square" rtlCol="0">
            <a:spAutoFit/>
          </a:bodyPr>
          <a:lstStyle/>
          <a:p>
            <a:pPr algn="ctr"/>
            <a:r>
              <a:rPr lang="en-GB" dirty="0" smtClean="0">
                <a:latin typeface="Calibri" panose="020F0502020204030204" pitchFamily="34" charset="0"/>
                <a:cs typeface="Calibri" panose="020F0502020204030204" pitchFamily="34" charset="0"/>
              </a:rPr>
              <a:t>Encoding is like finding a place in the cabinet to put your memory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371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9" name="Text Box 2"/>
          <p:cNvSpPr txBox="1">
            <a:spLocks noChangeArrowheads="1"/>
          </p:cNvSpPr>
          <p:nvPr/>
        </p:nvSpPr>
        <p:spPr bwMode="auto">
          <a:xfrm>
            <a:off x="2759187" y="4581128"/>
            <a:ext cx="3562139" cy="902335"/>
          </a:xfrm>
          <a:prstGeom prst="rect">
            <a:avLst/>
          </a:prstGeom>
          <a:solidFill>
            <a:srgbClr val="E5F3F7"/>
          </a:solidFill>
          <a:ln w="28575">
            <a:solidFill>
              <a:schemeClr val="accent1">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95B3D7"/>
                </a:solidFill>
                <a:effectLst/>
                <a:latin typeface="Calibri"/>
                <a:ea typeface="Calibri"/>
                <a:cs typeface="Times New Roman"/>
              </a:rPr>
              <a:t>Storage</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encoded, the information is stored into your memory.</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a:off x="4512916" y="432903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2" grpId="0" animBg="1"/>
      <p:bldP spid="23"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Storage</a:t>
            </a:r>
            <a:endParaRPr lang="en-GB" dirty="0">
              <a:latin typeface="Calibri" panose="020F0502020204030204" pitchFamily="34" charset="0"/>
              <a:cs typeface="Calibri" panose="020F0502020204030204" pitchFamily="34" charset="0"/>
            </a:endParaRPr>
          </a:p>
        </p:txBody>
      </p:sp>
      <p:pic>
        <p:nvPicPr>
          <p:cNvPr id="2050" name="Picture 2" descr="Image result for clip art fili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988840"/>
            <a:ext cx="7162800" cy="3343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4" y="5332115"/>
            <a:ext cx="8064896" cy="369332"/>
          </a:xfrm>
          <a:prstGeom prst="rect">
            <a:avLst/>
          </a:prstGeom>
          <a:noFill/>
        </p:spPr>
        <p:txBody>
          <a:bodyPr wrap="square" rtlCol="0">
            <a:spAutoFit/>
          </a:bodyPr>
          <a:lstStyle/>
          <a:p>
            <a:pPr algn="ctr"/>
            <a:r>
              <a:rPr lang="en-GB" dirty="0" smtClean="0">
                <a:latin typeface="Calibri" panose="020F0502020204030204" pitchFamily="34" charset="0"/>
                <a:cs typeface="Calibri" panose="020F0502020204030204" pitchFamily="34" charset="0"/>
              </a:rPr>
              <a:t>Storage is keeping the memory in your ‘filing cabinet’</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897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9" name="Text Box 2"/>
          <p:cNvSpPr txBox="1">
            <a:spLocks noChangeArrowheads="1"/>
          </p:cNvSpPr>
          <p:nvPr/>
        </p:nvSpPr>
        <p:spPr bwMode="auto">
          <a:xfrm>
            <a:off x="2759187" y="4581128"/>
            <a:ext cx="3562139" cy="902335"/>
          </a:xfrm>
          <a:prstGeom prst="rect">
            <a:avLst/>
          </a:prstGeom>
          <a:solidFill>
            <a:srgbClr val="E5F3F7"/>
          </a:solidFill>
          <a:ln w="28575">
            <a:solidFill>
              <a:schemeClr val="accent1">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95B3D7"/>
                </a:solidFill>
                <a:effectLst/>
                <a:latin typeface="Calibri"/>
                <a:ea typeface="Calibri"/>
                <a:cs typeface="Times New Roman"/>
              </a:rPr>
              <a:t>Storage</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encoded, the information is stored into your memory.</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0" name="Text Box 2"/>
          <p:cNvSpPr txBox="1">
            <a:spLocks noChangeArrowheads="1"/>
          </p:cNvSpPr>
          <p:nvPr/>
        </p:nvSpPr>
        <p:spPr bwMode="auto">
          <a:xfrm>
            <a:off x="2771800" y="5661248"/>
            <a:ext cx="3562139" cy="1080120"/>
          </a:xfrm>
          <a:prstGeom prst="rect">
            <a:avLst/>
          </a:prstGeom>
          <a:solidFill>
            <a:srgbClr val="FFEBFE"/>
          </a:solidFill>
          <a:ln w="28575">
            <a:solidFill>
              <a:srgbClr val="FFC5FC"/>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400" b="1" dirty="0">
                <a:solidFill>
                  <a:srgbClr val="CE8CCE"/>
                </a:solidFill>
                <a:effectLst/>
                <a:latin typeface="Calibri"/>
                <a:ea typeface="Calibri"/>
                <a:cs typeface="Times New Roman"/>
              </a:rPr>
              <a:t>Retrieval</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it has been stored, we must be able to pull the information back out; as and when we need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a:off x="4512916" y="432903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5" name="Down Arrow 24"/>
          <p:cNvSpPr/>
          <p:nvPr/>
        </p:nvSpPr>
        <p:spPr>
          <a:xfrm>
            <a:off x="4523421" y="540915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2" grpId="0" animBg="1"/>
      <p:bldP spid="23" grpId="0"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Retrieval</a:t>
            </a:r>
            <a:endParaRPr lang="en-GB" dirty="0">
              <a:latin typeface="Calibri" panose="020F0502020204030204" pitchFamily="34" charset="0"/>
              <a:cs typeface="Calibri" panose="020F0502020204030204" pitchFamily="34" charset="0"/>
            </a:endParaRPr>
          </a:p>
        </p:txBody>
      </p:sp>
      <p:pic>
        <p:nvPicPr>
          <p:cNvPr id="3074" name="Picture 2" descr="Image result for clip art fili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132856"/>
            <a:ext cx="4286250" cy="32099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4" y="5661248"/>
            <a:ext cx="8064896" cy="369332"/>
          </a:xfrm>
          <a:prstGeom prst="rect">
            <a:avLst/>
          </a:prstGeom>
          <a:noFill/>
        </p:spPr>
        <p:txBody>
          <a:bodyPr wrap="square" rtlCol="0">
            <a:spAutoFit/>
          </a:bodyPr>
          <a:lstStyle/>
          <a:p>
            <a:pPr algn="ctr"/>
            <a:r>
              <a:rPr lang="en-GB" dirty="0" smtClean="0">
                <a:latin typeface="Calibri" panose="020F0502020204030204" pitchFamily="34" charset="0"/>
                <a:cs typeface="Calibri" panose="020F0502020204030204" pitchFamily="34" charset="0"/>
              </a:rPr>
              <a:t>Retrieval is going into your ‘filing cabinet’ and picking the right memory to take out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386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Housekeeping: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dirty="0" smtClean="0"/>
              <a:t> </a:t>
            </a:r>
            <a:endParaRPr lang="en-GB" dirty="0"/>
          </a:p>
        </p:txBody>
      </p:sp>
      <p:sp>
        <p:nvSpPr>
          <p:cNvPr id="4" name="AutoShape 6" descr="Image result for fire exit  cartoon">
            <a:hlinkClick r:id="rId3"/>
          </p:cNvPr>
          <p:cNvSpPr>
            <a:spLocks noChangeAspect="1" noChangeArrowheads="1"/>
          </p:cNvSpPr>
          <p:nvPr/>
        </p:nvSpPr>
        <p:spPr bwMode="auto">
          <a:xfrm>
            <a:off x="34979" y="-1500188"/>
            <a:ext cx="7162800" cy="3133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033" name="Picture 9" descr="Image result for toilet signs cartoon">
            <a:hlinkClick r:id="rId4"/>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877" t="6730" r="7580" b="6828"/>
          <a:stretch/>
        </p:blipFill>
        <p:spPr bwMode="auto">
          <a:xfrm>
            <a:off x="5868144" y="4021900"/>
            <a:ext cx="2130118" cy="21276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p:cNvPicPr>
            <a:picLocks noChangeAspect="1" noChangeArrowheads="1"/>
          </p:cNvPicPr>
          <p:nvPr/>
        </p:nvPicPr>
        <p:blipFill rotWithShape="1">
          <a:blip r:embed="rId6">
            <a:extLst>
              <a:ext uri="{28A0092B-C50C-407E-A947-70E740481C1C}">
                <a14:useLocalDpi xmlns:a14="http://schemas.microsoft.com/office/drawing/2010/main" val="0"/>
              </a:ext>
            </a:extLst>
          </a:blip>
          <a:srcRect l="5758" t="3497" r="5758" b="10622"/>
          <a:stretch/>
        </p:blipFill>
        <p:spPr bwMode="auto">
          <a:xfrm>
            <a:off x="1828800" y="4149080"/>
            <a:ext cx="1854200" cy="1873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descr="Image result for coffee break clipart">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8474" y="1579051"/>
            <a:ext cx="2169047" cy="19702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 Recording Icon Images, Stock Photos &amp;amp; Vectors | Shutterstock"/>
          <p:cNvPicPr>
            <a:picLocks noChangeAspect="1" noChangeArrowheads="1"/>
          </p:cNvPicPr>
          <p:nvPr/>
        </p:nvPicPr>
        <p:blipFill rotWithShape="1">
          <a:blip r:embed="rId9">
            <a:extLst>
              <a:ext uri="{28A0092B-C50C-407E-A947-70E740481C1C}">
                <a14:useLocalDpi xmlns:a14="http://schemas.microsoft.com/office/drawing/2010/main" val="0"/>
              </a:ext>
            </a:extLst>
          </a:blip>
          <a:srcRect b="7151"/>
          <a:stretch/>
        </p:blipFill>
        <p:spPr bwMode="auto">
          <a:xfrm>
            <a:off x="3851920" y="1842959"/>
            <a:ext cx="1820907" cy="182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07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Process of Memory</a:t>
            </a:r>
            <a:endParaRPr lang="en-GB" dirty="0">
              <a:latin typeface="Calibri" panose="020F0502020204030204" pitchFamily="34" charset="0"/>
              <a:cs typeface="Calibri" panose="020F0502020204030204" pitchFamily="34" charset="0"/>
            </a:endParaRPr>
          </a:p>
        </p:txBody>
      </p:sp>
      <p:sp>
        <p:nvSpPr>
          <p:cNvPr id="16" name="Text Box 2"/>
          <p:cNvSpPr txBox="1">
            <a:spLocks noChangeArrowheads="1"/>
          </p:cNvSpPr>
          <p:nvPr/>
        </p:nvSpPr>
        <p:spPr bwMode="auto">
          <a:xfrm>
            <a:off x="2771800" y="1412776"/>
            <a:ext cx="3562139" cy="864096"/>
          </a:xfrm>
          <a:prstGeom prst="rect">
            <a:avLst/>
          </a:prstGeom>
          <a:solidFill>
            <a:schemeClr val="accent4">
              <a:lumMod val="20000"/>
              <a:lumOff val="80000"/>
            </a:schemeClr>
          </a:solidFill>
          <a:ln w="28575">
            <a:solidFill>
              <a:schemeClr val="accent4">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5F497A"/>
                </a:solidFill>
                <a:effectLst/>
                <a:latin typeface="Calibri"/>
                <a:ea typeface="Calibri"/>
                <a:cs typeface="Times New Roman"/>
              </a:rPr>
              <a:t>Attention</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First you must focus on something; this includes listening and looking.</a:t>
            </a:r>
            <a:endParaRPr lang="en-GB" sz="1100" dirty="0">
              <a:effectLst/>
              <a:latin typeface="Calibri"/>
              <a:ea typeface="Calibri"/>
              <a:cs typeface="Times New Roman"/>
            </a:endParaRPr>
          </a:p>
          <a:p>
            <a:pPr algn="just">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a:p>
            <a:pPr>
              <a:lnSpc>
                <a:spcPct val="115000"/>
              </a:lnSpc>
              <a:spcAft>
                <a:spcPts val="0"/>
              </a:spcAft>
            </a:pPr>
            <a:r>
              <a:rPr lang="en-GB" sz="1100" dirty="0">
                <a:effectLst/>
                <a:latin typeface="Calibri"/>
                <a:ea typeface="Calibri"/>
                <a:cs typeface="Times New Roman"/>
              </a:rPr>
              <a:t> </a:t>
            </a:r>
          </a:p>
        </p:txBody>
      </p:sp>
      <p:sp>
        <p:nvSpPr>
          <p:cNvPr id="17" name="Text Box 2"/>
          <p:cNvSpPr txBox="1">
            <a:spLocks noChangeArrowheads="1"/>
          </p:cNvSpPr>
          <p:nvPr/>
        </p:nvSpPr>
        <p:spPr bwMode="auto">
          <a:xfrm>
            <a:off x="2759187" y="2455243"/>
            <a:ext cx="3562139" cy="864096"/>
          </a:xfrm>
          <a:prstGeom prst="rect">
            <a:avLst/>
          </a:prstGeom>
          <a:solidFill>
            <a:srgbClr val="F2F6EA"/>
          </a:solidFill>
          <a:ln w="28575">
            <a:solidFill>
              <a:schemeClr val="accent3">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76923C"/>
                </a:solidFill>
                <a:effectLst/>
                <a:latin typeface="Calibri"/>
                <a:ea typeface="Calibri"/>
                <a:cs typeface="Times New Roman"/>
              </a:rPr>
              <a:t>Information Processing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Then you have to process and understand that information.</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8" name="Text Box 2"/>
          <p:cNvSpPr txBox="1">
            <a:spLocks noChangeArrowheads="1"/>
          </p:cNvSpPr>
          <p:nvPr/>
        </p:nvSpPr>
        <p:spPr bwMode="auto">
          <a:xfrm>
            <a:off x="2771801" y="3501008"/>
            <a:ext cx="3562138" cy="936104"/>
          </a:xfrm>
          <a:prstGeom prst="rect">
            <a:avLst/>
          </a:prstGeom>
          <a:solidFill>
            <a:srgbClr val="FEF2E8"/>
          </a:solidFill>
          <a:ln w="28575">
            <a:solidFill>
              <a:schemeClr val="accent6">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E36C0A"/>
                </a:solidFill>
                <a:effectLst/>
                <a:latin typeface="Calibri"/>
                <a:ea typeface="Calibri"/>
                <a:cs typeface="Times New Roman"/>
              </a:rPr>
              <a:t>Encoding</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That information is then changed into a way that the brain can understand and store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19" name="Text Box 2"/>
          <p:cNvSpPr txBox="1">
            <a:spLocks noChangeArrowheads="1"/>
          </p:cNvSpPr>
          <p:nvPr/>
        </p:nvSpPr>
        <p:spPr bwMode="auto">
          <a:xfrm>
            <a:off x="2759187" y="4581128"/>
            <a:ext cx="3562139" cy="902335"/>
          </a:xfrm>
          <a:prstGeom prst="rect">
            <a:avLst/>
          </a:prstGeom>
          <a:solidFill>
            <a:srgbClr val="E5F3F7"/>
          </a:solidFill>
          <a:ln w="28575">
            <a:solidFill>
              <a:schemeClr val="accent1">
                <a:lumMod val="60000"/>
                <a:lumOff val="40000"/>
              </a:schemeClr>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600" b="1" dirty="0">
                <a:solidFill>
                  <a:srgbClr val="95B3D7"/>
                </a:solidFill>
                <a:effectLst/>
                <a:latin typeface="Calibri"/>
                <a:ea typeface="Calibri"/>
                <a:cs typeface="Times New Roman"/>
              </a:rPr>
              <a:t>Storage</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encoded, the information is stored into your memory.</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0" name="Text Box 2"/>
          <p:cNvSpPr txBox="1">
            <a:spLocks noChangeArrowheads="1"/>
          </p:cNvSpPr>
          <p:nvPr/>
        </p:nvSpPr>
        <p:spPr bwMode="auto">
          <a:xfrm>
            <a:off x="2771800" y="5661248"/>
            <a:ext cx="3562139" cy="1080120"/>
          </a:xfrm>
          <a:prstGeom prst="rect">
            <a:avLst/>
          </a:prstGeom>
          <a:solidFill>
            <a:srgbClr val="FFEBFE"/>
          </a:solidFill>
          <a:ln w="28575">
            <a:solidFill>
              <a:srgbClr val="FFC5FC"/>
            </a:solidFill>
            <a:miter lim="800000"/>
            <a:headEnd/>
            <a:tailEnd/>
          </a:ln>
        </p:spPr>
        <p:txBody>
          <a:bodyPr rot="0" vert="horz" wrap="square" lIns="91440" tIns="45720" rIns="91440" bIns="45720" anchor="t" anchorCtr="0">
            <a:noAutofit/>
          </a:bodyPr>
          <a:lstStyle/>
          <a:p>
            <a:pPr algn="ctr">
              <a:lnSpc>
                <a:spcPct val="115000"/>
              </a:lnSpc>
              <a:spcAft>
                <a:spcPts val="0"/>
              </a:spcAft>
            </a:pPr>
            <a:r>
              <a:rPr lang="en-GB" sz="1400" b="1" dirty="0">
                <a:solidFill>
                  <a:srgbClr val="CE8CCE"/>
                </a:solidFill>
                <a:effectLst/>
                <a:latin typeface="Calibri"/>
                <a:ea typeface="Calibri"/>
                <a:cs typeface="Times New Roman"/>
              </a:rPr>
              <a:t>Retrieval</a:t>
            </a:r>
            <a:endParaRPr lang="en-GB" sz="1100" dirty="0">
              <a:effectLst/>
              <a:latin typeface="Calibri"/>
              <a:ea typeface="Calibri"/>
              <a:cs typeface="Times New Roman"/>
            </a:endParaRPr>
          </a:p>
          <a:p>
            <a:pPr algn="ctr">
              <a:lnSpc>
                <a:spcPct val="115000"/>
              </a:lnSpc>
              <a:spcAft>
                <a:spcPts val="0"/>
              </a:spcAft>
            </a:pPr>
            <a:r>
              <a:rPr lang="en-GB" sz="1400" dirty="0">
                <a:effectLst/>
                <a:latin typeface="Calibri"/>
                <a:ea typeface="Calibri"/>
                <a:cs typeface="Times New Roman"/>
              </a:rPr>
              <a:t>Once it has been stored, we must be able to pull the information back out; as and when we need it.</a:t>
            </a:r>
            <a:endParaRPr lang="en-GB" sz="1100" dirty="0">
              <a:effectLst/>
              <a:latin typeface="Calibri"/>
              <a:ea typeface="Calibri"/>
              <a:cs typeface="Times New Roman"/>
            </a:endParaRPr>
          </a:p>
          <a:p>
            <a:pPr>
              <a:lnSpc>
                <a:spcPct val="115000"/>
              </a:lnSpc>
              <a:spcAft>
                <a:spcPts val="1000"/>
              </a:spcAft>
            </a:pPr>
            <a:r>
              <a:rPr lang="en-GB" sz="1100" b="1" dirty="0">
                <a:effectLst/>
                <a:latin typeface="Calibri"/>
                <a:ea typeface="Calibri"/>
                <a:cs typeface="Times New Roman"/>
              </a:rPr>
              <a:t> </a:t>
            </a:r>
            <a:endParaRPr lang="en-GB" sz="1100" dirty="0">
              <a:effectLst/>
              <a:latin typeface="Calibri"/>
              <a:ea typeface="Calibri"/>
              <a:cs typeface="Times New Roman"/>
            </a:endParaRPr>
          </a:p>
        </p:txBody>
      </p:sp>
      <p:sp>
        <p:nvSpPr>
          <p:cNvPr id="22" name="Down Arrow 21"/>
          <p:cNvSpPr/>
          <p:nvPr/>
        </p:nvSpPr>
        <p:spPr>
          <a:xfrm>
            <a:off x="4521119" y="2234168"/>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3" name="Down Arrow 22"/>
          <p:cNvSpPr/>
          <p:nvPr/>
        </p:nvSpPr>
        <p:spPr>
          <a:xfrm>
            <a:off x="4523421" y="3273476"/>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4" name="Down Arrow 23"/>
          <p:cNvSpPr/>
          <p:nvPr/>
        </p:nvSpPr>
        <p:spPr>
          <a:xfrm>
            <a:off x="4512916" y="432903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5" name="Down Arrow 24"/>
          <p:cNvSpPr/>
          <p:nvPr/>
        </p:nvSpPr>
        <p:spPr>
          <a:xfrm>
            <a:off x="4523421" y="5409153"/>
            <a:ext cx="63500" cy="252095"/>
          </a:xfrm>
          <a:prstGeom prst="downArrow">
            <a:avLst/>
          </a:prstGeom>
          <a:solidFill>
            <a:sysClr val="windowText" lastClr="000000"/>
          </a:solidFill>
          <a:ln w="25400" cap="flat" cmpd="sng" algn="ctr">
            <a:solidFill>
              <a:sysClr val="windowText" lastClr="000000">
                <a:shade val="50000"/>
              </a:sys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Tree>
    <p:extLst>
      <p:ext uri="{BB962C8B-B14F-4D97-AF65-F5344CB8AC3E}">
        <p14:creationId xmlns:p14="http://schemas.microsoft.com/office/powerpoint/2010/main" val="29075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2" grpId="0" animBg="1"/>
      <p:bldP spid="23" grpId="0" animBg="1"/>
      <p:bldP spid="24"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smtClean="0"/>
              <a:t>break</a:t>
            </a:r>
            <a:endParaRPr lang="en-GB" dirty="0"/>
          </a:p>
        </p:txBody>
      </p:sp>
      <p:pic>
        <p:nvPicPr>
          <p:cNvPr id="7" name="Picture 14" descr="Image result for coffee break clip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3645024"/>
            <a:ext cx="2448272" cy="222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981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Different types of memory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b="1" dirty="0" smtClean="0">
                <a:solidFill>
                  <a:schemeClr val="accent2">
                    <a:lumMod val="75000"/>
                  </a:schemeClr>
                </a:solidFill>
                <a:latin typeface="Calibri" panose="020F0502020204030204" pitchFamily="34" charset="0"/>
                <a:cs typeface="Calibri" panose="020F0502020204030204" pitchFamily="34" charset="0"/>
              </a:rPr>
              <a:t>Working Memory: </a:t>
            </a:r>
            <a:r>
              <a:rPr lang="en-GB" dirty="0">
                <a:latin typeface="Calibri" panose="020F0502020204030204" pitchFamily="34" charset="0"/>
                <a:cs typeface="Calibri" panose="020F0502020204030204" pitchFamily="34" charset="0"/>
              </a:rPr>
              <a:t>i</a:t>
            </a:r>
            <a:r>
              <a:rPr lang="en-GB" dirty="0" smtClean="0">
                <a:latin typeface="Calibri" panose="020F0502020204030204" pitchFamily="34" charset="0"/>
                <a:cs typeface="Calibri" panose="020F0502020204030204" pitchFamily="34" charset="0"/>
              </a:rPr>
              <a:t>s </a:t>
            </a:r>
            <a:r>
              <a:rPr lang="en-GB" dirty="0">
                <a:latin typeface="Calibri" panose="020F0502020204030204" pitchFamily="34" charset="0"/>
                <a:cs typeface="Calibri" panose="020F0502020204030204" pitchFamily="34" charset="0"/>
              </a:rPr>
              <a:t>your ability to temporarily hold information while manipulating it in your mind. An example of this is mental </a:t>
            </a:r>
            <a:r>
              <a:rPr lang="en-GB" dirty="0" smtClean="0">
                <a:latin typeface="Calibri" panose="020F0502020204030204" pitchFamily="34" charset="0"/>
                <a:cs typeface="Calibri" panose="020F0502020204030204" pitchFamily="34" charset="0"/>
              </a:rPr>
              <a:t>arithmetic</a:t>
            </a:r>
            <a:endParaRPr lang="en-GB" b="1" dirty="0" smtClean="0">
              <a:latin typeface="Calibri" panose="020F0502020204030204" pitchFamily="34" charset="0"/>
              <a:cs typeface="Calibri" panose="020F0502020204030204" pitchFamily="34" charset="0"/>
            </a:endParaRPr>
          </a:p>
          <a:p>
            <a:pPr marL="0" indent="0">
              <a:buNone/>
            </a:pPr>
            <a:endParaRPr lang="en-GB" b="1" dirty="0" smtClean="0">
              <a:solidFill>
                <a:schemeClr val="accent2">
                  <a:lumMod val="75000"/>
                </a:schemeClr>
              </a:solidFill>
              <a:latin typeface="Calibri" panose="020F0502020204030204" pitchFamily="34" charset="0"/>
              <a:cs typeface="Calibri" panose="020F0502020204030204" pitchFamily="34" charset="0"/>
            </a:endParaRPr>
          </a:p>
          <a:p>
            <a:r>
              <a:rPr lang="en-GB" b="1" dirty="0" smtClean="0">
                <a:solidFill>
                  <a:schemeClr val="accent2">
                    <a:lumMod val="75000"/>
                  </a:schemeClr>
                </a:solidFill>
                <a:latin typeface="Calibri" panose="020F0502020204030204" pitchFamily="34" charset="0"/>
                <a:cs typeface="Calibri" panose="020F0502020204030204" pitchFamily="34" charset="0"/>
              </a:rPr>
              <a:t>Immediate Memory or Short –Term Memory: </a:t>
            </a:r>
            <a:r>
              <a:rPr lang="en-GB" dirty="0" smtClean="0">
                <a:latin typeface="Calibri" panose="020F0502020204030204" pitchFamily="34" charset="0"/>
                <a:cs typeface="Calibri" panose="020F0502020204030204" pitchFamily="34" charset="0"/>
              </a:rPr>
              <a:t>is </a:t>
            </a:r>
            <a:r>
              <a:rPr lang="en-GB" dirty="0">
                <a:latin typeface="Calibri" panose="020F0502020204030204" pitchFamily="34" charset="0"/>
                <a:cs typeface="Calibri" panose="020F0502020204030204" pitchFamily="34" charset="0"/>
              </a:rPr>
              <a:t>your ability to remember information for a few seconds or minutes such as remembering a phone number for long enough to dial </a:t>
            </a:r>
            <a:r>
              <a:rPr lang="en-GB" dirty="0" smtClean="0">
                <a:latin typeface="Calibri" panose="020F0502020204030204" pitchFamily="34" charset="0"/>
                <a:cs typeface="Calibri" panose="020F0502020204030204" pitchFamily="34" charset="0"/>
              </a:rPr>
              <a:t>it</a:t>
            </a:r>
          </a:p>
          <a:p>
            <a:endParaRPr lang="en-GB" b="1" dirty="0" smtClean="0">
              <a:solidFill>
                <a:schemeClr val="accent2">
                  <a:lumMod val="75000"/>
                </a:schemeClr>
              </a:solidFill>
              <a:latin typeface="Calibri" panose="020F0502020204030204" pitchFamily="34" charset="0"/>
              <a:cs typeface="Calibri" panose="020F0502020204030204" pitchFamily="34" charset="0"/>
            </a:endParaRPr>
          </a:p>
          <a:p>
            <a:r>
              <a:rPr lang="en-GB" b="1" dirty="0" smtClean="0">
                <a:solidFill>
                  <a:schemeClr val="accent2">
                    <a:lumMod val="75000"/>
                  </a:schemeClr>
                </a:solidFill>
                <a:latin typeface="Calibri" panose="020F0502020204030204" pitchFamily="34" charset="0"/>
                <a:cs typeface="Calibri" panose="020F0502020204030204" pitchFamily="34" charset="0"/>
              </a:rPr>
              <a:t>Delayed or Long-Term Memory: </a:t>
            </a:r>
            <a:r>
              <a:rPr lang="en-GB" dirty="0">
                <a:latin typeface="Calibri" panose="020F0502020204030204" pitchFamily="34" charset="0"/>
                <a:cs typeface="Calibri" panose="020F0502020204030204" pitchFamily="34" charset="0"/>
              </a:rPr>
              <a:t>refers to your memory for information over longer periods of time. For example your ability to remember things from years </a:t>
            </a:r>
            <a:r>
              <a:rPr lang="en-GB" dirty="0" smtClean="0">
                <a:latin typeface="Calibri" panose="020F0502020204030204" pitchFamily="34" charset="0"/>
                <a:cs typeface="Calibri" panose="020F0502020204030204" pitchFamily="34" charset="0"/>
              </a:rPr>
              <a:t>ago</a:t>
            </a:r>
            <a:r>
              <a:rPr lang="en-GB" dirty="0">
                <a:latin typeface="Calibri" panose="020F0502020204030204" pitchFamily="34" charset="0"/>
                <a:cs typeface="Calibri" panose="020F0502020204030204" pitchFamily="34" charset="0"/>
              </a:rPr>
              <a:t>.</a:t>
            </a:r>
            <a:endParaRPr lang="en-GB" b="1" dirty="0" smtClean="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231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Different types of memory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b="1" dirty="0" smtClean="0">
                <a:solidFill>
                  <a:schemeClr val="accent2">
                    <a:lumMod val="75000"/>
                  </a:schemeClr>
                </a:solidFill>
                <a:latin typeface="Calibri" panose="020F0502020204030204" pitchFamily="34" charset="0"/>
                <a:cs typeface="Calibri" panose="020F0502020204030204" pitchFamily="34" charset="0"/>
              </a:rPr>
              <a:t>Visual Memory: </a:t>
            </a:r>
            <a:r>
              <a:rPr lang="en-GB" dirty="0">
                <a:latin typeface="Calibri" panose="020F0502020204030204" pitchFamily="34" charset="0"/>
                <a:cs typeface="Calibri" panose="020F0502020204030204" pitchFamily="34" charset="0"/>
              </a:rPr>
              <a:t>involves things that you have seen such as faces, objects and pictures. </a:t>
            </a:r>
            <a:endParaRPr lang="en-GB" b="1" dirty="0">
              <a:solidFill>
                <a:schemeClr val="accent2">
                  <a:lumMod val="75000"/>
                </a:schemeClr>
              </a:solidFill>
              <a:latin typeface="Calibri" panose="020F0502020204030204" pitchFamily="34" charset="0"/>
              <a:cs typeface="Calibri" panose="020F0502020204030204" pitchFamily="34" charset="0"/>
            </a:endParaRPr>
          </a:p>
          <a:p>
            <a:endParaRPr lang="en-GB" b="1" dirty="0" smtClean="0">
              <a:solidFill>
                <a:schemeClr val="accent2">
                  <a:lumMod val="75000"/>
                </a:schemeClr>
              </a:solidFill>
              <a:latin typeface="Calibri" panose="020F0502020204030204" pitchFamily="34" charset="0"/>
              <a:cs typeface="Calibri" panose="020F0502020204030204" pitchFamily="34" charset="0"/>
            </a:endParaRPr>
          </a:p>
          <a:p>
            <a:r>
              <a:rPr lang="en-GB" b="1" dirty="0" smtClean="0">
                <a:solidFill>
                  <a:schemeClr val="accent2">
                    <a:lumMod val="75000"/>
                  </a:schemeClr>
                </a:solidFill>
                <a:latin typeface="Calibri" panose="020F0502020204030204" pitchFamily="34" charset="0"/>
                <a:cs typeface="Calibri" panose="020F0502020204030204" pitchFamily="34" charset="0"/>
              </a:rPr>
              <a:t>Verbal Memory: </a:t>
            </a:r>
            <a:r>
              <a:rPr lang="en-GB" dirty="0">
                <a:latin typeface="Calibri" panose="020F0502020204030204" pitchFamily="34" charset="0"/>
                <a:cs typeface="Calibri" panose="020F0502020204030204" pitchFamily="34" charset="0"/>
              </a:rPr>
              <a:t>is your memory for things you’ve heard or read.</a:t>
            </a:r>
            <a:endParaRPr lang="en-GB" b="1" dirty="0">
              <a:solidFill>
                <a:schemeClr val="accent2">
                  <a:lumMod val="75000"/>
                </a:schemeClr>
              </a:solidFill>
              <a:latin typeface="Calibri" panose="020F0502020204030204" pitchFamily="34" charset="0"/>
              <a:cs typeface="Calibri" panose="020F0502020204030204" pitchFamily="34" charset="0"/>
            </a:endParaRPr>
          </a:p>
        </p:txBody>
      </p:sp>
      <p:pic>
        <p:nvPicPr>
          <p:cNvPr id="4098" name="Picture 2" descr="Image result for speaki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5567"/>
            <a:ext cx="5184576" cy="276453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visual">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788024" y="3893803"/>
            <a:ext cx="3805972" cy="258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140968"/>
            <a:ext cx="8229600" cy="990600"/>
          </a:xfrm>
        </p:spPr>
        <p:txBody>
          <a:bodyPr>
            <a:normAutofit fontScale="90000"/>
          </a:bodyPr>
          <a:lstStyle/>
          <a:p>
            <a:pPr algn="ctr"/>
            <a:r>
              <a:rPr lang="en-GB" dirty="0" smtClean="0"/>
              <a:t>What kind of difficulties might someone with memory difficulties experience?</a:t>
            </a:r>
            <a:endParaRPr lang="en-GB" dirty="0"/>
          </a:p>
        </p:txBody>
      </p:sp>
    </p:spTree>
    <p:extLst>
      <p:ext uri="{BB962C8B-B14F-4D97-AF65-F5344CB8AC3E}">
        <p14:creationId xmlns:p14="http://schemas.microsoft.com/office/powerpoint/2010/main" val="1564006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ular Callout 3"/>
          <p:cNvSpPr/>
          <p:nvPr/>
        </p:nvSpPr>
        <p:spPr>
          <a:xfrm>
            <a:off x="3491880" y="764704"/>
            <a:ext cx="4826635" cy="1033145"/>
          </a:xfrm>
          <a:prstGeom prst="wedgeRectCallout">
            <a:avLst>
              <a:gd name="adj1" fmla="val -58102"/>
              <a:gd name="adj2" fmla="val 3804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a:solidFill>
                  <a:srgbClr val="0D0D0D"/>
                </a:solidFill>
                <a:effectLst/>
                <a:latin typeface="Calibri" panose="020F0502020204030204" pitchFamily="34" charset="0"/>
                <a:ea typeface="Calibri"/>
                <a:cs typeface="Calibri" panose="020F0502020204030204" pitchFamily="34" charset="0"/>
              </a:rPr>
              <a:t>I can remember things that people said years ago but I can’t seem to remember what people said or what happened yesterday</a:t>
            </a:r>
            <a:endParaRPr lang="en-GB" sz="1100">
              <a:effectLst/>
              <a:latin typeface="Calibri" panose="020F0502020204030204" pitchFamily="34" charset="0"/>
              <a:ea typeface="Calibri"/>
              <a:cs typeface="Calibri" panose="020F0502020204030204" pitchFamily="34" charset="0"/>
            </a:endParaRPr>
          </a:p>
        </p:txBody>
      </p:sp>
      <p:sp>
        <p:nvSpPr>
          <p:cNvPr id="5" name="Rectangular Callout 4"/>
          <p:cNvSpPr/>
          <p:nvPr/>
        </p:nvSpPr>
        <p:spPr>
          <a:xfrm>
            <a:off x="827584" y="2135167"/>
            <a:ext cx="4886325" cy="733425"/>
          </a:xfrm>
          <a:prstGeom prst="wedgeRectCallout">
            <a:avLst>
              <a:gd name="adj1" fmla="val 57576"/>
              <a:gd name="adj2" fmla="val -6536"/>
            </a:avLst>
          </a:prstGeom>
          <a:solidFill>
            <a:srgbClr val="F5D7E0"/>
          </a:solidFill>
          <a:ln>
            <a:solidFill>
              <a:srgbClr val="D44C7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D0D0D"/>
                </a:solidFill>
                <a:effectLst/>
                <a:latin typeface="Calibri" panose="020F0502020204030204" pitchFamily="34" charset="0"/>
                <a:ea typeface="Calibri"/>
                <a:cs typeface="Calibri" panose="020F0502020204030204" pitchFamily="34" charset="0"/>
              </a:rPr>
              <a:t>I’m able to recognise people’s faces but I find it hard to remember their names</a:t>
            </a:r>
            <a:r>
              <a:rPr lang="en-GB" sz="1400" dirty="0" smtClean="0">
                <a:solidFill>
                  <a:srgbClr val="0D0D0D"/>
                </a:solidFill>
                <a:effectLst/>
                <a:latin typeface="Calibri" panose="020F0502020204030204" pitchFamily="34" charset="0"/>
                <a:ea typeface="Calibri"/>
                <a:cs typeface="Calibri" panose="020F0502020204030204" pitchFamily="34" charset="0"/>
              </a:rPr>
              <a:t>.</a:t>
            </a:r>
            <a:r>
              <a:rPr lang="en-GB" sz="1100" dirty="0">
                <a:effectLst/>
                <a:latin typeface="Calibri" panose="020F0502020204030204" pitchFamily="34" charset="0"/>
                <a:ea typeface="Calibri"/>
                <a:cs typeface="Calibri" panose="020F0502020204030204" pitchFamily="34" charset="0"/>
              </a:rPr>
              <a:t> </a:t>
            </a:r>
          </a:p>
        </p:txBody>
      </p:sp>
      <p:sp>
        <p:nvSpPr>
          <p:cNvPr id="6" name="Rectangular Callout 5"/>
          <p:cNvSpPr/>
          <p:nvPr/>
        </p:nvSpPr>
        <p:spPr>
          <a:xfrm>
            <a:off x="3126730" y="3789040"/>
            <a:ext cx="4643120" cy="842645"/>
          </a:xfrm>
          <a:prstGeom prst="wedgeRectCallout">
            <a:avLst>
              <a:gd name="adj1" fmla="val -58102"/>
              <a:gd name="adj2" fmla="val 38040"/>
            </a:avLst>
          </a:prstGeom>
          <a:solidFill>
            <a:srgbClr val="FDF7D3"/>
          </a:solidFill>
          <a:ln>
            <a:solidFill>
              <a:srgbClr val="F1C10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D0D0D"/>
                </a:solidFill>
                <a:effectLst/>
                <a:latin typeface="Calibri" panose="020F0502020204030204" pitchFamily="34" charset="0"/>
                <a:ea typeface="Calibri"/>
                <a:cs typeface="Calibri" panose="020F0502020204030204" pitchFamily="34" charset="0"/>
              </a:rPr>
              <a:t>I can never seem to remember my appointments</a:t>
            </a:r>
            <a:endParaRPr lang="en-GB" sz="1100" dirty="0">
              <a:effectLst/>
              <a:latin typeface="Calibri" panose="020F0502020204030204" pitchFamily="34" charset="0"/>
              <a:ea typeface="Calibri"/>
              <a:cs typeface="Calibri" panose="020F0502020204030204" pitchFamily="34" charset="0"/>
            </a:endParaRPr>
          </a:p>
        </p:txBody>
      </p:sp>
      <p:sp>
        <p:nvSpPr>
          <p:cNvPr id="7" name="Rectangular Callout 6"/>
          <p:cNvSpPr/>
          <p:nvPr/>
        </p:nvSpPr>
        <p:spPr>
          <a:xfrm>
            <a:off x="683568" y="5307880"/>
            <a:ext cx="4886325" cy="733425"/>
          </a:xfrm>
          <a:prstGeom prst="wedgeRectCallout">
            <a:avLst>
              <a:gd name="adj1" fmla="val 58305"/>
              <a:gd name="adj2" fmla="val 3232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400" dirty="0">
                <a:solidFill>
                  <a:srgbClr val="0D0D0D"/>
                </a:solidFill>
                <a:effectLst/>
                <a:latin typeface="Calibri" panose="020F0502020204030204" pitchFamily="34" charset="0"/>
                <a:ea typeface="Calibri"/>
                <a:cs typeface="Calibri" panose="020F0502020204030204" pitchFamily="34" charset="0"/>
              </a:rPr>
              <a:t>I find it hard to remember what I just did, even if it was two minutes ago</a:t>
            </a:r>
            <a:endParaRPr lang="en-GB" sz="1100" dirty="0">
              <a:effectLst/>
              <a:latin typeface="Calibri" panose="020F0502020204030204" pitchFamily="34" charset="0"/>
              <a:ea typeface="Calibri"/>
              <a:cs typeface="Calibri" panose="020F0502020204030204" pitchFamily="34" charset="0"/>
            </a:endParaRPr>
          </a:p>
        </p:txBody>
      </p:sp>
      <p:pic>
        <p:nvPicPr>
          <p:cNvPr id="8" name="Picture 7"/>
          <p:cNvPicPr/>
          <p:nvPr/>
        </p:nvPicPr>
        <p:blipFill rotWithShape="1">
          <a:blip r:embed="rId2">
            <a:extLst>
              <a:ext uri="{28A0092B-C50C-407E-A947-70E740481C1C}">
                <a14:useLocalDpi xmlns:a14="http://schemas.microsoft.com/office/drawing/2010/main" val="0"/>
              </a:ext>
            </a:extLst>
          </a:blip>
          <a:srcRect t="6604" r="22351"/>
          <a:stretch/>
        </p:blipFill>
        <p:spPr bwMode="auto">
          <a:xfrm>
            <a:off x="1691680" y="3789040"/>
            <a:ext cx="1076325" cy="1133475"/>
          </a:xfrm>
          <a:prstGeom prst="rect">
            <a:avLst/>
          </a:prstGeom>
          <a:noFill/>
          <a:ln>
            <a:noFill/>
          </a:ln>
          <a:extLst>
            <a:ext uri="{53640926-AAD7-44D8-BBD7-CCE9431645EC}">
              <a14:shadowObscured xmlns:a14="http://schemas.microsoft.com/office/drawing/2010/main"/>
            </a:ext>
          </a:extLst>
        </p:spPr>
      </p:pic>
      <p:pic>
        <p:nvPicPr>
          <p:cNvPr id="9" name="Picture 8"/>
          <p:cNvPicPr/>
          <p:nvPr/>
        </p:nvPicPr>
        <p:blipFill rotWithShape="1">
          <a:blip r:embed="rId3">
            <a:extLst>
              <a:ext uri="{28A0092B-C50C-407E-A947-70E740481C1C}">
                <a14:useLocalDpi xmlns:a14="http://schemas.microsoft.com/office/drawing/2010/main" val="0"/>
              </a:ext>
            </a:extLst>
          </a:blip>
          <a:srcRect l="20084" r="-1"/>
          <a:stretch/>
        </p:blipFill>
        <p:spPr bwMode="auto">
          <a:xfrm>
            <a:off x="6372200" y="2060848"/>
            <a:ext cx="1112520" cy="13182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068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libri" panose="020F0502020204030204" pitchFamily="34" charset="0"/>
                <a:cs typeface="Calibri" panose="020F0502020204030204" pitchFamily="34" charset="0"/>
              </a:rPr>
              <a:t>Why do we experience memory difficulties?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p:txBody>
          <a:bodyPr>
            <a:noAutofit/>
          </a:bodyPr>
          <a:lstStyle/>
          <a:p>
            <a:r>
              <a:rPr lang="en-GB" sz="2000" dirty="0" smtClean="0">
                <a:latin typeface="Calibri" panose="020F0502020204030204" pitchFamily="34" charset="0"/>
                <a:cs typeface="Calibri" panose="020F0502020204030204" pitchFamily="34" charset="0"/>
              </a:rPr>
              <a:t>A head injury or other injury to the brain</a:t>
            </a:r>
          </a:p>
          <a:p>
            <a:r>
              <a:rPr lang="en-GB" sz="2000" dirty="0" smtClean="0">
                <a:latin typeface="Calibri" panose="020F0502020204030204" pitchFamily="34" charset="0"/>
                <a:cs typeface="Calibri" panose="020F0502020204030204" pitchFamily="34" charset="0"/>
              </a:rPr>
              <a:t>Some conditions such as epilepsy</a:t>
            </a:r>
          </a:p>
          <a:p>
            <a:r>
              <a:rPr lang="en-GB" sz="2000" dirty="0" smtClean="0">
                <a:latin typeface="Calibri" panose="020F0502020204030204" pitchFamily="34" charset="0"/>
                <a:cs typeface="Calibri" panose="020F0502020204030204" pitchFamily="34" charset="0"/>
              </a:rPr>
              <a:t>Neurological conditions such as Multiple Sclerosis or Alzheimer’s disease </a:t>
            </a:r>
          </a:p>
          <a:p>
            <a:r>
              <a:rPr lang="en-GB" sz="2000" dirty="0" smtClean="0">
                <a:latin typeface="Calibri" panose="020F0502020204030204" pitchFamily="34" charset="0"/>
                <a:cs typeface="Calibri" panose="020F0502020204030204" pitchFamily="34" charset="0"/>
              </a:rPr>
              <a:t>Stroke</a:t>
            </a:r>
          </a:p>
          <a:p>
            <a:r>
              <a:rPr lang="en-GB" sz="2000" dirty="0" smtClean="0">
                <a:latin typeface="Calibri" panose="020F0502020204030204" pitchFamily="34" charset="0"/>
                <a:cs typeface="Calibri" panose="020F0502020204030204" pitchFamily="34" charset="0"/>
              </a:rPr>
              <a:t>Shortage of oxygen to the brain, for example because of a heart attack</a:t>
            </a:r>
          </a:p>
          <a:p>
            <a:r>
              <a:rPr lang="en-GB" sz="2000" dirty="0" smtClean="0">
                <a:latin typeface="Calibri" panose="020F0502020204030204" pitchFamily="34" charset="0"/>
                <a:cs typeface="Calibri" panose="020F0502020204030204" pitchFamily="34" charset="0"/>
              </a:rPr>
              <a:t>Physical difficulties such as hearing loss or difficulties with vision</a:t>
            </a:r>
          </a:p>
          <a:p>
            <a:r>
              <a:rPr lang="en-GB" sz="2000" dirty="0" smtClean="0">
                <a:latin typeface="Calibri" panose="020F0502020204030204" pitchFamily="34" charset="0"/>
                <a:cs typeface="Calibri" panose="020F0502020204030204" pitchFamily="34" charset="0"/>
              </a:rPr>
              <a:t>Some people notice difficulty recalling information as they get older.</a:t>
            </a:r>
          </a:p>
          <a:p>
            <a:pPr marL="0" indent="0">
              <a:buNone/>
            </a:pPr>
            <a:endParaRPr lang="en-GB" sz="2100" dirty="0" smtClean="0">
              <a:latin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p:txBody>
          <a:bodyPr/>
          <a:lstStyle/>
          <a:p>
            <a:r>
              <a:rPr lang="en-GB" sz="2000" dirty="0">
                <a:latin typeface="Calibri" panose="020F0502020204030204" pitchFamily="34" charset="0"/>
                <a:cs typeface="Calibri" panose="020F0502020204030204" pitchFamily="34" charset="0"/>
              </a:rPr>
              <a:t>Feeling tired or fatigued</a:t>
            </a:r>
          </a:p>
          <a:p>
            <a:r>
              <a:rPr lang="en-GB" sz="2000" dirty="0">
                <a:latin typeface="Calibri" panose="020F0502020204030204" pitchFamily="34" charset="0"/>
                <a:cs typeface="Calibri" panose="020F0502020204030204" pitchFamily="34" charset="0"/>
              </a:rPr>
              <a:t>Lifestyle choices</a:t>
            </a:r>
          </a:p>
          <a:p>
            <a:r>
              <a:rPr lang="en-GB" sz="2000" dirty="0">
                <a:latin typeface="Calibri" panose="020F0502020204030204" pitchFamily="34" charset="0"/>
                <a:cs typeface="Calibri" panose="020F0502020204030204" pitchFamily="34" charset="0"/>
              </a:rPr>
              <a:t>Stress</a:t>
            </a:r>
          </a:p>
          <a:p>
            <a:r>
              <a:rPr lang="en-GB" sz="2000" dirty="0">
                <a:latin typeface="Calibri" panose="020F0502020204030204" pitchFamily="34" charset="0"/>
                <a:cs typeface="Calibri" panose="020F0502020204030204" pitchFamily="34" charset="0"/>
              </a:rPr>
              <a:t>Low mood or anxiety</a:t>
            </a:r>
          </a:p>
          <a:p>
            <a:r>
              <a:rPr lang="en-GB" sz="2000" dirty="0">
                <a:latin typeface="Calibri" panose="020F0502020204030204" pitchFamily="34" charset="0"/>
                <a:cs typeface="Calibri" panose="020F0502020204030204" pitchFamily="34" charset="0"/>
              </a:rPr>
              <a:t>A difficult experience such as the death of a friend or </a:t>
            </a:r>
            <a:r>
              <a:rPr lang="en-GB" sz="2000" dirty="0" smtClean="0">
                <a:latin typeface="Calibri" panose="020F0502020204030204" pitchFamily="34" charset="0"/>
                <a:cs typeface="Calibri" panose="020F0502020204030204" pitchFamily="34" charset="0"/>
              </a:rPr>
              <a:t>relative.</a:t>
            </a:r>
            <a:endParaRPr lang="en-GB" sz="2000" dirty="0">
              <a:latin typeface="Calibri" panose="020F0502020204030204" pitchFamily="34" charset="0"/>
              <a:cs typeface="Calibri" panose="020F0502020204030204" pitchFamily="34" charset="0"/>
            </a:endParaRPr>
          </a:p>
          <a:p>
            <a:endParaRPr lang="en-GB" dirty="0"/>
          </a:p>
        </p:txBody>
      </p:sp>
      <p:pic>
        <p:nvPicPr>
          <p:cNvPr id="5" name="Picture 4" descr="Image result for five senses">
            <a:hlinkClick r:id="rId2"/>
          </p:cNvPr>
          <p:cNvPicPr/>
          <p:nvPr/>
        </p:nvPicPr>
        <p:blipFill rotWithShape="1">
          <a:blip r:embed="rId3" cstate="print">
            <a:extLst>
              <a:ext uri="{28A0092B-C50C-407E-A947-70E740481C1C}">
                <a14:useLocalDpi xmlns:a14="http://schemas.microsoft.com/office/drawing/2010/main" val="0"/>
              </a:ext>
            </a:extLst>
          </a:blip>
          <a:srcRect l="2485" t="5220" r="1863" b="5134"/>
          <a:stretch/>
        </p:blipFill>
        <p:spPr bwMode="auto">
          <a:xfrm>
            <a:off x="4860032" y="3933056"/>
            <a:ext cx="3986530" cy="26657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05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sz="3200" dirty="0" smtClean="0">
                <a:latin typeface="Calibri" panose="020F0502020204030204" pitchFamily="34" charset="0"/>
                <a:cs typeface="Calibri" panose="020F0502020204030204" pitchFamily="34" charset="0"/>
              </a:rPr>
              <a:t>How are people with memory difficulties affected?</a:t>
            </a:r>
            <a:endParaRPr lang="en-GB" sz="3200" dirty="0">
              <a:latin typeface="Calibri" panose="020F0502020204030204" pitchFamily="34" charset="0"/>
              <a:cs typeface="Calibri" panose="020F0502020204030204" pitchFamily="34" charset="0"/>
            </a:endParaRPr>
          </a:p>
        </p:txBody>
      </p:sp>
      <p:sp>
        <p:nvSpPr>
          <p:cNvPr id="6" name="Content Placeholder 5"/>
          <p:cNvSpPr>
            <a:spLocks noGrp="1"/>
          </p:cNvSpPr>
          <p:nvPr>
            <p:ph idx="1"/>
          </p:nvPr>
        </p:nvSpPr>
        <p:spPr/>
        <p:txBody>
          <a:bodyPr>
            <a:normAutofit/>
          </a:bodyPr>
          <a:lstStyle/>
          <a:p>
            <a:pPr lvl="0"/>
            <a:r>
              <a:rPr lang="en-GB" sz="2000" dirty="0">
                <a:latin typeface="Calibri" panose="020F0502020204030204" pitchFamily="34" charset="0"/>
                <a:cs typeface="Calibri" panose="020F0502020204030204" pitchFamily="34" charset="0"/>
              </a:rPr>
              <a:t>Our mood or emotions. For example, some people might feel anxious, frustrated or low because of their </a:t>
            </a:r>
            <a:r>
              <a:rPr lang="en-GB" sz="2000" dirty="0" smtClean="0">
                <a:latin typeface="Calibri" panose="020F0502020204030204" pitchFamily="34" charset="0"/>
                <a:cs typeface="Calibri" panose="020F0502020204030204" pitchFamily="34" charset="0"/>
              </a:rPr>
              <a:t>difficulties </a:t>
            </a:r>
            <a:r>
              <a:rPr lang="en-GB" sz="2000" dirty="0">
                <a:latin typeface="Calibri" panose="020F0502020204030204" pitchFamily="34" charset="0"/>
                <a:cs typeface="Calibri" panose="020F0502020204030204" pitchFamily="34" charset="0"/>
              </a:rPr>
              <a:t> </a:t>
            </a:r>
          </a:p>
          <a:p>
            <a:pPr marL="0" indent="0">
              <a:buNone/>
            </a:pPr>
            <a:r>
              <a:rPr lang="en-GB" sz="2000" dirty="0">
                <a:latin typeface="Calibri" panose="020F0502020204030204" pitchFamily="34" charset="0"/>
                <a:cs typeface="Calibri" panose="020F0502020204030204" pitchFamily="34" charset="0"/>
              </a:rPr>
              <a:t> </a:t>
            </a:r>
          </a:p>
          <a:p>
            <a:pPr lvl="0"/>
            <a:r>
              <a:rPr lang="en-GB" sz="2000" dirty="0">
                <a:latin typeface="Calibri" panose="020F0502020204030204" pitchFamily="34" charset="0"/>
                <a:cs typeface="Calibri" panose="020F0502020204030204" pitchFamily="34" charset="0"/>
              </a:rPr>
              <a:t>Our relationships – sometimes it can put strain on our relationships with friends or </a:t>
            </a:r>
            <a:r>
              <a:rPr lang="en-GB" sz="2000" dirty="0" smtClean="0">
                <a:latin typeface="Calibri" panose="020F0502020204030204" pitchFamily="34" charset="0"/>
                <a:cs typeface="Calibri" panose="020F0502020204030204" pitchFamily="34" charset="0"/>
              </a:rPr>
              <a:t>family</a:t>
            </a:r>
          </a:p>
          <a:p>
            <a:pPr marL="0" lvl="0" indent="0">
              <a:buNone/>
            </a:pPr>
            <a:endParaRPr lang="en-GB" sz="2000" dirty="0">
              <a:latin typeface="Calibri" panose="020F0502020204030204" pitchFamily="34" charset="0"/>
              <a:cs typeface="Calibri" panose="020F0502020204030204" pitchFamily="34" charset="0"/>
            </a:endParaRPr>
          </a:p>
          <a:p>
            <a:pPr lvl="0"/>
            <a:r>
              <a:rPr lang="en-GB" sz="2000" dirty="0">
                <a:latin typeface="Calibri" panose="020F0502020204030204" pitchFamily="34" charset="0"/>
                <a:cs typeface="Calibri" panose="020F0502020204030204" pitchFamily="34" charset="0"/>
              </a:rPr>
              <a:t>It might make us feel less motivated to do the things we need to do or enjoy in </a:t>
            </a:r>
            <a:r>
              <a:rPr lang="en-GB" sz="2000" dirty="0" smtClean="0">
                <a:latin typeface="Calibri" panose="020F0502020204030204" pitchFamily="34" charset="0"/>
                <a:cs typeface="Calibri" panose="020F0502020204030204" pitchFamily="34" charset="0"/>
              </a:rPr>
              <a:t>life</a:t>
            </a:r>
          </a:p>
          <a:p>
            <a:pPr lvl="0"/>
            <a:endParaRPr lang="en-GB" sz="2000" dirty="0">
              <a:latin typeface="Calibri" panose="020F0502020204030204" pitchFamily="34" charset="0"/>
              <a:cs typeface="Calibri" panose="020F0502020204030204" pitchFamily="34" charset="0"/>
            </a:endParaRPr>
          </a:p>
          <a:p>
            <a:pPr lvl="0"/>
            <a:r>
              <a:rPr lang="en-GB" sz="2000" dirty="0">
                <a:latin typeface="Calibri" panose="020F0502020204030204" pitchFamily="34" charset="0"/>
                <a:cs typeface="Calibri" panose="020F0502020204030204" pitchFamily="34" charset="0"/>
              </a:rPr>
              <a:t>We might lose confidence to try new </a:t>
            </a:r>
            <a:r>
              <a:rPr lang="en-GB" sz="2000" dirty="0" smtClean="0">
                <a:latin typeface="Calibri" panose="020F0502020204030204" pitchFamily="34" charset="0"/>
                <a:cs typeface="Calibri" panose="020F0502020204030204" pitchFamily="34" charset="0"/>
              </a:rPr>
              <a:t>things</a:t>
            </a:r>
          </a:p>
          <a:p>
            <a:pPr lvl="0"/>
            <a:endParaRPr lang="en-GB" sz="2000" dirty="0">
              <a:latin typeface="Calibri" panose="020F0502020204030204" pitchFamily="34" charset="0"/>
              <a:cs typeface="Calibri" panose="020F0502020204030204" pitchFamily="34" charset="0"/>
            </a:endParaRPr>
          </a:p>
          <a:p>
            <a:pPr lvl="0"/>
            <a:r>
              <a:rPr lang="en-GB" sz="2000" dirty="0" smtClean="0">
                <a:latin typeface="Calibri" panose="020F0502020204030204" pitchFamily="34" charset="0"/>
                <a:cs typeface="Calibri" panose="020F0502020204030204" pitchFamily="34" charset="0"/>
              </a:rPr>
              <a:t>Work.</a:t>
            </a:r>
            <a:endParaRPr lang="en-GB" sz="2000"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951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Goal Setting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844824"/>
            <a:ext cx="8229600" cy="4876800"/>
          </a:xfrm>
        </p:spPr>
        <p:txBody>
          <a:bodyPr/>
          <a:lstStyle/>
          <a:p>
            <a:r>
              <a:rPr lang="en-GB" dirty="0" smtClean="0">
                <a:latin typeface="Calibri" panose="020F0502020204030204" pitchFamily="34" charset="0"/>
                <a:cs typeface="Calibri" panose="020F0502020204030204" pitchFamily="34" charset="0"/>
              </a:rPr>
              <a:t>Brainstorm</a:t>
            </a:r>
          </a:p>
          <a:p>
            <a:r>
              <a:rPr lang="en-GB" dirty="0" smtClean="0">
                <a:latin typeface="Calibri" panose="020F0502020204030204" pitchFamily="34" charset="0"/>
                <a:cs typeface="Calibri" panose="020F0502020204030204" pitchFamily="34" charset="0"/>
              </a:rPr>
              <a:t>Re-examine</a:t>
            </a:r>
          </a:p>
          <a:p>
            <a:r>
              <a:rPr lang="en-GB" dirty="0" smtClean="0">
                <a:latin typeface="Calibri" panose="020F0502020204030204" pitchFamily="34" charset="0"/>
                <a:cs typeface="Calibri" panose="020F0502020204030204" pitchFamily="34" charset="0"/>
              </a:rPr>
              <a:t>SMART </a:t>
            </a:r>
          </a:p>
          <a:p>
            <a:r>
              <a:rPr lang="en-GB" dirty="0" smtClean="0">
                <a:latin typeface="Calibri" panose="020F0502020204030204" pitchFamily="34" charset="0"/>
                <a:cs typeface="Calibri" panose="020F0502020204030204" pitchFamily="34" charset="0"/>
              </a:rPr>
              <a:t>Action Plan</a:t>
            </a:r>
          </a:p>
          <a:p>
            <a:r>
              <a:rPr lang="en-GB" dirty="0" smtClean="0">
                <a:latin typeface="Calibri" panose="020F0502020204030204" pitchFamily="34" charset="0"/>
                <a:cs typeface="Calibri" panose="020F0502020204030204" pitchFamily="34" charset="0"/>
              </a:rPr>
              <a:t>Obstacles</a:t>
            </a:r>
          </a:p>
          <a:p>
            <a:r>
              <a:rPr lang="en-GB" dirty="0" smtClean="0">
                <a:latin typeface="Calibri" panose="020F0502020204030204" pitchFamily="34" charset="0"/>
                <a:cs typeface="Calibri" panose="020F0502020204030204" pitchFamily="34" charset="0"/>
              </a:rPr>
              <a:t>Reward</a:t>
            </a:r>
            <a:endParaRPr lang="en-GB" dirty="0">
              <a:latin typeface="Calibri" panose="020F0502020204030204" pitchFamily="34" charset="0"/>
              <a:cs typeface="Calibri" panose="020F0502020204030204" pitchFamily="34" charset="0"/>
            </a:endParaRPr>
          </a:p>
        </p:txBody>
      </p:sp>
      <p:pic>
        <p:nvPicPr>
          <p:cNvPr id="4" name="Picture 3" descr="Image result for goal setting">
            <a:hlinkClick r:id="rId3" tgtFrame="&quot;_blank&quo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844824"/>
            <a:ext cx="4752528" cy="3240360"/>
          </a:xfrm>
          <a:prstGeom prst="rect">
            <a:avLst/>
          </a:prstGeom>
          <a:noFill/>
          <a:ln>
            <a:noFill/>
          </a:ln>
        </p:spPr>
      </p:pic>
    </p:spTree>
    <p:extLst>
      <p:ext uri="{BB962C8B-B14F-4D97-AF65-F5344CB8AC3E}">
        <p14:creationId xmlns:p14="http://schemas.microsoft.com/office/powerpoint/2010/main" val="27486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Out of Session Work</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Weekly</a:t>
            </a:r>
          </a:p>
          <a:p>
            <a:r>
              <a:rPr lang="en-GB" dirty="0" smtClean="0">
                <a:latin typeface="Calibri" panose="020F0502020204030204" pitchFamily="34" charset="0"/>
                <a:cs typeface="Calibri" panose="020F0502020204030204" pitchFamily="34" charset="0"/>
              </a:rPr>
              <a:t>SMART goals</a:t>
            </a:r>
          </a:p>
          <a:p>
            <a:r>
              <a:rPr lang="en-GB" dirty="0" smtClean="0">
                <a:latin typeface="Calibri" panose="020F0502020204030204" pitchFamily="34" charset="0"/>
                <a:cs typeface="Calibri" panose="020F0502020204030204" pitchFamily="34" charset="0"/>
              </a:rPr>
              <a:t>Review in following session</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731" t="19426" r="51941" b="6452"/>
          <a:stretch/>
        </p:blipFill>
        <p:spPr bwMode="auto">
          <a:xfrm>
            <a:off x="5004048" y="1268760"/>
            <a:ext cx="3563199" cy="4877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7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Session Outline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Group rules</a:t>
            </a:r>
          </a:p>
          <a:p>
            <a:r>
              <a:rPr lang="en-GB" dirty="0" smtClean="0">
                <a:latin typeface="Calibri" panose="020F0502020204030204" pitchFamily="34" charset="0"/>
                <a:cs typeface="Calibri" panose="020F0502020204030204" pitchFamily="34" charset="0"/>
              </a:rPr>
              <a:t>Introductions</a:t>
            </a:r>
          </a:p>
          <a:p>
            <a:r>
              <a:rPr lang="en-GB" dirty="0" smtClean="0">
                <a:latin typeface="Calibri" panose="020F0502020204030204" pitchFamily="34" charset="0"/>
                <a:cs typeface="Calibri" panose="020F0502020204030204" pitchFamily="34" charset="0"/>
              </a:rPr>
              <a:t>Hopes, fears and expectations</a:t>
            </a:r>
          </a:p>
          <a:p>
            <a:r>
              <a:rPr lang="en-GB" dirty="0" smtClean="0">
                <a:latin typeface="Calibri" panose="020F0502020204030204" pitchFamily="34" charset="0"/>
                <a:cs typeface="Calibri" panose="020F0502020204030204" pitchFamily="34" charset="0"/>
              </a:rPr>
              <a:t>Aims and overview of the course</a:t>
            </a:r>
          </a:p>
          <a:p>
            <a:r>
              <a:rPr lang="en-GB" dirty="0" smtClean="0">
                <a:latin typeface="Calibri" panose="020F0502020204030204" pitchFamily="34" charset="0"/>
                <a:cs typeface="Calibri" panose="020F0502020204030204" pitchFamily="34" charset="0"/>
              </a:rPr>
              <a:t>Pre-group measures</a:t>
            </a:r>
          </a:p>
          <a:p>
            <a:r>
              <a:rPr lang="en-GB" dirty="0" smtClean="0">
                <a:latin typeface="Calibri" panose="020F0502020204030204" pitchFamily="34" charset="0"/>
                <a:cs typeface="Calibri" panose="020F0502020204030204" pitchFamily="34" charset="0"/>
              </a:rPr>
              <a:t>An overview of cognitive functioning and abilities</a:t>
            </a:r>
          </a:p>
          <a:p>
            <a:r>
              <a:rPr lang="en-GB" dirty="0" smtClean="0">
                <a:latin typeface="Calibri" panose="020F0502020204030204" pitchFamily="34" charset="0"/>
                <a:cs typeface="Calibri" panose="020F0502020204030204" pitchFamily="34" charset="0"/>
              </a:rPr>
              <a:t>Goal setting</a:t>
            </a:r>
          </a:p>
          <a:p>
            <a:r>
              <a:rPr lang="en-GB" dirty="0" smtClean="0">
                <a:latin typeface="Calibri" panose="020F0502020204030204" pitchFamily="34" charset="0"/>
                <a:cs typeface="Calibri" panose="020F0502020204030204" pitchFamily="34" charset="0"/>
              </a:rPr>
              <a:t>Out of session work</a:t>
            </a:r>
          </a:p>
          <a:p>
            <a:r>
              <a:rPr lang="en-GB" dirty="0" smtClean="0">
                <a:latin typeface="Calibri" panose="020F0502020204030204" pitchFamily="34" charset="0"/>
                <a:cs typeface="Calibri" panose="020F0502020204030204" pitchFamily="34" charset="0"/>
              </a:rPr>
              <a:t>Summary</a:t>
            </a:r>
          </a:p>
          <a:p>
            <a:endParaRPr lang="en-GB" dirty="0" smtClean="0">
              <a:latin typeface="Calibri" panose="020F0502020204030204" pitchFamily="34" charset="0"/>
              <a:cs typeface="Calibri" panose="020F0502020204030204" pitchFamily="34" charset="0"/>
            </a:endParaRP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pic>
        <p:nvPicPr>
          <p:cNvPr id="1028" name="Picture 4" descr="Related image">
            <a:hlinkClick r:id="rId2"/>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82" t="9712" r="14179" b="6198"/>
          <a:stretch/>
        </p:blipFill>
        <p:spPr bwMode="auto">
          <a:xfrm>
            <a:off x="6372200" y="764704"/>
            <a:ext cx="236352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45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Summary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1520" y="1340768"/>
            <a:ext cx="8229600" cy="4876800"/>
          </a:xfrm>
        </p:spPr>
        <p:txBody>
          <a:bodyPr>
            <a:normAutofit/>
          </a:bodyPr>
          <a:lstStyle/>
          <a:p>
            <a:r>
              <a:rPr lang="en-GB" dirty="0" smtClean="0">
                <a:latin typeface="Calibri" panose="020F0502020204030204" pitchFamily="34" charset="0"/>
                <a:cs typeface="Calibri" panose="020F0502020204030204" pitchFamily="34" charset="0"/>
              </a:rPr>
              <a:t>Hopes</a:t>
            </a:r>
            <a:r>
              <a:rPr lang="en-GB" dirty="0">
                <a:latin typeface="Calibri" panose="020F0502020204030204" pitchFamily="34" charset="0"/>
                <a:cs typeface="Calibri" panose="020F0502020204030204" pitchFamily="34" charset="0"/>
              </a:rPr>
              <a:t>, fear, expectations</a:t>
            </a:r>
          </a:p>
          <a:p>
            <a:r>
              <a:rPr lang="en-GB" dirty="0">
                <a:latin typeface="Calibri" panose="020F0502020204030204" pitchFamily="34" charset="0"/>
                <a:cs typeface="Calibri" panose="020F0502020204030204" pitchFamily="34" charset="0"/>
              </a:rPr>
              <a:t>Overview and aims of the course</a:t>
            </a:r>
          </a:p>
          <a:p>
            <a:r>
              <a:rPr lang="en-GB" dirty="0">
                <a:latin typeface="Calibri" panose="020F0502020204030204" pitchFamily="34" charset="0"/>
                <a:cs typeface="Calibri" panose="020F0502020204030204" pitchFamily="34" charset="0"/>
              </a:rPr>
              <a:t>Cognitive abilities </a:t>
            </a:r>
            <a:endParaRPr lang="en-GB" dirty="0" smtClean="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Mindfulness</a:t>
            </a:r>
            <a:endParaRPr lang="en-GB" dirty="0" smtClean="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Process of memory </a:t>
            </a:r>
            <a:endParaRPr lang="en-GB" dirty="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Different </a:t>
            </a:r>
            <a:r>
              <a:rPr lang="en-GB" dirty="0" smtClean="0">
                <a:latin typeface="Calibri" panose="020F0502020204030204" pitchFamily="34" charset="0"/>
                <a:cs typeface="Calibri" panose="020F0502020204030204" pitchFamily="34" charset="0"/>
              </a:rPr>
              <a:t>types of memory</a:t>
            </a:r>
          </a:p>
          <a:p>
            <a:r>
              <a:rPr lang="en-GB" dirty="0" smtClean="0">
                <a:latin typeface="Calibri" panose="020F0502020204030204" pitchFamily="34" charset="0"/>
                <a:cs typeface="Calibri" panose="020F0502020204030204" pitchFamily="34" charset="0"/>
              </a:rPr>
              <a:t>Why we experience memory difficulties</a:t>
            </a:r>
          </a:p>
          <a:p>
            <a:r>
              <a:rPr lang="en-GB" dirty="0" smtClean="0">
                <a:latin typeface="Calibri" panose="020F0502020204030204" pitchFamily="34" charset="0"/>
                <a:cs typeface="Calibri" panose="020F0502020204030204" pitchFamily="34" charset="0"/>
              </a:rPr>
              <a:t>How memory difficulties can affect you</a:t>
            </a:r>
          </a:p>
          <a:p>
            <a:endParaRPr lang="en-GB" dirty="0">
              <a:latin typeface="Calibri" panose="020F0502020204030204" pitchFamily="34" charset="0"/>
              <a:cs typeface="Calibri" panose="020F0502020204030204" pitchFamily="34" charset="0"/>
            </a:endParaRPr>
          </a:p>
        </p:txBody>
      </p:sp>
      <p:pic>
        <p:nvPicPr>
          <p:cNvPr id="4" name="Picture 3" descr="Image result for knowledge">
            <a:hlinkClick r:id="rId2"/>
          </p:cNvPr>
          <p:cNvPicPr/>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t="5882"/>
          <a:stretch/>
        </p:blipFill>
        <p:spPr bwMode="auto">
          <a:xfrm>
            <a:off x="2519772" y="4951688"/>
            <a:ext cx="4104456" cy="19168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16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400" dirty="0" smtClean="0"/>
              <a:t>Thank you for attending</a:t>
            </a:r>
            <a:endParaRPr lang="en-GB" sz="4400" dirty="0"/>
          </a:p>
        </p:txBody>
      </p:sp>
      <p:sp>
        <p:nvSpPr>
          <p:cNvPr id="6" name="Subtitle 4"/>
          <p:cNvSpPr>
            <a:spLocks noGrp="1"/>
          </p:cNvSpPr>
          <p:nvPr>
            <p:ph type="subTitle" idx="1"/>
          </p:nvPr>
        </p:nvSpPr>
        <p:spPr/>
        <p:txBody>
          <a:bodyPr>
            <a:normAutofit fontScale="92500"/>
          </a:bodyPr>
          <a:lstStyle/>
          <a:p>
            <a:r>
              <a:rPr lang="en-GB" dirty="0" smtClean="0"/>
              <a:t>Grace Sunerton, Assistant Psychologist</a:t>
            </a:r>
          </a:p>
          <a:p>
            <a:r>
              <a:rPr lang="en-GB" dirty="0" smtClean="0"/>
              <a:t>Jessica Haselhurst, Trainee Clinical Psychologist</a:t>
            </a:r>
          </a:p>
          <a:p>
            <a:endParaRPr lang="en-GB" dirty="0"/>
          </a:p>
          <a:p>
            <a:r>
              <a:rPr lang="en-GB" dirty="0" smtClean="0"/>
              <a:t>01782 275188</a:t>
            </a:r>
            <a:endParaRPr lang="en-GB" dirty="0"/>
          </a:p>
        </p:txBody>
      </p:sp>
    </p:spTree>
    <p:extLst>
      <p:ext uri="{BB962C8B-B14F-4D97-AF65-F5344CB8AC3E}">
        <p14:creationId xmlns:p14="http://schemas.microsoft.com/office/powerpoint/2010/main" val="1455693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Group Rules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dirty="0" smtClean="0">
                <a:latin typeface="Calibri" panose="020F0502020204030204" pitchFamily="34" charset="0"/>
                <a:cs typeface="Calibri" panose="020F0502020204030204" pitchFamily="34" charset="0"/>
              </a:rPr>
              <a:t>Confidentiality</a:t>
            </a:r>
          </a:p>
          <a:p>
            <a:r>
              <a:rPr lang="en-GB" dirty="0" smtClean="0">
                <a:latin typeface="Calibri" panose="020F0502020204030204" pitchFamily="34" charset="0"/>
                <a:cs typeface="Calibri" panose="020F0502020204030204" pitchFamily="34" charset="0"/>
              </a:rPr>
              <a:t>Respect</a:t>
            </a:r>
          </a:p>
          <a:p>
            <a:r>
              <a:rPr lang="en-GB" dirty="0" smtClean="0">
                <a:latin typeface="Calibri" panose="020F0502020204030204" pitchFamily="34" charset="0"/>
                <a:cs typeface="Calibri" panose="020F0502020204030204" pitchFamily="34" charset="0"/>
              </a:rPr>
              <a:t>Share thoughts, ideas and experiences</a:t>
            </a:r>
          </a:p>
          <a:p>
            <a:r>
              <a:rPr lang="en-GB" dirty="0" smtClean="0">
                <a:latin typeface="Calibri" panose="020F0502020204030204" pitchFamily="34" charset="0"/>
                <a:cs typeface="Calibri" panose="020F0502020204030204" pitchFamily="34" charset="0"/>
              </a:rPr>
              <a:t>Time keeping</a:t>
            </a:r>
          </a:p>
          <a:p>
            <a:r>
              <a:rPr lang="en-GB" dirty="0" smtClean="0">
                <a:latin typeface="Calibri" panose="020F0502020204030204" pitchFamily="34" charset="0"/>
                <a:cs typeface="Calibri" panose="020F0502020204030204" pitchFamily="34" charset="0"/>
              </a:rPr>
              <a:t>Mobile phones</a:t>
            </a:r>
            <a:endParaRPr lang="en-GB" dirty="0">
              <a:latin typeface="Calibri" panose="020F0502020204030204" pitchFamily="34" charset="0"/>
              <a:cs typeface="Calibri" panose="020F0502020204030204" pitchFamily="34" charset="0"/>
            </a:endParaRPr>
          </a:p>
        </p:txBody>
      </p:sp>
      <p:pic>
        <p:nvPicPr>
          <p:cNvPr id="4" name="Picture 3" descr="grou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4005064"/>
            <a:ext cx="2940050" cy="1837690"/>
          </a:xfrm>
          <a:prstGeom prst="rect">
            <a:avLst/>
          </a:prstGeom>
          <a:noFill/>
          <a:ln>
            <a:noFill/>
          </a:ln>
          <a:effectLst/>
        </p:spPr>
      </p:pic>
    </p:spTree>
    <p:extLst>
      <p:ext uri="{BB962C8B-B14F-4D97-AF65-F5344CB8AC3E}">
        <p14:creationId xmlns:p14="http://schemas.microsoft.com/office/powerpoint/2010/main" val="304880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20688"/>
            <a:ext cx="8229600" cy="990600"/>
          </a:xfrm>
        </p:spPr>
        <p:txBody>
          <a:bodyPr/>
          <a:lstStyle/>
          <a:p>
            <a:r>
              <a:rPr lang="en-GB" dirty="0" smtClean="0">
                <a:latin typeface="Calibri" panose="020F0502020204030204" pitchFamily="34" charset="0"/>
                <a:cs typeface="Calibri" panose="020F0502020204030204" pitchFamily="34" charset="0"/>
              </a:rPr>
              <a:t>Introductions:</a:t>
            </a:r>
            <a:endParaRPr lang="en-GB" dirty="0">
              <a:latin typeface="Calibri" panose="020F0502020204030204" pitchFamily="34" charset="0"/>
              <a:cs typeface="Calibri" panose="020F0502020204030204" pitchFamily="34" charset="0"/>
            </a:endParaRPr>
          </a:p>
        </p:txBody>
      </p:sp>
      <p:sp>
        <p:nvSpPr>
          <p:cNvPr id="4" name="Text Box 2"/>
          <p:cNvSpPr txBox="1">
            <a:spLocks noChangeArrowheads="1"/>
          </p:cNvSpPr>
          <p:nvPr/>
        </p:nvSpPr>
        <p:spPr bwMode="auto">
          <a:xfrm>
            <a:off x="445937" y="2657979"/>
            <a:ext cx="3850532" cy="946150"/>
          </a:xfrm>
          <a:prstGeom prst="rect">
            <a:avLst/>
          </a:prstGeom>
          <a:solidFill>
            <a:srgbClr val="E5DFEC"/>
          </a:solidFill>
          <a:ln w="25400">
            <a:solidFill>
              <a:srgbClr val="8064A2"/>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What’s your name?</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 Box 4"/>
          <p:cNvSpPr txBox="1">
            <a:spLocks noChangeArrowheads="1"/>
          </p:cNvSpPr>
          <p:nvPr/>
        </p:nvSpPr>
        <p:spPr bwMode="auto">
          <a:xfrm>
            <a:off x="4572000" y="2657979"/>
            <a:ext cx="3816350" cy="1830074"/>
          </a:xfrm>
          <a:prstGeom prst="rect">
            <a:avLst/>
          </a:prstGeom>
          <a:solidFill>
            <a:srgbClr val="E5F3F7"/>
          </a:solidFill>
          <a:ln w="25400">
            <a:solidFill>
              <a:srgbClr val="31849B"/>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Tell me about yourself:</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 Box 3"/>
          <p:cNvSpPr txBox="1">
            <a:spLocks noChangeArrowheads="1"/>
          </p:cNvSpPr>
          <p:nvPr/>
        </p:nvSpPr>
        <p:spPr bwMode="auto">
          <a:xfrm>
            <a:off x="445937" y="3797473"/>
            <a:ext cx="3816351" cy="1927349"/>
          </a:xfrm>
          <a:prstGeom prst="rect">
            <a:avLst/>
          </a:prstGeom>
          <a:solidFill>
            <a:srgbClr val="F2F6EA"/>
          </a:solidFill>
          <a:ln w="25400">
            <a:solidFill>
              <a:srgbClr val="76923C"/>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What’s your </a:t>
            </a:r>
            <a:r>
              <a:rPr kumimoji="0" lang="en-US" altLang="en-US" sz="1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favourite</a:t>
            </a: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thing to do?</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 Box 2"/>
          <p:cNvSpPr txBox="1">
            <a:spLocks noChangeArrowheads="1"/>
          </p:cNvSpPr>
          <p:nvPr/>
        </p:nvSpPr>
        <p:spPr bwMode="auto">
          <a:xfrm>
            <a:off x="4572000" y="4653135"/>
            <a:ext cx="3816350" cy="1071687"/>
          </a:xfrm>
          <a:prstGeom prst="rect">
            <a:avLst/>
          </a:prstGeom>
          <a:solidFill>
            <a:srgbClr val="FEF2E8"/>
          </a:solidFill>
          <a:ln w="25400">
            <a:solidFill>
              <a:srgbClr val="FABF8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What’s the one thing you could not live without?</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____________________________________</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alt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1"/>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600" b="0" i="0" u="none" strike="noStrike" cap="none" normalizeH="0" baseline="0" smtClean="0">
                <a:ln>
                  <a:noFill/>
                </a:ln>
                <a:solidFill>
                  <a:schemeClr val="tx1"/>
                </a:solidFill>
                <a:effectLst/>
                <a:latin typeface="Arial" pitchFamily="34" charset="0"/>
                <a:cs typeface="Arial" pitchFamily="34" charset="0"/>
              </a:rPr>
              <a:t/>
            </a:r>
            <a:br>
              <a:rPr kumimoji="0" lang="en-GB" altLang="en-US" sz="600" b="0" i="0" u="none" strike="noStrike" cap="none" normalizeH="0" baseline="0" smtClean="0">
                <a:ln>
                  <a:noFill/>
                </a:ln>
                <a:solidFill>
                  <a:schemeClr val="tx1"/>
                </a:solidFill>
                <a:effectLst/>
                <a:latin typeface="Arial" pitchFamily="34" charset="0"/>
                <a:cs typeface="Arial" pitchFamily="34" charset="0"/>
              </a:rPr>
            </a:b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2"/>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6660232" y="260647"/>
            <a:ext cx="1080120" cy="2215991"/>
          </a:xfrm>
          <a:prstGeom prst="rect">
            <a:avLst/>
          </a:prstGeom>
          <a:noFill/>
        </p:spPr>
        <p:txBody>
          <a:bodyPr wrap="square" lIns="91440" tIns="45720" rIns="91440" bIns="45720">
            <a:spAutoFit/>
          </a:bodyPr>
          <a:lstStyle/>
          <a:p>
            <a:pPr algn="ctr"/>
            <a:r>
              <a:rPr lang="en-US" sz="13800" b="1" dirty="0" smtClean="0">
                <a:ln w="18000">
                  <a:solidFill>
                    <a:schemeClr val="accent2">
                      <a:satMod val="140000"/>
                    </a:schemeClr>
                  </a:solidFill>
                  <a:prstDash val="solid"/>
                  <a:miter lim="800000"/>
                </a:ln>
                <a:solidFill>
                  <a:schemeClr val="bg2">
                    <a:lumMod val="90000"/>
                  </a:schemeClr>
                </a:solidFill>
                <a:effectLst>
                  <a:outerShdw blurRad="25500" dist="23000" dir="7020000" algn="tl">
                    <a:srgbClr val="000000">
                      <a:alpha val="50000"/>
                    </a:srgbClr>
                  </a:outerShdw>
                </a:effectLst>
              </a:rPr>
              <a:t>?</a:t>
            </a:r>
            <a:endParaRPr lang="en-US" sz="13800" b="1" dirty="0">
              <a:ln w="18000">
                <a:solidFill>
                  <a:schemeClr val="accent2">
                    <a:satMod val="140000"/>
                  </a:schemeClr>
                </a:solidFill>
                <a:prstDash val="solid"/>
                <a:miter lim="800000"/>
              </a:ln>
              <a:solidFill>
                <a:schemeClr val="bg2">
                  <a:lumMod val="90000"/>
                </a:schemeClr>
              </a:solidFill>
              <a:effectLst>
                <a:outerShdw blurRad="25500" dist="23000" dir="7020000" algn="tl">
                  <a:srgbClr val="000000">
                    <a:alpha val="50000"/>
                  </a:srgbClr>
                </a:outerShdw>
              </a:effectLst>
            </a:endParaRPr>
          </a:p>
        </p:txBody>
      </p:sp>
      <p:sp>
        <p:nvSpPr>
          <p:cNvPr id="11" name="TextBox 10"/>
          <p:cNvSpPr txBox="1"/>
          <p:nvPr/>
        </p:nvSpPr>
        <p:spPr>
          <a:xfrm>
            <a:off x="3563888" y="6021288"/>
            <a:ext cx="1800200" cy="338554"/>
          </a:xfrm>
          <a:prstGeom prst="rect">
            <a:avLst/>
          </a:prstGeom>
          <a:noFill/>
        </p:spPr>
        <p:txBody>
          <a:bodyPr wrap="square" rtlCol="0">
            <a:spAutoFit/>
          </a:bodyPr>
          <a:lstStyle/>
          <a:p>
            <a:pPr algn="ctr"/>
            <a:r>
              <a:rPr lang="en-GB" sz="1600" dirty="0" smtClean="0">
                <a:latin typeface="Calibri" panose="020F0502020204030204" pitchFamily="34" charset="0"/>
                <a:cs typeface="Calibri" panose="020F0502020204030204" pitchFamily="34" charset="0"/>
              </a:rPr>
              <a:t>Page 5</a:t>
            </a:r>
            <a:endParaRPr lang="en-GB"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396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Hopes, Fears, Expectations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1600200"/>
            <a:ext cx="8229600" cy="1396752"/>
          </a:xfrm>
        </p:spPr>
        <p:txBody>
          <a:bodyPr/>
          <a:lstStyle/>
          <a:p>
            <a:r>
              <a:rPr lang="en-GB" dirty="0" smtClean="0">
                <a:latin typeface="Calibri" panose="020F0502020204030204" pitchFamily="34" charset="0"/>
                <a:cs typeface="Calibri" panose="020F0502020204030204" pitchFamily="34" charset="0"/>
              </a:rPr>
              <a:t>What do you hope from this group?</a:t>
            </a:r>
          </a:p>
          <a:p>
            <a:r>
              <a:rPr lang="en-GB" dirty="0" smtClean="0">
                <a:latin typeface="Calibri" panose="020F0502020204030204" pitchFamily="34" charset="0"/>
                <a:cs typeface="Calibri" panose="020F0502020204030204" pitchFamily="34" charset="0"/>
              </a:rPr>
              <a:t>What do you expect from the group?</a:t>
            </a:r>
          </a:p>
          <a:p>
            <a:r>
              <a:rPr lang="en-GB" dirty="0" smtClean="0">
                <a:latin typeface="Calibri" panose="020F0502020204030204" pitchFamily="34" charset="0"/>
                <a:cs typeface="Calibri" panose="020F0502020204030204" pitchFamily="34" charset="0"/>
              </a:rPr>
              <a:t>Any fears about being in the group?</a:t>
            </a:r>
            <a:endParaRPr lang="en-GB" dirty="0">
              <a:latin typeface="Calibri" panose="020F0502020204030204" pitchFamily="34" charset="0"/>
              <a:cs typeface="Calibri" panose="020F0502020204030204" pitchFamily="34" charset="0"/>
            </a:endParaRPr>
          </a:p>
        </p:txBody>
      </p:sp>
      <p:pic>
        <p:nvPicPr>
          <p:cNvPr id="2050" name="Picture 2" descr="Image result for thoughts cartoon">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39597">
            <a:off x="2911175" y="3321773"/>
            <a:ext cx="3526142" cy="311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32" y="260648"/>
            <a:ext cx="8229600" cy="990600"/>
          </a:xfrm>
        </p:spPr>
        <p:txBody>
          <a:bodyPr/>
          <a:lstStyle/>
          <a:p>
            <a:r>
              <a:rPr lang="en-GB" dirty="0" smtClean="0"/>
              <a:t>Course aims:</a:t>
            </a:r>
            <a:endParaRPr lang="en-GB" dirty="0"/>
          </a:p>
        </p:txBody>
      </p:sp>
      <p:sp>
        <p:nvSpPr>
          <p:cNvPr id="3" name="Content Placeholder 2"/>
          <p:cNvSpPr>
            <a:spLocks noGrp="1"/>
          </p:cNvSpPr>
          <p:nvPr>
            <p:ph idx="1"/>
          </p:nvPr>
        </p:nvSpPr>
        <p:spPr>
          <a:xfrm>
            <a:off x="251520" y="1124744"/>
            <a:ext cx="8435280" cy="5733256"/>
          </a:xfrm>
        </p:spPr>
        <p:txBody>
          <a:bodyPr>
            <a:normAutofit/>
          </a:bodyPr>
          <a:lstStyle/>
          <a:p>
            <a:pPr>
              <a:spcAft>
                <a:spcPts val="1200"/>
              </a:spcAft>
            </a:pPr>
            <a:r>
              <a:rPr lang="en-GB" dirty="0" smtClean="0"/>
              <a:t>To </a:t>
            </a:r>
            <a:r>
              <a:rPr lang="en-GB" dirty="0"/>
              <a:t>develop knowledge and understanding of our memory and the process underpinning it </a:t>
            </a:r>
          </a:p>
          <a:p>
            <a:pPr lvl="0">
              <a:spcAft>
                <a:spcPts val="1200"/>
              </a:spcAft>
            </a:pPr>
            <a:r>
              <a:rPr lang="en-GB" dirty="0"/>
              <a:t>To develop awareness of and share our own difficulties</a:t>
            </a:r>
          </a:p>
          <a:p>
            <a:pPr lvl="0">
              <a:spcAft>
                <a:spcPts val="1200"/>
              </a:spcAft>
            </a:pPr>
            <a:r>
              <a:rPr lang="en-GB" dirty="0"/>
              <a:t>To develop internal and external strategies to support our memory</a:t>
            </a:r>
          </a:p>
          <a:p>
            <a:pPr lvl="0">
              <a:spcAft>
                <a:spcPts val="1200"/>
              </a:spcAft>
            </a:pPr>
            <a:r>
              <a:rPr lang="en-GB" dirty="0"/>
              <a:t>To increase knowledge and understanding of the impact of memory difficulties on our wellbeing</a:t>
            </a:r>
          </a:p>
          <a:p>
            <a:pPr lvl="0">
              <a:spcAft>
                <a:spcPts val="1200"/>
              </a:spcAft>
            </a:pPr>
            <a:r>
              <a:rPr lang="en-GB" dirty="0"/>
              <a:t>To develop an awareness of strategies to support psychological and emotional well-being  </a:t>
            </a:r>
          </a:p>
          <a:p>
            <a:pPr lvl="0">
              <a:spcAft>
                <a:spcPts val="1200"/>
              </a:spcAft>
            </a:pPr>
            <a:r>
              <a:rPr lang="en-GB" dirty="0"/>
              <a:t>To increase our knowledge and understanding of cognitive functioning and abilities</a:t>
            </a:r>
          </a:p>
          <a:p>
            <a:endParaRPr lang="en-GB" dirty="0"/>
          </a:p>
        </p:txBody>
      </p:sp>
    </p:spTree>
    <p:extLst>
      <p:ext uri="{BB962C8B-B14F-4D97-AF65-F5344CB8AC3E}">
        <p14:creationId xmlns:p14="http://schemas.microsoft.com/office/powerpoint/2010/main" val="33830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Overview of the course: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72816"/>
            <a:ext cx="8229600" cy="3989040"/>
          </a:xfrm>
        </p:spPr>
        <p:txBody>
          <a:bodyPr>
            <a:normAutofit/>
          </a:bodyPr>
          <a:lstStyle/>
          <a:p>
            <a:r>
              <a:rPr lang="en-GB" sz="2000" b="1" dirty="0" smtClean="0">
                <a:solidFill>
                  <a:schemeClr val="bg2">
                    <a:lumMod val="75000"/>
                  </a:schemeClr>
                </a:solidFill>
                <a:latin typeface="Calibri" panose="020F0502020204030204" pitchFamily="34" charset="0"/>
                <a:cs typeface="Calibri" panose="020F0502020204030204" pitchFamily="34" charset="0"/>
              </a:rPr>
              <a:t>Session </a:t>
            </a:r>
            <a:r>
              <a:rPr lang="en-GB" sz="2000" b="1" dirty="0">
                <a:solidFill>
                  <a:schemeClr val="bg2">
                    <a:lumMod val="75000"/>
                  </a:schemeClr>
                </a:solidFill>
                <a:latin typeface="Calibri" panose="020F0502020204030204" pitchFamily="34" charset="0"/>
                <a:cs typeface="Calibri" panose="020F0502020204030204" pitchFamily="34" charset="0"/>
              </a:rPr>
              <a:t>1                  Introductions and an overview of cognitive abilities  </a:t>
            </a:r>
            <a:r>
              <a:rPr lang="en-GB" sz="2000" dirty="0">
                <a:latin typeface="Calibri" panose="020F0502020204030204" pitchFamily="34" charset="0"/>
                <a:cs typeface="Calibri" panose="020F0502020204030204" pitchFamily="34" charset="0"/>
              </a:rPr>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                                                                      </a:t>
            </a:r>
          </a:p>
          <a:p>
            <a:r>
              <a:rPr lang="en-GB" sz="2000" dirty="0">
                <a:latin typeface="Calibri" panose="020F0502020204030204" pitchFamily="34" charset="0"/>
                <a:cs typeface="Calibri" panose="020F0502020204030204" pitchFamily="34" charset="0"/>
              </a:rPr>
              <a:t>Session 2                  Overview of memory </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3                  </a:t>
            </a:r>
            <a:r>
              <a:rPr lang="en-GB" sz="2000" dirty="0" smtClean="0">
                <a:latin typeface="Calibri" panose="020F0502020204030204" pitchFamily="34" charset="0"/>
                <a:cs typeface="Calibri" panose="020F0502020204030204" pitchFamily="34" charset="0"/>
              </a:rPr>
              <a:t>External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4                  </a:t>
            </a:r>
            <a:r>
              <a:rPr lang="en-GB" sz="2000" dirty="0" smtClean="0">
                <a:latin typeface="Calibri" panose="020F0502020204030204" pitchFamily="34" charset="0"/>
                <a:cs typeface="Calibri" panose="020F0502020204030204" pitchFamily="34" charset="0"/>
              </a:rPr>
              <a:t>Internal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5                  Mood and cognitive functioning</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6                  Keeping well, course reviews and goodbyes</a:t>
            </a:r>
          </a:p>
          <a:p>
            <a:pPr marL="0" indent="0">
              <a:buNone/>
            </a:pPr>
            <a:endParaRPr lang="en-GB" dirty="0"/>
          </a:p>
        </p:txBody>
      </p:sp>
    </p:spTree>
    <p:extLst>
      <p:ext uri="{BB962C8B-B14F-4D97-AF65-F5344CB8AC3E}">
        <p14:creationId xmlns:p14="http://schemas.microsoft.com/office/powerpoint/2010/main" val="83781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7398</TotalTime>
  <Words>4008</Words>
  <Application>Microsoft Office PowerPoint</Application>
  <PresentationFormat>On-screen Show (4:3)</PresentationFormat>
  <Paragraphs>417</Paragraphs>
  <Slides>41</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Times New Roman</vt:lpstr>
      <vt:lpstr>Clarity</vt:lpstr>
      <vt:lpstr>Memory Skills Group</vt:lpstr>
      <vt:lpstr>Welcome!</vt:lpstr>
      <vt:lpstr>Housekeeping:</vt:lpstr>
      <vt:lpstr>Session Outline</vt:lpstr>
      <vt:lpstr>Group Rules</vt:lpstr>
      <vt:lpstr>Introductions:</vt:lpstr>
      <vt:lpstr>Hopes, Fears, Expectations</vt:lpstr>
      <vt:lpstr>Course aims:</vt:lpstr>
      <vt:lpstr>Overview of the course:</vt:lpstr>
      <vt:lpstr>Session Outline</vt:lpstr>
      <vt:lpstr>Cognitive Abilities</vt:lpstr>
      <vt:lpstr>Executive Functioning</vt:lpstr>
      <vt:lpstr>Language</vt:lpstr>
      <vt:lpstr>Visuo-Spatial Skills</vt:lpstr>
      <vt:lpstr>Group measures</vt:lpstr>
      <vt:lpstr>break</vt:lpstr>
      <vt:lpstr>Mindfulness</vt:lpstr>
      <vt:lpstr>The Process of Memory</vt:lpstr>
      <vt:lpstr>Attention</vt:lpstr>
      <vt:lpstr>Attention</vt:lpstr>
      <vt:lpstr>The Process of Memory</vt:lpstr>
      <vt:lpstr>Information Processing</vt:lpstr>
      <vt:lpstr>Information Processing</vt:lpstr>
      <vt:lpstr>The Process of Memory</vt:lpstr>
      <vt:lpstr>Encoding</vt:lpstr>
      <vt:lpstr>The Process of Memory</vt:lpstr>
      <vt:lpstr>Storage</vt:lpstr>
      <vt:lpstr>The Process of Memory</vt:lpstr>
      <vt:lpstr>Retrieval</vt:lpstr>
      <vt:lpstr>The Process of Memory</vt:lpstr>
      <vt:lpstr>break</vt:lpstr>
      <vt:lpstr>Different types of memory</vt:lpstr>
      <vt:lpstr>Different types of memory</vt:lpstr>
      <vt:lpstr>What kind of difficulties might someone with memory difficulties experience?</vt:lpstr>
      <vt:lpstr>PowerPoint Presentation</vt:lpstr>
      <vt:lpstr>Why do we experience memory difficulties?</vt:lpstr>
      <vt:lpstr>How are people with memory difficulties affected?</vt:lpstr>
      <vt:lpstr>Goal Setting</vt:lpstr>
      <vt:lpstr>Out of Session Work</vt:lpstr>
      <vt:lpstr>Summary</vt:lpstr>
      <vt:lpstr>Thank you for attending</vt:lpstr>
    </vt:vector>
  </TitlesOfParts>
  <Company>North Staffs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Skills Group</dc:title>
  <dc:creator>Steiner Anja (RLY) NSCHT</dc:creator>
  <cp:lastModifiedBy>Grace Sunerton (RLY) NSCHT</cp:lastModifiedBy>
  <cp:revision>33</cp:revision>
  <dcterms:created xsi:type="dcterms:W3CDTF">2019-11-08T15:17:54Z</dcterms:created>
  <dcterms:modified xsi:type="dcterms:W3CDTF">2022-08-02T12:15:53Z</dcterms:modified>
</cp:coreProperties>
</file>