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7" r:id="rId2"/>
    <p:sldId id="258" r:id="rId3"/>
    <p:sldId id="288" r:id="rId4"/>
    <p:sldId id="260" r:id="rId5"/>
    <p:sldId id="261" r:id="rId6"/>
    <p:sldId id="263" r:id="rId7"/>
    <p:sldId id="262" r:id="rId8"/>
    <p:sldId id="264" r:id="rId9"/>
    <p:sldId id="265" r:id="rId10"/>
    <p:sldId id="272" r:id="rId11"/>
    <p:sldId id="268" r:id="rId12"/>
    <p:sldId id="273" r:id="rId13"/>
    <p:sldId id="269" r:id="rId14"/>
    <p:sldId id="274" r:id="rId15"/>
    <p:sldId id="270" r:id="rId16"/>
    <p:sldId id="275" r:id="rId17"/>
    <p:sldId id="271" r:id="rId18"/>
    <p:sldId id="276" r:id="rId19"/>
    <p:sldId id="266" r:id="rId20"/>
    <p:sldId id="279" r:id="rId21"/>
    <p:sldId id="267" r:id="rId22"/>
    <p:sldId id="281" r:id="rId23"/>
    <p:sldId id="280" r:id="rId24"/>
    <p:sldId id="277" r:id="rId25"/>
    <p:sldId id="282" r:id="rId26"/>
    <p:sldId id="284" r:id="rId27"/>
    <p:sldId id="285" r:id="rId28"/>
    <p:sldId id="28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73822" autoAdjust="0"/>
  </p:normalViewPr>
  <p:slideViewPr>
    <p:cSldViewPr>
      <p:cViewPr varScale="1">
        <p:scale>
          <a:sx n="87" d="100"/>
          <a:sy n="87" d="100"/>
        </p:scale>
        <p:origin x="2352"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4256AF-D91B-4B19-A359-F29874735771}" type="datetimeFigureOut">
              <a:rPr lang="en-GB" smtClean="0"/>
              <a:t>18/07/2022</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B30807-F010-40AD-8A95-010BEAE4105A}" type="slidenum">
              <a:rPr lang="en-GB" smtClean="0"/>
              <a:t>‹#›</a:t>
            </a:fld>
            <a:endParaRPr lang="en-GB" dirty="0"/>
          </a:p>
        </p:txBody>
      </p:sp>
    </p:spTree>
    <p:extLst>
      <p:ext uri="{BB962C8B-B14F-4D97-AF65-F5344CB8AC3E}">
        <p14:creationId xmlns:p14="http://schemas.microsoft.com/office/powerpoint/2010/main" val="2694231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watch?v=SEfs5TJZ6Nk"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youtube.com/watch?v=v3iPrBrGSJM"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www.youtube.com/watch?v=vJG698U2Mvo"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i="1" kern="1200" dirty="0" smtClean="0">
                <a:solidFill>
                  <a:schemeClr val="tx1"/>
                </a:solidFill>
                <a:effectLst/>
                <a:latin typeface="+mn-lt"/>
                <a:ea typeface="+mn-ea"/>
                <a:cs typeface="+mn-cs"/>
              </a:rPr>
              <a:t>Welcome participants to the group</a:t>
            </a:r>
            <a:endParaRPr lang="en-GB" sz="16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Explain that the group is for individuals who report difficulties with their memory</a:t>
            </a:r>
            <a:endParaRPr lang="en-GB" sz="16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Important that we have realistic expectations that the group is not about ‘getting rid’ of our memory difficulties</a:t>
            </a:r>
            <a:endParaRPr lang="en-GB" sz="16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The group will offer skills and information that will help us to manage these memory difficulties </a:t>
            </a:r>
          </a:p>
          <a:p>
            <a:pPr marL="171450" lvl="0" indent="-171450">
              <a:buFont typeface="Arial" panose="020B0604020202020204" pitchFamily="34" charset="0"/>
              <a:buChar char="•"/>
            </a:pPr>
            <a:r>
              <a:rPr lang="en-GB" sz="1200" kern="1200" baseline="0" dirty="0" smtClean="0">
                <a:solidFill>
                  <a:schemeClr val="tx1"/>
                </a:solidFill>
                <a:effectLst/>
                <a:latin typeface="+mn-lt"/>
                <a:ea typeface="+mn-ea"/>
                <a:cs typeface="+mn-cs"/>
              </a:rPr>
              <a:t>2 hours with break</a:t>
            </a:r>
            <a:endParaRPr lang="en-GB" sz="16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2A4182CC-8F35-477A-B3D2-86165ED2E8EE}" type="slidenum">
              <a:rPr lang="en-GB" smtClean="0"/>
              <a:t>2</a:t>
            </a:fld>
            <a:endParaRPr lang="en-GB" dirty="0"/>
          </a:p>
        </p:txBody>
      </p:sp>
    </p:spTree>
    <p:extLst>
      <p:ext uri="{BB962C8B-B14F-4D97-AF65-F5344CB8AC3E}">
        <p14:creationId xmlns:p14="http://schemas.microsoft.com/office/powerpoint/2010/main" val="2958435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The process of learning and remembering is quite complex and requires lots of different abilities and skills. This includes attention, information processing, encoding, storage and retrieval. </a:t>
            </a:r>
          </a:p>
          <a:p>
            <a:pPr marL="171450" indent="-171450">
              <a:buFont typeface="Arial" panose="020B0604020202020204" pitchFamily="34" charset="0"/>
              <a:buChar char="•"/>
            </a:pPr>
            <a:endParaRPr lang="en-GB"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When</a:t>
            </a:r>
            <a:r>
              <a:rPr lang="en-GB" sz="1200" kern="1200" baseline="0" dirty="0" smtClean="0">
                <a:solidFill>
                  <a:schemeClr val="tx1"/>
                </a:solidFill>
                <a:effectLst/>
                <a:latin typeface="+mn-lt"/>
                <a:ea typeface="+mn-ea"/>
                <a:cs typeface="+mn-cs"/>
              </a:rPr>
              <a:t> we talk about memory or say my memory is bad, its easy to think of memory as one singular function. By being specific about what memory difficulties we notice and what aspects work better can help us to identify where in the process our main difficulties are. Therefore we’re able to come up with more effective and targeted strategies to support memory.</a:t>
            </a: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6B30807-F010-40AD-8A95-010BEAE4105A}" type="slidenum">
              <a:rPr lang="en-GB" smtClean="0"/>
              <a:t>12</a:t>
            </a:fld>
            <a:endParaRPr lang="en-GB" dirty="0"/>
          </a:p>
        </p:txBody>
      </p:sp>
    </p:spTree>
    <p:extLst>
      <p:ext uri="{BB962C8B-B14F-4D97-AF65-F5344CB8AC3E}">
        <p14:creationId xmlns:p14="http://schemas.microsoft.com/office/powerpoint/2010/main" val="655615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When information comes into our memory system (from sensory input), it needs to be changed into a form that the system can cope with, so that it can be stored.</a:t>
            </a:r>
          </a:p>
          <a:p>
            <a:r>
              <a:rPr lang="en-GB" sz="1200" b="0" i="0" kern="1200" dirty="0" smtClean="0">
                <a:solidFill>
                  <a:schemeClr val="tx1"/>
                </a:solidFill>
                <a:effectLst/>
                <a:latin typeface="+mn-lt"/>
                <a:ea typeface="+mn-ea"/>
                <a:cs typeface="+mn-cs"/>
              </a:rPr>
              <a:t>Think of this as similar to changing your money into a different currency when you travel from one country to another.  For example, a word which is seen (in a book) may be stored if it is changed (encoded) into a sound or a meaning (i.e. semantic processing).</a:t>
            </a:r>
            <a:br>
              <a:rPr lang="en-GB" sz="1200" b="0" i="0" kern="1200" dirty="0" smtClean="0">
                <a:solidFill>
                  <a:schemeClr val="tx1"/>
                </a:solidFill>
                <a:effectLst/>
                <a:latin typeface="+mn-lt"/>
                <a:ea typeface="+mn-ea"/>
                <a:cs typeface="+mn-cs"/>
              </a:rPr>
            </a:br>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There are three main ways in which information can be encoded (changed):</a:t>
            </a:r>
            <a:br>
              <a:rPr lang="en-GB" sz="1200" b="0" i="0" kern="1200" dirty="0" smtClean="0">
                <a:solidFill>
                  <a:schemeClr val="tx1"/>
                </a:solidFill>
                <a:effectLst/>
                <a:latin typeface="+mn-lt"/>
                <a:ea typeface="+mn-ea"/>
                <a:cs typeface="+mn-cs"/>
              </a:rPr>
            </a:br>
            <a:endParaRPr lang="en-GB" sz="1200" b="0" i="0" kern="1200" dirty="0" smtClean="0">
              <a:solidFill>
                <a:schemeClr val="tx1"/>
              </a:solidFill>
              <a:effectLst/>
              <a:latin typeface="+mn-lt"/>
              <a:ea typeface="+mn-ea"/>
              <a:cs typeface="+mn-cs"/>
            </a:endParaRPr>
          </a:p>
          <a:p>
            <a:r>
              <a:rPr lang="en-GB" b="1" dirty="0" smtClean="0">
                <a:effectLst/>
              </a:rPr>
              <a:t>1. Visual (picture)</a:t>
            </a:r>
            <a:br>
              <a:rPr lang="en-GB" b="1" dirty="0" smtClean="0">
                <a:effectLst/>
              </a:rPr>
            </a:br>
            <a:endParaRPr lang="en-GB" dirty="0" smtClean="0">
              <a:effectLst/>
            </a:endParaRPr>
          </a:p>
          <a:p>
            <a:r>
              <a:rPr lang="en-GB" b="1" dirty="0" smtClean="0">
                <a:effectLst/>
              </a:rPr>
              <a:t>2. Acoustic (sound)</a:t>
            </a:r>
            <a:br>
              <a:rPr lang="en-GB" b="1" dirty="0" smtClean="0">
                <a:effectLst/>
              </a:rPr>
            </a:br>
            <a:endParaRPr lang="en-GB" dirty="0" smtClean="0">
              <a:effectLst/>
            </a:endParaRPr>
          </a:p>
          <a:p>
            <a:r>
              <a:rPr lang="en-GB" b="1" dirty="0" smtClean="0">
                <a:effectLst/>
              </a:rPr>
              <a:t>3. Semantic (meaning)</a:t>
            </a:r>
            <a:endParaRPr lang="en-GB" dirty="0" smtClean="0">
              <a:effectLst/>
            </a:endParaRPr>
          </a:p>
          <a:p>
            <a:endParaRPr lang="en-GB" dirty="0"/>
          </a:p>
        </p:txBody>
      </p:sp>
      <p:sp>
        <p:nvSpPr>
          <p:cNvPr id="4" name="Slide Number Placeholder 3"/>
          <p:cNvSpPr>
            <a:spLocks noGrp="1"/>
          </p:cNvSpPr>
          <p:nvPr>
            <p:ph type="sldNum" sz="quarter" idx="10"/>
          </p:nvPr>
        </p:nvSpPr>
        <p:spPr/>
        <p:txBody>
          <a:bodyPr/>
          <a:lstStyle/>
          <a:p>
            <a:fld id="{C6B30807-F010-40AD-8A95-010BEAE4105A}" type="slidenum">
              <a:rPr lang="en-GB" smtClean="0"/>
              <a:t>13</a:t>
            </a:fld>
            <a:endParaRPr lang="en-GB" dirty="0"/>
          </a:p>
        </p:txBody>
      </p:sp>
    </p:spTree>
    <p:extLst>
      <p:ext uri="{BB962C8B-B14F-4D97-AF65-F5344CB8AC3E}">
        <p14:creationId xmlns:p14="http://schemas.microsoft.com/office/powerpoint/2010/main" val="1408677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The process of learning and remembering is quite complex and requires lots of different abilities and skills. This includes attention, information processing, encoding, storage and retrieval. </a:t>
            </a:r>
          </a:p>
          <a:p>
            <a:pPr marL="171450" indent="-171450">
              <a:buFont typeface="Arial" panose="020B0604020202020204" pitchFamily="34" charset="0"/>
              <a:buChar char="•"/>
            </a:pPr>
            <a:endParaRPr lang="en-GB"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When</a:t>
            </a:r>
            <a:r>
              <a:rPr lang="en-GB" sz="1200" kern="1200" baseline="0" dirty="0" smtClean="0">
                <a:solidFill>
                  <a:schemeClr val="tx1"/>
                </a:solidFill>
                <a:effectLst/>
                <a:latin typeface="+mn-lt"/>
                <a:ea typeface="+mn-ea"/>
                <a:cs typeface="+mn-cs"/>
              </a:rPr>
              <a:t> we talk about memory or say my memory is bad, its easy to think of memory as one singular function. By being specific about what memory difficulties we notice and what aspects work better can help us to identify where in the process our main difficulties are. Therefore we’re able to come up with more effective and targeted strategies to support memory.</a:t>
            </a: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6B30807-F010-40AD-8A95-010BEAE4105A}" type="slidenum">
              <a:rPr lang="en-GB" smtClean="0"/>
              <a:t>14</a:t>
            </a:fld>
            <a:endParaRPr lang="en-GB" dirty="0"/>
          </a:p>
        </p:txBody>
      </p:sp>
    </p:spTree>
    <p:extLst>
      <p:ext uri="{BB962C8B-B14F-4D97-AF65-F5344CB8AC3E}">
        <p14:creationId xmlns:p14="http://schemas.microsoft.com/office/powerpoint/2010/main" val="655615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This concerns the nature of memory stores, i.e., where the information is stored, how long the memory lasts for (duration), how much can be stored at any time (capacity) and what kind of information is held.</a:t>
            </a:r>
            <a:r>
              <a:rPr lang="en-GB" sz="1200" b="0" i="0" kern="1200" baseline="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The way we store information affects the way we retrieve it.</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Short</a:t>
            </a:r>
            <a:r>
              <a:rPr lang="en-GB" sz="1200" b="0" i="0" kern="1200" baseline="0" dirty="0" smtClean="0">
                <a:solidFill>
                  <a:schemeClr val="tx1"/>
                </a:solidFill>
                <a:effectLst/>
                <a:latin typeface="+mn-lt"/>
                <a:ea typeface="+mn-ea"/>
                <a:cs typeface="+mn-cs"/>
              </a:rPr>
              <a:t>-term Memory - </a:t>
            </a:r>
            <a:r>
              <a:rPr lang="en-GB" sz="1200" b="0" i="0" kern="1200" dirty="0" smtClean="0">
                <a:solidFill>
                  <a:schemeClr val="tx1"/>
                </a:solidFill>
                <a:effectLst/>
                <a:latin typeface="+mn-lt"/>
                <a:ea typeface="+mn-ea"/>
                <a:cs typeface="+mn-cs"/>
              </a:rPr>
              <a:t>Most adults can store between 5 and 9 items in their short-term memory. Information can only be stored for a brief duration in STM (0-30 seconds).</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Long-term Memory – can last a lifetime.</a:t>
            </a:r>
            <a:r>
              <a:rPr lang="en-GB" sz="1200" b="0" i="0" kern="1200" baseline="0" dirty="0" smtClean="0">
                <a:solidFill>
                  <a:schemeClr val="tx1"/>
                </a:solidFill>
                <a:effectLst/>
                <a:latin typeface="+mn-lt"/>
                <a:ea typeface="+mn-ea"/>
                <a:cs typeface="+mn-cs"/>
              </a:rPr>
              <a:t> </a:t>
            </a:r>
            <a:endParaRPr lang="en-GB" sz="1200" b="0" i="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C6B30807-F010-40AD-8A95-010BEAE4105A}" type="slidenum">
              <a:rPr lang="en-GB" smtClean="0"/>
              <a:t>15</a:t>
            </a:fld>
            <a:endParaRPr lang="en-GB" dirty="0"/>
          </a:p>
        </p:txBody>
      </p:sp>
    </p:spTree>
    <p:extLst>
      <p:ext uri="{BB962C8B-B14F-4D97-AF65-F5344CB8AC3E}">
        <p14:creationId xmlns:p14="http://schemas.microsoft.com/office/powerpoint/2010/main" val="2787480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The process of learning and remembering is quite complex and requires lots of different abilities and skills. This includes attention, information processing, encoding, storage and retrieval. </a:t>
            </a:r>
          </a:p>
          <a:p>
            <a:pPr marL="171450" indent="-171450">
              <a:buFont typeface="Arial" panose="020B0604020202020204" pitchFamily="34" charset="0"/>
              <a:buChar char="•"/>
            </a:pPr>
            <a:endParaRPr lang="en-GB"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When</a:t>
            </a:r>
            <a:r>
              <a:rPr lang="en-GB" sz="1200" kern="1200" baseline="0" dirty="0" smtClean="0">
                <a:solidFill>
                  <a:schemeClr val="tx1"/>
                </a:solidFill>
                <a:effectLst/>
                <a:latin typeface="+mn-lt"/>
                <a:ea typeface="+mn-ea"/>
                <a:cs typeface="+mn-cs"/>
              </a:rPr>
              <a:t> we talk about memory or say my memory is bad, its easy to think of memory as one singular function. By being specific about what memory difficulties we notice and what aspects work better can help us to identify where in the process our main difficulties are. Therefore we’re able to come up with more effective and targeted strategies to support memory.</a:t>
            </a: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6B30807-F010-40AD-8A95-010BEAE4105A}" type="slidenum">
              <a:rPr lang="en-GB" smtClean="0"/>
              <a:t>16</a:t>
            </a:fld>
            <a:endParaRPr lang="en-GB" dirty="0"/>
          </a:p>
        </p:txBody>
      </p:sp>
    </p:spTree>
    <p:extLst>
      <p:ext uri="{BB962C8B-B14F-4D97-AF65-F5344CB8AC3E}">
        <p14:creationId xmlns:p14="http://schemas.microsoft.com/office/powerpoint/2010/main" val="655615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The process of learning and remembering is quite complex and requires lots of different abilities and skills. This includes attention, information processing, encoding, storage and retrieval. </a:t>
            </a:r>
          </a:p>
          <a:p>
            <a:pPr marL="171450" indent="-171450">
              <a:buFont typeface="Arial" panose="020B0604020202020204" pitchFamily="34" charset="0"/>
              <a:buChar char="•"/>
            </a:pPr>
            <a:endParaRPr lang="en-GB"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When</a:t>
            </a:r>
            <a:r>
              <a:rPr lang="en-GB" sz="1200" kern="1200" baseline="0" dirty="0" smtClean="0">
                <a:solidFill>
                  <a:schemeClr val="tx1"/>
                </a:solidFill>
                <a:effectLst/>
                <a:latin typeface="+mn-lt"/>
                <a:ea typeface="+mn-ea"/>
                <a:cs typeface="+mn-cs"/>
              </a:rPr>
              <a:t> we talk about memory or say my memory is bad, its easy to think of memory as one singular function. By being specific about what memory difficulties we notice and what aspects work better can help us to identify where in the process our main difficulties are. Therefore we’re able to come up with more effective and targeted strategies to support memory.</a:t>
            </a: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6B30807-F010-40AD-8A95-010BEAE4105A}" type="slidenum">
              <a:rPr lang="en-GB" smtClean="0"/>
              <a:t>18</a:t>
            </a:fld>
            <a:endParaRPr lang="en-GB" dirty="0"/>
          </a:p>
        </p:txBody>
      </p:sp>
    </p:spTree>
    <p:extLst>
      <p:ext uri="{BB962C8B-B14F-4D97-AF65-F5344CB8AC3E}">
        <p14:creationId xmlns:p14="http://schemas.microsoft.com/office/powerpoint/2010/main" val="655615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A4182CC-8F35-477A-B3D2-86165ED2E8EE}" type="slidenum">
              <a:rPr lang="en-GB" smtClean="0"/>
              <a:t>19</a:t>
            </a:fld>
            <a:endParaRPr lang="en-GB" dirty="0"/>
          </a:p>
        </p:txBody>
      </p:sp>
    </p:spTree>
    <p:extLst>
      <p:ext uri="{BB962C8B-B14F-4D97-AF65-F5344CB8AC3E}">
        <p14:creationId xmlns:p14="http://schemas.microsoft.com/office/powerpoint/2010/main" val="3464684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Helpful to think about own difficulties and to identify any strategies</a:t>
            </a:r>
            <a:r>
              <a:rPr lang="en-GB" baseline="0" dirty="0" smtClean="0"/>
              <a:t> that are already providing to be useful, share them with the group</a:t>
            </a:r>
            <a:endParaRPr lang="en-GB" dirty="0"/>
          </a:p>
        </p:txBody>
      </p:sp>
      <p:sp>
        <p:nvSpPr>
          <p:cNvPr id="4" name="Slide Number Placeholder 3"/>
          <p:cNvSpPr>
            <a:spLocks noGrp="1"/>
          </p:cNvSpPr>
          <p:nvPr>
            <p:ph type="sldNum" sz="quarter" idx="10"/>
          </p:nvPr>
        </p:nvSpPr>
        <p:spPr/>
        <p:txBody>
          <a:bodyPr/>
          <a:lstStyle/>
          <a:p>
            <a:fld id="{2A4182CC-8F35-477A-B3D2-86165ED2E8EE}" type="slidenum">
              <a:rPr lang="en-GB" smtClean="0"/>
              <a:t>26</a:t>
            </a:fld>
            <a:endParaRPr lang="en-GB"/>
          </a:p>
        </p:txBody>
      </p:sp>
    </p:spTree>
    <p:extLst>
      <p:ext uri="{BB962C8B-B14F-4D97-AF65-F5344CB8AC3E}">
        <p14:creationId xmlns:p14="http://schemas.microsoft.com/office/powerpoint/2010/main" val="1646935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Contact</a:t>
            </a:r>
            <a:r>
              <a:rPr lang="en-GB" sz="1200" kern="1200" baseline="0" dirty="0" smtClean="0">
                <a:solidFill>
                  <a:schemeClr val="tx1"/>
                </a:solidFill>
                <a:effectLst/>
                <a:latin typeface="+mn-lt"/>
                <a:ea typeface="+mn-ea"/>
                <a:cs typeface="+mn-cs"/>
              </a:rPr>
              <a:t> details </a:t>
            </a:r>
            <a:r>
              <a:rPr lang="en-GB" sz="1200" kern="1200" dirty="0" smtClean="0">
                <a:solidFill>
                  <a:schemeClr val="tx1"/>
                </a:solidFill>
                <a:effectLst/>
                <a:latin typeface="+mn-lt"/>
                <a:ea typeface="+mn-ea"/>
                <a:cs typeface="+mn-cs"/>
              </a:rPr>
              <a:t>if you are having difficulties with the programme. There will also be space to ask any questions and explore with us your difficulties within the group if you feel comfortable sharing these. </a:t>
            </a:r>
            <a:endParaRPr lang="en-GB" dirty="0"/>
          </a:p>
        </p:txBody>
      </p:sp>
      <p:sp>
        <p:nvSpPr>
          <p:cNvPr id="4" name="Slide Number Placeholder 3"/>
          <p:cNvSpPr>
            <a:spLocks noGrp="1"/>
          </p:cNvSpPr>
          <p:nvPr>
            <p:ph type="sldNum" sz="quarter" idx="10"/>
          </p:nvPr>
        </p:nvSpPr>
        <p:spPr/>
        <p:txBody>
          <a:bodyPr/>
          <a:lstStyle/>
          <a:p>
            <a:fld id="{2A4182CC-8F35-477A-B3D2-86165ED2E8EE}" type="slidenum">
              <a:rPr lang="en-GB" smtClean="0"/>
              <a:t>28</a:t>
            </a:fld>
            <a:endParaRPr lang="en-GB"/>
          </a:p>
        </p:txBody>
      </p:sp>
    </p:spTree>
    <p:extLst>
      <p:ext uri="{BB962C8B-B14F-4D97-AF65-F5344CB8AC3E}">
        <p14:creationId xmlns:p14="http://schemas.microsoft.com/office/powerpoint/2010/main" val="890737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Breaks – including</a:t>
            </a:r>
            <a:r>
              <a:rPr lang="en-GB" baseline="0" dirty="0" smtClean="0"/>
              <a:t> toilet breaks</a:t>
            </a:r>
          </a:p>
          <a:p>
            <a:r>
              <a:rPr lang="en-GB" baseline="0" dirty="0" smtClean="0"/>
              <a:t>No </a:t>
            </a:r>
            <a:r>
              <a:rPr lang="en-GB" baseline="0" dirty="0" smtClean="0"/>
              <a:t>recording </a:t>
            </a:r>
            <a:r>
              <a:rPr lang="en-GB" baseline="0" dirty="0" smtClean="0"/>
              <a:t>of the </a:t>
            </a:r>
            <a:r>
              <a:rPr lang="en-GB" baseline="0" dirty="0" smtClean="0"/>
              <a:t>session</a:t>
            </a:r>
          </a:p>
          <a:p>
            <a:r>
              <a:rPr lang="en-GB" baseline="0" dirty="0" smtClean="0"/>
              <a:t>Mobile phones on silent/vibrate to minimise distractions</a:t>
            </a:r>
            <a:endParaRPr lang="en-GB" baseline="0" dirty="0" smtClean="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4182CC-8F35-477A-B3D2-86165ED2E8EE}"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45070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000" dirty="0" smtClean="0"/>
              <a:t>Confidentiality</a:t>
            </a:r>
            <a:r>
              <a:rPr lang="en-GB" sz="1000" baseline="0" dirty="0" smtClean="0"/>
              <a:t> – please respect each others information. Please discuss your own thoughts and materials with others but protect the confidentiality of members of the group by keeping discussions to how you feel and your own situation. Limits</a:t>
            </a:r>
          </a:p>
          <a:p>
            <a:pPr marL="171450" indent="-171450">
              <a:buFont typeface="Arial" panose="020B0604020202020204" pitchFamily="34" charset="0"/>
              <a:buChar char="•"/>
            </a:pPr>
            <a:r>
              <a:rPr lang="en-GB" sz="1000" baseline="0" dirty="0" smtClean="0"/>
              <a:t>Respect each other and allow each other space to talk and share different opinions</a:t>
            </a:r>
          </a:p>
          <a:p>
            <a:pPr marL="171450" indent="-171450">
              <a:buFont typeface="Arial" panose="020B0604020202020204" pitchFamily="34" charset="0"/>
              <a:buChar char="•"/>
            </a:pPr>
            <a:r>
              <a:rPr lang="en-GB" sz="1000" baseline="0" dirty="0" smtClean="0"/>
              <a:t>Please talk slowly and thoughtfully speaking one at a time so that everyone can hear and follow what is being said</a:t>
            </a:r>
          </a:p>
          <a:p>
            <a:pPr marL="171450" indent="-171450">
              <a:buFont typeface="Arial" panose="020B0604020202020204" pitchFamily="34" charset="0"/>
              <a:buChar char="•"/>
            </a:pPr>
            <a:r>
              <a:rPr lang="en-GB" sz="1000" baseline="0" dirty="0" smtClean="0"/>
              <a:t>Time keeping – please arrive on time so that the group can start promptly</a:t>
            </a:r>
          </a:p>
          <a:p>
            <a:pPr marL="171450" indent="-171450">
              <a:buFont typeface="Arial" panose="020B0604020202020204" pitchFamily="34" charset="0"/>
              <a:buChar char="•"/>
            </a:pPr>
            <a:r>
              <a:rPr lang="en-GB" sz="1000" baseline="0" dirty="0" smtClean="0"/>
              <a:t>Please switch mobile phones to silent</a:t>
            </a:r>
          </a:p>
          <a:p>
            <a:pPr marL="171450" indent="-171450">
              <a:buFont typeface="Arial" panose="020B0604020202020204" pitchFamily="34" charset="0"/>
              <a:buChar char="•"/>
            </a:pPr>
            <a:endParaRPr lang="en-GB" sz="1000" baseline="0" dirty="0" smtClean="0"/>
          </a:p>
          <a:p>
            <a:pPr marL="171450" indent="-171450">
              <a:buFont typeface="Arial" panose="020B0604020202020204" pitchFamily="34" charset="0"/>
              <a:buChar char="•"/>
            </a:pPr>
            <a:r>
              <a:rPr lang="en-GB" sz="1200" b="1" kern="1200" dirty="0" smtClean="0">
                <a:solidFill>
                  <a:schemeClr val="tx1"/>
                </a:solidFill>
                <a:effectLst/>
                <a:latin typeface="+mn-lt"/>
                <a:ea typeface="+mn-ea"/>
                <a:cs typeface="+mn-cs"/>
              </a:rPr>
              <a:t>Is there anything that you would suggest could help the group to run smoothly? </a:t>
            </a:r>
            <a:endParaRPr lang="en-GB" sz="1000" b="1" baseline="0" dirty="0" smtClean="0"/>
          </a:p>
          <a:p>
            <a:endParaRPr lang="en-GB" b="1" dirty="0"/>
          </a:p>
        </p:txBody>
      </p:sp>
      <p:sp>
        <p:nvSpPr>
          <p:cNvPr id="4" name="Slide Number Placeholder 3"/>
          <p:cNvSpPr>
            <a:spLocks noGrp="1"/>
          </p:cNvSpPr>
          <p:nvPr>
            <p:ph type="sldNum" sz="quarter" idx="10"/>
          </p:nvPr>
        </p:nvSpPr>
        <p:spPr/>
        <p:txBody>
          <a:bodyPr/>
          <a:lstStyle/>
          <a:p>
            <a:fld id="{2A4182CC-8F35-477A-B3D2-86165ED2E8EE}" type="slidenum">
              <a:rPr lang="en-GB" smtClean="0"/>
              <a:t>4</a:t>
            </a:fld>
            <a:endParaRPr lang="en-GB" dirty="0"/>
          </a:p>
        </p:txBody>
      </p:sp>
    </p:spTree>
    <p:extLst>
      <p:ext uri="{BB962C8B-B14F-4D97-AF65-F5344CB8AC3E}">
        <p14:creationId xmlns:p14="http://schemas.microsoft.com/office/powerpoint/2010/main" val="2744509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6B30807-F010-40AD-8A95-010BEAE4105A}" type="slidenum">
              <a:rPr lang="en-GB" smtClean="0"/>
              <a:t>5</a:t>
            </a:fld>
            <a:endParaRPr lang="en-GB" dirty="0"/>
          </a:p>
        </p:txBody>
      </p:sp>
    </p:spTree>
    <p:extLst>
      <p:ext uri="{BB962C8B-B14F-4D97-AF65-F5344CB8AC3E}">
        <p14:creationId xmlns:p14="http://schemas.microsoft.com/office/powerpoint/2010/main" val="98929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100" dirty="0" smtClean="0">
                <a:hlinkClick r:id="rId3"/>
              </a:rPr>
              <a:t>3-minute Mindful Breathing Meditation (Relieve Stress) - YouTube</a:t>
            </a:r>
            <a:endParaRPr lang="en-GB" sz="11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GB" sz="1100" kern="1200" dirty="0" smtClean="0">
                <a:solidFill>
                  <a:schemeClr val="tx1"/>
                </a:solidFill>
                <a:effectLst/>
                <a:latin typeface="+mn-lt"/>
                <a:ea typeface="+mn-ea"/>
                <a:cs typeface="+mn-cs"/>
              </a:rPr>
              <a:t>As we said in the last session, when you come into each session there may be lots of things on your mind. You might have thoughts about what you’ve been doing, what you need to do, maybe some expectations or perhaps worries about what the group itself will be like.  Our minds often wander and life is sometimes filled with stresses or worries. </a:t>
            </a:r>
          </a:p>
          <a:p>
            <a:pPr marL="0" indent="0">
              <a:buFont typeface="Arial" panose="020B0604020202020204" pitchFamily="34" charset="0"/>
              <a:buNone/>
            </a:pPr>
            <a:endParaRPr lang="en-GB" sz="11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GB" sz="1100" kern="1200" dirty="0" smtClean="0">
                <a:solidFill>
                  <a:schemeClr val="tx1"/>
                </a:solidFill>
                <a:effectLst/>
                <a:latin typeface="+mn-lt"/>
                <a:ea typeface="+mn-ea"/>
                <a:cs typeface="+mn-cs"/>
              </a:rPr>
              <a:t>To start off today, and at the beginning of our future sessions, we will carry out a brief breathing exercise.  The aim of this is just to help us be more present ‘in the moment’, and give us some time to become more aware of our thoughts, feelings and any physical sensations. </a:t>
            </a:r>
          </a:p>
          <a:p>
            <a:pPr marL="171450" indent="-171450">
              <a:buFont typeface="Arial" panose="020B0604020202020204" pitchFamily="34" charset="0"/>
              <a:buChar char="•"/>
            </a:pPr>
            <a:endParaRPr lang="en-GB" sz="11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GB" sz="1100" kern="1200" dirty="0" smtClean="0">
                <a:solidFill>
                  <a:schemeClr val="tx1"/>
                </a:solidFill>
                <a:effectLst/>
                <a:latin typeface="+mn-lt"/>
                <a:ea typeface="+mn-ea"/>
                <a:cs typeface="+mn-cs"/>
              </a:rPr>
              <a:t>As we’ll see later in the course, this can also support our cognitive functioning and help our memory along with promoting overall well-being.  If you have difficulty focusing on the breath (e.g. due to breathing difficulties) then go at a pace that feels comfortable to you, stop the meditation or focus on another part of your body, such as your feet. </a:t>
            </a:r>
          </a:p>
          <a:p>
            <a:pPr marL="171450" indent="-171450">
              <a:buFont typeface="Arial" panose="020B0604020202020204" pitchFamily="34" charset="0"/>
              <a:buChar char="•"/>
            </a:pPr>
            <a:endParaRPr lang="en-GB" dirty="0" smtClean="0"/>
          </a:p>
          <a:p>
            <a:r>
              <a:rPr lang="en-GB" sz="1200" kern="1200" dirty="0" smtClean="0">
                <a:solidFill>
                  <a:schemeClr val="tx1"/>
                </a:solidFill>
                <a:effectLst/>
                <a:latin typeface="+mn-lt"/>
                <a:ea typeface="+mn-ea"/>
                <a:cs typeface="+mn-cs"/>
              </a:rPr>
              <a:t>Below are some of the core principles of mindfulness:</a:t>
            </a:r>
          </a:p>
          <a:p>
            <a:pPr lvl="0"/>
            <a:r>
              <a:rPr lang="en-GB" sz="1200" b="1" dirty="0" smtClean="0">
                <a:effectLst/>
              </a:rPr>
              <a:t>The ‘being’ mode: </a:t>
            </a:r>
            <a:r>
              <a:rPr lang="en-GB" sz="1200" dirty="0" smtClean="0">
                <a:effectLst/>
              </a:rPr>
              <a:t>Mindfulness says that often we are so caught up in these thoughts about the past and future (the ‘doing’ mode) that we end up not paying attention to what’s happening around us now (the ‘being’ mode). </a:t>
            </a:r>
            <a:endParaRPr lang="en-GB" dirty="0" smtClean="0">
              <a:effectLst/>
            </a:endParaRPr>
          </a:p>
          <a:p>
            <a:r>
              <a:rPr lang="en-GB" sz="1200" b="1" dirty="0" smtClean="0">
                <a:effectLst/>
              </a:rPr>
              <a:t> </a:t>
            </a:r>
            <a:endParaRPr lang="en-GB" dirty="0" smtClean="0">
              <a:effectLst/>
            </a:endParaRPr>
          </a:p>
          <a:p>
            <a:pPr lvl="0"/>
            <a:r>
              <a:rPr lang="en-GB" sz="1200" b="1" dirty="0" smtClean="0">
                <a:effectLst/>
              </a:rPr>
              <a:t>Self-compassion: </a:t>
            </a:r>
            <a:r>
              <a:rPr lang="en-GB" sz="1200" dirty="0" smtClean="0">
                <a:effectLst/>
              </a:rPr>
              <a:t>We often have so much compassion and empathy for others that we forget to have the same for ourselves. Mindfulness is about extending some of this kindness to ourselves.  </a:t>
            </a:r>
            <a:endParaRPr lang="en-GB" dirty="0" smtClean="0">
              <a:effectLst/>
            </a:endParaRPr>
          </a:p>
          <a:p>
            <a:r>
              <a:rPr lang="en-GB" sz="1200" b="1" kern="1200" dirty="0" smtClean="0">
                <a:solidFill>
                  <a:schemeClr val="tx1"/>
                </a:solidFill>
                <a:effectLst/>
                <a:latin typeface="+mn-lt"/>
                <a:ea typeface="+mn-ea"/>
                <a:cs typeface="+mn-cs"/>
              </a:rPr>
              <a:t> </a:t>
            </a:r>
            <a:endParaRPr lang="en-GB" dirty="0" smtClean="0">
              <a:effectLst/>
            </a:endParaRPr>
          </a:p>
          <a:p>
            <a:r>
              <a:rPr lang="en-GB" sz="1200" kern="1200" dirty="0" smtClean="0">
                <a:solidFill>
                  <a:schemeClr val="tx1"/>
                </a:solidFill>
                <a:effectLst/>
                <a:latin typeface="+mn-lt"/>
                <a:ea typeface="+mn-ea"/>
                <a:cs typeface="+mn-cs"/>
              </a:rPr>
              <a:t>Mindfulness can have a positive impact on lots of areas of our lives including: </a:t>
            </a:r>
          </a:p>
          <a:p>
            <a:pPr lvl="0"/>
            <a:r>
              <a:rPr lang="en-GB" sz="1200" b="1" dirty="0" smtClean="0">
                <a:effectLst/>
              </a:rPr>
              <a:t>Emotional wellbeing</a:t>
            </a:r>
            <a:r>
              <a:rPr lang="en-GB" sz="1200" dirty="0" smtClean="0">
                <a:effectLst/>
              </a:rPr>
              <a:t>: becoming more aware of our unhelpful thoughts and feelings and distancing ourselves from these. This can help us to realise that thoughts are just that thoughts! We will talk more about this in sessions 5 and 6. </a:t>
            </a:r>
            <a:endParaRPr lang="en-GB" dirty="0" smtClean="0">
              <a:effectLst/>
            </a:endParaRPr>
          </a:p>
          <a:p>
            <a:r>
              <a:rPr lang="en-GB" sz="1200" dirty="0" smtClean="0">
                <a:effectLst/>
              </a:rPr>
              <a:t> </a:t>
            </a:r>
            <a:endParaRPr lang="en-GB" dirty="0" smtClean="0">
              <a:effectLst/>
            </a:endParaRPr>
          </a:p>
          <a:p>
            <a:pPr lvl="0"/>
            <a:r>
              <a:rPr lang="en-GB" sz="1200" b="1" dirty="0" smtClean="0">
                <a:effectLst/>
              </a:rPr>
              <a:t>Physical wellbeing</a:t>
            </a:r>
            <a:r>
              <a:rPr lang="en-GB" sz="1200" dirty="0" smtClean="0">
                <a:effectLst/>
              </a:rPr>
              <a:t>: Becoming more aware of our bodies can be very useful for managing stress and reducing the release of cortisols. This is because we’re often not even aware of the impact of stress on our bodies. We will also discuss this in more detail in another session </a:t>
            </a:r>
            <a:endParaRPr lang="en-GB" dirty="0" smtClean="0">
              <a:effectLst/>
            </a:endParaRPr>
          </a:p>
          <a:p>
            <a:r>
              <a:rPr lang="en-GB" sz="1200" dirty="0" smtClean="0">
                <a:effectLst/>
              </a:rPr>
              <a:t> </a:t>
            </a:r>
            <a:endParaRPr lang="en-GB" dirty="0" smtClean="0">
              <a:effectLst/>
            </a:endParaRPr>
          </a:p>
          <a:p>
            <a:pPr lvl="0"/>
            <a:r>
              <a:rPr lang="en-GB" sz="1200" b="1" dirty="0" smtClean="0">
                <a:effectLst/>
              </a:rPr>
              <a:t>Cognitive functioning</a:t>
            </a:r>
            <a:r>
              <a:rPr lang="en-GB" sz="1200" dirty="0" smtClean="0">
                <a:effectLst/>
              </a:rPr>
              <a:t>: Mindfulness can be used to help improve our attention. By becoming aware of our thoughts, feelings and physical sensations we can bring our attention back to the present moment and reduce how much time we spend in automatic pilot. This can actually also help us to train our attention and help us to process and encode information effectively.</a:t>
            </a:r>
            <a:endParaRPr lang="en-GB" dirty="0" smtClean="0">
              <a:effectLst/>
            </a:endParaRP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C6B30807-F010-40AD-8A95-010BEAE4105A}" type="slidenum">
              <a:rPr lang="en-GB" smtClean="0"/>
              <a:t>6</a:t>
            </a:fld>
            <a:endParaRPr lang="en-GB" dirty="0"/>
          </a:p>
        </p:txBody>
      </p:sp>
    </p:spTree>
    <p:extLst>
      <p:ext uri="{BB962C8B-B14F-4D97-AF65-F5344CB8AC3E}">
        <p14:creationId xmlns:p14="http://schemas.microsoft.com/office/powerpoint/2010/main" val="2986790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Home</a:t>
            </a:r>
            <a:r>
              <a:rPr lang="en-GB" baseline="0" dirty="0" smtClean="0"/>
              <a:t> practice: how was it? Any particular difficulties? Anything from previous session? Any strategies noted down?</a:t>
            </a:r>
            <a:endParaRPr lang="en-GB" dirty="0"/>
          </a:p>
        </p:txBody>
      </p:sp>
      <p:sp>
        <p:nvSpPr>
          <p:cNvPr id="4" name="Slide Number Placeholder 3"/>
          <p:cNvSpPr>
            <a:spLocks noGrp="1"/>
          </p:cNvSpPr>
          <p:nvPr>
            <p:ph type="sldNum" sz="quarter" idx="10"/>
          </p:nvPr>
        </p:nvSpPr>
        <p:spPr/>
        <p:txBody>
          <a:bodyPr/>
          <a:lstStyle/>
          <a:p>
            <a:fld id="{C6B30807-F010-40AD-8A95-010BEAE4105A}" type="slidenum">
              <a:rPr lang="en-GB" smtClean="0"/>
              <a:t>7</a:t>
            </a:fld>
            <a:endParaRPr lang="en-GB" dirty="0"/>
          </a:p>
        </p:txBody>
      </p:sp>
    </p:spTree>
    <p:extLst>
      <p:ext uri="{BB962C8B-B14F-4D97-AF65-F5344CB8AC3E}">
        <p14:creationId xmlns:p14="http://schemas.microsoft.com/office/powerpoint/2010/main" val="2388032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The process of learning and remembering is quite complex and requires lots of different abilities and skills. This includes attention, information processing, encoding, storage and retrieval. </a:t>
            </a:r>
          </a:p>
          <a:p>
            <a:pPr marL="171450" indent="-171450">
              <a:buFont typeface="Arial" panose="020B0604020202020204" pitchFamily="34" charset="0"/>
              <a:buChar char="•"/>
            </a:pPr>
            <a:endParaRPr lang="en-GB"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When</a:t>
            </a:r>
            <a:r>
              <a:rPr lang="en-GB" sz="1200" kern="1200" baseline="0" dirty="0" smtClean="0">
                <a:solidFill>
                  <a:schemeClr val="tx1"/>
                </a:solidFill>
                <a:effectLst/>
                <a:latin typeface="+mn-lt"/>
                <a:ea typeface="+mn-ea"/>
                <a:cs typeface="+mn-cs"/>
              </a:rPr>
              <a:t> we talk about memory or say my memory is bad, its easy to think of memory as one singular function. By being specific about what memory difficulties we notice and what aspects work better can help us to identify where in the process our main difficulties are. Therefore we’re able to come up with more effective and targeted strategies to support memory.</a:t>
            </a: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6B30807-F010-40AD-8A95-010BEAE4105A}" type="slidenum">
              <a:rPr lang="en-GB" smtClean="0"/>
              <a:t>8</a:t>
            </a:fld>
            <a:endParaRPr lang="en-GB" dirty="0"/>
          </a:p>
        </p:txBody>
      </p:sp>
    </p:spTree>
    <p:extLst>
      <p:ext uri="{BB962C8B-B14F-4D97-AF65-F5344CB8AC3E}">
        <p14:creationId xmlns:p14="http://schemas.microsoft.com/office/powerpoint/2010/main" val="655615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Show videos </a:t>
            </a:r>
            <a:r>
              <a:rPr lang="en-GB" dirty="0" smtClean="0">
                <a:hlinkClick r:id="rId3"/>
              </a:rPr>
              <a:t>Colour Changing Card Trick – YouTube</a:t>
            </a:r>
            <a:endParaRPr lang="en-GB" dirty="0" smtClean="0"/>
          </a:p>
          <a:p>
            <a:pPr marL="171450" indent="-171450">
              <a:buFont typeface="Arial" panose="020B0604020202020204" pitchFamily="34" charset="0"/>
              <a:buChar char="•"/>
            </a:pPr>
            <a:r>
              <a:rPr lang="en-GB" dirty="0" smtClean="0">
                <a:hlinkClick r:id="rId4"/>
              </a:rPr>
              <a:t>selective attention test - YouTube</a:t>
            </a:r>
            <a:endParaRPr lang="en-GB" dirty="0" smtClean="0"/>
          </a:p>
          <a:p>
            <a:pPr marL="171450" indent="-171450">
              <a:buFont typeface="Arial" panose="020B0604020202020204" pitchFamily="34" charset="0"/>
              <a:buChar char="•"/>
            </a:pPr>
            <a:r>
              <a:rPr lang="en-GB" dirty="0" smtClean="0"/>
              <a:t>After video, explain that if this process is interrupted</a:t>
            </a:r>
            <a:r>
              <a:rPr lang="en-GB" baseline="0" dirty="0" smtClean="0"/>
              <a:t> or affected at any point, it can impact on our ability to recall information. E.g. if someone I having difficulty with their attention they might think they’re forgetting that information when in fact it’s not entering their minds in the first place.</a:t>
            </a:r>
            <a:endParaRPr lang="en-GB" dirty="0"/>
          </a:p>
        </p:txBody>
      </p:sp>
      <p:sp>
        <p:nvSpPr>
          <p:cNvPr id="4" name="Slide Number Placeholder 3"/>
          <p:cNvSpPr>
            <a:spLocks noGrp="1"/>
          </p:cNvSpPr>
          <p:nvPr>
            <p:ph type="sldNum" sz="quarter" idx="10"/>
          </p:nvPr>
        </p:nvSpPr>
        <p:spPr/>
        <p:txBody>
          <a:bodyPr/>
          <a:lstStyle/>
          <a:p>
            <a:fld id="{C6B30807-F010-40AD-8A95-010BEAE4105A}" type="slidenum">
              <a:rPr lang="en-GB" smtClean="0"/>
              <a:t>9</a:t>
            </a:fld>
            <a:endParaRPr lang="en-GB" dirty="0"/>
          </a:p>
        </p:txBody>
      </p:sp>
    </p:spTree>
    <p:extLst>
      <p:ext uri="{BB962C8B-B14F-4D97-AF65-F5344CB8AC3E}">
        <p14:creationId xmlns:p14="http://schemas.microsoft.com/office/powerpoint/2010/main" val="3560762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The process of learning and remembering is quite complex and requires lots of different abilities and skills. This includes attention, information processing, encoding, storage and retrieval. </a:t>
            </a:r>
          </a:p>
          <a:p>
            <a:pPr marL="171450" indent="-171450">
              <a:buFont typeface="Arial" panose="020B0604020202020204" pitchFamily="34" charset="0"/>
              <a:buChar char="•"/>
            </a:pPr>
            <a:endParaRPr lang="en-GB"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When</a:t>
            </a:r>
            <a:r>
              <a:rPr lang="en-GB" sz="1200" kern="1200" baseline="0" dirty="0" smtClean="0">
                <a:solidFill>
                  <a:schemeClr val="tx1"/>
                </a:solidFill>
                <a:effectLst/>
                <a:latin typeface="+mn-lt"/>
                <a:ea typeface="+mn-ea"/>
                <a:cs typeface="+mn-cs"/>
              </a:rPr>
              <a:t> we talk about memory or say my memory is bad, its easy to think of memory as one singular function. By being specific about what memory difficulties we notice and what aspects work better can help us to identify where in the process our main difficulties are. Therefore we’re able to come up with more effective and targeted strategies to support memory.</a:t>
            </a: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6B30807-F010-40AD-8A95-010BEAE4105A}" type="slidenum">
              <a:rPr lang="en-GB" smtClean="0"/>
              <a:t>10</a:t>
            </a:fld>
            <a:endParaRPr lang="en-GB" dirty="0"/>
          </a:p>
        </p:txBody>
      </p:sp>
    </p:spTree>
    <p:extLst>
      <p:ext uri="{BB962C8B-B14F-4D97-AF65-F5344CB8AC3E}">
        <p14:creationId xmlns:p14="http://schemas.microsoft.com/office/powerpoint/2010/main" val="655615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51B83B8-D014-4882-B875-73AA775E4489}" type="datetimeFigureOut">
              <a:rPr lang="en-GB" smtClean="0"/>
              <a:t>18/07/2022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C42B7B-DA55-400D-9B88-692CB7A4000D}" type="slidenum">
              <a:rPr lang="en-GB" smtClean="0"/>
              <a:t>‹#›</a:t>
            </a:fld>
            <a:endParaRPr lang="en-GB"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1B83B8-D014-4882-B875-73AA775E4489}" type="datetimeFigureOut">
              <a:rPr lang="en-GB" smtClean="0"/>
              <a:t>18/07/2022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C42B7B-DA55-400D-9B88-692CB7A4000D}"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1B83B8-D014-4882-B875-73AA775E4489}" type="datetimeFigureOut">
              <a:rPr lang="en-GB" smtClean="0"/>
              <a:t>18/07/2022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C42B7B-DA55-400D-9B88-692CB7A4000D}"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1B83B8-D014-4882-B875-73AA775E4489}" type="datetimeFigureOut">
              <a:rPr lang="en-GB" smtClean="0"/>
              <a:t>18/07/2022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C42B7B-DA55-400D-9B88-692CB7A4000D}"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1B83B8-D014-4882-B875-73AA775E4489}" type="datetimeFigureOut">
              <a:rPr lang="en-GB" smtClean="0"/>
              <a:t>18/07/2022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C42B7B-DA55-400D-9B88-692CB7A4000D}" type="slidenum">
              <a:rPr lang="en-GB" smtClean="0"/>
              <a:t>‹#›</a:t>
            </a:fld>
            <a:endParaRPr lang="en-GB"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1B83B8-D014-4882-B875-73AA775E4489}" type="datetimeFigureOut">
              <a:rPr lang="en-GB" smtClean="0"/>
              <a:t>18/07/2022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FC42B7B-DA55-400D-9B88-692CB7A4000D}"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1B83B8-D014-4882-B875-73AA775E4489}" type="datetimeFigureOut">
              <a:rPr lang="en-GB" smtClean="0"/>
              <a:t>18/07/2022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FFC42B7B-DA55-400D-9B88-692CB7A4000D}" type="slidenum">
              <a:rPr lang="en-GB" smtClean="0"/>
              <a:t>‹#›</a:t>
            </a:fld>
            <a:endParaRPr lang="en-GB"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1B83B8-D014-4882-B875-73AA775E4489}" type="datetimeFigureOut">
              <a:rPr lang="en-GB" smtClean="0"/>
              <a:t>18/07/2022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FFC42B7B-DA55-400D-9B88-692CB7A4000D}"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1B83B8-D014-4882-B875-73AA775E4489}" type="datetimeFigureOut">
              <a:rPr lang="en-GB" smtClean="0"/>
              <a:t>18/07/2022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FFC42B7B-DA55-400D-9B88-692CB7A4000D}"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1B83B8-D014-4882-B875-73AA775E4489}" type="datetimeFigureOut">
              <a:rPr lang="en-GB" smtClean="0"/>
              <a:t>18/07/2022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FC42B7B-DA55-400D-9B88-692CB7A4000D}" type="slidenum">
              <a:rPr lang="en-GB" smtClean="0"/>
              <a:t>‹#›</a:t>
            </a:fld>
            <a:endParaRPr lang="en-GB"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1B83B8-D014-4882-B875-73AA775E4489}" type="datetimeFigureOut">
              <a:rPr lang="en-GB" smtClean="0"/>
              <a:t>18/07/2022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FC42B7B-DA55-400D-9B88-692CB7A4000D}" type="slidenum">
              <a:rPr lang="en-GB" smtClean="0"/>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951B83B8-D014-4882-B875-73AA775E4489}" type="datetimeFigureOut">
              <a:rPr lang="en-GB" smtClean="0"/>
              <a:t>18/07/2022</a:t>
            </a:fld>
            <a:endParaRPr lang="en-GB"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GB"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FFC42B7B-DA55-400D-9B88-692CB7A4000D}" type="slidenum">
              <a:rPr lang="en-GB" smtClean="0"/>
              <a:t>‹#›</a:t>
            </a:fld>
            <a:endParaRPr lang="en-GB"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www.researchgate.net/figure/Wechsler-Adult-Intelligent-Scales-test-of-Digit-Symbol-Coding_fig3_272396833"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oogle.co.uk/url?sa=i&amp;rct=j&amp;q=&amp;esrc=s&amp;source=images&amp;cd=&amp;cad=rja&amp;uact=8&amp;ved=2ahUKEwi7w8io5O7mAhURxYUKHVcGAp4QjRx6BAgBEAQ&amp;url=https://www.canstockphoto.com/illustration/3d-white-people-file-cabinet.html&amp;psig=AOvVaw22_sOILwwOIMNFkQH_yF_j&amp;ust=1578393532981935"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kissclipart.com/filing-clipart-file-cabinets-clip-art-kai7lu/"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s://www.google.co.uk/url?sa=i&amp;rct=j&amp;q=&amp;esrc=s&amp;source=images&amp;cd=&amp;cad=rja&amp;uact=8&amp;ved=2ahUKEwjjoPjS5O7mAhWEx4UKHcq7BooQjRx6BAgBEAQ&amp;url=https://depositphotos.com/vector-images/filing-cabinet.html&amp;psig=AOvVaw0f4szYrcVEkBnTsIRc1dCx&amp;ust=1578393591745685"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clipart-library.com/coffee-break-cliparts.html"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hyperlink" Target="http://www.google.co.uk/url?sa=i&amp;rct=j&amp;q=&amp;esrc=s&amp;source=images&amp;cd=&amp;cad=rja&amp;uact=8&amp;ved=0ahUKEwim2-Cd_t3VAhUGVRQKHeIbCicQjRwIBw&amp;url=http://atclassroom.blogspot.com/2015/08/executive-functioning.html&amp;psig=AFQjCNHHsqxZ8ThmyuezKdOsvZxO1VrizA&amp;ust=1503049569429952"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google.co.uk/url?sa=i&amp;rct=j&amp;q=&amp;esrc=s&amp;source=images&amp;cd=&amp;ved=2ahUKEwjFnLfLi_HmAhWoxoUKHRLDACwQjRx6BAgBEAQ&amp;url=https://torontoadultspeechclinic.com/blog/2017/4/18/singing-and-the-speaking-voice-what-every-singer-should-know&amp;psig=AOvVaw1F7Ke6LoSPUFNApFMt5KdX&amp;ust=1578472803622684" TargetMode="Externa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michaelbabwahsingh.com/2012/10/16/putting-visual-thinking-to-work/"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http://www.google.co.uk/url?sa=i&amp;rct=j&amp;q=&amp;esrc=s&amp;source=images&amp;cd=&amp;cad=rja&amp;uact=8&amp;ved=0ahUKEwiL-s-T9tvVAhWH1xQKHWDsCucQjRwIBw&amp;url=http://dkcoin8.com/clipart-five-senses.html&amp;psig=AFQjCNEtZ1jtFoC-5YTXNsQxzdjvxDLRLQ&amp;ust=1502978703581153"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hyperlink" Target="https://www.google.co.uk/url?sa=i&amp;rct=j&amp;q=&amp;esrc=s&amp;source=images&amp;cd=&amp;cad=rja&amp;uact=8&amp;ved=0ahUKEwjmp9fz_t3VAhWDMhoKHSoNA1AQjRwIBw&amp;url=https://www.theatlantic.com/health/archive/2011/12/is-the-expansion-of-knowledge-endangering-genius/249735/&amp;psig=AFQjCNEusdfGovjSTS6aYtaxFysdWEFJig&amp;ust=1503049757165511" TargetMode="External"/><Relationship Id="rId1" Type="http://schemas.openxmlformats.org/officeDocument/2006/relationships/slideLayout" Target="../slideLayouts/slideLayout2.xml"/><Relationship Id="rId4" Type="http://schemas.microsoft.com/office/2007/relationships/hdphoto" Target="../media/hdphoto2.wdp"/></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www.google.co.uk/url?sa=i&amp;rct=j&amp;q=&amp;esrc=s&amp;source=images&amp;cd=&amp;cad=rja&amp;uact=8&amp;ved=2ahUKEwjLuuGGo9XlAhVSx4UKHapHATwQjRx6BAgBEAQ&amp;url=/url?sa%3Di%26rct%3Dj%26q%3D%26esrc%3Ds%26source%3Dimages%26cd%3D%26ved%3D%26url%3Dhttps://www.jing.fm/iclip/u2q8t4u2q8t4y3q8_fire-exit-107761-7457922-fire-exit-safety-sign/%26psig%3DAOvVaw0Rs6pxJmgwA9gDy56g-Nbt%26ust%3D1573118981589605&amp;psig=AOvVaw0Rs6pxJmgwA9gDy56g-Nbt&amp;ust=1573118981589605" TargetMode="External"/><Relationship Id="rId7" Type="http://schemas.openxmlformats.org/officeDocument/2006/relationships/hyperlink" Target="http://clipart-library.com/coffee-break-cliparts.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hyperlink" Target="http://www.google.co.uk/url?sa=i&amp;rct=j&amp;q=&amp;esrc=s&amp;source=images&amp;cd=&amp;ved=&amp;url=http://clipart-library.com/bathroom-signs.html&amp;psig=AOvVaw0tSREeN8o5u0rGJ2iWdLZK&amp;ust=1573119052067001" TargetMode="External"/><Relationship Id="rId9"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maxstacklabs.com/Analytics.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hyperlink" Target="https://www.google.co.uk/url?sa=i&amp;rct=j&amp;q=&amp;esrc=s&amp;source=images&amp;cd=&amp;ved=&amp;url=https://www.waterfordcounselingservices.com/mind-full-mindful/&amp;psig=AOvVaw23jL3g1o6NwBLEP5JC0Tt-&amp;ust=1573323279196779"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latin typeface="Calibri" panose="020F0502020204030204" pitchFamily="34" charset="0"/>
                <a:cs typeface="Calibri" panose="020F0502020204030204" pitchFamily="34" charset="0"/>
              </a:rPr>
              <a:t>Memory Skills Group</a:t>
            </a:r>
            <a:endParaRPr lang="en-GB"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685800" y="3505200"/>
            <a:ext cx="7846640" cy="3092152"/>
          </a:xfrm>
        </p:spPr>
        <p:txBody>
          <a:bodyPr>
            <a:normAutofit/>
          </a:bodyPr>
          <a:lstStyle/>
          <a:p>
            <a:r>
              <a:rPr lang="en-GB" dirty="0" smtClean="0">
                <a:latin typeface="Calibri" panose="020F0502020204030204" pitchFamily="34" charset="0"/>
                <a:cs typeface="Calibri" panose="020F0502020204030204" pitchFamily="34" charset="0"/>
              </a:rPr>
              <a:t>Week </a:t>
            </a:r>
            <a:r>
              <a:rPr lang="en-GB" dirty="0">
                <a:latin typeface="Calibri" panose="020F0502020204030204" pitchFamily="34" charset="0"/>
                <a:cs typeface="Calibri" panose="020F0502020204030204" pitchFamily="34" charset="0"/>
              </a:rPr>
              <a:t>2</a:t>
            </a:r>
            <a:r>
              <a:rPr lang="en-GB" dirty="0" smtClean="0">
                <a:latin typeface="Calibri" panose="020F0502020204030204" pitchFamily="34" charset="0"/>
                <a:cs typeface="Calibri" panose="020F0502020204030204" pitchFamily="34" charset="0"/>
              </a:rPr>
              <a:t> : </a:t>
            </a:r>
            <a:r>
              <a:rPr lang="en-GB" dirty="0">
                <a:latin typeface="Calibri" panose="020F0502020204030204" pitchFamily="34" charset="0"/>
                <a:cs typeface="Calibri" panose="020F0502020204030204" pitchFamily="34" charset="0"/>
              </a:rPr>
              <a:t>Overview of </a:t>
            </a:r>
            <a:r>
              <a:rPr lang="en-GB" dirty="0" smtClean="0">
                <a:latin typeface="Calibri" panose="020F0502020204030204" pitchFamily="34" charset="0"/>
                <a:cs typeface="Calibri" panose="020F0502020204030204" pitchFamily="34" charset="0"/>
              </a:rPr>
              <a:t>Memory </a:t>
            </a:r>
            <a:endParaRPr lang="en-GB" dirty="0">
              <a:latin typeface="Calibri" panose="020F0502020204030204" pitchFamily="34" charset="0"/>
              <a:cs typeface="Calibri" panose="020F0502020204030204" pitchFamily="34" charset="0"/>
            </a:endParaRPr>
          </a:p>
          <a:p>
            <a:endParaRPr lang="en-GB" dirty="0" smtClean="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r>
              <a:rPr lang="en-GB" sz="900" dirty="0">
                <a:latin typeface="Calibri" panose="020F0502020204030204" pitchFamily="34" charset="0"/>
                <a:cs typeface="Calibri" panose="020F0502020204030204" pitchFamily="34" charset="0"/>
              </a:rPr>
              <a:t>Rebecca Niebieszczanski (Trainee Clinical Psychologist</a:t>
            </a:r>
            <a:r>
              <a:rPr lang="en-GB" sz="900" dirty="0" smtClean="0">
                <a:latin typeface="Calibri" panose="020F0502020204030204" pitchFamily="34" charset="0"/>
                <a:cs typeface="Calibri" panose="020F0502020204030204" pitchFamily="34" charset="0"/>
              </a:rPr>
              <a:t>)</a:t>
            </a:r>
          </a:p>
          <a:p>
            <a:r>
              <a:rPr lang="en-GB" sz="900" dirty="0">
                <a:latin typeface="Calibri" panose="020F0502020204030204" pitchFamily="34" charset="0"/>
                <a:cs typeface="Calibri" panose="020F0502020204030204" pitchFamily="34" charset="0"/>
              </a:rPr>
              <a:t>Kirsty Ellis (Assistant Psychologist</a:t>
            </a:r>
            <a:r>
              <a:rPr lang="en-GB" sz="900" dirty="0" smtClean="0">
                <a:latin typeface="Calibri" panose="020F0502020204030204" pitchFamily="34" charset="0"/>
                <a:cs typeface="Calibri" panose="020F0502020204030204" pitchFamily="34" charset="0"/>
              </a:rPr>
              <a:t>)</a:t>
            </a:r>
          </a:p>
          <a:p>
            <a:r>
              <a:rPr lang="en-GB" sz="900" dirty="0">
                <a:latin typeface="Calibri" panose="020F0502020204030204" pitchFamily="34" charset="0"/>
                <a:cs typeface="Calibri" panose="020F0502020204030204" pitchFamily="34" charset="0"/>
              </a:rPr>
              <a:t>Lesley </a:t>
            </a:r>
            <a:r>
              <a:rPr lang="en-GB" sz="900" dirty="0" smtClean="0">
                <a:latin typeface="Calibri" panose="020F0502020204030204" pitchFamily="34" charset="0"/>
                <a:cs typeface="Calibri" panose="020F0502020204030204" pitchFamily="34" charset="0"/>
              </a:rPr>
              <a:t>Stewart </a:t>
            </a:r>
            <a:r>
              <a:rPr lang="en-GB" sz="900" dirty="0">
                <a:latin typeface="Calibri" panose="020F0502020204030204" pitchFamily="34" charset="0"/>
                <a:cs typeface="Calibri" panose="020F0502020204030204" pitchFamily="34" charset="0"/>
              </a:rPr>
              <a:t>(Consultant Clinical Neuropsychologist</a:t>
            </a:r>
            <a:r>
              <a:rPr lang="en-GB" sz="900" dirty="0" smtClean="0">
                <a:latin typeface="Calibri" panose="020F0502020204030204" pitchFamily="34" charset="0"/>
                <a:cs typeface="Calibri" panose="020F0502020204030204" pitchFamily="34" charset="0"/>
              </a:rPr>
              <a:t>)</a:t>
            </a:r>
          </a:p>
          <a:p>
            <a:endParaRPr lang="en-GB" sz="900" dirty="0">
              <a:latin typeface="Calibri" panose="020F0502020204030204" pitchFamily="34" charset="0"/>
              <a:cs typeface="Calibri" panose="020F0502020204030204" pitchFamily="34" charset="0"/>
            </a:endParaRPr>
          </a:p>
          <a:p>
            <a:r>
              <a:rPr lang="en-GB" sz="900" dirty="0" smtClean="0">
                <a:latin typeface="Calibri" panose="020F0502020204030204" pitchFamily="34" charset="0"/>
                <a:cs typeface="Calibri" panose="020F0502020204030204" pitchFamily="34" charset="0"/>
              </a:rPr>
              <a:t>Revised 2021</a:t>
            </a:r>
          </a:p>
          <a:p>
            <a:r>
              <a:rPr lang="en-GB" sz="900" dirty="0" smtClean="0">
                <a:latin typeface="Calibri" panose="020F0502020204030204" pitchFamily="34" charset="0"/>
                <a:cs typeface="Calibri" panose="020F0502020204030204" pitchFamily="34" charset="0"/>
              </a:rPr>
              <a:t>Grace Sunerton (Assistant Psychologist)</a:t>
            </a:r>
          </a:p>
          <a:p>
            <a:r>
              <a:rPr lang="en-GB" sz="900" dirty="0" smtClean="0">
                <a:latin typeface="Calibri" panose="020F0502020204030204" pitchFamily="34" charset="0"/>
                <a:cs typeface="Calibri" panose="020F0502020204030204" pitchFamily="34" charset="0"/>
              </a:rPr>
              <a:t>Alice Roblin (Senior Clinical Psychologist)</a:t>
            </a:r>
          </a:p>
        </p:txBody>
      </p:sp>
      <p:pic>
        <p:nvPicPr>
          <p:cNvPr id="7" name="Picture 6" descr="NSCHT two lines COLOUR.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7600" y="476672"/>
            <a:ext cx="3246722" cy="773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3287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The Process of Memory</a:t>
            </a:r>
            <a:endParaRPr lang="en-GB" dirty="0">
              <a:latin typeface="Calibri" panose="020F0502020204030204" pitchFamily="34" charset="0"/>
              <a:cs typeface="Calibri" panose="020F0502020204030204" pitchFamily="34" charset="0"/>
            </a:endParaRPr>
          </a:p>
        </p:txBody>
      </p:sp>
      <p:sp>
        <p:nvSpPr>
          <p:cNvPr id="16" name="Text Box 2"/>
          <p:cNvSpPr txBox="1">
            <a:spLocks noChangeArrowheads="1"/>
          </p:cNvSpPr>
          <p:nvPr/>
        </p:nvSpPr>
        <p:spPr bwMode="auto">
          <a:xfrm>
            <a:off x="2771800" y="1412776"/>
            <a:ext cx="3562139" cy="864096"/>
          </a:xfrm>
          <a:prstGeom prst="rect">
            <a:avLst/>
          </a:prstGeom>
          <a:solidFill>
            <a:schemeClr val="accent4">
              <a:lumMod val="20000"/>
              <a:lumOff val="80000"/>
            </a:schemeClr>
          </a:solidFill>
          <a:ln w="28575">
            <a:solidFill>
              <a:schemeClr val="accent4">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5F497A"/>
                </a:solidFill>
                <a:effectLst/>
                <a:latin typeface="Calibri"/>
                <a:ea typeface="Calibri"/>
                <a:cs typeface="Times New Roman"/>
              </a:rPr>
              <a:t>Attention</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First you must focus on something; this includes listening and looking.</a:t>
            </a:r>
            <a:endParaRPr lang="en-GB" sz="1100" dirty="0">
              <a:effectLst/>
              <a:latin typeface="Calibri"/>
              <a:ea typeface="Calibri"/>
              <a:cs typeface="Times New Roman"/>
            </a:endParaRPr>
          </a:p>
          <a:p>
            <a:pPr algn="just">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a:p>
            <a:pPr>
              <a:lnSpc>
                <a:spcPct val="115000"/>
              </a:lnSpc>
              <a:spcAft>
                <a:spcPts val="0"/>
              </a:spcAft>
            </a:pPr>
            <a:r>
              <a:rPr lang="en-GB" sz="1100" dirty="0">
                <a:effectLst/>
                <a:latin typeface="Calibri"/>
                <a:ea typeface="Calibri"/>
                <a:cs typeface="Times New Roman"/>
              </a:rPr>
              <a:t> </a:t>
            </a:r>
          </a:p>
        </p:txBody>
      </p:sp>
      <p:sp>
        <p:nvSpPr>
          <p:cNvPr id="17" name="Text Box 2"/>
          <p:cNvSpPr txBox="1">
            <a:spLocks noChangeArrowheads="1"/>
          </p:cNvSpPr>
          <p:nvPr/>
        </p:nvSpPr>
        <p:spPr bwMode="auto">
          <a:xfrm>
            <a:off x="2759187" y="2455243"/>
            <a:ext cx="3562139" cy="864096"/>
          </a:xfrm>
          <a:prstGeom prst="rect">
            <a:avLst/>
          </a:prstGeom>
          <a:solidFill>
            <a:srgbClr val="F2F6EA"/>
          </a:solidFill>
          <a:ln w="28575">
            <a:solidFill>
              <a:schemeClr val="accent3">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76923C"/>
                </a:solidFill>
                <a:effectLst/>
                <a:latin typeface="Calibri"/>
                <a:ea typeface="Calibri"/>
                <a:cs typeface="Times New Roman"/>
              </a:rPr>
              <a:t>Information Processing</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Then you have to process and understand that information.</a:t>
            </a:r>
            <a:endParaRPr lang="en-GB" sz="1100" dirty="0">
              <a:effectLst/>
              <a:latin typeface="Calibri"/>
              <a:ea typeface="Calibri"/>
              <a:cs typeface="Times New Roman"/>
            </a:endParaRPr>
          </a:p>
          <a:p>
            <a:pPr>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p:txBody>
      </p:sp>
      <p:sp>
        <p:nvSpPr>
          <p:cNvPr id="22" name="Down Arrow 21"/>
          <p:cNvSpPr/>
          <p:nvPr/>
        </p:nvSpPr>
        <p:spPr>
          <a:xfrm>
            <a:off x="4521119" y="2234168"/>
            <a:ext cx="63500" cy="252095"/>
          </a:xfrm>
          <a:prstGeom prst="downArrow">
            <a:avLst/>
          </a:prstGeom>
          <a:solidFill>
            <a:sysClr val="windowText" lastClr="000000"/>
          </a:solidFill>
          <a:ln w="25400" cap="flat" cmpd="sng" algn="ctr">
            <a:solidFill>
              <a:sysClr val="windowText" lastClr="000000">
                <a:shade val="50000"/>
              </a:sys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Tree>
    <p:extLst>
      <p:ext uri="{BB962C8B-B14F-4D97-AF65-F5344CB8AC3E}">
        <p14:creationId xmlns:p14="http://schemas.microsoft.com/office/powerpoint/2010/main" val="290753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Information Processing</a:t>
            </a:r>
            <a:endParaRPr lang="en-GB" dirty="0">
              <a:latin typeface="Calibri" panose="020F0502020204030204" pitchFamily="34" charset="0"/>
              <a:cs typeface="Calibri" panose="020F0502020204030204" pitchFamily="34" charset="0"/>
            </a:endParaRPr>
          </a:p>
        </p:txBody>
      </p:sp>
      <p:pic>
        <p:nvPicPr>
          <p:cNvPr id="5122" name="Picture 2" descr="Related image">
            <a:hlinkClick r:id="rId2"/>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441" b="2081"/>
          <a:stretch/>
        </p:blipFill>
        <p:spPr bwMode="auto">
          <a:xfrm>
            <a:off x="2308243" y="1916832"/>
            <a:ext cx="3888432" cy="3284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8159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The Process of Memory</a:t>
            </a:r>
            <a:endParaRPr lang="en-GB" dirty="0">
              <a:latin typeface="Calibri" panose="020F0502020204030204" pitchFamily="34" charset="0"/>
              <a:cs typeface="Calibri" panose="020F0502020204030204" pitchFamily="34" charset="0"/>
            </a:endParaRPr>
          </a:p>
        </p:txBody>
      </p:sp>
      <p:sp>
        <p:nvSpPr>
          <p:cNvPr id="16" name="Text Box 2"/>
          <p:cNvSpPr txBox="1">
            <a:spLocks noChangeArrowheads="1"/>
          </p:cNvSpPr>
          <p:nvPr/>
        </p:nvSpPr>
        <p:spPr bwMode="auto">
          <a:xfrm>
            <a:off x="2771800" y="1412776"/>
            <a:ext cx="3562139" cy="864096"/>
          </a:xfrm>
          <a:prstGeom prst="rect">
            <a:avLst/>
          </a:prstGeom>
          <a:solidFill>
            <a:schemeClr val="accent4">
              <a:lumMod val="20000"/>
              <a:lumOff val="80000"/>
            </a:schemeClr>
          </a:solidFill>
          <a:ln w="28575">
            <a:solidFill>
              <a:schemeClr val="accent4">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5F497A"/>
                </a:solidFill>
                <a:effectLst/>
                <a:latin typeface="Calibri"/>
                <a:ea typeface="Calibri"/>
                <a:cs typeface="Times New Roman"/>
              </a:rPr>
              <a:t>Attention</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First you must focus on something; this includes listening and looking.</a:t>
            </a:r>
            <a:endParaRPr lang="en-GB" sz="1100" dirty="0">
              <a:effectLst/>
              <a:latin typeface="Calibri"/>
              <a:ea typeface="Calibri"/>
              <a:cs typeface="Times New Roman"/>
            </a:endParaRPr>
          </a:p>
          <a:p>
            <a:pPr algn="just">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a:p>
            <a:pPr>
              <a:lnSpc>
                <a:spcPct val="115000"/>
              </a:lnSpc>
              <a:spcAft>
                <a:spcPts val="0"/>
              </a:spcAft>
            </a:pPr>
            <a:r>
              <a:rPr lang="en-GB" sz="1100" dirty="0">
                <a:effectLst/>
                <a:latin typeface="Calibri"/>
                <a:ea typeface="Calibri"/>
                <a:cs typeface="Times New Roman"/>
              </a:rPr>
              <a:t> </a:t>
            </a:r>
          </a:p>
        </p:txBody>
      </p:sp>
      <p:sp>
        <p:nvSpPr>
          <p:cNvPr id="17" name="Text Box 2"/>
          <p:cNvSpPr txBox="1">
            <a:spLocks noChangeArrowheads="1"/>
          </p:cNvSpPr>
          <p:nvPr/>
        </p:nvSpPr>
        <p:spPr bwMode="auto">
          <a:xfrm>
            <a:off x="2759187" y="2455243"/>
            <a:ext cx="3562139" cy="864096"/>
          </a:xfrm>
          <a:prstGeom prst="rect">
            <a:avLst/>
          </a:prstGeom>
          <a:solidFill>
            <a:srgbClr val="F2F6EA"/>
          </a:solidFill>
          <a:ln w="28575">
            <a:solidFill>
              <a:schemeClr val="accent3">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76923C"/>
                </a:solidFill>
                <a:effectLst/>
                <a:latin typeface="Calibri"/>
                <a:ea typeface="Calibri"/>
                <a:cs typeface="Times New Roman"/>
              </a:rPr>
              <a:t>Information Processing</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Then you have to process and understand that information.</a:t>
            </a:r>
            <a:endParaRPr lang="en-GB" sz="1100" dirty="0">
              <a:effectLst/>
              <a:latin typeface="Calibri"/>
              <a:ea typeface="Calibri"/>
              <a:cs typeface="Times New Roman"/>
            </a:endParaRPr>
          </a:p>
          <a:p>
            <a:pPr>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p:txBody>
      </p:sp>
      <p:sp>
        <p:nvSpPr>
          <p:cNvPr id="18" name="Text Box 2"/>
          <p:cNvSpPr txBox="1">
            <a:spLocks noChangeArrowheads="1"/>
          </p:cNvSpPr>
          <p:nvPr/>
        </p:nvSpPr>
        <p:spPr bwMode="auto">
          <a:xfrm>
            <a:off x="2771801" y="3501008"/>
            <a:ext cx="3562138" cy="936104"/>
          </a:xfrm>
          <a:prstGeom prst="rect">
            <a:avLst/>
          </a:prstGeom>
          <a:solidFill>
            <a:srgbClr val="FEF2E8"/>
          </a:solidFill>
          <a:ln w="28575">
            <a:solidFill>
              <a:schemeClr val="accent6">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E36C0A"/>
                </a:solidFill>
                <a:effectLst/>
                <a:latin typeface="Calibri"/>
                <a:ea typeface="Calibri"/>
                <a:cs typeface="Times New Roman"/>
              </a:rPr>
              <a:t>Encoding</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That information is then changed into a way that the brain can understand and store it.</a:t>
            </a:r>
            <a:endParaRPr lang="en-GB" sz="1100" dirty="0">
              <a:effectLst/>
              <a:latin typeface="Calibri"/>
              <a:ea typeface="Calibri"/>
              <a:cs typeface="Times New Roman"/>
            </a:endParaRPr>
          </a:p>
          <a:p>
            <a:pPr>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p:txBody>
      </p:sp>
      <p:sp>
        <p:nvSpPr>
          <p:cNvPr id="22" name="Down Arrow 21"/>
          <p:cNvSpPr/>
          <p:nvPr/>
        </p:nvSpPr>
        <p:spPr>
          <a:xfrm>
            <a:off x="4521119" y="2234168"/>
            <a:ext cx="63500" cy="252095"/>
          </a:xfrm>
          <a:prstGeom prst="downArrow">
            <a:avLst/>
          </a:prstGeom>
          <a:solidFill>
            <a:sysClr val="windowText" lastClr="000000"/>
          </a:solidFill>
          <a:ln w="25400" cap="flat" cmpd="sng" algn="ctr">
            <a:solidFill>
              <a:sysClr val="windowText" lastClr="000000">
                <a:shade val="50000"/>
              </a:sys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23" name="Down Arrow 22"/>
          <p:cNvSpPr/>
          <p:nvPr/>
        </p:nvSpPr>
        <p:spPr>
          <a:xfrm>
            <a:off x="4523421" y="3273476"/>
            <a:ext cx="63500" cy="252095"/>
          </a:xfrm>
          <a:prstGeom prst="downArrow">
            <a:avLst/>
          </a:prstGeom>
          <a:solidFill>
            <a:sysClr val="windowText" lastClr="000000"/>
          </a:solidFill>
          <a:ln w="25400" cap="flat" cmpd="sng" algn="ctr">
            <a:solidFill>
              <a:sysClr val="windowText" lastClr="000000">
                <a:shade val="50000"/>
              </a:sys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Tree>
    <p:extLst>
      <p:ext uri="{BB962C8B-B14F-4D97-AF65-F5344CB8AC3E}">
        <p14:creationId xmlns:p14="http://schemas.microsoft.com/office/powerpoint/2010/main" val="290753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2"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Encoding</a:t>
            </a:r>
            <a:endParaRPr lang="en-GB" dirty="0">
              <a:latin typeface="Calibri" panose="020F0502020204030204" pitchFamily="34" charset="0"/>
              <a:cs typeface="Calibri" panose="020F0502020204030204" pitchFamily="34" charset="0"/>
            </a:endParaRPr>
          </a:p>
        </p:txBody>
      </p:sp>
      <p:pic>
        <p:nvPicPr>
          <p:cNvPr id="1026" name="Picture 2" descr="Image result for clip art person filing">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36" r="14385" b="6999"/>
          <a:stretch/>
        </p:blipFill>
        <p:spPr bwMode="auto">
          <a:xfrm>
            <a:off x="3203848" y="1772816"/>
            <a:ext cx="2096219" cy="23438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67544" y="5157192"/>
            <a:ext cx="8064896" cy="369332"/>
          </a:xfrm>
          <a:prstGeom prst="rect">
            <a:avLst/>
          </a:prstGeom>
          <a:noFill/>
        </p:spPr>
        <p:txBody>
          <a:bodyPr wrap="square" rtlCol="0">
            <a:spAutoFit/>
          </a:bodyPr>
          <a:lstStyle/>
          <a:p>
            <a:pPr algn="ctr"/>
            <a:r>
              <a:rPr lang="en-GB" dirty="0" smtClean="0">
                <a:latin typeface="Calibri" panose="020F0502020204030204" pitchFamily="34" charset="0"/>
                <a:cs typeface="Calibri" panose="020F0502020204030204" pitchFamily="34" charset="0"/>
              </a:rPr>
              <a:t>Encoding is like finding a place in the cabinet to put your memory</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1371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The Process of Memory</a:t>
            </a:r>
            <a:endParaRPr lang="en-GB" dirty="0">
              <a:latin typeface="Calibri" panose="020F0502020204030204" pitchFamily="34" charset="0"/>
              <a:cs typeface="Calibri" panose="020F0502020204030204" pitchFamily="34" charset="0"/>
            </a:endParaRPr>
          </a:p>
        </p:txBody>
      </p:sp>
      <p:sp>
        <p:nvSpPr>
          <p:cNvPr id="16" name="Text Box 2"/>
          <p:cNvSpPr txBox="1">
            <a:spLocks noChangeArrowheads="1"/>
          </p:cNvSpPr>
          <p:nvPr/>
        </p:nvSpPr>
        <p:spPr bwMode="auto">
          <a:xfrm>
            <a:off x="2771800" y="1412776"/>
            <a:ext cx="3562139" cy="864096"/>
          </a:xfrm>
          <a:prstGeom prst="rect">
            <a:avLst/>
          </a:prstGeom>
          <a:solidFill>
            <a:schemeClr val="accent4">
              <a:lumMod val="20000"/>
              <a:lumOff val="80000"/>
            </a:schemeClr>
          </a:solidFill>
          <a:ln w="28575">
            <a:solidFill>
              <a:schemeClr val="accent4">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5F497A"/>
                </a:solidFill>
                <a:effectLst/>
                <a:latin typeface="Calibri"/>
                <a:ea typeface="Calibri"/>
                <a:cs typeface="Times New Roman"/>
              </a:rPr>
              <a:t>Attention</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First you must focus on something; this includes listening and looking.</a:t>
            </a:r>
            <a:endParaRPr lang="en-GB" sz="1100" dirty="0">
              <a:effectLst/>
              <a:latin typeface="Calibri"/>
              <a:ea typeface="Calibri"/>
              <a:cs typeface="Times New Roman"/>
            </a:endParaRPr>
          </a:p>
          <a:p>
            <a:pPr algn="just">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a:p>
            <a:pPr>
              <a:lnSpc>
                <a:spcPct val="115000"/>
              </a:lnSpc>
              <a:spcAft>
                <a:spcPts val="0"/>
              </a:spcAft>
            </a:pPr>
            <a:r>
              <a:rPr lang="en-GB" sz="1100" dirty="0">
                <a:effectLst/>
                <a:latin typeface="Calibri"/>
                <a:ea typeface="Calibri"/>
                <a:cs typeface="Times New Roman"/>
              </a:rPr>
              <a:t> </a:t>
            </a:r>
          </a:p>
        </p:txBody>
      </p:sp>
      <p:sp>
        <p:nvSpPr>
          <p:cNvPr id="17" name="Text Box 2"/>
          <p:cNvSpPr txBox="1">
            <a:spLocks noChangeArrowheads="1"/>
          </p:cNvSpPr>
          <p:nvPr/>
        </p:nvSpPr>
        <p:spPr bwMode="auto">
          <a:xfrm>
            <a:off x="2759187" y="2455243"/>
            <a:ext cx="3562139" cy="864096"/>
          </a:xfrm>
          <a:prstGeom prst="rect">
            <a:avLst/>
          </a:prstGeom>
          <a:solidFill>
            <a:srgbClr val="F2F6EA"/>
          </a:solidFill>
          <a:ln w="28575">
            <a:solidFill>
              <a:schemeClr val="accent3">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76923C"/>
                </a:solidFill>
                <a:effectLst/>
                <a:latin typeface="Calibri"/>
                <a:ea typeface="Calibri"/>
                <a:cs typeface="Times New Roman"/>
              </a:rPr>
              <a:t>Information Processing</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Then you have to process and understand that information.</a:t>
            </a:r>
            <a:endParaRPr lang="en-GB" sz="1100" dirty="0">
              <a:effectLst/>
              <a:latin typeface="Calibri"/>
              <a:ea typeface="Calibri"/>
              <a:cs typeface="Times New Roman"/>
            </a:endParaRPr>
          </a:p>
          <a:p>
            <a:pPr>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p:txBody>
      </p:sp>
      <p:sp>
        <p:nvSpPr>
          <p:cNvPr id="18" name="Text Box 2"/>
          <p:cNvSpPr txBox="1">
            <a:spLocks noChangeArrowheads="1"/>
          </p:cNvSpPr>
          <p:nvPr/>
        </p:nvSpPr>
        <p:spPr bwMode="auto">
          <a:xfrm>
            <a:off x="2771801" y="3501008"/>
            <a:ext cx="3562138" cy="936104"/>
          </a:xfrm>
          <a:prstGeom prst="rect">
            <a:avLst/>
          </a:prstGeom>
          <a:solidFill>
            <a:srgbClr val="FEF2E8"/>
          </a:solidFill>
          <a:ln w="28575">
            <a:solidFill>
              <a:schemeClr val="accent6">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E36C0A"/>
                </a:solidFill>
                <a:effectLst/>
                <a:latin typeface="Calibri"/>
                <a:ea typeface="Calibri"/>
                <a:cs typeface="Times New Roman"/>
              </a:rPr>
              <a:t>Encoding</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That information is then changed into a way that the brain can understand and store it.</a:t>
            </a:r>
            <a:endParaRPr lang="en-GB" sz="1100" dirty="0">
              <a:effectLst/>
              <a:latin typeface="Calibri"/>
              <a:ea typeface="Calibri"/>
              <a:cs typeface="Times New Roman"/>
            </a:endParaRPr>
          </a:p>
          <a:p>
            <a:pPr>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p:txBody>
      </p:sp>
      <p:sp>
        <p:nvSpPr>
          <p:cNvPr id="19" name="Text Box 2"/>
          <p:cNvSpPr txBox="1">
            <a:spLocks noChangeArrowheads="1"/>
          </p:cNvSpPr>
          <p:nvPr/>
        </p:nvSpPr>
        <p:spPr bwMode="auto">
          <a:xfrm>
            <a:off x="2759187" y="4581128"/>
            <a:ext cx="3562139" cy="902335"/>
          </a:xfrm>
          <a:prstGeom prst="rect">
            <a:avLst/>
          </a:prstGeom>
          <a:solidFill>
            <a:srgbClr val="E5F3F7"/>
          </a:solidFill>
          <a:ln w="28575">
            <a:solidFill>
              <a:schemeClr val="accent1">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95B3D7"/>
                </a:solidFill>
                <a:effectLst/>
                <a:latin typeface="Calibri"/>
                <a:ea typeface="Calibri"/>
                <a:cs typeface="Times New Roman"/>
              </a:rPr>
              <a:t>Storage</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Once encoded, the information is stored into your memory.</a:t>
            </a:r>
            <a:endParaRPr lang="en-GB" sz="1100" dirty="0">
              <a:effectLst/>
              <a:latin typeface="Calibri"/>
              <a:ea typeface="Calibri"/>
              <a:cs typeface="Times New Roman"/>
            </a:endParaRPr>
          </a:p>
          <a:p>
            <a:pPr>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p:txBody>
      </p:sp>
      <p:sp>
        <p:nvSpPr>
          <p:cNvPr id="22" name="Down Arrow 21"/>
          <p:cNvSpPr/>
          <p:nvPr/>
        </p:nvSpPr>
        <p:spPr>
          <a:xfrm>
            <a:off x="4521119" y="2234168"/>
            <a:ext cx="63500" cy="252095"/>
          </a:xfrm>
          <a:prstGeom prst="downArrow">
            <a:avLst/>
          </a:prstGeom>
          <a:solidFill>
            <a:sysClr val="windowText" lastClr="000000"/>
          </a:solidFill>
          <a:ln w="25400" cap="flat" cmpd="sng" algn="ctr">
            <a:solidFill>
              <a:sysClr val="windowText" lastClr="000000">
                <a:shade val="50000"/>
              </a:sys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23" name="Down Arrow 22"/>
          <p:cNvSpPr/>
          <p:nvPr/>
        </p:nvSpPr>
        <p:spPr>
          <a:xfrm>
            <a:off x="4523421" y="3273476"/>
            <a:ext cx="63500" cy="252095"/>
          </a:xfrm>
          <a:prstGeom prst="downArrow">
            <a:avLst/>
          </a:prstGeom>
          <a:solidFill>
            <a:sysClr val="windowText" lastClr="000000"/>
          </a:solidFill>
          <a:ln w="25400" cap="flat" cmpd="sng" algn="ctr">
            <a:solidFill>
              <a:sysClr val="windowText" lastClr="000000">
                <a:shade val="50000"/>
              </a:sys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24" name="Down Arrow 23"/>
          <p:cNvSpPr/>
          <p:nvPr/>
        </p:nvSpPr>
        <p:spPr>
          <a:xfrm>
            <a:off x="4512916" y="4329033"/>
            <a:ext cx="63500" cy="252095"/>
          </a:xfrm>
          <a:prstGeom prst="downArrow">
            <a:avLst/>
          </a:prstGeom>
          <a:solidFill>
            <a:sysClr val="windowText" lastClr="000000"/>
          </a:solidFill>
          <a:ln w="25400" cap="flat" cmpd="sng" algn="ctr">
            <a:solidFill>
              <a:sysClr val="windowText" lastClr="000000">
                <a:shade val="50000"/>
              </a:sys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Tree>
    <p:extLst>
      <p:ext uri="{BB962C8B-B14F-4D97-AF65-F5344CB8AC3E}">
        <p14:creationId xmlns:p14="http://schemas.microsoft.com/office/powerpoint/2010/main" val="290753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2" grpId="0" animBg="1"/>
      <p:bldP spid="23" grpId="0" animBg="1"/>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Storage</a:t>
            </a:r>
            <a:endParaRPr lang="en-GB" dirty="0">
              <a:latin typeface="Calibri" panose="020F0502020204030204" pitchFamily="34" charset="0"/>
              <a:cs typeface="Calibri" panose="020F0502020204030204" pitchFamily="34" charset="0"/>
            </a:endParaRPr>
          </a:p>
        </p:txBody>
      </p:sp>
      <p:pic>
        <p:nvPicPr>
          <p:cNvPr id="2050" name="Picture 2" descr="Image result for clip art fili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988840"/>
            <a:ext cx="7162800" cy="33432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67544" y="5332115"/>
            <a:ext cx="8064896" cy="369332"/>
          </a:xfrm>
          <a:prstGeom prst="rect">
            <a:avLst/>
          </a:prstGeom>
          <a:noFill/>
        </p:spPr>
        <p:txBody>
          <a:bodyPr wrap="square" rtlCol="0">
            <a:spAutoFit/>
          </a:bodyPr>
          <a:lstStyle/>
          <a:p>
            <a:pPr algn="ctr"/>
            <a:r>
              <a:rPr lang="en-GB" dirty="0" smtClean="0">
                <a:latin typeface="Calibri" panose="020F0502020204030204" pitchFamily="34" charset="0"/>
                <a:cs typeface="Calibri" panose="020F0502020204030204" pitchFamily="34" charset="0"/>
              </a:rPr>
              <a:t>Storage is keeping the memory in your ‘filing cabinet’</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7897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The Process of Memory</a:t>
            </a:r>
            <a:endParaRPr lang="en-GB" dirty="0">
              <a:latin typeface="Calibri" panose="020F0502020204030204" pitchFamily="34" charset="0"/>
              <a:cs typeface="Calibri" panose="020F0502020204030204" pitchFamily="34" charset="0"/>
            </a:endParaRPr>
          </a:p>
        </p:txBody>
      </p:sp>
      <p:sp>
        <p:nvSpPr>
          <p:cNvPr id="16" name="Text Box 2"/>
          <p:cNvSpPr txBox="1">
            <a:spLocks noChangeArrowheads="1"/>
          </p:cNvSpPr>
          <p:nvPr/>
        </p:nvSpPr>
        <p:spPr bwMode="auto">
          <a:xfrm>
            <a:off x="2771800" y="1412776"/>
            <a:ext cx="3562139" cy="864096"/>
          </a:xfrm>
          <a:prstGeom prst="rect">
            <a:avLst/>
          </a:prstGeom>
          <a:solidFill>
            <a:schemeClr val="accent4">
              <a:lumMod val="20000"/>
              <a:lumOff val="80000"/>
            </a:schemeClr>
          </a:solidFill>
          <a:ln w="28575">
            <a:solidFill>
              <a:schemeClr val="accent4">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5F497A"/>
                </a:solidFill>
                <a:effectLst/>
                <a:latin typeface="Calibri"/>
                <a:ea typeface="Calibri"/>
                <a:cs typeface="Times New Roman"/>
              </a:rPr>
              <a:t>Attention</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First you must focus on something; this includes listening and looking.</a:t>
            </a:r>
            <a:endParaRPr lang="en-GB" sz="1100" dirty="0">
              <a:effectLst/>
              <a:latin typeface="Calibri"/>
              <a:ea typeface="Calibri"/>
              <a:cs typeface="Times New Roman"/>
            </a:endParaRPr>
          </a:p>
          <a:p>
            <a:pPr algn="just">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a:p>
            <a:pPr>
              <a:lnSpc>
                <a:spcPct val="115000"/>
              </a:lnSpc>
              <a:spcAft>
                <a:spcPts val="0"/>
              </a:spcAft>
            </a:pPr>
            <a:r>
              <a:rPr lang="en-GB" sz="1100" dirty="0">
                <a:effectLst/>
                <a:latin typeface="Calibri"/>
                <a:ea typeface="Calibri"/>
                <a:cs typeface="Times New Roman"/>
              </a:rPr>
              <a:t> </a:t>
            </a:r>
          </a:p>
        </p:txBody>
      </p:sp>
      <p:sp>
        <p:nvSpPr>
          <p:cNvPr id="17" name="Text Box 2"/>
          <p:cNvSpPr txBox="1">
            <a:spLocks noChangeArrowheads="1"/>
          </p:cNvSpPr>
          <p:nvPr/>
        </p:nvSpPr>
        <p:spPr bwMode="auto">
          <a:xfrm>
            <a:off x="2759187" y="2455243"/>
            <a:ext cx="3562139" cy="864096"/>
          </a:xfrm>
          <a:prstGeom prst="rect">
            <a:avLst/>
          </a:prstGeom>
          <a:solidFill>
            <a:srgbClr val="F2F6EA"/>
          </a:solidFill>
          <a:ln w="28575">
            <a:solidFill>
              <a:schemeClr val="accent3">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76923C"/>
                </a:solidFill>
                <a:effectLst/>
                <a:latin typeface="Calibri"/>
                <a:ea typeface="Calibri"/>
                <a:cs typeface="Times New Roman"/>
              </a:rPr>
              <a:t>Information Processing</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Then you have to process and understand that information.</a:t>
            </a:r>
            <a:endParaRPr lang="en-GB" sz="1100" dirty="0">
              <a:effectLst/>
              <a:latin typeface="Calibri"/>
              <a:ea typeface="Calibri"/>
              <a:cs typeface="Times New Roman"/>
            </a:endParaRPr>
          </a:p>
          <a:p>
            <a:pPr>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p:txBody>
      </p:sp>
      <p:sp>
        <p:nvSpPr>
          <p:cNvPr id="18" name="Text Box 2"/>
          <p:cNvSpPr txBox="1">
            <a:spLocks noChangeArrowheads="1"/>
          </p:cNvSpPr>
          <p:nvPr/>
        </p:nvSpPr>
        <p:spPr bwMode="auto">
          <a:xfrm>
            <a:off x="2771801" y="3501008"/>
            <a:ext cx="3562138" cy="936104"/>
          </a:xfrm>
          <a:prstGeom prst="rect">
            <a:avLst/>
          </a:prstGeom>
          <a:solidFill>
            <a:srgbClr val="FEF2E8"/>
          </a:solidFill>
          <a:ln w="28575">
            <a:solidFill>
              <a:schemeClr val="accent6">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E36C0A"/>
                </a:solidFill>
                <a:effectLst/>
                <a:latin typeface="Calibri"/>
                <a:ea typeface="Calibri"/>
                <a:cs typeface="Times New Roman"/>
              </a:rPr>
              <a:t>Encoding</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That information is then changed into a way that the brain can understand and store it.</a:t>
            </a:r>
            <a:endParaRPr lang="en-GB" sz="1100" dirty="0">
              <a:effectLst/>
              <a:latin typeface="Calibri"/>
              <a:ea typeface="Calibri"/>
              <a:cs typeface="Times New Roman"/>
            </a:endParaRPr>
          </a:p>
          <a:p>
            <a:pPr>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p:txBody>
      </p:sp>
      <p:sp>
        <p:nvSpPr>
          <p:cNvPr id="19" name="Text Box 2"/>
          <p:cNvSpPr txBox="1">
            <a:spLocks noChangeArrowheads="1"/>
          </p:cNvSpPr>
          <p:nvPr/>
        </p:nvSpPr>
        <p:spPr bwMode="auto">
          <a:xfrm>
            <a:off x="2759187" y="4581128"/>
            <a:ext cx="3562139" cy="902335"/>
          </a:xfrm>
          <a:prstGeom prst="rect">
            <a:avLst/>
          </a:prstGeom>
          <a:solidFill>
            <a:srgbClr val="E5F3F7"/>
          </a:solidFill>
          <a:ln w="28575">
            <a:solidFill>
              <a:schemeClr val="accent1">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95B3D7"/>
                </a:solidFill>
                <a:effectLst/>
                <a:latin typeface="Calibri"/>
                <a:ea typeface="Calibri"/>
                <a:cs typeface="Times New Roman"/>
              </a:rPr>
              <a:t>Storage</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Once encoded, the information is stored into your memory.</a:t>
            </a:r>
            <a:endParaRPr lang="en-GB" sz="1100" dirty="0">
              <a:effectLst/>
              <a:latin typeface="Calibri"/>
              <a:ea typeface="Calibri"/>
              <a:cs typeface="Times New Roman"/>
            </a:endParaRPr>
          </a:p>
          <a:p>
            <a:pPr>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p:txBody>
      </p:sp>
      <p:sp>
        <p:nvSpPr>
          <p:cNvPr id="20" name="Text Box 2"/>
          <p:cNvSpPr txBox="1">
            <a:spLocks noChangeArrowheads="1"/>
          </p:cNvSpPr>
          <p:nvPr/>
        </p:nvSpPr>
        <p:spPr bwMode="auto">
          <a:xfrm>
            <a:off x="2771800" y="5661248"/>
            <a:ext cx="3562139" cy="1080120"/>
          </a:xfrm>
          <a:prstGeom prst="rect">
            <a:avLst/>
          </a:prstGeom>
          <a:solidFill>
            <a:srgbClr val="FFEBFE"/>
          </a:solidFill>
          <a:ln w="28575">
            <a:solidFill>
              <a:srgbClr val="FFC5FC"/>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400" b="1" dirty="0">
                <a:solidFill>
                  <a:srgbClr val="CE8CCE"/>
                </a:solidFill>
                <a:effectLst/>
                <a:latin typeface="Calibri"/>
                <a:ea typeface="Calibri"/>
                <a:cs typeface="Times New Roman"/>
              </a:rPr>
              <a:t>Retrieval</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Once it has been stored, we must be able to pull the information back out; as and when we need it.</a:t>
            </a:r>
            <a:endParaRPr lang="en-GB" sz="1100" dirty="0">
              <a:effectLst/>
              <a:latin typeface="Calibri"/>
              <a:ea typeface="Calibri"/>
              <a:cs typeface="Times New Roman"/>
            </a:endParaRPr>
          </a:p>
          <a:p>
            <a:pPr>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p:txBody>
      </p:sp>
      <p:sp>
        <p:nvSpPr>
          <p:cNvPr id="22" name="Down Arrow 21"/>
          <p:cNvSpPr/>
          <p:nvPr/>
        </p:nvSpPr>
        <p:spPr>
          <a:xfrm>
            <a:off x="4521119" y="2234168"/>
            <a:ext cx="63500" cy="252095"/>
          </a:xfrm>
          <a:prstGeom prst="downArrow">
            <a:avLst/>
          </a:prstGeom>
          <a:solidFill>
            <a:sysClr val="windowText" lastClr="000000"/>
          </a:solidFill>
          <a:ln w="25400" cap="flat" cmpd="sng" algn="ctr">
            <a:solidFill>
              <a:sysClr val="windowText" lastClr="000000">
                <a:shade val="50000"/>
              </a:sys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23" name="Down Arrow 22"/>
          <p:cNvSpPr/>
          <p:nvPr/>
        </p:nvSpPr>
        <p:spPr>
          <a:xfrm>
            <a:off x="4523421" y="3273476"/>
            <a:ext cx="63500" cy="252095"/>
          </a:xfrm>
          <a:prstGeom prst="downArrow">
            <a:avLst/>
          </a:prstGeom>
          <a:solidFill>
            <a:sysClr val="windowText" lastClr="000000"/>
          </a:solidFill>
          <a:ln w="25400" cap="flat" cmpd="sng" algn="ctr">
            <a:solidFill>
              <a:sysClr val="windowText" lastClr="000000">
                <a:shade val="50000"/>
              </a:sys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24" name="Down Arrow 23"/>
          <p:cNvSpPr/>
          <p:nvPr/>
        </p:nvSpPr>
        <p:spPr>
          <a:xfrm>
            <a:off x="4512916" y="4329033"/>
            <a:ext cx="63500" cy="252095"/>
          </a:xfrm>
          <a:prstGeom prst="downArrow">
            <a:avLst/>
          </a:prstGeom>
          <a:solidFill>
            <a:sysClr val="windowText" lastClr="000000"/>
          </a:solidFill>
          <a:ln w="25400" cap="flat" cmpd="sng" algn="ctr">
            <a:solidFill>
              <a:sysClr val="windowText" lastClr="000000">
                <a:shade val="50000"/>
              </a:sys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25" name="Down Arrow 24"/>
          <p:cNvSpPr/>
          <p:nvPr/>
        </p:nvSpPr>
        <p:spPr>
          <a:xfrm>
            <a:off x="4523421" y="5409153"/>
            <a:ext cx="63500" cy="252095"/>
          </a:xfrm>
          <a:prstGeom prst="downArrow">
            <a:avLst/>
          </a:prstGeom>
          <a:solidFill>
            <a:sysClr val="windowText" lastClr="000000"/>
          </a:solidFill>
          <a:ln w="25400" cap="flat" cmpd="sng" algn="ctr">
            <a:solidFill>
              <a:sysClr val="windowText" lastClr="000000">
                <a:shade val="50000"/>
              </a:sys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Tree>
    <p:extLst>
      <p:ext uri="{BB962C8B-B14F-4D97-AF65-F5344CB8AC3E}">
        <p14:creationId xmlns:p14="http://schemas.microsoft.com/office/powerpoint/2010/main" val="290753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2" grpId="0" animBg="1"/>
      <p:bldP spid="23" grpId="0" animBg="1"/>
      <p:bldP spid="24" grpId="0" animBg="1"/>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Retrieval</a:t>
            </a:r>
            <a:endParaRPr lang="en-GB" dirty="0">
              <a:latin typeface="Calibri" panose="020F0502020204030204" pitchFamily="34" charset="0"/>
              <a:cs typeface="Calibri" panose="020F0502020204030204" pitchFamily="34" charset="0"/>
            </a:endParaRPr>
          </a:p>
        </p:txBody>
      </p:sp>
      <p:pic>
        <p:nvPicPr>
          <p:cNvPr id="3074" name="Picture 2" descr="Image result for clip art fili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2132856"/>
            <a:ext cx="4286250" cy="32099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67544" y="5661248"/>
            <a:ext cx="8064896" cy="369332"/>
          </a:xfrm>
          <a:prstGeom prst="rect">
            <a:avLst/>
          </a:prstGeom>
          <a:noFill/>
        </p:spPr>
        <p:txBody>
          <a:bodyPr wrap="square" rtlCol="0">
            <a:spAutoFit/>
          </a:bodyPr>
          <a:lstStyle/>
          <a:p>
            <a:pPr algn="ctr"/>
            <a:r>
              <a:rPr lang="en-GB" dirty="0" smtClean="0">
                <a:latin typeface="Calibri" panose="020F0502020204030204" pitchFamily="34" charset="0"/>
                <a:cs typeface="Calibri" panose="020F0502020204030204" pitchFamily="34" charset="0"/>
              </a:rPr>
              <a:t>Retrieval is going into your ‘filing cabinet’ and picking the right memory to take out </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3863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The Process of Memory</a:t>
            </a:r>
            <a:endParaRPr lang="en-GB" dirty="0">
              <a:latin typeface="Calibri" panose="020F0502020204030204" pitchFamily="34" charset="0"/>
              <a:cs typeface="Calibri" panose="020F0502020204030204" pitchFamily="34" charset="0"/>
            </a:endParaRPr>
          </a:p>
        </p:txBody>
      </p:sp>
      <p:sp>
        <p:nvSpPr>
          <p:cNvPr id="16" name="Text Box 2"/>
          <p:cNvSpPr txBox="1">
            <a:spLocks noChangeArrowheads="1"/>
          </p:cNvSpPr>
          <p:nvPr/>
        </p:nvSpPr>
        <p:spPr bwMode="auto">
          <a:xfrm>
            <a:off x="2771800" y="1412776"/>
            <a:ext cx="3562139" cy="864096"/>
          </a:xfrm>
          <a:prstGeom prst="rect">
            <a:avLst/>
          </a:prstGeom>
          <a:solidFill>
            <a:schemeClr val="accent4">
              <a:lumMod val="20000"/>
              <a:lumOff val="80000"/>
            </a:schemeClr>
          </a:solidFill>
          <a:ln w="28575">
            <a:solidFill>
              <a:schemeClr val="accent4">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5F497A"/>
                </a:solidFill>
                <a:effectLst/>
                <a:latin typeface="Calibri"/>
                <a:ea typeface="Calibri"/>
                <a:cs typeface="Times New Roman"/>
              </a:rPr>
              <a:t>Attention</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First you must focus on something; this includes listening and looking.</a:t>
            </a:r>
            <a:endParaRPr lang="en-GB" sz="1100" dirty="0">
              <a:effectLst/>
              <a:latin typeface="Calibri"/>
              <a:ea typeface="Calibri"/>
              <a:cs typeface="Times New Roman"/>
            </a:endParaRPr>
          </a:p>
          <a:p>
            <a:pPr algn="just">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a:p>
            <a:pPr>
              <a:lnSpc>
                <a:spcPct val="115000"/>
              </a:lnSpc>
              <a:spcAft>
                <a:spcPts val="0"/>
              </a:spcAft>
            </a:pPr>
            <a:r>
              <a:rPr lang="en-GB" sz="1100" dirty="0">
                <a:effectLst/>
                <a:latin typeface="Calibri"/>
                <a:ea typeface="Calibri"/>
                <a:cs typeface="Times New Roman"/>
              </a:rPr>
              <a:t> </a:t>
            </a:r>
          </a:p>
        </p:txBody>
      </p:sp>
      <p:sp>
        <p:nvSpPr>
          <p:cNvPr id="17" name="Text Box 2"/>
          <p:cNvSpPr txBox="1">
            <a:spLocks noChangeArrowheads="1"/>
          </p:cNvSpPr>
          <p:nvPr/>
        </p:nvSpPr>
        <p:spPr bwMode="auto">
          <a:xfrm>
            <a:off x="2759187" y="2455243"/>
            <a:ext cx="3562139" cy="864096"/>
          </a:xfrm>
          <a:prstGeom prst="rect">
            <a:avLst/>
          </a:prstGeom>
          <a:solidFill>
            <a:srgbClr val="F2F6EA"/>
          </a:solidFill>
          <a:ln w="28575">
            <a:solidFill>
              <a:schemeClr val="accent3">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76923C"/>
                </a:solidFill>
                <a:effectLst/>
                <a:latin typeface="Calibri"/>
                <a:ea typeface="Calibri"/>
                <a:cs typeface="Times New Roman"/>
              </a:rPr>
              <a:t>Information Processing</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Then you have to process and understand that information.</a:t>
            </a:r>
            <a:endParaRPr lang="en-GB" sz="1100" dirty="0">
              <a:effectLst/>
              <a:latin typeface="Calibri"/>
              <a:ea typeface="Calibri"/>
              <a:cs typeface="Times New Roman"/>
            </a:endParaRPr>
          </a:p>
          <a:p>
            <a:pPr>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p:txBody>
      </p:sp>
      <p:sp>
        <p:nvSpPr>
          <p:cNvPr id="18" name="Text Box 2"/>
          <p:cNvSpPr txBox="1">
            <a:spLocks noChangeArrowheads="1"/>
          </p:cNvSpPr>
          <p:nvPr/>
        </p:nvSpPr>
        <p:spPr bwMode="auto">
          <a:xfrm>
            <a:off x="2771801" y="3501008"/>
            <a:ext cx="3562138" cy="936104"/>
          </a:xfrm>
          <a:prstGeom prst="rect">
            <a:avLst/>
          </a:prstGeom>
          <a:solidFill>
            <a:srgbClr val="FEF2E8"/>
          </a:solidFill>
          <a:ln w="28575">
            <a:solidFill>
              <a:schemeClr val="accent6">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E36C0A"/>
                </a:solidFill>
                <a:effectLst/>
                <a:latin typeface="Calibri"/>
                <a:ea typeface="Calibri"/>
                <a:cs typeface="Times New Roman"/>
              </a:rPr>
              <a:t>Encoding</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That information is then changed into a way that the brain can understand and store it.</a:t>
            </a:r>
            <a:endParaRPr lang="en-GB" sz="1100" dirty="0">
              <a:effectLst/>
              <a:latin typeface="Calibri"/>
              <a:ea typeface="Calibri"/>
              <a:cs typeface="Times New Roman"/>
            </a:endParaRPr>
          </a:p>
          <a:p>
            <a:pPr>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p:txBody>
      </p:sp>
      <p:sp>
        <p:nvSpPr>
          <p:cNvPr id="19" name="Text Box 2"/>
          <p:cNvSpPr txBox="1">
            <a:spLocks noChangeArrowheads="1"/>
          </p:cNvSpPr>
          <p:nvPr/>
        </p:nvSpPr>
        <p:spPr bwMode="auto">
          <a:xfrm>
            <a:off x="2759187" y="4581128"/>
            <a:ext cx="3562139" cy="902335"/>
          </a:xfrm>
          <a:prstGeom prst="rect">
            <a:avLst/>
          </a:prstGeom>
          <a:solidFill>
            <a:srgbClr val="E5F3F7"/>
          </a:solidFill>
          <a:ln w="28575">
            <a:solidFill>
              <a:schemeClr val="accent1">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95B3D7"/>
                </a:solidFill>
                <a:effectLst/>
                <a:latin typeface="Calibri"/>
                <a:ea typeface="Calibri"/>
                <a:cs typeface="Times New Roman"/>
              </a:rPr>
              <a:t>Storage</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Once encoded, the information is stored into your memory.</a:t>
            </a:r>
            <a:endParaRPr lang="en-GB" sz="1100" dirty="0">
              <a:effectLst/>
              <a:latin typeface="Calibri"/>
              <a:ea typeface="Calibri"/>
              <a:cs typeface="Times New Roman"/>
            </a:endParaRPr>
          </a:p>
          <a:p>
            <a:pPr>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p:txBody>
      </p:sp>
      <p:sp>
        <p:nvSpPr>
          <p:cNvPr id="20" name="Text Box 2"/>
          <p:cNvSpPr txBox="1">
            <a:spLocks noChangeArrowheads="1"/>
          </p:cNvSpPr>
          <p:nvPr/>
        </p:nvSpPr>
        <p:spPr bwMode="auto">
          <a:xfrm>
            <a:off x="2771800" y="5661248"/>
            <a:ext cx="3562139" cy="1080120"/>
          </a:xfrm>
          <a:prstGeom prst="rect">
            <a:avLst/>
          </a:prstGeom>
          <a:solidFill>
            <a:srgbClr val="FFEBFE"/>
          </a:solidFill>
          <a:ln w="28575">
            <a:solidFill>
              <a:srgbClr val="FFC5FC"/>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400" b="1" dirty="0">
                <a:solidFill>
                  <a:srgbClr val="CE8CCE"/>
                </a:solidFill>
                <a:effectLst/>
                <a:latin typeface="Calibri"/>
                <a:ea typeface="Calibri"/>
                <a:cs typeface="Times New Roman"/>
              </a:rPr>
              <a:t>Retrieval</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Once it has been stored, we must be able to pull the information back out; as and when we need it.</a:t>
            </a:r>
            <a:endParaRPr lang="en-GB" sz="1100" dirty="0">
              <a:effectLst/>
              <a:latin typeface="Calibri"/>
              <a:ea typeface="Calibri"/>
              <a:cs typeface="Times New Roman"/>
            </a:endParaRPr>
          </a:p>
          <a:p>
            <a:pPr>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p:txBody>
      </p:sp>
      <p:sp>
        <p:nvSpPr>
          <p:cNvPr id="22" name="Down Arrow 21"/>
          <p:cNvSpPr/>
          <p:nvPr/>
        </p:nvSpPr>
        <p:spPr>
          <a:xfrm>
            <a:off x="4521119" y="2234168"/>
            <a:ext cx="63500" cy="252095"/>
          </a:xfrm>
          <a:prstGeom prst="downArrow">
            <a:avLst/>
          </a:prstGeom>
          <a:solidFill>
            <a:sysClr val="windowText" lastClr="000000"/>
          </a:solidFill>
          <a:ln w="25400" cap="flat" cmpd="sng" algn="ctr">
            <a:solidFill>
              <a:sysClr val="windowText" lastClr="000000">
                <a:shade val="50000"/>
              </a:sys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23" name="Down Arrow 22"/>
          <p:cNvSpPr/>
          <p:nvPr/>
        </p:nvSpPr>
        <p:spPr>
          <a:xfrm>
            <a:off x="4523421" y="3273476"/>
            <a:ext cx="63500" cy="252095"/>
          </a:xfrm>
          <a:prstGeom prst="downArrow">
            <a:avLst/>
          </a:prstGeom>
          <a:solidFill>
            <a:sysClr val="windowText" lastClr="000000"/>
          </a:solidFill>
          <a:ln w="25400" cap="flat" cmpd="sng" algn="ctr">
            <a:solidFill>
              <a:sysClr val="windowText" lastClr="000000">
                <a:shade val="50000"/>
              </a:sys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24" name="Down Arrow 23"/>
          <p:cNvSpPr/>
          <p:nvPr/>
        </p:nvSpPr>
        <p:spPr>
          <a:xfrm>
            <a:off x="4512916" y="4329033"/>
            <a:ext cx="63500" cy="252095"/>
          </a:xfrm>
          <a:prstGeom prst="downArrow">
            <a:avLst/>
          </a:prstGeom>
          <a:solidFill>
            <a:sysClr val="windowText" lastClr="000000"/>
          </a:solidFill>
          <a:ln w="25400" cap="flat" cmpd="sng" algn="ctr">
            <a:solidFill>
              <a:sysClr val="windowText" lastClr="000000">
                <a:shade val="50000"/>
              </a:sys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25" name="Down Arrow 24"/>
          <p:cNvSpPr/>
          <p:nvPr/>
        </p:nvSpPr>
        <p:spPr>
          <a:xfrm>
            <a:off x="4523421" y="5409153"/>
            <a:ext cx="63500" cy="252095"/>
          </a:xfrm>
          <a:prstGeom prst="downArrow">
            <a:avLst/>
          </a:prstGeom>
          <a:solidFill>
            <a:sysClr val="windowText" lastClr="000000"/>
          </a:solidFill>
          <a:ln w="25400" cap="flat" cmpd="sng" algn="ctr">
            <a:solidFill>
              <a:sysClr val="windowText" lastClr="000000">
                <a:shade val="50000"/>
              </a:sys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Tree>
    <p:extLst>
      <p:ext uri="{BB962C8B-B14F-4D97-AF65-F5344CB8AC3E}">
        <p14:creationId xmlns:p14="http://schemas.microsoft.com/office/powerpoint/2010/main" val="290753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2" grpId="0" animBg="1"/>
      <p:bldP spid="23" grpId="0" animBg="1"/>
      <p:bldP spid="24" grpId="0" animBg="1"/>
      <p:bldP spid="2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GB" dirty="0" smtClean="0"/>
              <a:t>break</a:t>
            </a:r>
            <a:endParaRPr lang="en-GB" dirty="0"/>
          </a:p>
        </p:txBody>
      </p:sp>
      <p:pic>
        <p:nvPicPr>
          <p:cNvPr id="7" name="Picture 14" descr="Image result for coffee break clipart">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1880" y="3645024"/>
            <a:ext cx="2448272" cy="2223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9817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result for executive function">
            <a:hlinkClick r:id="rId3"/>
          </p:cNvPr>
          <p:cNvPicPr/>
          <p:nvPr/>
        </p:nvPicPr>
        <p:blipFill>
          <a:blip r:embed="rId4" cstate="print">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084470" y="3573016"/>
            <a:ext cx="2952328" cy="2448272"/>
          </a:xfrm>
          <a:prstGeom prst="rect">
            <a:avLst/>
          </a:prstGeom>
          <a:ln>
            <a:noFill/>
          </a:ln>
          <a:effectLst>
            <a:softEdge rad="112500"/>
          </a:effectLst>
        </p:spPr>
      </p:pic>
      <p:sp>
        <p:nvSpPr>
          <p:cNvPr id="2" name="Title 1"/>
          <p:cNvSpPr>
            <a:spLocks noGrp="1"/>
          </p:cNvSpPr>
          <p:nvPr>
            <p:ph type="ctrTitle"/>
          </p:nvPr>
        </p:nvSpPr>
        <p:spPr/>
        <p:txBody>
          <a:bodyPr/>
          <a:lstStyle/>
          <a:p>
            <a:pPr algn="ctr"/>
            <a:r>
              <a:rPr lang="en-GB" dirty="0" smtClean="0">
                <a:latin typeface="Calibri" panose="020F0502020204030204" pitchFamily="34" charset="0"/>
                <a:cs typeface="Calibri" panose="020F0502020204030204" pitchFamily="34" charset="0"/>
              </a:rPr>
              <a:t>Welcome!</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278291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Different types of memory</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GB" b="1" dirty="0" smtClean="0">
                <a:solidFill>
                  <a:schemeClr val="accent2">
                    <a:lumMod val="75000"/>
                  </a:schemeClr>
                </a:solidFill>
                <a:latin typeface="Calibri" panose="020F0502020204030204" pitchFamily="34" charset="0"/>
                <a:cs typeface="Calibri" panose="020F0502020204030204" pitchFamily="34" charset="0"/>
              </a:rPr>
              <a:t>Working Memory: </a:t>
            </a:r>
            <a:r>
              <a:rPr lang="en-GB" dirty="0">
                <a:latin typeface="Calibri" panose="020F0502020204030204" pitchFamily="34" charset="0"/>
                <a:cs typeface="Calibri" panose="020F0502020204030204" pitchFamily="34" charset="0"/>
              </a:rPr>
              <a:t>i</a:t>
            </a:r>
            <a:r>
              <a:rPr lang="en-GB" dirty="0" smtClean="0">
                <a:latin typeface="Calibri" panose="020F0502020204030204" pitchFamily="34" charset="0"/>
                <a:cs typeface="Calibri" panose="020F0502020204030204" pitchFamily="34" charset="0"/>
              </a:rPr>
              <a:t>s </a:t>
            </a:r>
            <a:r>
              <a:rPr lang="en-GB" dirty="0">
                <a:latin typeface="Calibri" panose="020F0502020204030204" pitchFamily="34" charset="0"/>
                <a:cs typeface="Calibri" panose="020F0502020204030204" pitchFamily="34" charset="0"/>
              </a:rPr>
              <a:t>your ability to temporarily hold information while manipulating it in your mind. An example of this is mental </a:t>
            </a:r>
            <a:r>
              <a:rPr lang="en-GB" dirty="0" smtClean="0">
                <a:latin typeface="Calibri" panose="020F0502020204030204" pitchFamily="34" charset="0"/>
                <a:cs typeface="Calibri" panose="020F0502020204030204" pitchFamily="34" charset="0"/>
              </a:rPr>
              <a:t>arithmetic</a:t>
            </a:r>
            <a:endParaRPr lang="en-GB" b="1" dirty="0" smtClean="0">
              <a:latin typeface="Calibri" panose="020F0502020204030204" pitchFamily="34" charset="0"/>
              <a:cs typeface="Calibri" panose="020F0502020204030204" pitchFamily="34" charset="0"/>
            </a:endParaRPr>
          </a:p>
          <a:p>
            <a:pPr marL="0" indent="0">
              <a:buNone/>
            </a:pPr>
            <a:endParaRPr lang="en-GB" b="1" dirty="0" smtClean="0">
              <a:solidFill>
                <a:schemeClr val="accent2">
                  <a:lumMod val="75000"/>
                </a:schemeClr>
              </a:solidFill>
              <a:latin typeface="Calibri" panose="020F0502020204030204" pitchFamily="34" charset="0"/>
              <a:cs typeface="Calibri" panose="020F0502020204030204" pitchFamily="34" charset="0"/>
            </a:endParaRPr>
          </a:p>
          <a:p>
            <a:r>
              <a:rPr lang="en-GB" b="1" dirty="0" smtClean="0">
                <a:solidFill>
                  <a:schemeClr val="accent2">
                    <a:lumMod val="75000"/>
                  </a:schemeClr>
                </a:solidFill>
                <a:latin typeface="Calibri" panose="020F0502020204030204" pitchFamily="34" charset="0"/>
                <a:cs typeface="Calibri" panose="020F0502020204030204" pitchFamily="34" charset="0"/>
              </a:rPr>
              <a:t>Immediate Memory or Short –Term Memory: </a:t>
            </a:r>
            <a:r>
              <a:rPr lang="en-GB" dirty="0" smtClean="0">
                <a:latin typeface="Calibri" panose="020F0502020204030204" pitchFamily="34" charset="0"/>
                <a:cs typeface="Calibri" panose="020F0502020204030204" pitchFamily="34" charset="0"/>
              </a:rPr>
              <a:t>is </a:t>
            </a:r>
            <a:r>
              <a:rPr lang="en-GB" dirty="0">
                <a:latin typeface="Calibri" panose="020F0502020204030204" pitchFamily="34" charset="0"/>
                <a:cs typeface="Calibri" panose="020F0502020204030204" pitchFamily="34" charset="0"/>
              </a:rPr>
              <a:t>your ability to remember information for a few seconds or minutes such as remembering a phone number for long enough to dial </a:t>
            </a:r>
            <a:r>
              <a:rPr lang="en-GB" dirty="0" smtClean="0">
                <a:latin typeface="Calibri" panose="020F0502020204030204" pitchFamily="34" charset="0"/>
                <a:cs typeface="Calibri" panose="020F0502020204030204" pitchFamily="34" charset="0"/>
              </a:rPr>
              <a:t>it</a:t>
            </a:r>
          </a:p>
          <a:p>
            <a:endParaRPr lang="en-GB" b="1" dirty="0" smtClean="0">
              <a:solidFill>
                <a:schemeClr val="accent2">
                  <a:lumMod val="75000"/>
                </a:schemeClr>
              </a:solidFill>
              <a:latin typeface="Calibri" panose="020F0502020204030204" pitchFamily="34" charset="0"/>
              <a:cs typeface="Calibri" panose="020F0502020204030204" pitchFamily="34" charset="0"/>
            </a:endParaRPr>
          </a:p>
          <a:p>
            <a:r>
              <a:rPr lang="en-GB" b="1" dirty="0" smtClean="0">
                <a:solidFill>
                  <a:schemeClr val="accent2">
                    <a:lumMod val="75000"/>
                  </a:schemeClr>
                </a:solidFill>
                <a:latin typeface="Calibri" panose="020F0502020204030204" pitchFamily="34" charset="0"/>
                <a:cs typeface="Calibri" panose="020F0502020204030204" pitchFamily="34" charset="0"/>
              </a:rPr>
              <a:t>Delayed or Long-Term Memory: </a:t>
            </a:r>
            <a:r>
              <a:rPr lang="en-GB" dirty="0">
                <a:latin typeface="Calibri" panose="020F0502020204030204" pitchFamily="34" charset="0"/>
                <a:cs typeface="Calibri" panose="020F0502020204030204" pitchFamily="34" charset="0"/>
              </a:rPr>
              <a:t>refers to your memory for information over longer periods of time. For example your ability to remember things from years </a:t>
            </a:r>
            <a:r>
              <a:rPr lang="en-GB" dirty="0" smtClean="0">
                <a:latin typeface="Calibri" panose="020F0502020204030204" pitchFamily="34" charset="0"/>
                <a:cs typeface="Calibri" panose="020F0502020204030204" pitchFamily="34" charset="0"/>
              </a:rPr>
              <a:t>ago</a:t>
            </a:r>
            <a:r>
              <a:rPr lang="en-GB" dirty="0">
                <a:latin typeface="Calibri" panose="020F0502020204030204" pitchFamily="34" charset="0"/>
                <a:cs typeface="Calibri" panose="020F0502020204030204" pitchFamily="34" charset="0"/>
              </a:rPr>
              <a:t>.</a:t>
            </a:r>
            <a:endParaRPr lang="en-GB" b="1" dirty="0" smtClean="0">
              <a:solidFill>
                <a:schemeClr val="accent2">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62312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Different types of memory</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GB" b="1" dirty="0" smtClean="0">
                <a:solidFill>
                  <a:schemeClr val="accent2">
                    <a:lumMod val="75000"/>
                  </a:schemeClr>
                </a:solidFill>
                <a:latin typeface="Calibri" panose="020F0502020204030204" pitchFamily="34" charset="0"/>
                <a:cs typeface="Calibri" panose="020F0502020204030204" pitchFamily="34" charset="0"/>
              </a:rPr>
              <a:t>Visual Memory: </a:t>
            </a:r>
            <a:r>
              <a:rPr lang="en-GB" dirty="0">
                <a:latin typeface="Calibri" panose="020F0502020204030204" pitchFamily="34" charset="0"/>
                <a:cs typeface="Calibri" panose="020F0502020204030204" pitchFamily="34" charset="0"/>
              </a:rPr>
              <a:t>involves things that you have seen such as faces, objects and pictures. </a:t>
            </a:r>
            <a:endParaRPr lang="en-GB" b="1" dirty="0">
              <a:solidFill>
                <a:schemeClr val="accent2">
                  <a:lumMod val="75000"/>
                </a:schemeClr>
              </a:solidFill>
              <a:latin typeface="Calibri" panose="020F0502020204030204" pitchFamily="34" charset="0"/>
              <a:cs typeface="Calibri" panose="020F0502020204030204" pitchFamily="34" charset="0"/>
            </a:endParaRPr>
          </a:p>
          <a:p>
            <a:endParaRPr lang="en-GB" b="1" dirty="0" smtClean="0">
              <a:solidFill>
                <a:schemeClr val="accent2">
                  <a:lumMod val="75000"/>
                </a:schemeClr>
              </a:solidFill>
              <a:latin typeface="Calibri" panose="020F0502020204030204" pitchFamily="34" charset="0"/>
              <a:cs typeface="Calibri" panose="020F0502020204030204" pitchFamily="34" charset="0"/>
            </a:endParaRPr>
          </a:p>
          <a:p>
            <a:r>
              <a:rPr lang="en-GB" b="1" dirty="0" smtClean="0">
                <a:solidFill>
                  <a:schemeClr val="accent2">
                    <a:lumMod val="75000"/>
                  </a:schemeClr>
                </a:solidFill>
                <a:latin typeface="Calibri" panose="020F0502020204030204" pitchFamily="34" charset="0"/>
                <a:cs typeface="Calibri" panose="020F0502020204030204" pitchFamily="34" charset="0"/>
              </a:rPr>
              <a:t>Verbal Memory: </a:t>
            </a:r>
            <a:r>
              <a:rPr lang="en-GB" dirty="0">
                <a:latin typeface="Calibri" panose="020F0502020204030204" pitchFamily="34" charset="0"/>
                <a:cs typeface="Calibri" panose="020F0502020204030204" pitchFamily="34" charset="0"/>
              </a:rPr>
              <a:t>is your memory for things you’ve heard or read.</a:t>
            </a:r>
            <a:endParaRPr lang="en-GB" b="1" dirty="0">
              <a:solidFill>
                <a:schemeClr val="accent2">
                  <a:lumMod val="75000"/>
                </a:schemeClr>
              </a:solidFill>
              <a:latin typeface="Calibri" panose="020F0502020204030204" pitchFamily="34" charset="0"/>
              <a:cs typeface="Calibri" panose="020F0502020204030204" pitchFamily="34" charset="0"/>
            </a:endParaRPr>
          </a:p>
        </p:txBody>
      </p:sp>
      <p:pic>
        <p:nvPicPr>
          <p:cNvPr id="4098" name="Picture 2" descr="Image result for speaki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05567"/>
            <a:ext cx="5184576" cy="276453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visual">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788024" y="3893803"/>
            <a:ext cx="3805972" cy="2588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000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3140968"/>
            <a:ext cx="8229600" cy="990600"/>
          </a:xfrm>
        </p:spPr>
        <p:txBody>
          <a:bodyPr>
            <a:normAutofit fontScale="90000"/>
          </a:bodyPr>
          <a:lstStyle/>
          <a:p>
            <a:pPr algn="ctr"/>
            <a:r>
              <a:rPr lang="en-GB" dirty="0" smtClean="0"/>
              <a:t>What kind of difficulties might someone with memory difficulties experience?</a:t>
            </a:r>
            <a:endParaRPr lang="en-GB" dirty="0"/>
          </a:p>
        </p:txBody>
      </p:sp>
    </p:spTree>
    <p:extLst>
      <p:ext uri="{BB962C8B-B14F-4D97-AF65-F5344CB8AC3E}">
        <p14:creationId xmlns:p14="http://schemas.microsoft.com/office/powerpoint/2010/main" val="15640067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ular Callout 3"/>
          <p:cNvSpPr/>
          <p:nvPr/>
        </p:nvSpPr>
        <p:spPr>
          <a:xfrm>
            <a:off x="3491880" y="764704"/>
            <a:ext cx="4826635" cy="1033145"/>
          </a:xfrm>
          <a:prstGeom prst="wedgeRectCallout">
            <a:avLst>
              <a:gd name="adj1" fmla="val -58102"/>
              <a:gd name="adj2" fmla="val 38040"/>
            </a:avLst>
          </a:prstGeom>
          <a:solidFill>
            <a:schemeClr val="accent1">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400">
                <a:solidFill>
                  <a:srgbClr val="0D0D0D"/>
                </a:solidFill>
                <a:effectLst/>
                <a:latin typeface="Calibri" panose="020F0502020204030204" pitchFamily="34" charset="0"/>
                <a:ea typeface="Calibri"/>
                <a:cs typeface="Calibri" panose="020F0502020204030204" pitchFamily="34" charset="0"/>
              </a:rPr>
              <a:t>I can remember things that people said years ago but I can’t seem to remember what people said or what happened yesterday</a:t>
            </a:r>
            <a:endParaRPr lang="en-GB" sz="1100">
              <a:effectLst/>
              <a:latin typeface="Calibri" panose="020F0502020204030204" pitchFamily="34" charset="0"/>
              <a:ea typeface="Calibri"/>
              <a:cs typeface="Calibri" panose="020F0502020204030204" pitchFamily="34" charset="0"/>
            </a:endParaRPr>
          </a:p>
        </p:txBody>
      </p:sp>
      <p:sp>
        <p:nvSpPr>
          <p:cNvPr id="5" name="Rectangular Callout 4"/>
          <p:cNvSpPr/>
          <p:nvPr/>
        </p:nvSpPr>
        <p:spPr>
          <a:xfrm>
            <a:off x="827584" y="2135167"/>
            <a:ext cx="4886325" cy="733425"/>
          </a:xfrm>
          <a:prstGeom prst="wedgeRectCallout">
            <a:avLst>
              <a:gd name="adj1" fmla="val 57576"/>
              <a:gd name="adj2" fmla="val -6536"/>
            </a:avLst>
          </a:prstGeom>
          <a:solidFill>
            <a:srgbClr val="F5D7E0"/>
          </a:solidFill>
          <a:ln>
            <a:solidFill>
              <a:srgbClr val="D44C7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400" dirty="0">
                <a:solidFill>
                  <a:srgbClr val="0D0D0D"/>
                </a:solidFill>
                <a:effectLst/>
                <a:latin typeface="Calibri" panose="020F0502020204030204" pitchFamily="34" charset="0"/>
                <a:ea typeface="Calibri"/>
                <a:cs typeface="Calibri" panose="020F0502020204030204" pitchFamily="34" charset="0"/>
              </a:rPr>
              <a:t>I’m able to recognise people’s faces but I find it hard to remember their names</a:t>
            </a:r>
            <a:r>
              <a:rPr lang="en-GB" sz="1400" dirty="0" smtClean="0">
                <a:solidFill>
                  <a:srgbClr val="0D0D0D"/>
                </a:solidFill>
                <a:effectLst/>
                <a:latin typeface="Calibri" panose="020F0502020204030204" pitchFamily="34" charset="0"/>
                <a:ea typeface="Calibri"/>
                <a:cs typeface="Calibri" panose="020F0502020204030204" pitchFamily="34" charset="0"/>
              </a:rPr>
              <a:t>.</a:t>
            </a:r>
            <a:r>
              <a:rPr lang="en-GB" sz="1100" dirty="0">
                <a:effectLst/>
                <a:latin typeface="Calibri" panose="020F0502020204030204" pitchFamily="34" charset="0"/>
                <a:ea typeface="Calibri"/>
                <a:cs typeface="Calibri" panose="020F0502020204030204" pitchFamily="34" charset="0"/>
              </a:rPr>
              <a:t> </a:t>
            </a:r>
          </a:p>
        </p:txBody>
      </p:sp>
      <p:sp>
        <p:nvSpPr>
          <p:cNvPr id="6" name="Rectangular Callout 5"/>
          <p:cNvSpPr/>
          <p:nvPr/>
        </p:nvSpPr>
        <p:spPr>
          <a:xfrm>
            <a:off x="3126730" y="3789040"/>
            <a:ext cx="4643120" cy="842645"/>
          </a:xfrm>
          <a:prstGeom prst="wedgeRectCallout">
            <a:avLst>
              <a:gd name="adj1" fmla="val -58102"/>
              <a:gd name="adj2" fmla="val 38040"/>
            </a:avLst>
          </a:prstGeom>
          <a:solidFill>
            <a:srgbClr val="FDF7D3"/>
          </a:solidFill>
          <a:ln>
            <a:solidFill>
              <a:srgbClr val="F1C10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400" dirty="0">
                <a:solidFill>
                  <a:srgbClr val="0D0D0D"/>
                </a:solidFill>
                <a:effectLst/>
                <a:latin typeface="Calibri" panose="020F0502020204030204" pitchFamily="34" charset="0"/>
                <a:ea typeface="Calibri"/>
                <a:cs typeface="Calibri" panose="020F0502020204030204" pitchFamily="34" charset="0"/>
              </a:rPr>
              <a:t>I can never seem to remember my appointments</a:t>
            </a:r>
            <a:endParaRPr lang="en-GB" sz="1100" dirty="0">
              <a:effectLst/>
              <a:latin typeface="Calibri" panose="020F0502020204030204" pitchFamily="34" charset="0"/>
              <a:ea typeface="Calibri"/>
              <a:cs typeface="Calibri" panose="020F0502020204030204" pitchFamily="34" charset="0"/>
            </a:endParaRPr>
          </a:p>
        </p:txBody>
      </p:sp>
      <p:sp>
        <p:nvSpPr>
          <p:cNvPr id="7" name="Rectangular Callout 6"/>
          <p:cNvSpPr/>
          <p:nvPr/>
        </p:nvSpPr>
        <p:spPr>
          <a:xfrm>
            <a:off x="683568" y="5307880"/>
            <a:ext cx="4886325" cy="733425"/>
          </a:xfrm>
          <a:prstGeom prst="wedgeRectCallout">
            <a:avLst>
              <a:gd name="adj1" fmla="val 58305"/>
              <a:gd name="adj2" fmla="val 32324"/>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400" dirty="0">
                <a:solidFill>
                  <a:srgbClr val="0D0D0D"/>
                </a:solidFill>
                <a:effectLst/>
                <a:latin typeface="Calibri" panose="020F0502020204030204" pitchFamily="34" charset="0"/>
                <a:ea typeface="Calibri"/>
                <a:cs typeface="Calibri" panose="020F0502020204030204" pitchFamily="34" charset="0"/>
              </a:rPr>
              <a:t>I find it hard to remember what I just did, even if it was two minutes ago</a:t>
            </a:r>
            <a:endParaRPr lang="en-GB" sz="1100" dirty="0">
              <a:effectLst/>
              <a:latin typeface="Calibri" panose="020F0502020204030204" pitchFamily="34" charset="0"/>
              <a:ea typeface="Calibri"/>
              <a:cs typeface="Calibri" panose="020F0502020204030204" pitchFamily="34" charset="0"/>
            </a:endParaRPr>
          </a:p>
        </p:txBody>
      </p:sp>
      <p:pic>
        <p:nvPicPr>
          <p:cNvPr id="8" name="Picture 7"/>
          <p:cNvPicPr/>
          <p:nvPr/>
        </p:nvPicPr>
        <p:blipFill rotWithShape="1">
          <a:blip r:embed="rId2">
            <a:extLst>
              <a:ext uri="{28A0092B-C50C-407E-A947-70E740481C1C}">
                <a14:useLocalDpi xmlns:a14="http://schemas.microsoft.com/office/drawing/2010/main" val="0"/>
              </a:ext>
            </a:extLst>
          </a:blip>
          <a:srcRect t="6604" r="22351"/>
          <a:stretch/>
        </p:blipFill>
        <p:spPr bwMode="auto">
          <a:xfrm>
            <a:off x="1691680" y="3789040"/>
            <a:ext cx="1076325" cy="1133475"/>
          </a:xfrm>
          <a:prstGeom prst="rect">
            <a:avLst/>
          </a:prstGeom>
          <a:noFill/>
          <a:ln>
            <a:noFill/>
          </a:ln>
          <a:extLst>
            <a:ext uri="{53640926-AAD7-44D8-BBD7-CCE9431645EC}">
              <a14:shadowObscured xmlns:a14="http://schemas.microsoft.com/office/drawing/2010/main"/>
            </a:ext>
          </a:extLst>
        </p:spPr>
      </p:pic>
      <p:pic>
        <p:nvPicPr>
          <p:cNvPr id="9" name="Picture 8"/>
          <p:cNvPicPr/>
          <p:nvPr/>
        </p:nvPicPr>
        <p:blipFill rotWithShape="1">
          <a:blip r:embed="rId3">
            <a:extLst>
              <a:ext uri="{28A0092B-C50C-407E-A947-70E740481C1C}">
                <a14:useLocalDpi xmlns:a14="http://schemas.microsoft.com/office/drawing/2010/main" val="0"/>
              </a:ext>
            </a:extLst>
          </a:blip>
          <a:srcRect l="20084" r="-1"/>
          <a:stretch/>
        </p:blipFill>
        <p:spPr bwMode="auto">
          <a:xfrm>
            <a:off x="6372200" y="2060848"/>
            <a:ext cx="1112520" cy="131826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9068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latin typeface="Calibri" panose="020F0502020204030204" pitchFamily="34" charset="0"/>
                <a:cs typeface="Calibri" panose="020F0502020204030204" pitchFamily="34" charset="0"/>
              </a:rPr>
              <a:t>Why do we experience memory difficulties?</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sz="half" idx="1"/>
          </p:nvPr>
        </p:nvSpPr>
        <p:spPr/>
        <p:txBody>
          <a:bodyPr>
            <a:noAutofit/>
          </a:bodyPr>
          <a:lstStyle/>
          <a:p>
            <a:r>
              <a:rPr lang="en-GB" sz="2000" dirty="0" smtClean="0">
                <a:latin typeface="Calibri" panose="020F0502020204030204" pitchFamily="34" charset="0"/>
                <a:cs typeface="Calibri" panose="020F0502020204030204" pitchFamily="34" charset="0"/>
              </a:rPr>
              <a:t>A head injury or other injury to the brain</a:t>
            </a:r>
          </a:p>
          <a:p>
            <a:r>
              <a:rPr lang="en-GB" sz="2000" dirty="0" smtClean="0">
                <a:latin typeface="Calibri" panose="020F0502020204030204" pitchFamily="34" charset="0"/>
                <a:cs typeface="Calibri" panose="020F0502020204030204" pitchFamily="34" charset="0"/>
              </a:rPr>
              <a:t>Some conditions such as epilepsy</a:t>
            </a:r>
          </a:p>
          <a:p>
            <a:r>
              <a:rPr lang="en-GB" sz="2000" dirty="0" smtClean="0">
                <a:latin typeface="Calibri" panose="020F0502020204030204" pitchFamily="34" charset="0"/>
                <a:cs typeface="Calibri" panose="020F0502020204030204" pitchFamily="34" charset="0"/>
              </a:rPr>
              <a:t>Neurological conditions such as Multiple Sclerosis or Alzheimer’s disease </a:t>
            </a:r>
          </a:p>
          <a:p>
            <a:r>
              <a:rPr lang="en-GB" sz="2000" dirty="0" smtClean="0">
                <a:latin typeface="Calibri" panose="020F0502020204030204" pitchFamily="34" charset="0"/>
                <a:cs typeface="Calibri" panose="020F0502020204030204" pitchFamily="34" charset="0"/>
              </a:rPr>
              <a:t>Stroke</a:t>
            </a:r>
          </a:p>
          <a:p>
            <a:r>
              <a:rPr lang="en-GB" sz="2000" dirty="0" smtClean="0">
                <a:latin typeface="Calibri" panose="020F0502020204030204" pitchFamily="34" charset="0"/>
                <a:cs typeface="Calibri" panose="020F0502020204030204" pitchFamily="34" charset="0"/>
              </a:rPr>
              <a:t>Shortage of oxygen to the brain, for example because of a heart attack</a:t>
            </a:r>
          </a:p>
          <a:p>
            <a:r>
              <a:rPr lang="en-GB" sz="2000" dirty="0" smtClean="0">
                <a:latin typeface="Calibri" panose="020F0502020204030204" pitchFamily="34" charset="0"/>
                <a:cs typeface="Calibri" panose="020F0502020204030204" pitchFamily="34" charset="0"/>
              </a:rPr>
              <a:t>Physical difficulties such as hearing loss or difficulties with vision</a:t>
            </a:r>
          </a:p>
          <a:p>
            <a:r>
              <a:rPr lang="en-GB" sz="2000" dirty="0" smtClean="0">
                <a:latin typeface="Calibri" panose="020F0502020204030204" pitchFamily="34" charset="0"/>
                <a:cs typeface="Calibri" panose="020F0502020204030204" pitchFamily="34" charset="0"/>
              </a:rPr>
              <a:t>Some people notice difficulty recalling information as they get older.</a:t>
            </a:r>
          </a:p>
          <a:p>
            <a:pPr marL="0" indent="0">
              <a:buNone/>
            </a:pPr>
            <a:endParaRPr lang="en-GB" sz="2100" dirty="0" smtClean="0">
              <a:latin typeface="Calibri" panose="020F0502020204030204" pitchFamily="34" charset="0"/>
              <a:cs typeface="Calibri" panose="020F0502020204030204" pitchFamily="34" charset="0"/>
            </a:endParaRPr>
          </a:p>
        </p:txBody>
      </p:sp>
      <p:sp>
        <p:nvSpPr>
          <p:cNvPr id="4" name="Content Placeholder 3"/>
          <p:cNvSpPr>
            <a:spLocks noGrp="1"/>
          </p:cNvSpPr>
          <p:nvPr>
            <p:ph sz="half" idx="2"/>
          </p:nvPr>
        </p:nvSpPr>
        <p:spPr/>
        <p:txBody>
          <a:bodyPr/>
          <a:lstStyle/>
          <a:p>
            <a:r>
              <a:rPr lang="en-GB" sz="2000" dirty="0">
                <a:latin typeface="Calibri" panose="020F0502020204030204" pitchFamily="34" charset="0"/>
                <a:cs typeface="Calibri" panose="020F0502020204030204" pitchFamily="34" charset="0"/>
              </a:rPr>
              <a:t>Feeling tired or fatigued</a:t>
            </a:r>
          </a:p>
          <a:p>
            <a:r>
              <a:rPr lang="en-GB" sz="2000" dirty="0">
                <a:latin typeface="Calibri" panose="020F0502020204030204" pitchFamily="34" charset="0"/>
                <a:cs typeface="Calibri" panose="020F0502020204030204" pitchFamily="34" charset="0"/>
              </a:rPr>
              <a:t>Lifestyle choices</a:t>
            </a:r>
          </a:p>
          <a:p>
            <a:r>
              <a:rPr lang="en-GB" sz="2000" dirty="0">
                <a:latin typeface="Calibri" panose="020F0502020204030204" pitchFamily="34" charset="0"/>
                <a:cs typeface="Calibri" panose="020F0502020204030204" pitchFamily="34" charset="0"/>
              </a:rPr>
              <a:t>Stress</a:t>
            </a:r>
          </a:p>
          <a:p>
            <a:r>
              <a:rPr lang="en-GB" sz="2000" dirty="0">
                <a:latin typeface="Calibri" panose="020F0502020204030204" pitchFamily="34" charset="0"/>
                <a:cs typeface="Calibri" panose="020F0502020204030204" pitchFamily="34" charset="0"/>
              </a:rPr>
              <a:t>Low mood or anxiety</a:t>
            </a:r>
          </a:p>
          <a:p>
            <a:r>
              <a:rPr lang="en-GB" sz="2000" dirty="0">
                <a:latin typeface="Calibri" panose="020F0502020204030204" pitchFamily="34" charset="0"/>
                <a:cs typeface="Calibri" panose="020F0502020204030204" pitchFamily="34" charset="0"/>
              </a:rPr>
              <a:t>A difficult experience such as the death of a friend or </a:t>
            </a:r>
            <a:r>
              <a:rPr lang="en-GB" sz="2000" dirty="0" smtClean="0">
                <a:latin typeface="Calibri" panose="020F0502020204030204" pitchFamily="34" charset="0"/>
                <a:cs typeface="Calibri" panose="020F0502020204030204" pitchFamily="34" charset="0"/>
              </a:rPr>
              <a:t>relative.</a:t>
            </a:r>
            <a:endParaRPr lang="en-GB" sz="2000" dirty="0">
              <a:latin typeface="Calibri" panose="020F0502020204030204" pitchFamily="34" charset="0"/>
              <a:cs typeface="Calibri" panose="020F0502020204030204" pitchFamily="34" charset="0"/>
            </a:endParaRPr>
          </a:p>
          <a:p>
            <a:endParaRPr lang="en-GB" dirty="0"/>
          </a:p>
        </p:txBody>
      </p:sp>
      <p:pic>
        <p:nvPicPr>
          <p:cNvPr id="5" name="Picture 4" descr="Image result for five senses">
            <a:hlinkClick r:id="rId2"/>
          </p:cNvPr>
          <p:cNvPicPr/>
          <p:nvPr/>
        </p:nvPicPr>
        <p:blipFill rotWithShape="1">
          <a:blip r:embed="rId3" cstate="print">
            <a:extLst>
              <a:ext uri="{28A0092B-C50C-407E-A947-70E740481C1C}">
                <a14:useLocalDpi xmlns:a14="http://schemas.microsoft.com/office/drawing/2010/main" val="0"/>
              </a:ext>
            </a:extLst>
          </a:blip>
          <a:srcRect l="2485" t="5220" r="1863" b="5134"/>
          <a:stretch/>
        </p:blipFill>
        <p:spPr bwMode="auto">
          <a:xfrm>
            <a:off x="4860032" y="3933056"/>
            <a:ext cx="3986530" cy="266573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7052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sz="3200" dirty="0" smtClean="0">
                <a:latin typeface="Calibri" panose="020F0502020204030204" pitchFamily="34" charset="0"/>
                <a:cs typeface="Calibri" panose="020F0502020204030204" pitchFamily="34" charset="0"/>
              </a:rPr>
              <a:t>How are people with memory difficulties affected?</a:t>
            </a:r>
            <a:endParaRPr lang="en-GB" sz="3200" dirty="0">
              <a:latin typeface="Calibri" panose="020F0502020204030204" pitchFamily="34" charset="0"/>
              <a:cs typeface="Calibri" panose="020F0502020204030204" pitchFamily="34" charset="0"/>
            </a:endParaRPr>
          </a:p>
        </p:txBody>
      </p:sp>
      <p:sp>
        <p:nvSpPr>
          <p:cNvPr id="6" name="Content Placeholder 5"/>
          <p:cNvSpPr>
            <a:spLocks noGrp="1"/>
          </p:cNvSpPr>
          <p:nvPr>
            <p:ph idx="1"/>
          </p:nvPr>
        </p:nvSpPr>
        <p:spPr/>
        <p:txBody>
          <a:bodyPr>
            <a:normAutofit/>
          </a:bodyPr>
          <a:lstStyle/>
          <a:p>
            <a:pPr lvl="0"/>
            <a:r>
              <a:rPr lang="en-GB" sz="2000" dirty="0">
                <a:latin typeface="Calibri" panose="020F0502020204030204" pitchFamily="34" charset="0"/>
                <a:cs typeface="Calibri" panose="020F0502020204030204" pitchFamily="34" charset="0"/>
              </a:rPr>
              <a:t>Our mood or emotions. For example, some people might feel anxious, frustrated or low because of their </a:t>
            </a:r>
            <a:r>
              <a:rPr lang="en-GB" sz="2000" dirty="0" smtClean="0">
                <a:latin typeface="Calibri" panose="020F0502020204030204" pitchFamily="34" charset="0"/>
                <a:cs typeface="Calibri" panose="020F0502020204030204" pitchFamily="34" charset="0"/>
              </a:rPr>
              <a:t>difficulties </a:t>
            </a:r>
            <a:r>
              <a:rPr lang="en-GB" sz="2000" dirty="0">
                <a:latin typeface="Calibri" panose="020F0502020204030204" pitchFamily="34" charset="0"/>
                <a:cs typeface="Calibri" panose="020F0502020204030204" pitchFamily="34" charset="0"/>
              </a:rPr>
              <a:t> </a:t>
            </a:r>
          </a:p>
          <a:p>
            <a:pPr marL="0" indent="0">
              <a:buNone/>
            </a:pPr>
            <a:r>
              <a:rPr lang="en-GB" sz="2000" dirty="0">
                <a:latin typeface="Calibri" panose="020F0502020204030204" pitchFamily="34" charset="0"/>
                <a:cs typeface="Calibri" panose="020F0502020204030204" pitchFamily="34" charset="0"/>
              </a:rPr>
              <a:t> </a:t>
            </a:r>
          </a:p>
          <a:p>
            <a:pPr lvl="0"/>
            <a:r>
              <a:rPr lang="en-GB" sz="2000" dirty="0">
                <a:latin typeface="Calibri" panose="020F0502020204030204" pitchFamily="34" charset="0"/>
                <a:cs typeface="Calibri" panose="020F0502020204030204" pitchFamily="34" charset="0"/>
              </a:rPr>
              <a:t>Our relationships – sometimes it can put strain on our relationships with friends or </a:t>
            </a:r>
            <a:r>
              <a:rPr lang="en-GB" sz="2000" dirty="0" smtClean="0">
                <a:latin typeface="Calibri" panose="020F0502020204030204" pitchFamily="34" charset="0"/>
                <a:cs typeface="Calibri" panose="020F0502020204030204" pitchFamily="34" charset="0"/>
              </a:rPr>
              <a:t>family</a:t>
            </a:r>
          </a:p>
          <a:p>
            <a:pPr marL="0" lvl="0" indent="0">
              <a:buNone/>
            </a:pPr>
            <a:endParaRPr lang="en-GB" sz="2000" dirty="0">
              <a:latin typeface="Calibri" panose="020F0502020204030204" pitchFamily="34" charset="0"/>
              <a:cs typeface="Calibri" panose="020F0502020204030204" pitchFamily="34" charset="0"/>
            </a:endParaRPr>
          </a:p>
          <a:p>
            <a:pPr lvl="0"/>
            <a:r>
              <a:rPr lang="en-GB" sz="2000" dirty="0">
                <a:latin typeface="Calibri" panose="020F0502020204030204" pitchFamily="34" charset="0"/>
                <a:cs typeface="Calibri" panose="020F0502020204030204" pitchFamily="34" charset="0"/>
              </a:rPr>
              <a:t>It might make us feel less motivated to do the things we need to do or enjoy in </a:t>
            </a:r>
            <a:r>
              <a:rPr lang="en-GB" sz="2000" dirty="0" smtClean="0">
                <a:latin typeface="Calibri" panose="020F0502020204030204" pitchFamily="34" charset="0"/>
                <a:cs typeface="Calibri" panose="020F0502020204030204" pitchFamily="34" charset="0"/>
              </a:rPr>
              <a:t>life</a:t>
            </a:r>
          </a:p>
          <a:p>
            <a:pPr lvl="0"/>
            <a:endParaRPr lang="en-GB" sz="2000" dirty="0">
              <a:latin typeface="Calibri" panose="020F0502020204030204" pitchFamily="34" charset="0"/>
              <a:cs typeface="Calibri" panose="020F0502020204030204" pitchFamily="34" charset="0"/>
            </a:endParaRPr>
          </a:p>
          <a:p>
            <a:pPr lvl="0"/>
            <a:r>
              <a:rPr lang="en-GB" sz="2000" dirty="0">
                <a:latin typeface="Calibri" panose="020F0502020204030204" pitchFamily="34" charset="0"/>
                <a:cs typeface="Calibri" panose="020F0502020204030204" pitchFamily="34" charset="0"/>
              </a:rPr>
              <a:t>We might lose confidence to try new </a:t>
            </a:r>
            <a:r>
              <a:rPr lang="en-GB" sz="2000" dirty="0" smtClean="0">
                <a:latin typeface="Calibri" panose="020F0502020204030204" pitchFamily="34" charset="0"/>
                <a:cs typeface="Calibri" panose="020F0502020204030204" pitchFamily="34" charset="0"/>
              </a:rPr>
              <a:t>things</a:t>
            </a:r>
          </a:p>
          <a:p>
            <a:pPr lvl="0"/>
            <a:endParaRPr lang="en-GB" sz="2000" dirty="0">
              <a:latin typeface="Calibri" panose="020F0502020204030204" pitchFamily="34" charset="0"/>
              <a:cs typeface="Calibri" panose="020F0502020204030204" pitchFamily="34" charset="0"/>
            </a:endParaRPr>
          </a:p>
          <a:p>
            <a:pPr lvl="0"/>
            <a:r>
              <a:rPr lang="en-GB" sz="2000" dirty="0" smtClean="0">
                <a:latin typeface="Calibri" panose="020F0502020204030204" pitchFamily="34" charset="0"/>
                <a:cs typeface="Calibri" panose="020F0502020204030204" pitchFamily="34" charset="0"/>
              </a:rPr>
              <a:t>Work.</a:t>
            </a:r>
            <a:endParaRPr lang="en-GB" sz="2000"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9515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Out of Session Work</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GB" dirty="0" smtClean="0">
                <a:latin typeface="Calibri" panose="020F0502020204030204" pitchFamily="34" charset="0"/>
                <a:cs typeface="Calibri" panose="020F0502020204030204" pitchFamily="34" charset="0"/>
              </a:rPr>
              <a:t>Weekly</a:t>
            </a:r>
          </a:p>
          <a:p>
            <a:r>
              <a:rPr lang="en-GB" dirty="0" smtClean="0">
                <a:latin typeface="Calibri" panose="020F0502020204030204" pitchFamily="34" charset="0"/>
                <a:cs typeface="Calibri" panose="020F0502020204030204" pitchFamily="34" charset="0"/>
              </a:rPr>
              <a:t>SMART goals</a:t>
            </a:r>
          </a:p>
          <a:p>
            <a:r>
              <a:rPr lang="en-GB" dirty="0" smtClean="0">
                <a:latin typeface="Calibri" panose="020F0502020204030204" pitchFamily="34" charset="0"/>
                <a:cs typeface="Calibri" panose="020F0502020204030204" pitchFamily="34" charset="0"/>
              </a:rPr>
              <a:t>Review in following session</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8731" t="19426" r="51941" b="6452"/>
          <a:stretch/>
        </p:blipFill>
        <p:spPr bwMode="auto">
          <a:xfrm>
            <a:off x="5004048" y="1268760"/>
            <a:ext cx="3563199" cy="4877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379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Summary</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GB" dirty="0" smtClean="0">
                <a:latin typeface="Calibri" panose="020F0502020204030204" pitchFamily="34" charset="0"/>
                <a:cs typeface="Calibri" panose="020F0502020204030204" pitchFamily="34" charset="0"/>
              </a:rPr>
              <a:t>Mindfulness</a:t>
            </a:r>
          </a:p>
          <a:p>
            <a:r>
              <a:rPr lang="en-GB" dirty="0" smtClean="0">
                <a:latin typeface="Calibri" panose="020F0502020204030204" pitchFamily="34" charset="0"/>
                <a:cs typeface="Calibri" panose="020F0502020204030204" pitchFamily="34" charset="0"/>
              </a:rPr>
              <a:t>Process of memory (attention, information processing, encoding, storage, retrieval)</a:t>
            </a:r>
          </a:p>
          <a:p>
            <a:r>
              <a:rPr lang="en-GB" dirty="0" smtClean="0">
                <a:latin typeface="Calibri" panose="020F0502020204030204" pitchFamily="34" charset="0"/>
                <a:cs typeface="Calibri" panose="020F0502020204030204" pitchFamily="34" charset="0"/>
              </a:rPr>
              <a:t>Different types of memory</a:t>
            </a:r>
          </a:p>
          <a:p>
            <a:r>
              <a:rPr lang="en-GB" dirty="0" smtClean="0">
                <a:latin typeface="Calibri" panose="020F0502020204030204" pitchFamily="34" charset="0"/>
                <a:cs typeface="Calibri" panose="020F0502020204030204" pitchFamily="34" charset="0"/>
              </a:rPr>
              <a:t>Why we experience memory difficulties</a:t>
            </a:r>
          </a:p>
          <a:p>
            <a:r>
              <a:rPr lang="en-GB" dirty="0" smtClean="0">
                <a:latin typeface="Calibri" panose="020F0502020204030204" pitchFamily="34" charset="0"/>
                <a:cs typeface="Calibri" panose="020F0502020204030204" pitchFamily="34" charset="0"/>
              </a:rPr>
              <a:t>How memory difficulties can affect you</a:t>
            </a:r>
          </a:p>
          <a:p>
            <a:r>
              <a:rPr lang="en-GB" dirty="0" smtClean="0">
                <a:latin typeface="Calibri" panose="020F0502020204030204" pitchFamily="34" charset="0"/>
                <a:cs typeface="Calibri" panose="020F0502020204030204" pitchFamily="34" charset="0"/>
              </a:rPr>
              <a:t>Out of session work</a:t>
            </a:r>
          </a:p>
          <a:p>
            <a:endParaRPr lang="en-GB" dirty="0">
              <a:latin typeface="Calibri" panose="020F0502020204030204" pitchFamily="34" charset="0"/>
              <a:cs typeface="Calibri" panose="020F0502020204030204" pitchFamily="34" charset="0"/>
            </a:endParaRPr>
          </a:p>
        </p:txBody>
      </p:sp>
      <p:pic>
        <p:nvPicPr>
          <p:cNvPr id="4" name="Picture 3" descr="Image result for knowledge">
            <a:hlinkClick r:id="rId2"/>
          </p:cNvPr>
          <p:cNvPicPr/>
          <p:nvPr/>
        </p:nvPicPr>
        <p:blipFill rotWithShape="1">
          <a:blip r:embed="rId3">
            <a:extLst>
              <a:ext uri="{BEBA8EAE-BF5A-486C-A8C5-ECC9F3942E4B}">
                <a14:imgProps xmlns:a14="http://schemas.microsoft.com/office/drawing/2010/main">
                  <a14:imgLayer r:embed="rId4">
                    <a14:imgEffect>
                      <a14:artisticCrisscrossEtching/>
                    </a14:imgEffect>
                  </a14:imgLayer>
                </a14:imgProps>
              </a:ext>
              <a:ext uri="{28A0092B-C50C-407E-A947-70E740481C1C}">
                <a14:useLocalDpi xmlns:a14="http://schemas.microsoft.com/office/drawing/2010/main" val="0"/>
              </a:ext>
            </a:extLst>
          </a:blip>
          <a:srcRect t="5882"/>
          <a:stretch/>
        </p:blipFill>
        <p:spPr bwMode="auto">
          <a:xfrm>
            <a:off x="2555776" y="4951809"/>
            <a:ext cx="4104456" cy="191683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2163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sz="4400" dirty="0" smtClean="0"/>
              <a:t>Thank you for attending</a:t>
            </a:r>
            <a:endParaRPr lang="en-GB" sz="4400" dirty="0"/>
          </a:p>
        </p:txBody>
      </p:sp>
      <p:sp>
        <p:nvSpPr>
          <p:cNvPr id="6" name="Subtitle 4"/>
          <p:cNvSpPr>
            <a:spLocks noGrp="1"/>
          </p:cNvSpPr>
          <p:nvPr>
            <p:ph type="subTitle" idx="1"/>
          </p:nvPr>
        </p:nvSpPr>
        <p:spPr/>
        <p:txBody>
          <a:bodyPr>
            <a:normAutofit fontScale="92500"/>
          </a:bodyPr>
          <a:lstStyle/>
          <a:p>
            <a:r>
              <a:rPr lang="en-GB" dirty="0" smtClean="0"/>
              <a:t>Grace Sunerton, Assistant Psychologist</a:t>
            </a:r>
          </a:p>
          <a:p>
            <a:r>
              <a:rPr lang="en-GB" dirty="0" smtClean="0"/>
              <a:t>Jessica Haselhurst, Trainee </a:t>
            </a:r>
            <a:r>
              <a:rPr lang="en-GB" dirty="0" smtClean="0"/>
              <a:t>Clinical Psychologist</a:t>
            </a:r>
          </a:p>
          <a:p>
            <a:endParaRPr lang="en-GB" dirty="0"/>
          </a:p>
          <a:p>
            <a:r>
              <a:rPr lang="en-GB" dirty="0" smtClean="0"/>
              <a:t>01782 275188</a:t>
            </a:r>
            <a:endParaRPr lang="en-GB" dirty="0"/>
          </a:p>
        </p:txBody>
      </p:sp>
    </p:spTree>
    <p:extLst>
      <p:ext uri="{BB962C8B-B14F-4D97-AF65-F5344CB8AC3E}">
        <p14:creationId xmlns:p14="http://schemas.microsoft.com/office/powerpoint/2010/main" val="14556934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Housekeeping:</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pPr marL="0" indent="0">
              <a:buNone/>
            </a:pPr>
            <a:r>
              <a:rPr lang="en-GB" dirty="0" smtClean="0"/>
              <a:t> </a:t>
            </a:r>
            <a:endParaRPr lang="en-GB" dirty="0"/>
          </a:p>
        </p:txBody>
      </p:sp>
      <p:sp>
        <p:nvSpPr>
          <p:cNvPr id="4" name="AutoShape 6" descr="Image result for fire exit  cartoon">
            <a:hlinkClick r:id="rId3"/>
          </p:cNvPr>
          <p:cNvSpPr>
            <a:spLocks noChangeAspect="1" noChangeArrowheads="1"/>
          </p:cNvSpPr>
          <p:nvPr/>
        </p:nvSpPr>
        <p:spPr bwMode="auto">
          <a:xfrm>
            <a:off x="34979" y="-1500188"/>
            <a:ext cx="7162800" cy="3133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pic>
        <p:nvPicPr>
          <p:cNvPr id="1033" name="Picture 9" descr="Image result for toilet signs cartoon">
            <a:hlinkClick r:id="rId4"/>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5877" t="6730" r="7580" b="6828"/>
          <a:stretch/>
        </p:blipFill>
        <p:spPr bwMode="auto">
          <a:xfrm>
            <a:off x="5868144" y="4021900"/>
            <a:ext cx="2130118" cy="212761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p:cNvPicPr>
            <a:picLocks noChangeAspect="1" noChangeArrowheads="1"/>
          </p:cNvPicPr>
          <p:nvPr/>
        </p:nvPicPr>
        <p:blipFill rotWithShape="1">
          <a:blip r:embed="rId6">
            <a:extLst>
              <a:ext uri="{28A0092B-C50C-407E-A947-70E740481C1C}">
                <a14:useLocalDpi xmlns:a14="http://schemas.microsoft.com/office/drawing/2010/main" val="0"/>
              </a:ext>
            </a:extLst>
          </a:blip>
          <a:srcRect l="5758" t="3497" r="5758" b="10622"/>
          <a:stretch/>
        </p:blipFill>
        <p:spPr bwMode="auto">
          <a:xfrm>
            <a:off x="1828800" y="4149080"/>
            <a:ext cx="1854200" cy="1873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8" name="Picture 14" descr="Image result for coffee break clipart">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8474" y="1579051"/>
            <a:ext cx="2169047" cy="19702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o Recording Icon Images, Stock Photos &amp;amp; Vectors | Shutterstock"/>
          <p:cNvPicPr>
            <a:picLocks noChangeAspect="1" noChangeArrowheads="1"/>
          </p:cNvPicPr>
          <p:nvPr/>
        </p:nvPicPr>
        <p:blipFill rotWithShape="1">
          <a:blip r:embed="rId9">
            <a:extLst>
              <a:ext uri="{28A0092B-C50C-407E-A947-70E740481C1C}">
                <a14:useLocalDpi xmlns:a14="http://schemas.microsoft.com/office/drawing/2010/main" val="0"/>
              </a:ext>
            </a:extLst>
          </a:blip>
          <a:srcRect b="7151"/>
          <a:stretch/>
        </p:blipFill>
        <p:spPr bwMode="auto">
          <a:xfrm>
            <a:off x="3851920" y="1842959"/>
            <a:ext cx="1820907" cy="1820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807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Group Rules</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GB" dirty="0" smtClean="0">
                <a:latin typeface="Calibri" panose="020F0502020204030204" pitchFamily="34" charset="0"/>
                <a:cs typeface="Calibri" panose="020F0502020204030204" pitchFamily="34" charset="0"/>
              </a:rPr>
              <a:t>Confidentiality</a:t>
            </a:r>
          </a:p>
          <a:p>
            <a:r>
              <a:rPr lang="en-GB" dirty="0" smtClean="0">
                <a:latin typeface="Calibri" panose="020F0502020204030204" pitchFamily="34" charset="0"/>
                <a:cs typeface="Calibri" panose="020F0502020204030204" pitchFamily="34" charset="0"/>
              </a:rPr>
              <a:t>Respect</a:t>
            </a:r>
          </a:p>
          <a:p>
            <a:r>
              <a:rPr lang="en-GB" dirty="0" smtClean="0">
                <a:latin typeface="Calibri" panose="020F0502020204030204" pitchFamily="34" charset="0"/>
                <a:cs typeface="Calibri" panose="020F0502020204030204" pitchFamily="34" charset="0"/>
              </a:rPr>
              <a:t>Share thoughts, ideas and experiences</a:t>
            </a:r>
          </a:p>
          <a:p>
            <a:r>
              <a:rPr lang="en-GB" dirty="0" smtClean="0">
                <a:latin typeface="Calibri" panose="020F0502020204030204" pitchFamily="34" charset="0"/>
                <a:cs typeface="Calibri" panose="020F0502020204030204" pitchFamily="34" charset="0"/>
              </a:rPr>
              <a:t>Time keeping</a:t>
            </a:r>
          </a:p>
          <a:p>
            <a:r>
              <a:rPr lang="en-GB" dirty="0" smtClean="0">
                <a:latin typeface="Calibri" panose="020F0502020204030204" pitchFamily="34" charset="0"/>
                <a:cs typeface="Calibri" panose="020F0502020204030204" pitchFamily="34" charset="0"/>
              </a:rPr>
              <a:t>Mobile phones</a:t>
            </a:r>
            <a:endParaRPr lang="en-GB" dirty="0">
              <a:latin typeface="Calibri" panose="020F0502020204030204" pitchFamily="34" charset="0"/>
              <a:cs typeface="Calibri" panose="020F0502020204030204" pitchFamily="34" charset="0"/>
            </a:endParaRPr>
          </a:p>
        </p:txBody>
      </p:sp>
      <p:pic>
        <p:nvPicPr>
          <p:cNvPr id="4" name="Picture 3" descr="grou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1840" y="4005064"/>
            <a:ext cx="2940050" cy="1837690"/>
          </a:xfrm>
          <a:prstGeom prst="rect">
            <a:avLst/>
          </a:prstGeom>
          <a:noFill/>
          <a:ln>
            <a:noFill/>
          </a:ln>
          <a:effectLst/>
        </p:spPr>
      </p:pic>
    </p:spTree>
    <p:extLst>
      <p:ext uri="{BB962C8B-B14F-4D97-AF65-F5344CB8AC3E}">
        <p14:creationId xmlns:p14="http://schemas.microsoft.com/office/powerpoint/2010/main" val="3048804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Session Outline</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GB" dirty="0" smtClean="0"/>
              <a:t>Welcome and grounding exercise</a:t>
            </a:r>
          </a:p>
          <a:p>
            <a:r>
              <a:rPr lang="en-GB" dirty="0" smtClean="0"/>
              <a:t>Summary of last session</a:t>
            </a:r>
          </a:p>
          <a:p>
            <a:r>
              <a:rPr lang="en-GB" dirty="0" smtClean="0"/>
              <a:t>Review of out of session work</a:t>
            </a:r>
          </a:p>
          <a:p>
            <a:r>
              <a:rPr lang="en-GB" dirty="0" smtClean="0"/>
              <a:t>Exploring the memory process</a:t>
            </a:r>
          </a:p>
          <a:p>
            <a:r>
              <a:rPr lang="en-GB" dirty="0" smtClean="0"/>
              <a:t>Why do people experience memory difficulties?</a:t>
            </a:r>
          </a:p>
          <a:p>
            <a:r>
              <a:rPr lang="en-GB" dirty="0" smtClean="0"/>
              <a:t>Out of session work</a:t>
            </a:r>
          </a:p>
          <a:p>
            <a:r>
              <a:rPr lang="en-GB" dirty="0" smtClean="0"/>
              <a:t>Summary</a:t>
            </a:r>
            <a:endParaRPr lang="en-GB" dirty="0"/>
          </a:p>
        </p:txBody>
      </p:sp>
      <p:pic>
        <p:nvPicPr>
          <p:cNvPr id="4" name="Picture 4" descr="Related image">
            <a:hlinkClick r:id="rId3"/>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1482" t="9712" r="14179" b="6198"/>
          <a:stretch/>
        </p:blipFill>
        <p:spPr bwMode="auto">
          <a:xfrm>
            <a:off x="6804248" y="3861048"/>
            <a:ext cx="2132933" cy="266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17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Mindfulness</a:t>
            </a:r>
            <a:endParaRPr lang="en-GB" dirty="0">
              <a:latin typeface="Calibri" panose="020F0502020204030204" pitchFamily="34" charset="0"/>
              <a:cs typeface="Calibri" panose="020F0502020204030204" pitchFamily="34" charset="0"/>
            </a:endParaRPr>
          </a:p>
        </p:txBody>
      </p:sp>
      <p:pic>
        <p:nvPicPr>
          <p:cNvPr id="1026" name="Picture 2" descr="Image result for mindful mind full">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068"/>
          <a:stretch/>
        </p:blipFill>
        <p:spPr bwMode="auto">
          <a:xfrm>
            <a:off x="584590" y="1340768"/>
            <a:ext cx="7924800" cy="4897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452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Last Session: Summary</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GB" dirty="0" smtClean="0">
                <a:latin typeface="Calibri" panose="020F0502020204030204" pitchFamily="34" charset="0"/>
                <a:cs typeface="Calibri" panose="020F0502020204030204" pitchFamily="34" charset="0"/>
              </a:rPr>
              <a:t>Hopes, fear, expectations</a:t>
            </a:r>
          </a:p>
          <a:p>
            <a:r>
              <a:rPr lang="en-GB" dirty="0" smtClean="0">
                <a:latin typeface="Calibri" panose="020F0502020204030204" pitchFamily="34" charset="0"/>
                <a:cs typeface="Calibri" panose="020F0502020204030204" pitchFamily="34" charset="0"/>
              </a:rPr>
              <a:t>Overview and aims of the course</a:t>
            </a:r>
          </a:p>
          <a:p>
            <a:r>
              <a:rPr lang="en-GB" dirty="0" smtClean="0">
                <a:latin typeface="Calibri" panose="020F0502020204030204" pitchFamily="34" charset="0"/>
                <a:cs typeface="Calibri" panose="020F0502020204030204" pitchFamily="34" charset="0"/>
              </a:rPr>
              <a:t>Cognitive </a:t>
            </a:r>
            <a:r>
              <a:rPr lang="en-GB" dirty="0">
                <a:latin typeface="Calibri" panose="020F0502020204030204" pitchFamily="34" charset="0"/>
                <a:cs typeface="Calibri" panose="020F0502020204030204" pitchFamily="34" charset="0"/>
              </a:rPr>
              <a:t>abilities (attention, information processing, executive functioning and language abilities)</a:t>
            </a:r>
          </a:p>
          <a:p>
            <a:r>
              <a:rPr lang="en-GB" dirty="0" smtClean="0">
                <a:latin typeface="Calibri" panose="020F0502020204030204" pitchFamily="34" charset="0"/>
                <a:cs typeface="Calibri" panose="020F0502020204030204" pitchFamily="34" charset="0"/>
              </a:rPr>
              <a:t>Goal setting</a:t>
            </a:r>
          </a:p>
          <a:p>
            <a:r>
              <a:rPr lang="en-GB" dirty="0" smtClean="0">
                <a:latin typeface="Calibri" panose="020F0502020204030204" pitchFamily="34" charset="0"/>
                <a:cs typeface="Calibri" panose="020F0502020204030204" pitchFamily="34" charset="0"/>
              </a:rPr>
              <a:t>Home practice</a:t>
            </a:r>
          </a:p>
          <a:p>
            <a:endParaRPr lang="en-GB" dirty="0" smtClean="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851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The Process of Memory</a:t>
            </a:r>
            <a:endParaRPr lang="en-GB" dirty="0">
              <a:latin typeface="Calibri" panose="020F0502020204030204" pitchFamily="34" charset="0"/>
              <a:cs typeface="Calibri" panose="020F0502020204030204" pitchFamily="34" charset="0"/>
            </a:endParaRPr>
          </a:p>
        </p:txBody>
      </p:sp>
      <p:sp>
        <p:nvSpPr>
          <p:cNvPr id="16" name="Text Box 2"/>
          <p:cNvSpPr txBox="1">
            <a:spLocks noChangeArrowheads="1"/>
          </p:cNvSpPr>
          <p:nvPr/>
        </p:nvSpPr>
        <p:spPr bwMode="auto">
          <a:xfrm>
            <a:off x="2771800" y="1412776"/>
            <a:ext cx="3562139" cy="864096"/>
          </a:xfrm>
          <a:prstGeom prst="rect">
            <a:avLst/>
          </a:prstGeom>
          <a:solidFill>
            <a:schemeClr val="accent4">
              <a:lumMod val="20000"/>
              <a:lumOff val="80000"/>
            </a:schemeClr>
          </a:solidFill>
          <a:ln w="28575">
            <a:solidFill>
              <a:schemeClr val="accent4">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5F497A"/>
                </a:solidFill>
                <a:effectLst/>
                <a:latin typeface="Calibri"/>
                <a:ea typeface="Calibri"/>
                <a:cs typeface="Times New Roman"/>
              </a:rPr>
              <a:t>Attention</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First you must focus on something; this includes listening and looking.</a:t>
            </a:r>
            <a:endParaRPr lang="en-GB" sz="1100" dirty="0">
              <a:effectLst/>
              <a:latin typeface="Calibri"/>
              <a:ea typeface="Calibri"/>
              <a:cs typeface="Times New Roman"/>
            </a:endParaRPr>
          </a:p>
          <a:p>
            <a:pPr algn="just">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a:p>
            <a:pPr>
              <a:lnSpc>
                <a:spcPct val="115000"/>
              </a:lnSpc>
              <a:spcAft>
                <a:spcPts val="0"/>
              </a:spcAft>
            </a:pPr>
            <a:r>
              <a:rPr lang="en-GB" sz="1100" dirty="0">
                <a:effectLst/>
                <a:latin typeface="Calibri"/>
                <a:ea typeface="Calibri"/>
                <a:cs typeface="Times New Roman"/>
              </a:rPr>
              <a:t> </a:t>
            </a:r>
          </a:p>
        </p:txBody>
      </p:sp>
    </p:spTree>
    <p:extLst>
      <p:ext uri="{BB962C8B-B14F-4D97-AF65-F5344CB8AC3E}">
        <p14:creationId xmlns:p14="http://schemas.microsoft.com/office/powerpoint/2010/main" val="247737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Attention</a:t>
            </a:r>
            <a:endParaRPr lang="en-GB" dirty="0">
              <a:latin typeface="Calibri" panose="020F0502020204030204" pitchFamily="34" charset="0"/>
              <a:cs typeface="Calibri" panose="020F0502020204030204" pitchFamily="34" charset="0"/>
            </a:endParaRPr>
          </a:p>
        </p:txBody>
      </p:sp>
      <p:pic>
        <p:nvPicPr>
          <p:cNvPr id="1028" name="Picture 4" descr="Video, Camera Free Icon of Kameleon Blue Round"/>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20094" y="2060848"/>
            <a:ext cx="3303811" cy="3303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3263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7078</TotalTime>
  <Words>2600</Words>
  <Application>Microsoft Office PowerPoint</Application>
  <PresentationFormat>On-screen Show (4:3)</PresentationFormat>
  <Paragraphs>256</Paragraphs>
  <Slides>28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Times New Roman</vt:lpstr>
      <vt:lpstr>Clarity</vt:lpstr>
      <vt:lpstr>Memory Skills Group</vt:lpstr>
      <vt:lpstr>Welcome!</vt:lpstr>
      <vt:lpstr>Housekeeping:</vt:lpstr>
      <vt:lpstr>Group Rules</vt:lpstr>
      <vt:lpstr>Session Outline</vt:lpstr>
      <vt:lpstr>Mindfulness</vt:lpstr>
      <vt:lpstr>Last Session: Summary</vt:lpstr>
      <vt:lpstr>The Process of Memory</vt:lpstr>
      <vt:lpstr>Attention</vt:lpstr>
      <vt:lpstr>The Process of Memory</vt:lpstr>
      <vt:lpstr>Information Processing</vt:lpstr>
      <vt:lpstr>The Process of Memory</vt:lpstr>
      <vt:lpstr>Encoding</vt:lpstr>
      <vt:lpstr>The Process of Memory</vt:lpstr>
      <vt:lpstr>Storage</vt:lpstr>
      <vt:lpstr>The Process of Memory</vt:lpstr>
      <vt:lpstr>Retrieval</vt:lpstr>
      <vt:lpstr>The Process of Memory</vt:lpstr>
      <vt:lpstr>break</vt:lpstr>
      <vt:lpstr>Different types of memory</vt:lpstr>
      <vt:lpstr>Different types of memory</vt:lpstr>
      <vt:lpstr>What kind of difficulties might someone with memory difficulties experience?</vt:lpstr>
      <vt:lpstr>PowerPoint Presentation</vt:lpstr>
      <vt:lpstr>Why do we experience memory difficulties?</vt:lpstr>
      <vt:lpstr>How are people with memory difficulties affected?</vt:lpstr>
      <vt:lpstr>Out of Session Work</vt:lpstr>
      <vt:lpstr>Summary</vt:lpstr>
      <vt:lpstr>Thank you for attending</vt:lpstr>
    </vt:vector>
  </TitlesOfParts>
  <Company>North Staffs IT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Skills Group</dc:title>
  <dc:creator>Steiner Anja (RLY) NSCHT</dc:creator>
  <cp:lastModifiedBy>Grace Sunerton (RLY) NSCHT</cp:lastModifiedBy>
  <cp:revision>29</cp:revision>
  <dcterms:created xsi:type="dcterms:W3CDTF">2019-11-08T15:17:54Z</dcterms:created>
  <dcterms:modified xsi:type="dcterms:W3CDTF">2022-07-18T08:21:40Z</dcterms:modified>
</cp:coreProperties>
</file>