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59" r:id="rId3"/>
    <p:sldId id="260" r:id="rId4"/>
    <p:sldId id="261" r:id="rId5"/>
    <p:sldId id="263" r:id="rId6"/>
    <p:sldId id="262" r:id="rId7"/>
    <p:sldId id="264" r:id="rId8"/>
    <p:sldId id="265" r:id="rId9"/>
    <p:sldId id="267" r:id="rId10"/>
    <p:sldId id="268" r:id="rId11"/>
    <p:sldId id="271" r:id="rId12"/>
    <p:sldId id="269" r:id="rId13"/>
    <p:sldId id="276" r:id="rId14"/>
    <p:sldId id="277" r:id="rId15"/>
    <p:sldId id="278" r:id="rId16"/>
    <p:sldId id="282" r:id="rId17"/>
    <p:sldId id="283" r:id="rId18"/>
    <p:sldId id="284" r:id="rId19"/>
    <p:sldId id="286" r:id="rId20"/>
    <p:sldId id="279" r:id="rId21"/>
    <p:sldId id="287" r:id="rId22"/>
    <p:sldId id="289" r:id="rId23"/>
    <p:sldId id="272" r:id="rId24"/>
    <p:sldId id="290" r:id="rId25"/>
    <p:sldId id="274" r:id="rId26"/>
    <p:sldId id="275"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76D81-3F04-4CC0-8D0D-CBBFB6E5A1FA}" type="datetimeFigureOut">
              <a:rPr lang="en-GB" smtClean="0"/>
              <a:t>29/01/2020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CCC6B0-B297-4AAA-AE7F-792CDBF461DD}" type="slidenum">
              <a:rPr lang="en-GB" smtClean="0"/>
              <a:t>‹#›</a:t>
            </a:fld>
            <a:endParaRPr lang="en-GB"/>
          </a:p>
        </p:txBody>
      </p:sp>
    </p:spTree>
    <p:extLst>
      <p:ext uri="{BB962C8B-B14F-4D97-AF65-F5344CB8AC3E}">
        <p14:creationId xmlns:p14="http://schemas.microsoft.com/office/powerpoint/2010/main" val="99927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i="1" kern="1200" dirty="0" smtClean="0">
                <a:solidFill>
                  <a:schemeClr val="tx1"/>
                </a:solidFill>
                <a:effectLst/>
                <a:latin typeface="+mn-lt"/>
                <a:ea typeface="+mn-ea"/>
                <a:cs typeface="+mn-cs"/>
              </a:rPr>
              <a:t>Welcome participants to the group</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Explain that the group is for individuals who report difficulties with their memory</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Important that we have realistic expectations that the group is not about ‘getting rid’ of our memory difficulties</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group will offer skills and information that will help us to manage these memory difficulties </a:t>
            </a:r>
          </a:p>
          <a:p>
            <a:pPr marL="171450" lvl="0" indent="-171450">
              <a:buFont typeface="Arial" panose="020B0604020202020204" pitchFamily="34" charset="0"/>
              <a:buChar char="•"/>
            </a:pPr>
            <a:r>
              <a:rPr lang="en-GB" sz="1200" kern="1200" baseline="0" dirty="0" smtClean="0">
                <a:solidFill>
                  <a:schemeClr val="tx1"/>
                </a:solidFill>
                <a:effectLst/>
                <a:latin typeface="+mn-lt"/>
                <a:ea typeface="+mn-ea"/>
                <a:cs typeface="+mn-cs"/>
              </a:rPr>
              <a:t>2 hours with break</a:t>
            </a:r>
            <a:endParaRPr lang="en-GB" sz="16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a:t>
            </a:fld>
            <a:endParaRPr lang="en-GB" dirty="0"/>
          </a:p>
        </p:txBody>
      </p:sp>
    </p:spTree>
    <p:extLst>
      <p:ext uri="{BB962C8B-B14F-4D97-AF65-F5344CB8AC3E}">
        <p14:creationId xmlns:p14="http://schemas.microsoft.com/office/powerpoint/2010/main" val="295843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+stories</a:t>
            </a:r>
            <a:endParaRPr lang="en-GB" dirty="0"/>
          </a:p>
        </p:txBody>
      </p:sp>
      <p:sp>
        <p:nvSpPr>
          <p:cNvPr id="4" name="Slide Number Placeholder 3"/>
          <p:cNvSpPr>
            <a:spLocks noGrp="1"/>
          </p:cNvSpPr>
          <p:nvPr>
            <p:ph type="sldNum" sz="quarter" idx="10"/>
          </p:nvPr>
        </p:nvSpPr>
        <p:spPr/>
        <p:txBody>
          <a:bodyPr/>
          <a:lstStyle/>
          <a:p>
            <a:fld id="{B2CCC6B0-B297-4AAA-AE7F-792CDBF461DD}" type="slidenum">
              <a:rPr lang="en-GB" smtClean="0"/>
              <a:t>16</a:t>
            </a:fld>
            <a:endParaRPr lang="en-GB"/>
          </a:p>
        </p:txBody>
      </p:sp>
    </p:spTree>
    <p:extLst>
      <p:ext uri="{BB962C8B-B14F-4D97-AF65-F5344CB8AC3E}">
        <p14:creationId xmlns:p14="http://schemas.microsoft.com/office/powerpoint/2010/main" val="3454870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+retracing</a:t>
            </a:r>
            <a:endParaRPr lang="en-GB" dirty="0"/>
          </a:p>
        </p:txBody>
      </p:sp>
      <p:sp>
        <p:nvSpPr>
          <p:cNvPr id="4" name="Slide Number Placeholder 3"/>
          <p:cNvSpPr>
            <a:spLocks noGrp="1"/>
          </p:cNvSpPr>
          <p:nvPr>
            <p:ph type="sldNum" sz="quarter" idx="10"/>
          </p:nvPr>
        </p:nvSpPr>
        <p:spPr/>
        <p:txBody>
          <a:bodyPr/>
          <a:lstStyle/>
          <a:p>
            <a:fld id="{B2CCC6B0-B297-4AAA-AE7F-792CDBF461DD}" type="slidenum">
              <a:rPr lang="en-GB" smtClean="0"/>
              <a:t>17</a:t>
            </a:fld>
            <a:endParaRPr lang="en-GB"/>
          </a:p>
        </p:txBody>
      </p:sp>
    </p:spTree>
    <p:extLst>
      <p:ext uri="{BB962C8B-B14F-4D97-AF65-F5344CB8AC3E}">
        <p14:creationId xmlns:p14="http://schemas.microsoft.com/office/powerpoint/2010/main" val="1384184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+cues</a:t>
            </a:r>
            <a:r>
              <a:rPr lang="en-GB" baseline="0" dirty="0" smtClean="0"/>
              <a:t> and prompts</a:t>
            </a:r>
            <a:endParaRPr lang="en-GB" dirty="0"/>
          </a:p>
        </p:txBody>
      </p:sp>
      <p:sp>
        <p:nvSpPr>
          <p:cNvPr id="4" name="Slide Number Placeholder 3"/>
          <p:cNvSpPr>
            <a:spLocks noGrp="1"/>
          </p:cNvSpPr>
          <p:nvPr>
            <p:ph type="sldNum" sz="quarter" idx="10"/>
          </p:nvPr>
        </p:nvSpPr>
        <p:spPr/>
        <p:txBody>
          <a:bodyPr/>
          <a:lstStyle/>
          <a:p>
            <a:fld id="{B2CCC6B0-B297-4AAA-AE7F-792CDBF461DD}" type="slidenum">
              <a:rPr lang="en-GB" smtClean="0"/>
              <a:t>19</a:t>
            </a:fld>
            <a:endParaRPr lang="en-GB"/>
          </a:p>
        </p:txBody>
      </p:sp>
    </p:spTree>
    <p:extLst>
      <p:ext uri="{BB962C8B-B14F-4D97-AF65-F5344CB8AC3E}">
        <p14:creationId xmlns:p14="http://schemas.microsoft.com/office/powerpoint/2010/main" val="191265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Helpful to think about own difficulties and to identify any strategies</a:t>
            </a:r>
            <a:r>
              <a:rPr lang="en-GB" baseline="0" dirty="0" smtClean="0"/>
              <a:t> that are already providing to be useful, share them with the group</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25</a:t>
            </a:fld>
            <a:endParaRPr lang="en-GB"/>
          </a:p>
        </p:txBody>
      </p:sp>
    </p:spTree>
    <p:extLst>
      <p:ext uri="{BB962C8B-B14F-4D97-AF65-F5344CB8AC3E}">
        <p14:creationId xmlns:p14="http://schemas.microsoft.com/office/powerpoint/2010/main" val="164693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Contact</a:t>
            </a:r>
            <a:r>
              <a:rPr lang="en-GB" sz="1200" kern="1200" baseline="0" dirty="0" smtClean="0">
                <a:solidFill>
                  <a:schemeClr val="tx1"/>
                </a:solidFill>
                <a:effectLst/>
                <a:latin typeface="+mn-lt"/>
                <a:ea typeface="+mn-ea"/>
                <a:cs typeface="+mn-cs"/>
              </a:rPr>
              <a:t> details </a:t>
            </a:r>
            <a:r>
              <a:rPr lang="en-GB" sz="1200" kern="1200" dirty="0" smtClean="0">
                <a:solidFill>
                  <a:schemeClr val="tx1"/>
                </a:solidFill>
                <a:effectLst/>
                <a:latin typeface="+mn-lt"/>
                <a:ea typeface="+mn-ea"/>
                <a:cs typeface="+mn-cs"/>
              </a:rPr>
              <a:t>if you are having difficulties with the programme. There will also be space to ask any questions and explore with us your difficulties within the group if you feel comfortable sharing these. </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27</a:t>
            </a:fld>
            <a:endParaRPr lang="en-GB"/>
          </a:p>
        </p:txBody>
      </p:sp>
    </p:spTree>
    <p:extLst>
      <p:ext uri="{BB962C8B-B14F-4D97-AF65-F5344CB8AC3E}">
        <p14:creationId xmlns:p14="http://schemas.microsoft.com/office/powerpoint/2010/main" val="89073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3</a:t>
            </a:fld>
            <a:endParaRPr lang="en-GB" dirty="0"/>
          </a:p>
        </p:txBody>
      </p:sp>
    </p:spTree>
    <p:extLst>
      <p:ext uri="{BB962C8B-B14F-4D97-AF65-F5344CB8AC3E}">
        <p14:creationId xmlns:p14="http://schemas.microsoft.com/office/powerpoint/2010/main" val="351252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000" dirty="0" smtClean="0"/>
              <a:t>Confidentiality</a:t>
            </a:r>
            <a:r>
              <a:rPr lang="en-GB" sz="1000" baseline="0" dirty="0" smtClean="0"/>
              <a:t> – please respect each others information. Please discuss your own thoughts and materials with others but protect the confidentiality of members of the group by keeping discussions to how you feel and your own situation. Limits</a:t>
            </a:r>
          </a:p>
          <a:p>
            <a:pPr marL="171450" indent="-171450">
              <a:buFont typeface="Arial" panose="020B0604020202020204" pitchFamily="34" charset="0"/>
              <a:buChar char="•"/>
            </a:pPr>
            <a:r>
              <a:rPr lang="en-GB" sz="1000" baseline="0" dirty="0" smtClean="0"/>
              <a:t>Respect each other and allow each other space to talk and share different opinions</a:t>
            </a:r>
          </a:p>
          <a:p>
            <a:pPr marL="171450" indent="-171450">
              <a:buFont typeface="Arial" panose="020B0604020202020204" pitchFamily="34" charset="0"/>
              <a:buChar char="•"/>
            </a:pPr>
            <a:r>
              <a:rPr lang="en-GB" sz="1000" baseline="0" dirty="0" smtClean="0"/>
              <a:t>Please talk slowly and thoughtfully speaking one at a time so that everyone can hear and follow what is being said</a:t>
            </a:r>
          </a:p>
          <a:p>
            <a:pPr marL="171450" indent="-171450">
              <a:buFont typeface="Arial" panose="020B0604020202020204" pitchFamily="34" charset="0"/>
              <a:buChar char="•"/>
            </a:pPr>
            <a:r>
              <a:rPr lang="en-GB" sz="1000" baseline="0" dirty="0" smtClean="0"/>
              <a:t>Time keeping – please arrive on time so that the group can start promptly</a:t>
            </a:r>
          </a:p>
          <a:p>
            <a:pPr marL="171450" indent="-171450">
              <a:buFont typeface="Arial" panose="020B0604020202020204" pitchFamily="34" charset="0"/>
              <a:buChar char="•"/>
            </a:pPr>
            <a:r>
              <a:rPr lang="en-GB" sz="1000" baseline="0" dirty="0" smtClean="0"/>
              <a:t>Please switch mobile phones to silent</a:t>
            </a:r>
          </a:p>
          <a:p>
            <a:pPr marL="171450" indent="-171450">
              <a:buFont typeface="Arial" panose="020B0604020202020204" pitchFamily="34" charset="0"/>
              <a:buChar char="•"/>
            </a:pPr>
            <a:endParaRPr lang="en-GB" sz="1000" baseline="0" dirty="0" smtClean="0"/>
          </a:p>
          <a:p>
            <a:pPr marL="171450" indent="-171450">
              <a:buFont typeface="Arial" panose="020B0604020202020204" pitchFamily="34" charset="0"/>
              <a:buChar char="•"/>
            </a:pPr>
            <a:r>
              <a:rPr lang="en-GB" sz="1200" b="1" kern="1200" dirty="0" smtClean="0">
                <a:solidFill>
                  <a:schemeClr val="tx1"/>
                </a:solidFill>
                <a:effectLst/>
                <a:latin typeface="+mn-lt"/>
                <a:ea typeface="+mn-ea"/>
                <a:cs typeface="+mn-cs"/>
              </a:rPr>
              <a:t>Is there anything that you would suggest could help the group to run smoothly? </a:t>
            </a:r>
            <a:endParaRPr lang="en-GB" sz="1000" b="1" baseline="0" dirty="0" smtClean="0"/>
          </a:p>
          <a:p>
            <a:endParaRPr lang="en-GB" b="1" dirty="0"/>
          </a:p>
        </p:txBody>
      </p:sp>
      <p:sp>
        <p:nvSpPr>
          <p:cNvPr id="4" name="Slide Number Placeholder 3"/>
          <p:cNvSpPr>
            <a:spLocks noGrp="1"/>
          </p:cNvSpPr>
          <p:nvPr>
            <p:ph type="sldNum" sz="quarter" idx="10"/>
          </p:nvPr>
        </p:nvSpPr>
        <p:spPr/>
        <p:txBody>
          <a:bodyPr/>
          <a:lstStyle/>
          <a:p>
            <a:fld id="{2A4182CC-8F35-477A-B3D2-86165ED2E8EE}" type="slidenum">
              <a:rPr lang="en-GB" smtClean="0"/>
              <a:t>4</a:t>
            </a:fld>
            <a:endParaRPr lang="en-GB" dirty="0"/>
          </a:p>
        </p:txBody>
      </p:sp>
    </p:spTree>
    <p:extLst>
      <p:ext uri="{BB962C8B-B14F-4D97-AF65-F5344CB8AC3E}">
        <p14:creationId xmlns:p14="http://schemas.microsoft.com/office/powerpoint/2010/main" val="274450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6x 2 hour sessions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The emphasis of this group is active participation and it is equally important to contribute as much as you feel you can.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It is also important that you attend all the sessions, however, if for some reason you can’t attend the group </a:t>
            </a:r>
            <a:r>
              <a:rPr lang="en-GB" sz="1200" kern="1200" baseline="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let us know</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Taught</a:t>
            </a:r>
            <a:r>
              <a:rPr lang="en-GB" sz="1200" kern="1200" baseline="0" dirty="0" smtClean="0">
                <a:solidFill>
                  <a:schemeClr val="tx1"/>
                </a:solidFill>
                <a:effectLst/>
                <a:latin typeface="+mn-lt"/>
                <a:ea typeface="+mn-ea"/>
                <a:cs typeface="+mn-cs"/>
              </a:rPr>
              <a:t> materials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Discussions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Exercises and chances to practice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Contact details in booklet if need additional support, talk to facilitators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Facilitators might make notes throughout to remember content of session</a:t>
            </a:r>
            <a:endParaRPr lang="en-GB" dirty="0" smtClean="0"/>
          </a:p>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5</a:t>
            </a:fld>
            <a:endParaRPr lang="en-GB"/>
          </a:p>
        </p:txBody>
      </p:sp>
    </p:spTree>
    <p:extLst>
      <p:ext uri="{BB962C8B-B14F-4D97-AF65-F5344CB8AC3E}">
        <p14:creationId xmlns:p14="http://schemas.microsoft.com/office/powerpoint/2010/main" val="248029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6</a:t>
            </a:fld>
            <a:endParaRPr lang="en-GB" dirty="0"/>
          </a:p>
        </p:txBody>
      </p:sp>
    </p:spTree>
    <p:extLst>
      <p:ext uri="{BB962C8B-B14F-4D97-AF65-F5344CB8AC3E}">
        <p14:creationId xmlns:p14="http://schemas.microsoft.com/office/powerpoint/2010/main" val="9892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 said in the last session, when you come into each session there may be lots of things on your mind. You might have thoughts about what you’ve been doing, what you need to do, maybe some expectations or perhaps worries about what the group itself will be like.  Our minds often wander and life is sometimes filled with stresses or worries. </a:t>
            </a:r>
          </a:p>
          <a:p>
            <a:pPr marL="0" indent="0">
              <a:buFont typeface="Arial" panose="020B0604020202020204" pitchFamily="34" charset="0"/>
              <a:buNone/>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To start off today, and at the beginning of our future sessions, we will carry out a brief breathing exercise.  The aim of this is just to help us be more present ‘in the moment’, and give us some time to become more aware of our thoughts, feelings and any physical sensations. </a:t>
            </a:r>
          </a:p>
          <a:p>
            <a:pPr marL="171450" indent="-171450">
              <a:buFont typeface="Arial" panose="020B0604020202020204" pitchFamily="34" charset="0"/>
              <a:buChar char="•"/>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we’ll see later in the course, this can also support our cognitive functioning and help our memory along with promoting overall well-being.  If you have difficulty focusing on the breath (e.g. due to breathing difficulties) then go at a pace that feels comfortable to you, stop the meditation or focus on another part of your body, such as your feet. </a:t>
            </a:r>
          </a:p>
          <a:p>
            <a:pPr marL="171450" indent="-171450">
              <a:buFont typeface="Arial" panose="020B0604020202020204" pitchFamily="34" charset="0"/>
              <a:buChar char="•"/>
            </a:pPr>
            <a:endParaRPr lang="en-GB" dirty="0" smtClean="0"/>
          </a:p>
          <a:p>
            <a:r>
              <a:rPr lang="en-GB" sz="1200" kern="1200" dirty="0" smtClean="0">
                <a:solidFill>
                  <a:schemeClr val="tx1"/>
                </a:solidFill>
                <a:effectLst/>
                <a:latin typeface="+mn-lt"/>
                <a:ea typeface="+mn-ea"/>
                <a:cs typeface="+mn-cs"/>
              </a:rPr>
              <a:t>Below are some of the core principles of mindfulness:</a:t>
            </a:r>
          </a:p>
          <a:p>
            <a:pPr lvl="0"/>
            <a:r>
              <a:rPr lang="en-GB" sz="1200" b="1" dirty="0" smtClean="0">
                <a:effectLst/>
              </a:rPr>
              <a:t>The ‘being’ mode: </a:t>
            </a:r>
            <a:r>
              <a:rPr lang="en-GB" sz="1200" dirty="0" smtClean="0">
                <a:effectLst/>
              </a:rPr>
              <a:t>Mindfulness says that often we are so caught up in these thoughts about the past and future (the ‘doing’ mode) that we end up not paying attention to what’s happening around us now (the ‘being’ mode). </a:t>
            </a:r>
            <a:endParaRPr lang="en-GB" dirty="0" smtClean="0">
              <a:effectLst/>
            </a:endParaRPr>
          </a:p>
          <a:p>
            <a:r>
              <a:rPr lang="en-GB" sz="1200" b="1" dirty="0" smtClean="0">
                <a:effectLst/>
              </a:rPr>
              <a:t> </a:t>
            </a:r>
            <a:endParaRPr lang="en-GB" dirty="0" smtClean="0">
              <a:effectLst/>
            </a:endParaRPr>
          </a:p>
          <a:p>
            <a:pPr lvl="0"/>
            <a:r>
              <a:rPr lang="en-GB" sz="1200" b="1" dirty="0" smtClean="0">
                <a:effectLst/>
              </a:rPr>
              <a:t>Self-compassion: </a:t>
            </a:r>
            <a:r>
              <a:rPr lang="en-GB" sz="1200" dirty="0" smtClean="0">
                <a:effectLst/>
              </a:rPr>
              <a:t>We often have so much compassion and empathy for others that we forget to have the same for ourselves. Mindfulness is about extending some of this kindness to ourselves.  </a:t>
            </a:r>
            <a:endParaRPr lang="en-GB" dirty="0" smtClean="0">
              <a:effectLst/>
            </a:endParaRPr>
          </a:p>
          <a:p>
            <a:r>
              <a:rPr lang="en-GB" sz="1200" b="1" kern="1200" dirty="0" smtClean="0">
                <a:solidFill>
                  <a:schemeClr val="tx1"/>
                </a:solidFill>
                <a:effectLst/>
                <a:latin typeface="+mn-lt"/>
                <a:ea typeface="+mn-ea"/>
                <a:cs typeface="+mn-cs"/>
              </a:rPr>
              <a:t> </a:t>
            </a:r>
            <a:endParaRPr lang="en-GB" dirty="0" smtClean="0">
              <a:effectLst/>
            </a:endParaRPr>
          </a:p>
          <a:p>
            <a:r>
              <a:rPr lang="en-GB" sz="1200" kern="1200" dirty="0" smtClean="0">
                <a:solidFill>
                  <a:schemeClr val="tx1"/>
                </a:solidFill>
                <a:effectLst/>
                <a:latin typeface="+mn-lt"/>
                <a:ea typeface="+mn-ea"/>
                <a:cs typeface="+mn-cs"/>
              </a:rPr>
              <a:t>Mindfulness can have a positive impact on lots of areas of our lives including: </a:t>
            </a:r>
          </a:p>
          <a:p>
            <a:pPr lvl="0"/>
            <a:r>
              <a:rPr lang="en-GB" sz="1200" b="1" dirty="0" smtClean="0">
                <a:effectLst/>
              </a:rPr>
              <a:t>Emotional wellbeing</a:t>
            </a:r>
            <a:r>
              <a:rPr lang="en-GB" sz="1200" dirty="0" smtClean="0">
                <a:effectLst/>
              </a:rPr>
              <a:t>: becoming more aware of our unhelpful thoughts and feelings and distancing ourselves from these. This can help us to realise that thoughts are just that thoughts! We will talk more about this in sessions 5 and 6. </a:t>
            </a:r>
            <a:endParaRPr lang="en-GB" dirty="0" smtClean="0">
              <a:effectLst/>
            </a:endParaRPr>
          </a:p>
          <a:p>
            <a:r>
              <a:rPr lang="en-GB" sz="1200" dirty="0" smtClean="0">
                <a:effectLst/>
              </a:rPr>
              <a:t> </a:t>
            </a:r>
            <a:endParaRPr lang="en-GB" dirty="0" smtClean="0">
              <a:effectLst/>
            </a:endParaRPr>
          </a:p>
          <a:p>
            <a:pPr lvl="0"/>
            <a:r>
              <a:rPr lang="en-GB" sz="1200" b="1" dirty="0" smtClean="0">
                <a:effectLst/>
              </a:rPr>
              <a:t>Physical wellbeing</a:t>
            </a:r>
            <a:r>
              <a:rPr lang="en-GB" sz="1200" dirty="0" smtClean="0">
                <a:effectLst/>
              </a:rPr>
              <a:t>: Becoming more aware of our bodies can be very useful for managing stress and reducing the release of cortisols. This is because we’re often not even aware of the impact of stress on our bodies. We will also discuss this in more detail in another session </a:t>
            </a:r>
            <a:endParaRPr lang="en-GB" dirty="0" smtClean="0">
              <a:effectLst/>
            </a:endParaRPr>
          </a:p>
          <a:p>
            <a:r>
              <a:rPr lang="en-GB" sz="1200" dirty="0" smtClean="0">
                <a:effectLst/>
              </a:rPr>
              <a:t> </a:t>
            </a:r>
            <a:endParaRPr lang="en-GB" dirty="0" smtClean="0">
              <a:effectLst/>
            </a:endParaRPr>
          </a:p>
          <a:p>
            <a:pPr lvl="0"/>
            <a:r>
              <a:rPr lang="en-GB" sz="1200" b="1" dirty="0" smtClean="0">
                <a:effectLst/>
              </a:rPr>
              <a:t>Cognitive functioning</a:t>
            </a:r>
            <a:r>
              <a:rPr lang="en-GB" sz="1200" dirty="0" smtClean="0">
                <a:effectLst/>
              </a:rPr>
              <a:t>: Mindfulness can be used to help improve our attention. By becoming aware of our thoughts, feelings and physical sensations we can bring our attention back to the present moment and reduce how much time we spend in automatic pilot. This can actually also help us to train our attention and help us to process and encode information effectively.</a:t>
            </a:r>
            <a:endParaRPr lang="en-GB" dirty="0" smtClean="0">
              <a:effectLst/>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7</a:t>
            </a:fld>
            <a:endParaRPr lang="en-GB" dirty="0"/>
          </a:p>
        </p:txBody>
      </p:sp>
    </p:spTree>
    <p:extLst>
      <p:ext uri="{BB962C8B-B14F-4D97-AF65-F5344CB8AC3E}">
        <p14:creationId xmlns:p14="http://schemas.microsoft.com/office/powerpoint/2010/main" val="298679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Home</a:t>
            </a:r>
            <a:r>
              <a:rPr lang="en-GB" baseline="0" dirty="0" smtClean="0"/>
              <a:t> practice: how was it? Any particular difficulties? Anything from previous session? Any strategies noted down?</a:t>
            </a: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8</a:t>
            </a:fld>
            <a:endParaRPr lang="en-GB" dirty="0"/>
          </a:p>
        </p:txBody>
      </p:sp>
    </p:spTree>
    <p:extLst>
      <p:ext uri="{BB962C8B-B14F-4D97-AF65-F5344CB8AC3E}">
        <p14:creationId xmlns:p14="http://schemas.microsoft.com/office/powerpoint/2010/main" val="238803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Home</a:t>
            </a:r>
            <a:r>
              <a:rPr lang="en-GB" baseline="0" dirty="0" smtClean="0"/>
              <a:t> practice: how was it? Any particular difficulties? Anything from previous session? Any strategies noted down?</a:t>
            </a: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9</a:t>
            </a:fld>
            <a:endParaRPr lang="en-GB" dirty="0"/>
          </a:p>
        </p:txBody>
      </p:sp>
    </p:spTree>
    <p:extLst>
      <p:ext uri="{BB962C8B-B14F-4D97-AF65-F5344CB8AC3E}">
        <p14:creationId xmlns:p14="http://schemas.microsoft.com/office/powerpoint/2010/main" val="2388032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12</a:t>
            </a:fld>
            <a:endParaRPr lang="en-GB" dirty="0"/>
          </a:p>
        </p:txBody>
      </p:sp>
    </p:spTree>
    <p:extLst>
      <p:ext uri="{BB962C8B-B14F-4D97-AF65-F5344CB8AC3E}">
        <p14:creationId xmlns:p14="http://schemas.microsoft.com/office/powerpoint/2010/main" val="65561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61B68-63F8-45EA-9F30-DD72C54AA295}"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61B68-63F8-45EA-9F30-DD72C54AA295}"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161B68-63F8-45EA-9F30-DD72C54AA295}"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61B68-63F8-45EA-9F30-DD72C54AA295}"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161B68-63F8-45EA-9F30-DD72C54AA295}"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161B68-63F8-45EA-9F30-DD72C54AA295}" type="datetimeFigureOut">
              <a:rPr lang="en-GB" smtClean="0"/>
              <a:t>29/01/2020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161B68-63F8-45EA-9F30-DD72C54AA295}" type="datetimeFigureOut">
              <a:rPr lang="en-GB" smtClean="0"/>
              <a:t>29/01/2020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939A2D-9388-49AB-9ECE-DA77A25E5CF4}"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161B68-63F8-45EA-9F30-DD72C54AA295}" type="datetimeFigureOut">
              <a:rPr lang="en-GB" smtClean="0"/>
              <a:t>29/01/2020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61B68-63F8-45EA-9F30-DD72C54AA295}" type="datetimeFigureOut">
              <a:rPr lang="en-GB" smtClean="0"/>
              <a:t>29/01/2020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61B68-63F8-45EA-9F30-DD72C54AA295}" type="datetimeFigureOut">
              <a:rPr lang="en-GB" smtClean="0"/>
              <a:t>29/01/2020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939A2D-9388-49AB-9ECE-DA77A25E5CF4}"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61B68-63F8-45EA-9F30-DD72C54AA295}" type="datetimeFigureOut">
              <a:rPr lang="en-GB" smtClean="0"/>
              <a:t>29/01/2020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161B68-63F8-45EA-9F30-DD72C54AA295}" type="datetimeFigureOut">
              <a:rPr lang="en-GB" smtClean="0"/>
              <a:t>29/01/2020</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E939A2D-9388-49AB-9ECE-DA77A25E5CF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m2-Cd_t3VAhUGVRQKHeIbCicQjRwIBw&amp;url=http://atclassroom.blogspot.com/2015/08/executive-functioning.html&amp;psig=AFQjCNHHsqxZ8ThmyuezKdOsvZxO1VrizA&amp;ust=150304956942995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google.co.uk/url?sa=i&amp;rct=j&amp;q=&amp;esrc=s&amp;source=images&amp;cd=&amp;cad=rja&amp;uact=8&amp;ved=0ahUKEwjmp9fz_t3VAhWDMhoKHSoNA1AQjRwIBw&amp;url=https://www.theatlantic.com/health/archive/2011/12/is-the-expansion-of-knowledge-endangering-genius/249735/&amp;psig=AFQjCNEusdfGovjSTS6aYtaxFysdWEFJig&amp;ust=1503049757165511"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clipart-library.com/coffee-break-cliparts.html" TargetMode="External"/><Relationship Id="rId3" Type="http://schemas.openxmlformats.org/officeDocument/2006/relationships/hyperlink" Target="http://www.google.co.uk/url?sa=i&amp;rct=j&amp;q=&amp;esrc=s&amp;source=images&amp;cd=&amp;cad=rja&amp;uact=8&amp;ved=2ahUKEwjLuuGGo9XlAhVSx4UKHapHATwQjRx6BAgBEAQ&amp;url=/url?sa%3Di%26rct%3Dj%26q%3D%26esrc%3Ds%26source%3Dimages%26cd%3D%26ved%3D%26url%3Dhttps://www.jing.fm/iclip/u2q8t4u2q8t4y3q8_fire-exit-107761-7457922-fire-exit-safety-sign/%26psig%3DAOvVaw0Rs6pxJmgwA9gDy56g-Nbt%26ust%3D1573118981589605&amp;psig=AOvVaw0Rs6pxJmgwA9gDy56g-Nbt&amp;ust=1573118981589605"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www.google.co.uk/url?sa=i&amp;rct=j&amp;q=&amp;esrc=s&amp;source=images&amp;cd=&amp;ved=&amp;url=http://clipart-library.com/bathroom-signs.html&amp;psig=AOvVaw0tSREeN8o5u0rGJ2iWdLZK&amp;ust=1573119052067001" TargetMode="External"/><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axstacklabs.com/Analytic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amp;url=https://www.waterfordcounselingservices.com/mind-full-mindful/&amp;psig=AOvVaw23jL3g1o6NwBLEP5JC0Tt-&amp;ust=157332327919677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Calibri" panose="020F0502020204030204" pitchFamily="34" charset="0"/>
                <a:cs typeface="Calibri" panose="020F0502020204030204" pitchFamily="34" charset="0"/>
              </a:rPr>
              <a:t>Memory Skills Group</a:t>
            </a:r>
            <a:endParaRPr lang="en-GB"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85800" y="3505200"/>
            <a:ext cx="7846640" cy="3092152"/>
          </a:xfrm>
        </p:spPr>
        <p:txBody>
          <a:bodyPr>
            <a:normAutofit/>
          </a:bodyPr>
          <a:lstStyle/>
          <a:p>
            <a:r>
              <a:rPr lang="en-GB" dirty="0" smtClean="0">
                <a:latin typeface="Calibri" panose="020F0502020204030204" pitchFamily="34" charset="0"/>
                <a:cs typeface="Calibri" panose="020F0502020204030204" pitchFamily="34" charset="0"/>
              </a:rPr>
              <a:t>Week </a:t>
            </a:r>
            <a:r>
              <a:rPr lang="en-GB" dirty="0">
                <a:latin typeface="Calibri" panose="020F0502020204030204" pitchFamily="34" charset="0"/>
                <a:cs typeface="Calibri" panose="020F0502020204030204" pitchFamily="34" charset="0"/>
              </a:rPr>
              <a:t>4</a:t>
            </a:r>
            <a:r>
              <a:rPr lang="en-GB" dirty="0" smtClean="0">
                <a:latin typeface="Calibri" panose="020F0502020204030204" pitchFamily="34" charset="0"/>
                <a:cs typeface="Calibri" panose="020F0502020204030204" pitchFamily="34" charset="0"/>
              </a:rPr>
              <a:t> : Internal Memory Strategies</a:t>
            </a:r>
            <a:endParaRPr lang="en-GB" dirty="0">
              <a:latin typeface="Calibri" panose="020F0502020204030204" pitchFamily="34" charset="0"/>
              <a:cs typeface="Calibri" panose="020F0502020204030204" pitchFamily="34" charset="0"/>
            </a:endParaRP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r>
              <a:rPr lang="en-GB" sz="900" dirty="0">
                <a:latin typeface="Calibri" panose="020F0502020204030204" pitchFamily="34" charset="0"/>
                <a:cs typeface="Calibri" panose="020F0502020204030204" pitchFamily="34" charset="0"/>
              </a:rPr>
              <a:t>Rebecca Niebieszczanski (Trainee Clinical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Kirsty Ellis (Assistant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Lesley </a:t>
            </a:r>
            <a:r>
              <a:rPr lang="en-GB" sz="900" dirty="0" smtClean="0">
                <a:latin typeface="Calibri" panose="020F0502020204030204" pitchFamily="34" charset="0"/>
                <a:cs typeface="Calibri" panose="020F0502020204030204" pitchFamily="34" charset="0"/>
              </a:rPr>
              <a:t>Stewart </a:t>
            </a:r>
            <a:r>
              <a:rPr lang="en-GB" sz="900" dirty="0">
                <a:latin typeface="Calibri" panose="020F0502020204030204" pitchFamily="34" charset="0"/>
                <a:cs typeface="Calibri" panose="020F0502020204030204" pitchFamily="34" charset="0"/>
              </a:rPr>
              <a:t>(Consultant Clinical Neuropsychologist</a:t>
            </a:r>
            <a:r>
              <a:rPr lang="en-GB" sz="900" dirty="0" smtClean="0">
                <a:latin typeface="Calibri" panose="020F0502020204030204" pitchFamily="34" charset="0"/>
                <a:cs typeface="Calibri" panose="020F0502020204030204" pitchFamily="34" charset="0"/>
              </a:rPr>
              <a:t>)</a:t>
            </a:r>
          </a:p>
          <a:p>
            <a:endParaRPr lang="en-GB" sz="900" dirty="0">
              <a:latin typeface="Calibri" panose="020F0502020204030204" pitchFamily="34" charset="0"/>
              <a:cs typeface="Calibri" panose="020F0502020204030204" pitchFamily="34" charset="0"/>
            </a:endParaRPr>
          </a:p>
          <a:p>
            <a:r>
              <a:rPr lang="en-GB" sz="900" dirty="0" smtClean="0">
                <a:latin typeface="Calibri" panose="020F0502020204030204" pitchFamily="34" charset="0"/>
                <a:cs typeface="Calibri" panose="020F0502020204030204" pitchFamily="34" charset="0"/>
              </a:rPr>
              <a:t>Revised 2019</a:t>
            </a:r>
          </a:p>
          <a:p>
            <a:r>
              <a:rPr lang="en-GB" sz="900" dirty="0" smtClean="0">
                <a:latin typeface="Calibri" panose="020F0502020204030204" pitchFamily="34" charset="0"/>
                <a:cs typeface="Calibri" panose="020F0502020204030204" pitchFamily="34" charset="0"/>
              </a:rPr>
              <a:t>Anja Steiner (Assistant Psychologist)</a:t>
            </a:r>
          </a:p>
          <a:p>
            <a:r>
              <a:rPr lang="en-GB" sz="900" dirty="0" smtClean="0">
                <a:latin typeface="Calibri" panose="020F0502020204030204" pitchFamily="34" charset="0"/>
                <a:cs typeface="Calibri" panose="020F0502020204030204" pitchFamily="34" charset="0"/>
              </a:rPr>
              <a:t>Callum Furniss (Trainee Clinical Psychologist)</a:t>
            </a:r>
          </a:p>
          <a:p>
            <a:r>
              <a:rPr lang="en-GB" sz="900" dirty="0" smtClean="0">
                <a:latin typeface="Calibri" panose="020F0502020204030204" pitchFamily="34" charset="0"/>
                <a:cs typeface="Calibri" panose="020F0502020204030204" pitchFamily="34" charset="0"/>
              </a:rPr>
              <a:t>Gill Cooke (Consultant Clinical Neuropsychologist)</a:t>
            </a:r>
          </a:p>
        </p:txBody>
      </p:sp>
      <p:pic>
        <p:nvPicPr>
          <p:cNvPr id="7" name="Picture 6" descr="NSCHT two lines COLOUR.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7600" y="476672"/>
            <a:ext cx="3246722" cy="77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40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Internal Strategies – what are they?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7584" y="1844824"/>
            <a:ext cx="7416824" cy="1396752"/>
          </a:xfrm>
          <a:ln w="25400">
            <a:solidFill>
              <a:schemeClr val="accent1"/>
            </a:solidFill>
          </a:ln>
        </p:spPr>
        <p:txBody>
          <a:bodyPr>
            <a:normAutofit/>
          </a:bodyPr>
          <a:lstStyle/>
          <a:p>
            <a:pPr marL="0" indent="0" algn="ctr">
              <a:buNone/>
            </a:pPr>
            <a:r>
              <a:rPr lang="en-GB" sz="2800" dirty="0">
                <a:latin typeface="Calibri" panose="020F0502020204030204" pitchFamily="34" charset="0"/>
                <a:cs typeface="Calibri" panose="020F0502020204030204" pitchFamily="34" charset="0"/>
              </a:rPr>
              <a:t>Internal memory enhancement strategies are strategies that we use within our minds to aid memory</a:t>
            </a:r>
            <a:r>
              <a:rPr lang="en-GB" sz="28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9003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Internal Strategies – why use them?</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Can help us to pay attention and process information by relying on our inner/internal resources.</a:t>
            </a:r>
          </a:p>
          <a:p>
            <a:r>
              <a:rPr lang="en-GB" dirty="0" smtClean="0">
                <a:latin typeface="Calibri" panose="020F0502020204030204" pitchFamily="34" charset="0"/>
                <a:cs typeface="Calibri" panose="020F0502020204030204" pitchFamily="34" charset="0"/>
              </a:rPr>
              <a:t>They focus </a:t>
            </a:r>
            <a:r>
              <a:rPr lang="en-GB" dirty="0">
                <a:latin typeface="Calibri" panose="020F0502020204030204" pitchFamily="34" charset="0"/>
                <a:cs typeface="Calibri" panose="020F0502020204030204" pitchFamily="34" charset="0"/>
              </a:rPr>
              <a:t>on different parts of the process of memory, including encoding, storage and retrieval and can be useful for remembering new information</a:t>
            </a:r>
            <a:r>
              <a:rPr lang="en-GB" dirty="0" smtClean="0">
                <a:latin typeface="Calibri" panose="020F0502020204030204" pitchFamily="34" charset="0"/>
                <a:cs typeface="Calibri" panose="020F0502020204030204" pitchFamily="34" charset="0"/>
              </a:rPr>
              <a:t>.</a:t>
            </a:r>
          </a:p>
          <a:p>
            <a:r>
              <a:rPr lang="en-GB" dirty="0" smtClean="0">
                <a:latin typeface="Calibri" panose="020F0502020204030204" pitchFamily="34" charset="0"/>
                <a:cs typeface="Calibri" panose="020F0502020204030204" pitchFamily="34" charset="0"/>
              </a:rPr>
              <a:t>More difficult to use than external strategies and require practice!</a:t>
            </a:r>
          </a:p>
          <a:p>
            <a:r>
              <a:rPr lang="en-GB" dirty="0" smtClean="0">
                <a:latin typeface="Calibri" panose="020F0502020204030204" pitchFamily="34" charset="0"/>
                <a:cs typeface="Calibri" panose="020F0502020204030204" pitchFamily="34" charset="0"/>
              </a:rPr>
              <a:t>Might be best used for remembering specific things e.g. </a:t>
            </a:r>
            <a:r>
              <a:rPr lang="en-GB" dirty="0" smtClean="0">
                <a:latin typeface="Calibri" panose="020F0502020204030204" pitchFamily="34" charset="0"/>
                <a:cs typeface="Calibri" panose="020F0502020204030204" pitchFamily="34" charset="0"/>
              </a:rPr>
              <a:t>names</a:t>
            </a:r>
          </a:p>
          <a:p>
            <a:r>
              <a:rPr lang="en-GB" dirty="0" smtClean="0">
                <a:latin typeface="Calibri" panose="020F0502020204030204" pitchFamily="34" charset="0"/>
                <a:cs typeface="Calibri" panose="020F0502020204030204" pitchFamily="34" charset="0"/>
              </a:rPr>
              <a:t>There might be situations when external strategies aren’t available e.g. names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135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116" y="332656"/>
            <a:ext cx="8229600" cy="990600"/>
          </a:xfrm>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grpSp>
        <p:nvGrpSpPr>
          <p:cNvPr id="3" name="Group 2"/>
          <p:cNvGrpSpPr/>
          <p:nvPr/>
        </p:nvGrpSpPr>
        <p:grpSpPr>
          <a:xfrm>
            <a:off x="2746574" y="1196752"/>
            <a:ext cx="3574752" cy="5328592"/>
            <a:chOff x="2759187" y="1412776"/>
            <a:chExt cx="3574752" cy="5328592"/>
          </a:xfrm>
        </p:grpSpPr>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9" name="Text Box 2"/>
            <p:cNvSpPr txBox="1">
              <a:spLocks noChangeArrowheads="1"/>
            </p:cNvSpPr>
            <p:nvPr/>
          </p:nvSpPr>
          <p:spPr bwMode="auto">
            <a:xfrm>
              <a:off x="2759187" y="4581128"/>
              <a:ext cx="3562139" cy="902335"/>
            </a:xfrm>
            <a:prstGeom prst="rect">
              <a:avLst/>
            </a:prstGeom>
            <a:solidFill>
              <a:srgbClr val="E5F3F7"/>
            </a:solidFill>
            <a:ln w="28575">
              <a:solidFill>
                <a:schemeClr val="accent1">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95B3D7"/>
                  </a:solidFill>
                  <a:effectLst/>
                  <a:latin typeface="Calibri"/>
                  <a:ea typeface="Calibri"/>
                  <a:cs typeface="Times New Roman"/>
                </a:rPr>
                <a:t>Storage</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encoded, the information is stored into your memory.</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0" name="Text Box 2"/>
            <p:cNvSpPr txBox="1">
              <a:spLocks noChangeArrowheads="1"/>
            </p:cNvSpPr>
            <p:nvPr/>
          </p:nvSpPr>
          <p:spPr bwMode="auto">
            <a:xfrm>
              <a:off x="2771800" y="5661248"/>
              <a:ext cx="3562139" cy="1080120"/>
            </a:xfrm>
            <a:prstGeom prst="rect">
              <a:avLst/>
            </a:prstGeom>
            <a:solidFill>
              <a:srgbClr val="FFEBFE"/>
            </a:solidFill>
            <a:ln w="28575">
              <a:solidFill>
                <a:srgbClr val="FFC5FC"/>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400" b="1" dirty="0">
                  <a:solidFill>
                    <a:srgbClr val="CE8CCE"/>
                  </a:solidFill>
                  <a:effectLst/>
                  <a:latin typeface="Calibri"/>
                  <a:ea typeface="Calibri"/>
                  <a:cs typeface="Times New Roman"/>
                </a:rPr>
                <a:t>Retrieval</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it has been stored, we must be able to pull the information back out; as and when we need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4" name="Down Arrow 23"/>
            <p:cNvSpPr/>
            <p:nvPr/>
          </p:nvSpPr>
          <p:spPr>
            <a:xfrm>
              <a:off x="4512916" y="432903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5" name="Down Arrow 24"/>
            <p:cNvSpPr/>
            <p:nvPr/>
          </p:nvSpPr>
          <p:spPr>
            <a:xfrm>
              <a:off x="4523421" y="540915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grpSp>
    </p:spTree>
    <p:extLst>
      <p:ext uri="{BB962C8B-B14F-4D97-AF65-F5344CB8AC3E}">
        <p14:creationId xmlns:p14="http://schemas.microsoft.com/office/powerpoint/2010/main" val="196675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Mindfulness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9576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Brain Exercise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01859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Chunking of Information</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0874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Making associations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29891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Visual Imagery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27206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Stories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74917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Errorless Learning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13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executive function">
            <a:hlinkClick r:id="rId3"/>
          </p:cNvPr>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84470" y="3573016"/>
            <a:ext cx="2952328" cy="2448272"/>
          </a:xfrm>
          <a:prstGeom prst="rect">
            <a:avLst/>
          </a:prstGeom>
          <a:ln>
            <a:noFill/>
          </a:ln>
          <a:effectLst>
            <a:softEdge rad="112500"/>
          </a:effectLst>
        </p:spPr>
      </p:pic>
      <p:sp>
        <p:nvSpPr>
          <p:cNvPr id="2" name="Title 1"/>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Welcome!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5231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Repetition</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85230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Expanded Rehearsal</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89668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Question – 5ws + PQRST</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3407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9744700"/>
              </p:ext>
            </p:extLst>
          </p:nvPr>
        </p:nvGraphicFramePr>
        <p:xfrm>
          <a:off x="1979712" y="548680"/>
          <a:ext cx="5234888" cy="5896077"/>
        </p:xfrm>
        <a:graphic>
          <a:graphicData uri="http://schemas.openxmlformats.org/drawingml/2006/table">
            <a:tbl>
              <a:tblPr firstRow="1" firstCol="1" bandRow="1">
                <a:tableStyleId>{5C22544A-7EE6-4342-B048-85BDC9FD1C3A}</a:tableStyleId>
              </a:tblPr>
              <a:tblGrid>
                <a:gridCol w="2099520"/>
                <a:gridCol w="3135368"/>
              </a:tblGrid>
              <a:tr h="468059">
                <a:tc>
                  <a:txBody>
                    <a:bodyPr/>
                    <a:lstStyle/>
                    <a:p>
                      <a:pPr algn="ctr">
                        <a:lnSpc>
                          <a:spcPct val="115000"/>
                        </a:lnSpc>
                        <a:spcAft>
                          <a:spcPts val="0"/>
                        </a:spcAft>
                      </a:pPr>
                      <a:r>
                        <a:rPr lang="en-GB" sz="1400" dirty="0">
                          <a:effectLst/>
                          <a:latin typeface="Calibri" panose="020F0502020204030204" pitchFamily="34" charset="0"/>
                          <a:cs typeface="Calibri" panose="020F0502020204030204" pitchFamily="34" charset="0"/>
                        </a:rPr>
                        <a:t>Stage</a:t>
                      </a:r>
                      <a:endParaRPr lang="en-GB" sz="1050" dirty="0">
                        <a:effectLst/>
                        <a:latin typeface="Calibri" panose="020F0502020204030204" pitchFamily="34" charset="0"/>
                        <a:cs typeface="Calibri" panose="020F0502020204030204" pitchFamily="34" charset="0"/>
                      </a:endParaRPr>
                    </a:p>
                    <a:p>
                      <a:pPr algn="ctr">
                        <a:lnSpc>
                          <a:spcPct val="115000"/>
                        </a:lnSpc>
                        <a:spcAft>
                          <a:spcPts val="0"/>
                        </a:spcAft>
                      </a:pPr>
                      <a:r>
                        <a:rPr lang="en-GB" sz="1400" dirty="0">
                          <a:effectLst/>
                          <a:latin typeface="Calibri" panose="020F0502020204030204" pitchFamily="34" charset="0"/>
                          <a:cs typeface="Calibri" panose="020F0502020204030204" pitchFamily="34" charset="0"/>
                        </a:rPr>
                        <a:t> </a:t>
                      </a:r>
                      <a:endParaRPr lang="en-GB" sz="1050" dirty="0">
                        <a:effectLst/>
                        <a:latin typeface="Calibri" panose="020F0502020204030204" pitchFamily="34" charset="0"/>
                        <a:ea typeface="Calibri"/>
                        <a:cs typeface="Calibri" panose="020F0502020204030204" pitchFamily="34" charset="0"/>
                      </a:endParaRPr>
                    </a:p>
                  </a:txBody>
                  <a:tcPr marL="54471" marR="54471" marT="0" marB="0"/>
                </a:tc>
                <a:tc>
                  <a:txBody>
                    <a:bodyPr/>
                    <a:lstStyle/>
                    <a:p>
                      <a:pPr algn="ctr">
                        <a:lnSpc>
                          <a:spcPct val="115000"/>
                        </a:lnSpc>
                        <a:spcAft>
                          <a:spcPts val="0"/>
                        </a:spcAft>
                      </a:pPr>
                      <a:r>
                        <a:rPr lang="en-GB" sz="1400">
                          <a:effectLst/>
                          <a:latin typeface="Calibri" panose="020F0502020204030204" pitchFamily="34" charset="0"/>
                          <a:cs typeface="Calibri" panose="020F0502020204030204" pitchFamily="34" charset="0"/>
                        </a:rPr>
                        <a:t>Strategies</a:t>
                      </a:r>
                      <a:endParaRPr lang="en-GB" sz="1050">
                        <a:effectLst/>
                        <a:latin typeface="Calibri" panose="020F0502020204030204" pitchFamily="34" charset="0"/>
                        <a:ea typeface="Calibri"/>
                        <a:cs typeface="Calibri" panose="020F0502020204030204" pitchFamily="34" charset="0"/>
                      </a:endParaRPr>
                    </a:p>
                  </a:txBody>
                  <a:tcPr marL="54471" marR="54471" marT="0" marB="0"/>
                </a:tc>
              </a:tr>
              <a:tr h="1404177">
                <a:tc>
                  <a:txBody>
                    <a:bodyPr/>
                    <a:lstStyle/>
                    <a:p>
                      <a:pPr algn="just">
                        <a:lnSpc>
                          <a:spcPct val="115000"/>
                        </a:lnSpc>
                        <a:spcAft>
                          <a:spcPts val="0"/>
                        </a:spcAft>
                      </a:pPr>
                      <a:r>
                        <a:rPr lang="en-GB" sz="1400">
                          <a:effectLst/>
                          <a:latin typeface="Calibri" panose="020F0502020204030204" pitchFamily="34" charset="0"/>
                          <a:cs typeface="Calibri" panose="020F0502020204030204" pitchFamily="34" charset="0"/>
                        </a:rPr>
                        <a:t>Attention</a:t>
                      </a:r>
                      <a:endParaRPr lang="en-GB" sz="1050">
                        <a:effectLst/>
                        <a:latin typeface="Calibri" panose="020F0502020204030204" pitchFamily="34" charset="0"/>
                        <a:cs typeface="Calibri" panose="020F0502020204030204" pitchFamily="34" charset="0"/>
                      </a:endParaRPr>
                    </a:p>
                    <a:p>
                      <a:pPr algn="just">
                        <a:lnSpc>
                          <a:spcPct val="115000"/>
                        </a:lnSpc>
                        <a:spcAft>
                          <a:spcPts val="0"/>
                        </a:spcAft>
                      </a:pPr>
                      <a:r>
                        <a:rPr lang="en-GB" sz="1400">
                          <a:effectLst/>
                          <a:latin typeface="Calibri" panose="020F0502020204030204" pitchFamily="34" charset="0"/>
                          <a:cs typeface="Calibri" panose="020F0502020204030204" pitchFamily="34" charset="0"/>
                        </a:rPr>
                        <a:t> </a:t>
                      </a:r>
                      <a:endParaRPr lang="en-GB" sz="1050">
                        <a:effectLst/>
                        <a:latin typeface="Calibri" panose="020F0502020204030204" pitchFamily="34" charset="0"/>
                        <a:ea typeface="Calibri"/>
                        <a:cs typeface="Calibri" panose="020F0502020204030204" pitchFamily="34" charset="0"/>
                      </a:endParaRPr>
                    </a:p>
                  </a:txBody>
                  <a:tcPr marL="54471" marR="54471" marT="0" marB="0"/>
                </a:tc>
                <a:tc>
                  <a:txBody>
                    <a:bodyPr/>
                    <a:lstStyle/>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Mindfulness meditation</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smtClean="0">
                          <a:effectLst/>
                          <a:latin typeface="Calibri" panose="020F0502020204030204" pitchFamily="34" charset="0"/>
                          <a:cs typeface="Calibri" panose="020F0502020204030204" pitchFamily="34" charset="0"/>
                        </a:rPr>
                        <a:t>Making </a:t>
                      </a:r>
                      <a:r>
                        <a:rPr lang="en-GB" sz="1400" dirty="0">
                          <a:effectLst/>
                          <a:latin typeface="Calibri" panose="020F0502020204030204" pitchFamily="34" charset="0"/>
                          <a:cs typeface="Calibri" panose="020F0502020204030204" pitchFamily="34" charset="0"/>
                        </a:rPr>
                        <a:t>associations</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Visual </a:t>
                      </a:r>
                      <a:r>
                        <a:rPr lang="en-GB" sz="1400" dirty="0" smtClean="0">
                          <a:effectLst/>
                          <a:latin typeface="Calibri" panose="020F0502020204030204" pitchFamily="34" charset="0"/>
                          <a:cs typeface="Calibri" panose="020F0502020204030204" pitchFamily="34" charset="0"/>
                        </a:rPr>
                        <a:t>imagery </a:t>
                      </a:r>
                      <a:endParaRPr lang="en-GB" sz="1050" dirty="0">
                        <a:effectLst/>
                        <a:latin typeface="Calibri" panose="020F0502020204030204" pitchFamily="34" charset="0"/>
                        <a:ea typeface="Calibri"/>
                        <a:cs typeface="Calibri" panose="020F0502020204030204" pitchFamily="34" charset="0"/>
                      </a:endParaRPr>
                    </a:p>
                  </a:txBody>
                  <a:tcPr marL="54471" marR="54471" marT="0" marB="0"/>
                </a:tc>
              </a:tr>
              <a:tr h="473631">
                <a:tc>
                  <a:txBody>
                    <a:bodyPr/>
                    <a:lstStyle/>
                    <a:p>
                      <a:pPr algn="just">
                        <a:lnSpc>
                          <a:spcPct val="115000"/>
                        </a:lnSpc>
                        <a:spcAft>
                          <a:spcPts val="0"/>
                        </a:spcAft>
                      </a:pPr>
                      <a:r>
                        <a:rPr lang="en-GB" sz="1400">
                          <a:effectLst/>
                          <a:latin typeface="Calibri" panose="020F0502020204030204" pitchFamily="34" charset="0"/>
                          <a:cs typeface="Calibri" panose="020F0502020204030204" pitchFamily="34" charset="0"/>
                        </a:rPr>
                        <a:t>Information processing</a:t>
                      </a:r>
                      <a:endParaRPr lang="en-GB" sz="1050">
                        <a:effectLst/>
                        <a:latin typeface="Calibri" panose="020F0502020204030204" pitchFamily="34" charset="0"/>
                        <a:cs typeface="Calibri" panose="020F0502020204030204" pitchFamily="34" charset="0"/>
                      </a:endParaRPr>
                    </a:p>
                    <a:p>
                      <a:pPr algn="just">
                        <a:lnSpc>
                          <a:spcPct val="115000"/>
                        </a:lnSpc>
                        <a:spcAft>
                          <a:spcPts val="0"/>
                        </a:spcAft>
                      </a:pPr>
                      <a:r>
                        <a:rPr lang="en-GB" sz="1400">
                          <a:effectLst/>
                          <a:latin typeface="Calibri" panose="020F0502020204030204" pitchFamily="34" charset="0"/>
                          <a:cs typeface="Calibri" panose="020F0502020204030204" pitchFamily="34" charset="0"/>
                        </a:rPr>
                        <a:t> </a:t>
                      </a:r>
                      <a:endParaRPr lang="en-GB" sz="1050">
                        <a:effectLst/>
                        <a:latin typeface="Calibri" panose="020F0502020204030204" pitchFamily="34" charset="0"/>
                        <a:ea typeface="Calibri"/>
                        <a:cs typeface="Calibri" panose="020F0502020204030204" pitchFamily="34" charset="0"/>
                      </a:endParaRPr>
                    </a:p>
                  </a:txBody>
                  <a:tcPr marL="54471" marR="54471" marT="0" marB="0"/>
                </a:tc>
                <a:tc>
                  <a:txBody>
                    <a:bodyPr/>
                    <a:lstStyle/>
                    <a:p>
                      <a:pPr marL="342900" lvl="0" indent="-342900" algn="just">
                        <a:lnSpc>
                          <a:spcPct val="115000"/>
                        </a:lnSpc>
                        <a:spcAft>
                          <a:spcPts val="0"/>
                        </a:spcAft>
                        <a:buFont typeface="Symbol"/>
                        <a:buChar char=""/>
                      </a:pPr>
                      <a:r>
                        <a:rPr lang="en-GB" sz="1400">
                          <a:effectLst/>
                          <a:latin typeface="Calibri" panose="020F0502020204030204" pitchFamily="34" charset="0"/>
                          <a:cs typeface="Calibri" panose="020F0502020204030204" pitchFamily="34" charset="0"/>
                        </a:rPr>
                        <a:t>Making associations</a:t>
                      </a:r>
                      <a:endParaRPr lang="en-GB" sz="105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a:effectLst/>
                          <a:latin typeface="Calibri" panose="020F0502020204030204" pitchFamily="34" charset="0"/>
                          <a:cs typeface="Calibri" panose="020F0502020204030204" pitchFamily="34" charset="0"/>
                        </a:rPr>
                        <a:t>Visual imagery</a:t>
                      </a:r>
                      <a:endParaRPr lang="en-GB" sz="1050">
                        <a:effectLst/>
                        <a:latin typeface="Calibri" panose="020F0502020204030204" pitchFamily="34" charset="0"/>
                        <a:ea typeface="Calibri"/>
                        <a:cs typeface="Calibri" panose="020F0502020204030204" pitchFamily="34" charset="0"/>
                      </a:endParaRPr>
                    </a:p>
                  </a:txBody>
                  <a:tcPr marL="54471" marR="54471" marT="0" marB="0"/>
                </a:tc>
              </a:tr>
              <a:tr h="2340296">
                <a:tc>
                  <a:txBody>
                    <a:bodyPr/>
                    <a:lstStyle/>
                    <a:p>
                      <a:pPr algn="just">
                        <a:lnSpc>
                          <a:spcPct val="115000"/>
                        </a:lnSpc>
                        <a:spcAft>
                          <a:spcPts val="0"/>
                        </a:spcAft>
                      </a:pPr>
                      <a:r>
                        <a:rPr lang="en-GB" sz="1400">
                          <a:effectLst/>
                          <a:latin typeface="Calibri" panose="020F0502020204030204" pitchFamily="34" charset="0"/>
                          <a:cs typeface="Calibri" panose="020F0502020204030204" pitchFamily="34" charset="0"/>
                        </a:rPr>
                        <a:t>Encoding and storage</a:t>
                      </a:r>
                      <a:endParaRPr lang="en-GB" sz="1050">
                        <a:effectLst/>
                        <a:latin typeface="Calibri" panose="020F0502020204030204" pitchFamily="34" charset="0"/>
                        <a:cs typeface="Calibri" panose="020F0502020204030204" pitchFamily="34" charset="0"/>
                      </a:endParaRPr>
                    </a:p>
                    <a:p>
                      <a:pPr algn="just">
                        <a:lnSpc>
                          <a:spcPct val="115000"/>
                        </a:lnSpc>
                        <a:spcAft>
                          <a:spcPts val="0"/>
                        </a:spcAft>
                      </a:pPr>
                      <a:r>
                        <a:rPr lang="en-GB" sz="1400">
                          <a:effectLst/>
                          <a:latin typeface="Calibri" panose="020F0502020204030204" pitchFamily="34" charset="0"/>
                          <a:cs typeface="Calibri" panose="020F0502020204030204" pitchFamily="34" charset="0"/>
                        </a:rPr>
                        <a:t> </a:t>
                      </a:r>
                      <a:endParaRPr lang="en-GB" sz="1050">
                        <a:effectLst/>
                        <a:latin typeface="Calibri" panose="020F0502020204030204" pitchFamily="34" charset="0"/>
                        <a:ea typeface="Calibri"/>
                        <a:cs typeface="Calibri" panose="020F0502020204030204" pitchFamily="34" charset="0"/>
                      </a:endParaRPr>
                    </a:p>
                  </a:txBody>
                  <a:tcPr marL="54471" marR="54471" marT="0" marB="0"/>
                </a:tc>
                <a:tc>
                  <a:txBody>
                    <a:bodyPr/>
                    <a:lstStyle/>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Chunking</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Grouping</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PQRST</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Repetition </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Expanding rehearsal </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Making associations</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Stories</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Visual imagery</a:t>
                      </a:r>
                      <a:endParaRPr lang="en-GB" sz="1050" dirty="0">
                        <a:effectLst/>
                        <a:latin typeface="Calibri" panose="020F0502020204030204" pitchFamily="34" charset="0"/>
                        <a:cs typeface="Calibri" panose="020F0502020204030204" pitchFamily="34" charset="0"/>
                      </a:endParaRPr>
                    </a:p>
                    <a:p>
                      <a:pPr marL="228600" algn="just">
                        <a:lnSpc>
                          <a:spcPct val="115000"/>
                        </a:lnSpc>
                        <a:spcAft>
                          <a:spcPts val="0"/>
                        </a:spcAft>
                      </a:pPr>
                      <a:r>
                        <a:rPr lang="en-GB" sz="1400" dirty="0">
                          <a:effectLst/>
                          <a:latin typeface="Calibri" panose="020F0502020204030204" pitchFamily="34" charset="0"/>
                          <a:cs typeface="Calibri" panose="020F0502020204030204" pitchFamily="34" charset="0"/>
                        </a:rPr>
                        <a:t> </a:t>
                      </a:r>
                      <a:endParaRPr lang="en-GB" sz="1050" dirty="0">
                        <a:effectLst/>
                        <a:latin typeface="Calibri" panose="020F0502020204030204" pitchFamily="34" charset="0"/>
                        <a:ea typeface="Calibri"/>
                        <a:cs typeface="Calibri" panose="020F0502020204030204" pitchFamily="34" charset="0"/>
                      </a:endParaRPr>
                    </a:p>
                  </a:txBody>
                  <a:tcPr marL="54471" marR="54471" marT="0" marB="0"/>
                </a:tc>
              </a:tr>
              <a:tr h="1170148">
                <a:tc>
                  <a:txBody>
                    <a:bodyPr/>
                    <a:lstStyle/>
                    <a:p>
                      <a:pPr algn="just">
                        <a:lnSpc>
                          <a:spcPct val="115000"/>
                        </a:lnSpc>
                        <a:spcAft>
                          <a:spcPts val="0"/>
                        </a:spcAft>
                      </a:pPr>
                      <a:r>
                        <a:rPr lang="en-GB" sz="1400">
                          <a:effectLst/>
                          <a:latin typeface="Calibri" panose="020F0502020204030204" pitchFamily="34" charset="0"/>
                          <a:cs typeface="Calibri" panose="020F0502020204030204" pitchFamily="34" charset="0"/>
                        </a:rPr>
                        <a:t>Retrieval </a:t>
                      </a:r>
                      <a:endParaRPr lang="en-GB" sz="1050">
                        <a:effectLst/>
                        <a:latin typeface="Calibri" panose="020F0502020204030204" pitchFamily="34" charset="0"/>
                        <a:cs typeface="Calibri" panose="020F0502020204030204" pitchFamily="34" charset="0"/>
                      </a:endParaRPr>
                    </a:p>
                    <a:p>
                      <a:pPr algn="just">
                        <a:lnSpc>
                          <a:spcPct val="115000"/>
                        </a:lnSpc>
                        <a:spcAft>
                          <a:spcPts val="0"/>
                        </a:spcAft>
                      </a:pPr>
                      <a:r>
                        <a:rPr lang="en-GB" sz="1400">
                          <a:effectLst/>
                          <a:latin typeface="Calibri" panose="020F0502020204030204" pitchFamily="34" charset="0"/>
                          <a:cs typeface="Calibri" panose="020F0502020204030204" pitchFamily="34" charset="0"/>
                        </a:rPr>
                        <a:t> </a:t>
                      </a:r>
                      <a:endParaRPr lang="en-GB" sz="1050">
                        <a:effectLst/>
                        <a:latin typeface="Calibri" panose="020F0502020204030204" pitchFamily="34" charset="0"/>
                        <a:ea typeface="Calibri"/>
                        <a:cs typeface="Calibri" panose="020F0502020204030204" pitchFamily="34" charset="0"/>
                      </a:endParaRPr>
                    </a:p>
                  </a:txBody>
                  <a:tcPr marL="54471" marR="54471" marT="0" marB="0"/>
                </a:tc>
                <a:tc>
                  <a:txBody>
                    <a:bodyPr/>
                    <a:lstStyle/>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Mindfulness meditation</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Mental retracing</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a:effectLst/>
                          <a:latin typeface="Calibri" panose="020F0502020204030204" pitchFamily="34" charset="0"/>
                          <a:cs typeface="Calibri" panose="020F0502020204030204" pitchFamily="34" charset="0"/>
                        </a:rPr>
                        <a:t>Making associations</a:t>
                      </a:r>
                      <a:endParaRPr lang="en-GB" sz="1050" dirty="0">
                        <a:effectLst/>
                        <a:latin typeface="Calibri" panose="020F0502020204030204" pitchFamily="34" charset="0"/>
                        <a:cs typeface="Calibri" panose="020F0502020204030204" pitchFamily="34" charset="0"/>
                      </a:endParaRPr>
                    </a:p>
                    <a:p>
                      <a:pPr marL="342900" lvl="0" indent="-342900" algn="just">
                        <a:lnSpc>
                          <a:spcPct val="115000"/>
                        </a:lnSpc>
                        <a:spcAft>
                          <a:spcPts val="0"/>
                        </a:spcAft>
                        <a:buFont typeface="Symbol"/>
                        <a:buChar char=""/>
                      </a:pPr>
                      <a:r>
                        <a:rPr lang="en-GB" sz="1400" dirty="0" smtClean="0">
                          <a:effectLst/>
                          <a:latin typeface="Calibri" panose="020F0502020204030204" pitchFamily="34" charset="0"/>
                          <a:cs typeface="Calibri" panose="020F0502020204030204" pitchFamily="34" charset="0"/>
                        </a:rPr>
                        <a:t>Visual </a:t>
                      </a:r>
                      <a:r>
                        <a:rPr lang="en-GB" sz="1400" dirty="0">
                          <a:effectLst/>
                          <a:latin typeface="Calibri" panose="020F0502020204030204" pitchFamily="34" charset="0"/>
                          <a:cs typeface="Calibri" panose="020F0502020204030204" pitchFamily="34" charset="0"/>
                        </a:rPr>
                        <a:t>imagery</a:t>
                      </a:r>
                      <a:endParaRPr lang="en-GB" sz="1050" dirty="0">
                        <a:effectLst/>
                        <a:latin typeface="Calibri" panose="020F0502020204030204" pitchFamily="34" charset="0"/>
                        <a:ea typeface="Calibri"/>
                        <a:cs typeface="Calibri" panose="020F0502020204030204" pitchFamily="34" charset="0"/>
                      </a:endParaRPr>
                    </a:p>
                  </a:txBody>
                  <a:tcPr marL="54471" marR="54471" marT="0" marB="0"/>
                </a:tc>
              </a:tr>
            </a:tbl>
          </a:graphicData>
        </a:graphic>
      </p:graphicFrame>
    </p:spTree>
    <p:extLst>
      <p:ext uri="{BB962C8B-B14F-4D97-AF65-F5344CB8AC3E}">
        <p14:creationId xmlns:p14="http://schemas.microsoft.com/office/powerpoint/2010/main" val="294546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873146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Out of Session Work</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Weekly</a:t>
            </a:r>
          </a:p>
          <a:p>
            <a:r>
              <a:rPr lang="en-GB" dirty="0" smtClean="0">
                <a:latin typeface="Calibri" panose="020F0502020204030204" pitchFamily="34" charset="0"/>
                <a:cs typeface="Calibri" panose="020F0502020204030204" pitchFamily="34" charset="0"/>
              </a:rPr>
              <a:t>SMART goals</a:t>
            </a:r>
          </a:p>
          <a:p>
            <a:r>
              <a:rPr lang="en-GB" dirty="0" smtClean="0">
                <a:latin typeface="Calibri" panose="020F0502020204030204" pitchFamily="34" charset="0"/>
                <a:cs typeface="Calibri" panose="020F0502020204030204" pitchFamily="34" charset="0"/>
              </a:rPr>
              <a:t>Review in following session</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731" t="19426" r="51941" b="6452"/>
          <a:stretch/>
        </p:blipFill>
        <p:spPr bwMode="auto">
          <a:xfrm>
            <a:off x="5004048" y="1268760"/>
            <a:ext cx="3563199" cy="4877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21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Summary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Introductions</a:t>
            </a:r>
          </a:p>
          <a:p>
            <a:r>
              <a:rPr lang="en-GB" dirty="0" smtClean="0">
                <a:latin typeface="Calibri" panose="020F0502020204030204" pitchFamily="34" charset="0"/>
                <a:cs typeface="Calibri" panose="020F0502020204030204" pitchFamily="34" charset="0"/>
              </a:rPr>
              <a:t>Overview and aims of the course</a:t>
            </a:r>
          </a:p>
          <a:p>
            <a:r>
              <a:rPr lang="en-GB" dirty="0" smtClean="0">
                <a:latin typeface="Calibri" panose="020F0502020204030204" pitchFamily="34" charset="0"/>
                <a:cs typeface="Calibri" panose="020F0502020204030204" pitchFamily="34" charset="0"/>
              </a:rPr>
              <a:t>Internal strategies – what are they? why use them?</a:t>
            </a:r>
          </a:p>
          <a:p>
            <a:r>
              <a:rPr lang="en-GB" dirty="0" smtClean="0">
                <a:latin typeface="Calibri" panose="020F0502020204030204" pitchFamily="34" charset="0"/>
                <a:cs typeface="Calibri" panose="020F0502020204030204" pitchFamily="34" charset="0"/>
              </a:rPr>
              <a:t>Goal setting</a:t>
            </a:r>
          </a:p>
          <a:p>
            <a:r>
              <a:rPr lang="en-GB" dirty="0" smtClean="0">
                <a:latin typeface="Calibri" panose="020F0502020204030204" pitchFamily="34" charset="0"/>
                <a:cs typeface="Calibri" panose="020F0502020204030204" pitchFamily="34" charset="0"/>
              </a:rPr>
              <a:t>Home practice</a:t>
            </a: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pic>
        <p:nvPicPr>
          <p:cNvPr id="4" name="Picture 3" descr="Image result for knowledge">
            <a:hlinkClick r:id="rId2"/>
          </p:cNvPr>
          <p:cNvPicPr/>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t="5882"/>
          <a:stretch/>
        </p:blipFill>
        <p:spPr bwMode="auto">
          <a:xfrm>
            <a:off x="2555776" y="4951809"/>
            <a:ext cx="4104456" cy="19168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831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400" dirty="0" smtClean="0"/>
              <a:t>Thank you for attending</a:t>
            </a:r>
            <a:endParaRPr lang="en-GB" sz="4400" dirty="0"/>
          </a:p>
        </p:txBody>
      </p:sp>
      <p:sp>
        <p:nvSpPr>
          <p:cNvPr id="5" name="Subtitle 4"/>
          <p:cNvSpPr>
            <a:spLocks noGrp="1"/>
          </p:cNvSpPr>
          <p:nvPr>
            <p:ph type="subTitle" idx="1"/>
          </p:nvPr>
        </p:nvSpPr>
        <p:spPr/>
        <p:txBody>
          <a:bodyPr>
            <a:normAutofit lnSpcReduction="10000"/>
          </a:bodyPr>
          <a:lstStyle/>
          <a:p>
            <a:r>
              <a:rPr lang="en-GB" dirty="0" smtClean="0"/>
              <a:t>Anja Steiner, Assistant Psychologist</a:t>
            </a:r>
          </a:p>
          <a:p>
            <a:r>
              <a:rPr lang="en-GB" dirty="0" smtClean="0"/>
              <a:t>Callum Furniss, Trainee Clinical Psychologist</a:t>
            </a:r>
          </a:p>
          <a:p>
            <a:endParaRPr lang="en-GB" dirty="0"/>
          </a:p>
          <a:p>
            <a:r>
              <a:rPr lang="en-GB" dirty="0" smtClean="0"/>
              <a:t>01782 275188</a:t>
            </a:r>
            <a:endParaRPr lang="en-GB" dirty="0"/>
          </a:p>
        </p:txBody>
      </p:sp>
    </p:spTree>
    <p:extLst>
      <p:ext uri="{BB962C8B-B14F-4D97-AF65-F5344CB8AC3E}">
        <p14:creationId xmlns:p14="http://schemas.microsoft.com/office/powerpoint/2010/main" val="183604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Housekeeping: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sp>
        <p:nvSpPr>
          <p:cNvPr id="4" name="AutoShape 6" descr="Image result for fire exit  cartoon">
            <a:hlinkClick r:id="rId3"/>
          </p:cNvPr>
          <p:cNvSpPr>
            <a:spLocks noChangeAspect="1" noChangeArrowheads="1"/>
          </p:cNvSpPr>
          <p:nvPr/>
        </p:nvSpPr>
        <p:spPr bwMode="auto">
          <a:xfrm>
            <a:off x="34979" y="-1500188"/>
            <a:ext cx="7162800" cy="3133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cs typeface="Calibri" panose="020F0502020204030204" pitchFamily="34" charset="0"/>
            </a:endParaRPr>
          </a:p>
        </p:txBody>
      </p:sp>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22468" t="8932" r="22785" b="9354"/>
          <a:stretch/>
        </p:blipFill>
        <p:spPr bwMode="auto">
          <a:xfrm>
            <a:off x="4634445" y="1661586"/>
            <a:ext cx="2664296" cy="1736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descr="Image result for toilet signs cartoon">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877" t="6730" r="7580" b="6828"/>
          <a:stretch/>
        </p:blipFill>
        <p:spPr bwMode="auto">
          <a:xfrm>
            <a:off x="4936215" y="4021900"/>
            <a:ext cx="2130118" cy="21276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rotWithShape="1">
          <a:blip r:embed="rId7">
            <a:extLst>
              <a:ext uri="{28A0092B-C50C-407E-A947-70E740481C1C}">
                <a14:useLocalDpi xmlns:a14="http://schemas.microsoft.com/office/drawing/2010/main" val="0"/>
              </a:ext>
            </a:extLst>
          </a:blip>
          <a:srcRect l="5758" t="3497" r="5758" b="10622"/>
          <a:stretch/>
        </p:blipFill>
        <p:spPr bwMode="auto">
          <a:xfrm>
            <a:off x="1828800" y="4149080"/>
            <a:ext cx="1854200" cy="1873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Image result for coffee break clipar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71376" y="1544523"/>
            <a:ext cx="2169047" cy="197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123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Group Rules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GB" dirty="0" smtClean="0">
                <a:latin typeface="Calibri" panose="020F0502020204030204" pitchFamily="34" charset="0"/>
                <a:cs typeface="Calibri" panose="020F0502020204030204" pitchFamily="34" charset="0"/>
              </a:rPr>
              <a:t>Confidentiality</a:t>
            </a:r>
          </a:p>
          <a:p>
            <a:r>
              <a:rPr lang="en-GB" dirty="0" smtClean="0">
                <a:latin typeface="Calibri" panose="020F0502020204030204" pitchFamily="34" charset="0"/>
                <a:cs typeface="Calibri" panose="020F0502020204030204" pitchFamily="34" charset="0"/>
              </a:rPr>
              <a:t>Respect</a:t>
            </a:r>
          </a:p>
          <a:p>
            <a:r>
              <a:rPr lang="en-GB" dirty="0" smtClean="0">
                <a:latin typeface="Calibri" panose="020F0502020204030204" pitchFamily="34" charset="0"/>
                <a:cs typeface="Calibri" panose="020F0502020204030204" pitchFamily="34" charset="0"/>
              </a:rPr>
              <a:t>Share thoughts, ideas and experiences</a:t>
            </a:r>
          </a:p>
          <a:p>
            <a:r>
              <a:rPr lang="en-GB" dirty="0" smtClean="0">
                <a:latin typeface="Calibri" panose="020F0502020204030204" pitchFamily="34" charset="0"/>
                <a:cs typeface="Calibri" panose="020F0502020204030204" pitchFamily="34" charset="0"/>
              </a:rPr>
              <a:t>Time keeping</a:t>
            </a:r>
          </a:p>
          <a:p>
            <a:r>
              <a:rPr lang="en-GB" dirty="0" smtClean="0">
                <a:latin typeface="Calibri" panose="020F0502020204030204" pitchFamily="34" charset="0"/>
                <a:cs typeface="Calibri" panose="020F0502020204030204" pitchFamily="34" charset="0"/>
              </a:rPr>
              <a:t>Mobile phones</a:t>
            </a:r>
            <a:endParaRPr lang="en-GB" dirty="0">
              <a:latin typeface="Calibri" panose="020F0502020204030204" pitchFamily="34" charset="0"/>
              <a:cs typeface="Calibri" panose="020F0502020204030204" pitchFamily="34" charset="0"/>
            </a:endParaRPr>
          </a:p>
        </p:txBody>
      </p:sp>
      <p:pic>
        <p:nvPicPr>
          <p:cNvPr id="4" name="Picture 3" descr="grou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4005064"/>
            <a:ext cx="2940050" cy="1837690"/>
          </a:xfrm>
          <a:prstGeom prst="rect">
            <a:avLst/>
          </a:prstGeom>
          <a:noFill/>
          <a:ln>
            <a:noFill/>
          </a:ln>
          <a:effectLst/>
        </p:spPr>
      </p:pic>
    </p:spTree>
    <p:extLst>
      <p:ext uri="{BB962C8B-B14F-4D97-AF65-F5344CB8AC3E}">
        <p14:creationId xmlns:p14="http://schemas.microsoft.com/office/powerpoint/2010/main" val="412258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Overview of the course: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72816"/>
            <a:ext cx="8229600" cy="3989040"/>
          </a:xfrm>
        </p:spPr>
        <p:txBody>
          <a:bodyPr>
            <a:normAutofit/>
          </a:bodyPr>
          <a:lstStyle/>
          <a:p>
            <a:r>
              <a:rPr lang="en-GB" sz="2000" dirty="0" smtClean="0">
                <a:latin typeface="Calibri" panose="020F0502020204030204" pitchFamily="34" charset="0"/>
                <a:cs typeface="Calibri" panose="020F0502020204030204" pitchFamily="34" charset="0"/>
              </a:rPr>
              <a:t>Session </a:t>
            </a:r>
            <a:r>
              <a:rPr lang="en-GB" sz="2000" dirty="0">
                <a:latin typeface="Calibri" panose="020F0502020204030204" pitchFamily="34" charset="0"/>
                <a:cs typeface="Calibri" panose="020F0502020204030204" pitchFamily="34" charset="0"/>
              </a:rPr>
              <a:t>1                  Introductions and an overview of cognitive abilities  </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                                                                      </a:t>
            </a:r>
          </a:p>
          <a:p>
            <a:r>
              <a:rPr lang="en-GB" sz="2000" dirty="0">
                <a:latin typeface="Calibri" panose="020F0502020204030204" pitchFamily="34" charset="0"/>
                <a:cs typeface="Calibri" panose="020F0502020204030204" pitchFamily="34" charset="0"/>
              </a:rPr>
              <a:t>Session 2                  Overview of memory </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3                  </a:t>
            </a:r>
            <a:r>
              <a:rPr lang="en-GB" sz="2000" dirty="0" smtClean="0">
                <a:latin typeface="Calibri" panose="020F0502020204030204" pitchFamily="34" charset="0"/>
                <a:cs typeface="Calibri" panose="020F0502020204030204" pitchFamily="34" charset="0"/>
              </a:rPr>
              <a:t>External </a:t>
            </a:r>
            <a:r>
              <a:rPr lang="en-GB" sz="2000" dirty="0">
                <a:latin typeface="Calibri" panose="020F0502020204030204" pitchFamily="34" charset="0"/>
                <a:cs typeface="Calibri" panose="020F0502020204030204" pitchFamily="34" charset="0"/>
              </a:rPr>
              <a:t>memory enhancement strategies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b="1" dirty="0">
                <a:solidFill>
                  <a:schemeClr val="accent2"/>
                </a:solidFill>
                <a:latin typeface="Calibri" panose="020F0502020204030204" pitchFamily="34" charset="0"/>
                <a:cs typeface="Calibri" panose="020F0502020204030204" pitchFamily="34" charset="0"/>
              </a:rPr>
              <a:t>Session 4                  </a:t>
            </a:r>
            <a:r>
              <a:rPr lang="en-GB" sz="2000" b="1" dirty="0" smtClean="0">
                <a:solidFill>
                  <a:schemeClr val="accent2"/>
                </a:solidFill>
                <a:latin typeface="Calibri" panose="020F0502020204030204" pitchFamily="34" charset="0"/>
                <a:cs typeface="Calibri" panose="020F0502020204030204" pitchFamily="34" charset="0"/>
              </a:rPr>
              <a:t>Internal </a:t>
            </a:r>
            <a:r>
              <a:rPr lang="en-GB" sz="2000" b="1" dirty="0">
                <a:solidFill>
                  <a:schemeClr val="accent2"/>
                </a:solidFill>
                <a:latin typeface="Calibri" panose="020F0502020204030204" pitchFamily="34" charset="0"/>
                <a:cs typeface="Calibri" panose="020F0502020204030204" pitchFamily="34" charset="0"/>
              </a:rPr>
              <a:t>memory enhancement strategies</a:t>
            </a:r>
            <a:r>
              <a:rPr lang="en-GB" sz="2000" dirty="0">
                <a:latin typeface="Calibri" panose="020F0502020204030204" pitchFamily="34" charset="0"/>
                <a:cs typeface="Calibri" panose="020F0502020204030204" pitchFamily="34" charset="0"/>
              </a:rPr>
              <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5                  Mood and cognitive functioning</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6                  Keeping well, course reviews and goodbyes</a:t>
            </a:r>
          </a:p>
          <a:p>
            <a:pPr marL="0" indent="0">
              <a:buNone/>
            </a:pPr>
            <a:endParaRPr lang="en-GB" dirty="0"/>
          </a:p>
        </p:txBody>
      </p:sp>
    </p:spTree>
    <p:extLst>
      <p:ext uri="{BB962C8B-B14F-4D97-AF65-F5344CB8AC3E}">
        <p14:creationId xmlns:p14="http://schemas.microsoft.com/office/powerpoint/2010/main" val="248466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Session Outline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Welcome and grounding exercise</a:t>
            </a:r>
          </a:p>
          <a:p>
            <a:r>
              <a:rPr lang="en-GB" dirty="0" smtClean="0">
                <a:latin typeface="Calibri" panose="020F0502020204030204" pitchFamily="34" charset="0"/>
                <a:cs typeface="Calibri" panose="020F0502020204030204" pitchFamily="34" charset="0"/>
              </a:rPr>
              <a:t>Summary of last session</a:t>
            </a:r>
          </a:p>
          <a:p>
            <a:r>
              <a:rPr lang="en-GB" dirty="0" smtClean="0">
                <a:latin typeface="Calibri" panose="020F0502020204030204" pitchFamily="34" charset="0"/>
                <a:cs typeface="Calibri" panose="020F0502020204030204" pitchFamily="34" charset="0"/>
              </a:rPr>
              <a:t>Review of out of session work</a:t>
            </a:r>
          </a:p>
          <a:p>
            <a:r>
              <a:rPr lang="en-GB" dirty="0" smtClean="0">
                <a:latin typeface="Calibri" panose="020F0502020204030204" pitchFamily="34" charset="0"/>
                <a:cs typeface="Calibri" panose="020F0502020204030204" pitchFamily="34" charset="0"/>
              </a:rPr>
              <a:t>Overview of internal memory strategies </a:t>
            </a:r>
          </a:p>
          <a:p>
            <a:r>
              <a:rPr lang="en-GB" dirty="0" smtClean="0">
                <a:latin typeface="Calibri" panose="020F0502020204030204" pitchFamily="34" charset="0"/>
                <a:cs typeface="Calibri" panose="020F0502020204030204" pitchFamily="34" charset="0"/>
              </a:rPr>
              <a:t>An example of an internal memory strategy</a:t>
            </a:r>
          </a:p>
          <a:p>
            <a:r>
              <a:rPr lang="en-GB" dirty="0" smtClean="0">
                <a:latin typeface="Calibri" panose="020F0502020204030204" pitchFamily="34" charset="0"/>
                <a:cs typeface="Calibri" panose="020F0502020204030204" pitchFamily="34" charset="0"/>
              </a:rPr>
              <a:t>Out of session work</a:t>
            </a:r>
          </a:p>
          <a:p>
            <a:r>
              <a:rPr lang="en-GB" dirty="0" smtClean="0">
                <a:latin typeface="Calibri" panose="020F0502020204030204" pitchFamily="34" charset="0"/>
                <a:cs typeface="Calibri" panose="020F0502020204030204" pitchFamily="34" charset="0"/>
              </a:rPr>
              <a:t>Summary</a:t>
            </a:r>
            <a:endParaRPr lang="en-GB" dirty="0">
              <a:latin typeface="Calibri" panose="020F0502020204030204" pitchFamily="34" charset="0"/>
              <a:cs typeface="Calibri" panose="020F0502020204030204" pitchFamily="34" charset="0"/>
            </a:endParaRPr>
          </a:p>
        </p:txBody>
      </p:sp>
      <p:pic>
        <p:nvPicPr>
          <p:cNvPr id="4" name="Picture 4" descr="Related image">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482" t="9712" r="14179" b="6198"/>
          <a:stretch/>
        </p:blipFill>
        <p:spPr bwMode="auto">
          <a:xfrm>
            <a:off x="6804248" y="3861048"/>
            <a:ext cx="2132933"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9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Mindfulness</a:t>
            </a:r>
            <a:endParaRPr lang="en-GB" dirty="0">
              <a:latin typeface="Calibri" panose="020F0502020204030204" pitchFamily="34" charset="0"/>
              <a:cs typeface="Calibri" panose="020F0502020204030204" pitchFamily="34" charset="0"/>
            </a:endParaRPr>
          </a:p>
        </p:txBody>
      </p:sp>
      <p:pic>
        <p:nvPicPr>
          <p:cNvPr id="1026" name="Picture 2" descr="Image result for mindful mind full">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68"/>
          <a:stretch/>
        </p:blipFill>
        <p:spPr bwMode="auto">
          <a:xfrm>
            <a:off x="584590" y="1340768"/>
            <a:ext cx="7924800" cy="489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48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Last Session: Summary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Overview of external memory strategies</a:t>
            </a:r>
          </a:p>
          <a:p>
            <a:r>
              <a:rPr lang="en-GB" dirty="0" smtClean="0">
                <a:latin typeface="Calibri" panose="020F0502020204030204" pitchFamily="34" charset="0"/>
                <a:cs typeface="Calibri" panose="020F0502020204030204" pitchFamily="34" charset="0"/>
              </a:rPr>
              <a:t>Communicating my difficulties to others – who to communicate them to and some of the benefits</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4443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Reviewing Weekly Goals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Trying out a new memory strategy for the week:</a:t>
            </a:r>
          </a:p>
          <a:p>
            <a:pPr marL="0" indent="0">
              <a:buNone/>
            </a:pP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Were you able to do it?</a:t>
            </a:r>
          </a:p>
          <a:p>
            <a:r>
              <a:rPr lang="en-GB" dirty="0">
                <a:latin typeface="Calibri" panose="020F0502020204030204" pitchFamily="34" charset="0"/>
                <a:cs typeface="Calibri" panose="020F0502020204030204" pitchFamily="34" charset="0"/>
              </a:rPr>
              <a:t>Was it difficult to do?</a:t>
            </a:r>
          </a:p>
          <a:p>
            <a:r>
              <a:rPr lang="en-GB" dirty="0">
                <a:latin typeface="Calibri" panose="020F0502020204030204" pitchFamily="34" charset="0"/>
                <a:cs typeface="Calibri" panose="020F0502020204030204" pitchFamily="34" charset="0"/>
              </a:rPr>
              <a:t>Was it helpful/unhelpful?</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0167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512</TotalTime>
  <Words>1204</Words>
  <Application>Microsoft Office PowerPoint</Application>
  <PresentationFormat>On-screen Show (4:3)</PresentationFormat>
  <Paragraphs>186</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Memory Skills Group</vt:lpstr>
      <vt:lpstr>Welcome!</vt:lpstr>
      <vt:lpstr>Housekeeping:</vt:lpstr>
      <vt:lpstr>Group Rules</vt:lpstr>
      <vt:lpstr>Overview of the course:</vt:lpstr>
      <vt:lpstr>Session Outline</vt:lpstr>
      <vt:lpstr>Mindfulness</vt:lpstr>
      <vt:lpstr>Last Session: Summary</vt:lpstr>
      <vt:lpstr>Reviewing Weekly Goals</vt:lpstr>
      <vt:lpstr>Internal Strategies – what are they?</vt:lpstr>
      <vt:lpstr>Internal Strategies – why use them?</vt:lpstr>
      <vt:lpstr>The Process of Memory</vt:lpstr>
      <vt:lpstr>Mindfulness</vt:lpstr>
      <vt:lpstr>Brain Exercise</vt:lpstr>
      <vt:lpstr>Chunking of Information</vt:lpstr>
      <vt:lpstr>Making associations</vt:lpstr>
      <vt:lpstr>Visual Imagery</vt:lpstr>
      <vt:lpstr>Stories</vt:lpstr>
      <vt:lpstr>Errorless Learning</vt:lpstr>
      <vt:lpstr>Repetition</vt:lpstr>
      <vt:lpstr>Expanded Rehearsal</vt:lpstr>
      <vt:lpstr>Question – 5ws + PQRST</vt:lpstr>
      <vt:lpstr>PowerPoint Presentation</vt:lpstr>
      <vt:lpstr>PowerPoint Presentation</vt:lpstr>
      <vt:lpstr>Out of Session Work</vt:lpstr>
      <vt:lpstr>Summary</vt:lpstr>
      <vt:lpstr>Thank you for attending</vt:lpstr>
    </vt:vector>
  </TitlesOfParts>
  <Company>North Staffs IT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Skills Group</dc:title>
  <dc:creator>Steiner Anja (RLY) NSCHT</dc:creator>
  <cp:lastModifiedBy>Steiner Anja (RLY) NSCHT</cp:lastModifiedBy>
  <cp:revision>12</cp:revision>
  <dcterms:created xsi:type="dcterms:W3CDTF">2020-01-24T12:10:50Z</dcterms:created>
  <dcterms:modified xsi:type="dcterms:W3CDTF">2020-01-29T16:29:32Z</dcterms:modified>
</cp:coreProperties>
</file>