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9" r:id="rId3"/>
    <p:sldId id="299" r:id="rId4"/>
    <p:sldId id="263" r:id="rId5"/>
    <p:sldId id="262" r:id="rId6"/>
    <p:sldId id="264" r:id="rId7"/>
    <p:sldId id="265" r:id="rId8"/>
    <p:sldId id="267" r:id="rId9"/>
    <p:sldId id="300" r:id="rId10"/>
    <p:sldId id="301" r:id="rId11"/>
    <p:sldId id="297" r:id="rId12"/>
    <p:sldId id="302" r:id="rId13"/>
    <p:sldId id="295" r:id="rId14"/>
    <p:sldId id="296" r:id="rId15"/>
    <p:sldId id="269" r:id="rId16"/>
    <p:sldId id="292" r:id="rId17"/>
    <p:sldId id="294" r:id="rId18"/>
    <p:sldId id="303" r:id="rId19"/>
    <p:sldId id="29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2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76D81-3F04-4CC0-8D0D-CBBFB6E5A1FA}" type="datetimeFigureOut">
              <a:rPr lang="en-GB" smtClean="0"/>
              <a:t>18/07/2022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CCC6B0-B297-4AAA-AE7F-792CDBF461DD}" type="slidenum">
              <a:rPr lang="en-GB" smtClean="0"/>
              <a:t>‹#›</a:t>
            </a:fld>
            <a:endParaRPr lang="en-GB"/>
          </a:p>
        </p:txBody>
      </p:sp>
    </p:spTree>
    <p:extLst>
      <p:ext uri="{BB962C8B-B14F-4D97-AF65-F5344CB8AC3E}">
        <p14:creationId xmlns:p14="http://schemas.microsoft.com/office/powerpoint/2010/main" val="99927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i="1" kern="1200" dirty="0" smtClean="0">
                <a:solidFill>
                  <a:schemeClr val="tx1"/>
                </a:solidFill>
                <a:effectLst/>
                <a:latin typeface="+mn-lt"/>
                <a:ea typeface="+mn-ea"/>
                <a:cs typeface="+mn-cs"/>
              </a:rPr>
              <a:t>Welcome participants to the group</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Explain that the group is for individuals who report difficulties with their memory</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Important that we have realistic expectations that the group is not about ‘getting rid’ of our memory difficulties</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group will offer skills and information that will help us to manage these memory difficulties </a:t>
            </a:r>
          </a:p>
          <a:p>
            <a:pPr marL="171450" lvl="0" indent="-171450">
              <a:buFont typeface="Arial" panose="020B0604020202020204" pitchFamily="34" charset="0"/>
              <a:buChar char="•"/>
            </a:pPr>
            <a:r>
              <a:rPr lang="en-GB" sz="1200" kern="1200" baseline="0" dirty="0" smtClean="0">
                <a:solidFill>
                  <a:schemeClr val="tx1"/>
                </a:solidFill>
                <a:effectLst/>
                <a:latin typeface="+mn-lt"/>
                <a:ea typeface="+mn-ea"/>
                <a:cs typeface="+mn-cs"/>
              </a:rPr>
              <a:t>2 hours with break</a:t>
            </a:r>
            <a:endParaRPr lang="en-GB" sz="16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a:t>
            </a:fld>
            <a:endParaRPr lang="en-GB" dirty="0"/>
          </a:p>
        </p:txBody>
      </p:sp>
    </p:spTree>
    <p:extLst>
      <p:ext uri="{BB962C8B-B14F-4D97-AF65-F5344CB8AC3E}">
        <p14:creationId xmlns:p14="http://schemas.microsoft.com/office/powerpoint/2010/main" val="295843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Contact</a:t>
            </a:r>
            <a:r>
              <a:rPr lang="en-GB" sz="1200" kern="1200" baseline="0" dirty="0" smtClean="0">
                <a:solidFill>
                  <a:schemeClr val="tx1"/>
                </a:solidFill>
                <a:effectLst/>
                <a:latin typeface="+mn-lt"/>
                <a:ea typeface="+mn-ea"/>
                <a:cs typeface="+mn-cs"/>
              </a:rPr>
              <a:t> details </a:t>
            </a:r>
            <a:r>
              <a:rPr lang="en-GB" sz="1200" kern="1200" dirty="0" smtClean="0">
                <a:solidFill>
                  <a:schemeClr val="tx1"/>
                </a:solidFill>
                <a:effectLst/>
                <a:latin typeface="+mn-lt"/>
                <a:ea typeface="+mn-ea"/>
                <a:cs typeface="+mn-cs"/>
              </a:rPr>
              <a:t>if you are having difficulties with the programme. There will also be space to ask any questions and explore with us your difficulties within the group if you feel comfortable sharing these. </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19</a:t>
            </a:fld>
            <a:endParaRPr lang="en-GB"/>
          </a:p>
        </p:txBody>
      </p:sp>
    </p:spTree>
    <p:extLst>
      <p:ext uri="{BB962C8B-B14F-4D97-AF65-F5344CB8AC3E}">
        <p14:creationId xmlns:p14="http://schemas.microsoft.com/office/powerpoint/2010/main" val="234092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Breaks – including</a:t>
            </a:r>
            <a:r>
              <a:rPr lang="en-GB" baseline="0" dirty="0" smtClean="0"/>
              <a:t> toilet breaks</a:t>
            </a:r>
          </a:p>
          <a:p>
            <a:r>
              <a:rPr lang="en-GB" baseline="0" dirty="0" smtClean="0"/>
              <a:t>No recording of the </a:t>
            </a:r>
            <a:r>
              <a:rPr lang="en-GB" baseline="0" dirty="0" smtClean="0"/>
              <a:t>session</a:t>
            </a:r>
          </a:p>
          <a:p>
            <a:r>
              <a:rPr lang="en-GB" baseline="0" dirty="0" smtClean="0"/>
              <a:t>Mobile phones on silent/vibrate to minimise distractions</a:t>
            </a:r>
            <a:endParaRPr lang="en-GB" baseline="0" dirty="0" smtClean="0"/>
          </a:p>
        </p:txBody>
      </p:sp>
      <p:sp>
        <p:nvSpPr>
          <p:cNvPr id="4" name="Slide Number Placeholder 3"/>
          <p:cNvSpPr>
            <a:spLocks noGrp="1"/>
          </p:cNvSpPr>
          <p:nvPr>
            <p:ph type="sldNum" sz="quarter" idx="10"/>
          </p:nvPr>
        </p:nvSpPr>
        <p:spPr/>
        <p:txBody>
          <a:bodyPr/>
          <a:lstStyle/>
          <a:p>
            <a:fld id="{2A4182CC-8F35-477A-B3D2-86165ED2E8EE}" type="slidenum">
              <a:rPr lang="en-GB" smtClean="0"/>
              <a:t>3</a:t>
            </a:fld>
            <a:endParaRPr lang="en-GB"/>
          </a:p>
        </p:txBody>
      </p:sp>
    </p:spTree>
    <p:extLst>
      <p:ext uri="{BB962C8B-B14F-4D97-AF65-F5344CB8AC3E}">
        <p14:creationId xmlns:p14="http://schemas.microsoft.com/office/powerpoint/2010/main" val="3683363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6x 2 hour sessions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The emphasis of this group is active participation and it is equally important to contribute as much as you feel you can.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It is also important that you attend all the sessions, however, if for some reason you can’t attend the group </a:t>
            </a:r>
            <a:r>
              <a:rPr lang="en-GB" sz="1200" kern="1200" baseline="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let us know</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Taught</a:t>
            </a:r>
            <a:r>
              <a:rPr lang="en-GB" sz="1200" kern="1200" baseline="0" dirty="0" smtClean="0">
                <a:solidFill>
                  <a:schemeClr val="tx1"/>
                </a:solidFill>
                <a:effectLst/>
                <a:latin typeface="+mn-lt"/>
                <a:ea typeface="+mn-ea"/>
                <a:cs typeface="+mn-cs"/>
              </a:rPr>
              <a:t> materials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Discussions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Exercises and chances to practice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Contact details in booklet if need additional support, talk to facilitators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Facilitators might make notes throughout to remember content of session</a:t>
            </a:r>
            <a:endParaRPr lang="en-GB" dirty="0" smtClean="0"/>
          </a:p>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4</a:t>
            </a:fld>
            <a:endParaRPr lang="en-GB"/>
          </a:p>
        </p:txBody>
      </p:sp>
    </p:spTree>
    <p:extLst>
      <p:ext uri="{BB962C8B-B14F-4D97-AF65-F5344CB8AC3E}">
        <p14:creationId xmlns:p14="http://schemas.microsoft.com/office/powerpoint/2010/main" val="2480291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5</a:t>
            </a:fld>
            <a:endParaRPr lang="en-GB" dirty="0"/>
          </a:p>
        </p:txBody>
      </p:sp>
    </p:spTree>
    <p:extLst>
      <p:ext uri="{BB962C8B-B14F-4D97-AF65-F5344CB8AC3E}">
        <p14:creationId xmlns:p14="http://schemas.microsoft.com/office/powerpoint/2010/main" val="9892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 said in the last session, when you come into each session there may be lots of things on your mind. You might have thoughts about what you’ve been doing, what you need to do, maybe some expectations or perhaps worries about what the group itself will be like.  Our minds often wander and life is sometimes filled with stresses or worries. </a:t>
            </a:r>
          </a:p>
          <a:p>
            <a:pPr marL="0" indent="0">
              <a:buFont typeface="Arial" panose="020B0604020202020204" pitchFamily="34" charset="0"/>
              <a:buNone/>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To start off today, and at the beginning of our future sessions, we will carry out a brief breathing exercise.  The aim of this is just to help us be more present ‘in the moment’, and give us some time to become more aware of our thoughts, feelings and any physical sensations. </a:t>
            </a:r>
          </a:p>
          <a:p>
            <a:pPr marL="171450" indent="-171450">
              <a:buFont typeface="Arial" panose="020B0604020202020204" pitchFamily="34" charset="0"/>
              <a:buChar char="•"/>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we’ll see later in the course, this can also support our cognitive functioning and help our memory along with promoting overall well-being.  If you have difficulty focusing on the breath (e.g. due to breathing difficulties) then go at a pace that feels comfortable to you, stop the meditation or focus on another part of your body, such as your feet. </a:t>
            </a:r>
          </a:p>
          <a:p>
            <a:pPr marL="171450" indent="-171450">
              <a:buFont typeface="Arial" panose="020B0604020202020204" pitchFamily="34" charset="0"/>
              <a:buChar char="•"/>
            </a:pPr>
            <a:endParaRPr lang="en-GB" dirty="0" smtClean="0"/>
          </a:p>
          <a:p>
            <a:r>
              <a:rPr lang="en-GB" sz="1200" kern="1200" dirty="0" smtClean="0">
                <a:solidFill>
                  <a:schemeClr val="tx1"/>
                </a:solidFill>
                <a:effectLst/>
                <a:latin typeface="+mn-lt"/>
                <a:ea typeface="+mn-ea"/>
                <a:cs typeface="+mn-cs"/>
              </a:rPr>
              <a:t>Below are some of the core principles of mindfulness:</a:t>
            </a:r>
          </a:p>
          <a:p>
            <a:pPr lvl="0"/>
            <a:r>
              <a:rPr lang="en-GB" sz="1200" b="1" dirty="0" smtClean="0">
                <a:effectLst/>
              </a:rPr>
              <a:t>The ‘being’ mode: </a:t>
            </a:r>
            <a:r>
              <a:rPr lang="en-GB" sz="1200" dirty="0" smtClean="0">
                <a:effectLst/>
              </a:rPr>
              <a:t>Mindfulness says that often we are so caught up in these thoughts about the past and future (the ‘doing’ mode) that we end up not paying attention to what’s happening around us now (the ‘being’ mode). </a:t>
            </a:r>
            <a:endParaRPr lang="en-GB" dirty="0" smtClean="0">
              <a:effectLst/>
            </a:endParaRPr>
          </a:p>
          <a:p>
            <a:r>
              <a:rPr lang="en-GB" sz="1200" b="1" dirty="0" smtClean="0">
                <a:effectLst/>
              </a:rPr>
              <a:t> </a:t>
            </a:r>
            <a:endParaRPr lang="en-GB" dirty="0" smtClean="0">
              <a:effectLst/>
            </a:endParaRPr>
          </a:p>
          <a:p>
            <a:pPr lvl="0"/>
            <a:r>
              <a:rPr lang="en-GB" sz="1200" b="1" dirty="0" smtClean="0">
                <a:effectLst/>
              </a:rPr>
              <a:t>Self-compassion: </a:t>
            </a:r>
            <a:r>
              <a:rPr lang="en-GB" sz="1200" dirty="0" smtClean="0">
                <a:effectLst/>
              </a:rPr>
              <a:t>We often have so much compassion and empathy for others that we forget to have the same for ourselves. Mindfulness is about extending some of this kindness to ourselves.  </a:t>
            </a:r>
            <a:endParaRPr lang="en-GB" dirty="0" smtClean="0">
              <a:effectLst/>
            </a:endParaRPr>
          </a:p>
          <a:p>
            <a:r>
              <a:rPr lang="en-GB" sz="1200" b="1" kern="1200" dirty="0" smtClean="0">
                <a:solidFill>
                  <a:schemeClr val="tx1"/>
                </a:solidFill>
                <a:effectLst/>
                <a:latin typeface="+mn-lt"/>
                <a:ea typeface="+mn-ea"/>
                <a:cs typeface="+mn-cs"/>
              </a:rPr>
              <a:t> </a:t>
            </a:r>
            <a:endParaRPr lang="en-GB" dirty="0" smtClean="0">
              <a:effectLst/>
            </a:endParaRPr>
          </a:p>
          <a:p>
            <a:r>
              <a:rPr lang="en-GB" sz="1200" kern="1200" dirty="0" smtClean="0">
                <a:solidFill>
                  <a:schemeClr val="tx1"/>
                </a:solidFill>
                <a:effectLst/>
                <a:latin typeface="+mn-lt"/>
                <a:ea typeface="+mn-ea"/>
                <a:cs typeface="+mn-cs"/>
              </a:rPr>
              <a:t>Mindfulness can have a positive impact on lots of areas of our lives including: </a:t>
            </a:r>
          </a:p>
          <a:p>
            <a:pPr lvl="0"/>
            <a:r>
              <a:rPr lang="en-GB" sz="1200" b="1" dirty="0" smtClean="0">
                <a:effectLst/>
              </a:rPr>
              <a:t>Emotional wellbeing</a:t>
            </a:r>
            <a:r>
              <a:rPr lang="en-GB" sz="1200" dirty="0" smtClean="0">
                <a:effectLst/>
              </a:rPr>
              <a:t>: becoming more aware of our unhelpful thoughts and feelings and distancing ourselves from these. This can help us to realise that thoughts are just that thoughts! We will talk more about this in sessions 5 and 6. </a:t>
            </a:r>
            <a:endParaRPr lang="en-GB" dirty="0" smtClean="0">
              <a:effectLst/>
            </a:endParaRPr>
          </a:p>
          <a:p>
            <a:r>
              <a:rPr lang="en-GB" sz="1200" dirty="0" smtClean="0">
                <a:effectLst/>
              </a:rPr>
              <a:t> </a:t>
            </a:r>
            <a:endParaRPr lang="en-GB" dirty="0" smtClean="0">
              <a:effectLst/>
            </a:endParaRPr>
          </a:p>
          <a:p>
            <a:pPr lvl="0"/>
            <a:r>
              <a:rPr lang="en-GB" sz="1200" b="1" dirty="0" smtClean="0">
                <a:effectLst/>
              </a:rPr>
              <a:t>Physical wellbeing</a:t>
            </a:r>
            <a:r>
              <a:rPr lang="en-GB" sz="1200" dirty="0" smtClean="0">
                <a:effectLst/>
              </a:rPr>
              <a:t>: Becoming more aware of our bodies can be very useful for managing stress and reducing the release of cortisols. This is because we’re often not even aware of the impact of stress on our bodies. We will also discuss this in more detail in another session </a:t>
            </a:r>
            <a:endParaRPr lang="en-GB" dirty="0" smtClean="0">
              <a:effectLst/>
            </a:endParaRPr>
          </a:p>
          <a:p>
            <a:r>
              <a:rPr lang="en-GB" sz="1200" dirty="0" smtClean="0">
                <a:effectLst/>
              </a:rPr>
              <a:t> </a:t>
            </a:r>
            <a:endParaRPr lang="en-GB" dirty="0" smtClean="0">
              <a:effectLst/>
            </a:endParaRPr>
          </a:p>
          <a:p>
            <a:pPr lvl="0"/>
            <a:r>
              <a:rPr lang="en-GB" sz="1200" b="1" dirty="0" smtClean="0">
                <a:effectLst/>
              </a:rPr>
              <a:t>Cognitive functioning</a:t>
            </a:r>
            <a:r>
              <a:rPr lang="en-GB" sz="1200" dirty="0" smtClean="0">
                <a:effectLst/>
              </a:rPr>
              <a:t>: Mindfulness can be used to help improve our attention. By becoming aware of our thoughts, feelings and physical sensations we can bring our attention back to the present moment and reduce how much time we spend in automatic pilot. This can actually also help us to train our attention and help us to process and encode information effectively.</a:t>
            </a:r>
            <a:endParaRPr lang="en-GB" dirty="0" smtClean="0">
              <a:effectLst/>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6</a:t>
            </a:fld>
            <a:endParaRPr lang="en-GB" dirty="0"/>
          </a:p>
        </p:txBody>
      </p:sp>
    </p:spTree>
    <p:extLst>
      <p:ext uri="{BB962C8B-B14F-4D97-AF65-F5344CB8AC3E}">
        <p14:creationId xmlns:p14="http://schemas.microsoft.com/office/powerpoint/2010/main" val="298679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Home</a:t>
            </a:r>
            <a:r>
              <a:rPr lang="en-GB" baseline="0" dirty="0" smtClean="0"/>
              <a:t> practice: how was it? Any particular difficulties? Anything from previous session? Any strategies noted down?</a:t>
            </a: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7</a:t>
            </a:fld>
            <a:endParaRPr lang="en-GB" dirty="0"/>
          </a:p>
        </p:txBody>
      </p:sp>
    </p:spTree>
    <p:extLst>
      <p:ext uri="{BB962C8B-B14F-4D97-AF65-F5344CB8AC3E}">
        <p14:creationId xmlns:p14="http://schemas.microsoft.com/office/powerpoint/2010/main" val="238803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Home</a:t>
            </a:r>
            <a:r>
              <a:rPr lang="en-GB" baseline="0" dirty="0" smtClean="0"/>
              <a:t> practice: how was it? Any particular difficulties? Anything from previous session? Any strategies noted down?</a:t>
            </a: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8</a:t>
            </a:fld>
            <a:endParaRPr lang="en-GB" dirty="0"/>
          </a:p>
        </p:txBody>
      </p:sp>
    </p:spTree>
    <p:extLst>
      <p:ext uri="{BB962C8B-B14F-4D97-AF65-F5344CB8AC3E}">
        <p14:creationId xmlns:p14="http://schemas.microsoft.com/office/powerpoint/2010/main" val="238803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15</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Explain that participants will be asked to complete measures now and at the end of the course. This to monitor any general changes following the group, and to ensure that the group is meeting its’ aims.</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Individual responses will not be identifiable. The front sheets will be used to match pre and post measures but will then be removed and shredded.</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4182CC-8F35-477A-B3D2-86165ED2E8EE}" type="slidenum">
              <a:rPr lang="en-GB" smtClean="0"/>
              <a:t>17</a:t>
            </a:fld>
            <a:endParaRPr lang="en-GB"/>
          </a:p>
        </p:txBody>
      </p:sp>
    </p:spTree>
    <p:extLst>
      <p:ext uri="{BB962C8B-B14F-4D97-AF65-F5344CB8AC3E}">
        <p14:creationId xmlns:p14="http://schemas.microsoft.com/office/powerpoint/2010/main" val="77785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61B68-63F8-45EA-9F30-DD72C54AA295}" type="datetimeFigureOut">
              <a:rPr lang="en-GB" smtClean="0"/>
              <a:t>18/07/2022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61B68-63F8-45EA-9F30-DD72C54AA295}" type="datetimeFigureOut">
              <a:rPr lang="en-GB" smtClean="0"/>
              <a:t>18/07/2022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161B68-63F8-45EA-9F30-DD72C54AA295}" type="datetimeFigureOut">
              <a:rPr lang="en-GB" smtClean="0"/>
              <a:t>18/07/2022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61B68-63F8-45EA-9F30-DD72C54AA295}" type="datetimeFigureOut">
              <a:rPr lang="en-GB" smtClean="0"/>
              <a:t>18/07/2022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161B68-63F8-45EA-9F30-DD72C54AA295}" type="datetimeFigureOut">
              <a:rPr lang="en-GB" smtClean="0"/>
              <a:t>18/07/2022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939A2D-9388-49AB-9ECE-DA77A25E5CF4}"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161B68-63F8-45EA-9F30-DD72C54AA295}" type="datetimeFigureOut">
              <a:rPr lang="en-GB" smtClean="0"/>
              <a:t>18/07/2022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161B68-63F8-45EA-9F30-DD72C54AA295}" type="datetimeFigureOut">
              <a:rPr lang="en-GB" smtClean="0"/>
              <a:t>18/07/2022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939A2D-9388-49AB-9ECE-DA77A25E5CF4}"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161B68-63F8-45EA-9F30-DD72C54AA295}" type="datetimeFigureOut">
              <a:rPr lang="en-GB" smtClean="0"/>
              <a:t>18/07/2022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61B68-63F8-45EA-9F30-DD72C54AA295}" type="datetimeFigureOut">
              <a:rPr lang="en-GB" smtClean="0"/>
              <a:t>18/07/2022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61B68-63F8-45EA-9F30-DD72C54AA295}" type="datetimeFigureOut">
              <a:rPr lang="en-GB" smtClean="0"/>
              <a:t>18/07/2022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939A2D-9388-49AB-9ECE-DA77A25E5CF4}"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61B68-63F8-45EA-9F30-DD72C54AA295}" type="datetimeFigureOut">
              <a:rPr lang="en-GB" smtClean="0"/>
              <a:t>18/07/2022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939A2D-9388-49AB-9ECE-DA77A25E5CF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161B68-63F8-45EA-9F30-DD72C54AA295}" type="datetimeFigureOut">
              <a:rPr lang="en-GB" smtClean="0"/>
              <a:t>18/07/2022</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E939A2D-9388-49AB-9ECE-DA77A25E5CF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google.co.uk/url?sa=i&amp;url=http://clipart-library.com/tool-box-clipart.html&amp;psig=AOvVaw0pMtu3OmbIdnkyYv7HcoB6&amp;ust=1581773068522000&amp;source=images&amp;cd=vfe&amp;ved=0CAIQjRxqFwoTCMCkmIWS0ecCFQAAAAAdAAAAAB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2ahUKEwiDwf-DrdXlAhUKdxoKHf4nAZ8QjRx6BAgBEAQ&amp;url=https://pixabay.com/images/search/clipboard/&amp;psig=AOvVaw3LVuitjCYCclOs4YMDv9B3&amp;ust=157312166415907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m2-Cd_t3VAhUGVRQKHeIbCicQjRwIBw&amp;url=http://atclassroom.blogspot.com/2015/08/executive-functioning.html&amp;psig=AFQjCNHHsqxZ8ThmyuezKdOsvZxO1VrizA&amp;ust=150304956942995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google.co.uk/url?sa=i&amp;rct=j&amp;q=&amp;esrc=s&amp;source=images&amp;cd=&amp;cad=rja&amp;uact=8&amp;ved=2ahUKEwjLuuGGo9XlAhVSx4UKHapHATwQjRx6BAgBEAQ&amp;url=/url?sa%3Di%26rct%3Dj%26q%3D%26esrc%3Ds%26source%3Dimages%26cd%3D%26ved%3D%26url%3Dhttps://www.jing.fm/iclip/u2q8t4u2q8t4y3q8_fire-exit-107761-7457922-fire-exit-safety-sign/%26psig%3DAOvVaw0Rs6pxJmgwA9gDy56g-Nbt%26ust%3D1573118981589605&amp;psig=AOvVaw0Rs6pxJmgwA9gDy56g-Nbt&amp;ust=1573118981589605" TargetMode="External"/><Relationship Id="rId7" Type="http://schemas.openxmlformats.org/officeDocument/2006/relationships/hyperlink" Target="http://clipart-library.com/coffee-break-clipart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google.co.uk/url?sa=i&amp;rct=j&amp;q=&amp;esrc=s&amp;source=images&amp;cd=&amp;ved=&amp;url=http://clipart-library.com/bathroom-signs.html&amp;psig=AOvVaw0tSREeN8o5u0rGJ2iWdLZK&amp;ust=1573119052067001" TargetMode="External"/><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axstacklabs.com/Analytic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amp;url=https://www.waterfordcounselingservices.com/mind-full-mindful/&amp;psig=AOvVaw23jL3g1o6NwBLEP5JC0Tt-&amp;ust=157332327919677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Calibri" panose="020F0502020204030204" pitchFamily="34" charset="0"/>
                <a:cs typeface="Calibri" panose="020F0502020204030204" pitchFamily="34" charset="0"/>
              </a:rPr>
              <a:t>Memory Skills Group</a:t>
            </a:r>
            <a:endParaRPr lang="en-GB"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85800" y="3505200"/>
            <a:ext cx="7846640" cy="3092152"/>
          </a:xfrm>
        </p:spPr>
        <p:txBody>
          <a:bodyPr>
            <a:normAutofit/>
          </a:bodyPr>
          <a:lstStyle/>
          <a:p>
            <a:r>
              <a:rPr lang="en-GB" dirty="0" smtClean="0">
                <a:latin typeface="Calibri" panose="020F0502020204030204" pitchFamily="34" charset="0"/>
                <a:cs typeface="Calibri" panose="020F0502020204030204" pitchFamily="34" charset="0"/>
              </a:rPr>
              <a:t>Week </a:t>
            </a:r>
            <a:r>
              <a:rPr lang="en-GB" dirty="0">
                <a:latin typeface="Calibri" panose="020F0502020204030204" pitchFamily="34" charset="0"/>
                <a:cs typeface="Calibri" panose="020F0502020204030204" pitchFamily="34" charset="0"/>
              </a:rPr>
              <a:t>6</a:t>
            </a:r>
            <a:r>
              <a:rPr lang="en-GB" dirty="0" smtClean="0">
                <a:latin typeface="Calibri" panose="020F0502020204030204" pitchFamily="34" charset="0"/>
                <a:cs typeface="Calibri" panose="020F0502020204030204" pitchFamily="34" charset="0"/>
              </a:rPr>
              <a:t> : </a:t>
            </a:r>
            <a:r>
              <a:rPr lang="en-GB" dirty="0">
                <a:latin typeface="Calibri" panose="020F0502020204030204" pitchFamily="34" charset="0"/>
                <a:cs typeface="Calibri" panose="020F0502020204030204" pitchFamily="34" charset="0"/>
              </a:rPr>
              <a:t>Keeping well, course reviews and goodbyes</a:t>
            </a: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r>
              <a:rPr lang="en-GB" sz="900" dirty="0">
                <a:latin typeface="Calibri" panose="020F0502020204030204" pitchFamily="34" charset="0"/>
                <a:cs typeface="Calibri" panose="020F0502020204030204" pitchFamily="34" charset="0"/>
              </a:rPr>
              <a:t>Rebecca Niebieszczanski (Trainee Clinical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Kirsty Ellis (Assistant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Lesley </a:t>
            </a:r>
            <a:r>
              <a:rPr lang="en-GB" sz="900" dirty="0" smtClean="0">
                <a:latin typeface="Calibri" panose="020F0502020204030204" pitchFamily="34" charset="0"/>
                <a:cs typeface="Calibri" panose="020F0502020204030204" pitchFamily="34" charset="0"/>
              </a:rPr>
              <a:t>Stewart </a:t>
            </a:r>
            <a:r>
              <a:rPr lang="en-GB" sz="900" dirty="0">
                <a:latin typeface="Calibri" panose="020F0502020204030204" pitchFamily="34" charset="0"/>
                <a:cs typeface="Calibri" panose="020F0502020204030204" pitchFamily="34" charset="0"/>
              </a:rPr>
              <a:t>(Consultant Clinical Neuropsychologist</a:t>
            </a:r>
            <a:r>
              <a:rPr lang="en-GB" sz="900" dirty="0" smtClean="0">
                <a:latin typeface="Calibri" panose="020F0502020204030204" pitchFamily="34" charset="0"/>
                <a:cs typeface="Calibri" panose="020F0502020204030204" pitchFamily="34" charset="0"/>
              </a:rPr>
              <a:t>)</a:t>
            </a:r>
          </a:p>
          <a:p>
            <a:endParaRPr lang="en-GB" sz="900" dirty="0">
              <a:latin typeface="Calibri" panose="020F0502020204030204" pitchFamily="34" charset="0"/>
              <a:cs typeface="Calibri" panose="020F0502020204030204" pitchFamily="34" charset="0"/>
            </a:endParaRPr>
          </a:p>
          <a:p>
            <a:r>
              <a:rPr lang="en-GB" sz="900" dirty="0" smtClean="0">
                <a:latin typeface="Calibri" panose="020F0502020204030204" pitchFamily="34" charset="0"/>
                <a:cs typeface="Calibri" panose="020F0502020204030204" pitchFamily="34" charset="0"/>
              </a:rPr>
              <a:t>Revised 2021</a:t>
            </a:r>
          </a:p>
          <a:p>
            <a:r>
              <a:rPr lang="en-GB" sz="900" dirty="0" smtClean="0">
                <a:latin typeface="Calibri" panose="020F0502020204030204" pitchFamily="34" charset="0"/>
                <a:cs typeface="Calibri" panose="020F0502020204030204" pitchFamily="34" charset="0"/>
              </a:rPr>
              <a:t>Grace Sunerton (Assistant Psychologist)</a:t>
            </a:r>
          </a:p>
          <a:p>
            <a:r>
              <a:rPr lang="en-GB" sz="900" dirty="0" smtClean="0">
                <a:latin typeface="Calibri" panose="020F0502020204030204" pitchFamily="34" charset="0"/>
                <a:cs typeface="Calibri" panose="020F0502020204030204" pitchFamily="34" charset="0"/>
              </a:rPr>
              <a:t>Alice Roblin (Senior Clinical Psychologist)</a:t>
            </a:r>
          </a:p>
        </p:txBody>
      </p:sp>
      <p:pic>
        <p:nvPicPr>
          <p:cNvPr id="7" name="Picture 6" descr="NSCHT two lines COLOUR.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7600" y="476672"/>
            <a:ext cx="3246722" cy="77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40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Reviewing our work</a:t>
            </a:r>
            <a:endParaRPr lang="en-GB" dirty="0"/>
          </a:p>
        </p:txBody>
      </p:sp>
      <p:sp>
        <p:nvSpPr>
          <p:cNvPr id="3" name="Content Placeholder 2"/>
          <p:cNvSpPr>
            <a:spLocks noGrp="1"/>
          </p:cNvSpPr>
          <p:nvPr>
            <p:ph idx="1"/>
          </p:nvPr>
        </p:nvSpPr>
        <p:spPr/>
        <p:txBody>
          <a:bodyPr/>
          <a:lstStyle/>
          <a:p>
            <a:pPr marL="0" indent="0">
              <a:lnSpc>
                <a:spcPct val="150000"/>
              </a:lnSpc>
              <a:buNone/>
            </a:pPr>
            <a:r>
              <a:rPr lang="en-GB" dirty="0" smtClean="0"/>
              <a:t>There’s been a lot of information to take in. As we have discussed, different bits of information and skills will feel most useful and relevant to different people.</a:t>
            </a:r>
          </a:p>
          <a:p>
            <a:pPr marL="0" indent="0">
              <a:lnSpc>
                <a:spcPct val="150000"/>
              </a:lnSpc>
              <a:buNone/>
            </a:pPr>
            <a:endParaRPr lang="en-GB" dirty="0"/>
          </a:p>
          <a:p>
            <a:pPr marL="0" indent="0">
              <a:lnSpc>
                <a:spcPct val="150000"/>
              </a:lnSpc>
              <a:buNone/>
            </a:pPr>
            <a:r>
              <a:rPr lang="en-GB" dirty="0" smtClean="0"/>
              <a:t>When it comes to memory enhancement </a:t>
            </a:r>
          </a:p>
          <a:p>
            <a:pPr marL="0" indent="0">
              <a:lnSpc>
                <a:spcPct val="150000"/>
              </a:lnSpc>
              <a:buNone/>
            </a:pPr>
            <a:r>
              <a:rPr lang="en-GB" dirty="0" smtClean="0"/>
              <a:t>strategies, a ‘trial and error’ approach can help </a:t>
            </a:r>
          </a:p>
          <a:p>
            <a:pPr marL="0" indent="0">
              <a:lnSpc>
                <a:spcPct val="150000"/>
              </a:lnSpc>
              <a:buNone/>
            </a:pPr>
            <a:r>
              <a:rPr lang="en-GB" dirty="0" smtClean="0"/>
              <a:t>us try out different skills and work out what </a:t>
            </a:r>
          </a:p>
          <a:p>
            <a:pPr marL="0" indent="0">
              <a:lnSpc>
                <a:spcPct val="150000"/>
              </a:lnSpc>
              <a:buNone/>
            </a:pPr>
            <a:r>
              <a:rPr lang="en-GB" dirty="0" smtClean="0"/>
              <a:t>works best for us. </a:t>
            </a:r>
            <a:endParaRPr lang="en-GB" dirty="0"/>
          </a:p>
        </p:txBody>
      </p:sp>
      <p:pic>
        <p:nvPicPr>
          <p:cNvPr id="5" name="Picture 2" descr="Trial and error method concept icon Stock Vector Image &amp; Art - Alam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836"/>
          <a:stretch/>
        </p:blipFill>
        <p:spPr bwMode="auto">
          <a:xfrm>
            <a:off x="6876256" y="4044686"/>
            <a:ext cx="1944216" cy="1917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74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8FBC28-C7F8-C24B-995C-02FC70959D22}"/>
              </a:ext>
            </a:extLst>
          </p:cNvPr>
          <p:cNvPicPr>
            <a:picLocks noChangeAspect="1"/>
          </p:cNvPicPr>
          <p:nvPr/>
        </p:nvPicPr>
        <p:blipFill>
          <a:blip r:embed="rId2"/>
          <a:stretch>
            <a:fillRect/>
          </a:stretch>
        </p:blipFill>
        <p:spPr>
          <a:xfrm>
            <a:off x="1043608" y="980728"/>
            <a:ext cx="6816757" cy="5112568"/>
          </a:xfrm>
          <a:prstGeom prst="rect">
            <a:avLst/>
          </a:prstGeom>
        </p:spPr>
      </p:pic>
    </p:spTree>
    <p:extLst>
      <p:ext uri="{BB962C8B-B14F-4D97-AF65-F5344CB8AC3E}">
        <p14:creationId xmlns:p14="http://schemas.microsoft.com/office/powerpoint/2010/main" val="23455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44" y="188640"/>
            <a:ext cx="8229600" cy="990600"/>
          </a:xfrm>
        </p:spPr>
        <p:txBody>
          <a:bodyPr/>
          <a:lstStyle/>
          <a:p>
            <a:r>
              <a:rPr lang="en-GB" dirty="0" smtClean="0"/>
              <a:t>Planning</a:t>
            </a:r>
            <a:endParaRPr lang="en-GB" dirty="0"/>
          </a:p>
        </p:txBody>
      </p:sp>
      <p:sp>
        <p:nvSpPr>
          <p:cNvPr id="3" name="Content Placeholder 2"/>
          <p:cNvSpPr>
            <a:spLocks noGrp="1"/>
          </p:cNvSpPr>
          <p:nvPr>
            <p:ph idx="1"/>
          </p:nvPr>
        </p:nvSpPr>
        <p:spPr>
          <a:xfrm>
            <a:off x="323528" y="1052736"/>
            <a:ext cx="8229600" cy="5688632"/>
          </a:xfrm>
        </p:spPr>
        <p:txBody>
          <a:bodyPr/>
          <a:lstStyle/>
          <a:p>
            <a:pPr marL="0" indent="0">
              <a:buNone/>
            </a:pPr>
            <a:r>
              <a:rPr lang="en-GB" dirty="0"/>
              <a:t>I</a:t>
            </a:r>
            <a:r>
              <a:rPr lang="en-GB" dirty="0" smtClean="0"/>
              <a:t>t </a:t>
            </a:r>
            <a:r>
              <a:rPr lang="en-GB" dirty="0"/>
              <a:t>can be really helpful to plan how we might take forward and develop the skills and information discussed during the programme.  Just like a toolbox, we can now put together our strategies or ‘tools’ to help support our </a:t>
            </a:r>
            <a:r>
              <a:rPr lang="en-GB" dirty="0" smtClean="0"/>
              <a:t>memory.</a:t>
            </a:r>
            <a:endParaRPr lang="en-GB"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84267471"/>
              </p:ext>
            </p:extLst>
          </p:nvPr>
        </p:nvGraphicFramePr>
        <p:xfrm>
          <a:off x="445840" y="2708920"/>
          <a:ext cx="7984975" cy="3862489"/>
        </p:xfrm>
        <a:graphic>
          <a:graphicData uri="http://schemas.openxmlformats.org/drawingml/2006/table">
            <a:tbl>
              <a:tblPr firstRow="1" firstCol="1" bandRow="1">
                <a:tableStyleId>{5C22544A-7EE6-4342-B048-85BDC9FD1C3A}</a:tableStyleId>
              </a:tblPr>
              <a:tblGrid>
                <a:gridCol w="1222614">
                  <a:extLst>
                    <a:ext uri="{9D8B030D-6E8A-4147-A177-3AD203B41FA5}">
                      <a16:colId xmlns:a16="http://schemas.microsoft.com/office/drawing/2014/main" val="3548461569"/>
                    </a:ext>
                  </a:extLst>
                </a:gridCol>
                <a:gridCol w="6762361">
                  <a:extLst>
                    <a:ext uri="{9D8B030D-6E8A-4147-A177-3AD203B41FA5}">
                      <a16:colId xmlns:a16="http://schemas.microsoft.com/office/drawing/2014/main" val="1545848821"/>
                    </a:ext>
                  </a:extLst>
                </a:gridCol>
              </a:tblGrid>
              <a:tr h="883081">
                <a:tc>
                  <a:txBody>
                    <a:bodyPr/>
                    <a:lstStyle/>
                    <a:p>
                      <a:pPr algn="just">
                        <a:lnSpc>
                          <a:spcPct val="115000"/>
                        </a:lnSpc>
                        <a:spcAft>
                          <a:spcPts val="1000"/>
                        </a:spcAft>
                      </a:pPr>
                      <a:r>
                        <a:rPr lang="en-GB" sz="1400">
                          <a:effectLst/>
                        </a:rPr>
                        <a:t>Prepare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400" dirty="0">
                          <a:effectLst/>
                        </a:rPr>
                        <a:t>Decide what you are going to do, when, how and who with.  Set time aside each day, perhaps in the evening, to plan the next day.  Be realistic in what you hope to achieve – don’t put too much pressure on yourself.</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4584237"/>
                  </a:ext>
                </a:extLst>
              </a:tr>
              <a:tr h="1035441">
                <a:tc>
                  <a:txBody>
                    <a:bodyPr/>
                    <a:lstStyle/>
                    <a:p>
                      <a:pPr algn="just">
                        <a:lnSpc>
                          <a:spcPct val="115000"/>
                        </a:lnSpc>
                        <a:spcAft>
                          <a:spcPts val="1000"/>
                        </a:spcAft>
                      </a:pPr>
                      <a:r>
                        <a:rPr lang="en-GB" sz="1400">
                          <a:effectLst/>
                        </a:rPr>
                        <a:t>List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400">
                          <a:effectLst/>
                        </a:rPr>
                        <a:t>Prioritise what would be the most important, most urgent, most helpful, most effective thing to do.  Write it down (use a weekly planner, a diary or notepad).  </a:t>
                      </a:r>
                      <a:endParaRPr lang="en-GB" sz="1100">
                        <a:effectLst/>
                      </a:endParaRPr>
                    </a:p>
                    <a:p>
                      <a:pPr algn="just">
                        <a:lnSpc>
                          <a:spcPct val="115000"/>
                        </a:lnSpc>
                        <a:spcAft>
                          <a:spcPts val="1000"/>
                        </a:spcAft>
                      </a:pPr>
                      <a:r>
                        <a:rPr lang="en-GB" sz="1400">
                          <a:effectLst/>
                        </a:rPr>
                        <a:t>Try to make goals SMART (specific; measurable; attractive; realistic; time-bound)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072585"/>
                  </a:ext>
                </a:extLst>
              </a:tr>
              <a:tr h="741081">
                <a:tc>
                  <a:txBody>
                    <a:bodyPr/>
                    <a:lstStyle/>
                    <a:p>
                      <a:pPr algn="just">
                        <a:lnSpc>
                          <a:spcPct val="115000"/>
                        </a:lnSpc>
                        <a:spcAft>
                          <a:spcPts val="1000"/>
                        </a:spcAft>
                      </a:pPr>
                      <a:r>
                        <a:rPr lang="en-GB" sz="1400">
                          <a:effectLst/>
                        </a:rPr>
                        <a:t>Action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400">
                          <a:effectLst/>
                        </a:rPr>
                        <a:t>Do it! Put your plan into action.    </a:t>
                      </a:r>
                      <a:endParaRPr lang="en-GB" sz="1100">
                        <a:effectLst/>
                      </a:endParaRPr>
                    </a:p>
                    <a:p>
                      <a:pPr algn="just">
                        <a:lnSpc>
                          <a:spcPct val="115000"/>
                        </a:lnSpc>
                        <a:spcAft>
                          <a:spcPts val="1000"/>
                        </a:spcAft>
                      </a:pPr>
                      <a:r>
                        <a:rPr lang="en-GB" sz="14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317234"/>
                  </a:ext>
                </a:extLst>
              </a:tr>
              <a:tr h="1202886">
                <a:tc>
                  <a:txBody>
                    <a:bodyPr/>
                    <a:lstStyle/>
                    <a:p>
                      <a:pPr algn="just">
                        <a:lnSpc>
                          <a:spcPct val="115000"/>
                        </a:lnSpc>
                        <a:spcAft>
                          <a:spcPts val="1000"/>
                        </a:spcAft>
                      </a:pPr>
                      <a:r>
                        <a:rPr lang="en-GB" sz="1400">
                          <a:effectLst/>
                        </a:rPr>
                        <a:t>Notice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400" dirty="0">
                          <a:effectLst/>
                        </a:rPr>
                        <a:t>Notice how the activity affects you.  If it was unhelpful, then ask yourself if you could have done anything differently, or maybe decide not to do it again.  If it has a helpful or positive effect, then plan to do more.  What else could you do?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4016679"/>
                  </a:ext>
                </a:extLst>
              </a:tr>
            </a:tbl>
          </a:graphicData>
        </a:graphic>
      </p:graphicFrame>
    </p:spTree>
    <p:extLst>
      <p:ext uri="{BB962C8B-B14F-4D97-AF65-F5344CB8AC3E}">
        <p14:creationId xmlns:p14="http://schemas.microsoft.com/office/powerpoint/2010/main" val="59122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Memory Toolbox</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Strengths</a:t>
            </a:r>
          </a:p>
          <a:p>
            <a:r>
              <a:rPr lang="en-GB" dirty="0" smtClean="0">
                <a:latin typeface="Calibri" panose="020F0502020204030204" pitchFamily="34" charset="0"/>
                <a:cs typeface="Calibri" panose="020F0502020204030204" pitchFamily="34" charset="0"/>
              </a:rPr>
              <a:t>Difficulties</a:t>
            </a:r>
          </a:p>
          <a:p>
            <a:r>
              <a:rPr lang="en-GB" dirty="0" smtClean="0">
                <a:latin typeface="Calibri" panose="020F0502020204030204" pitchFamily="34" charset="0"/>
                <a:cs typeface="Calibri" panose="020F0502020204030204" pitchFamily="34" charset="0"/>
              </a:rPr>
              <a:t>Strategies</a:t>
            </a:r>
          </a:p>
          <a:p>
            <a:r>
              <a:rPr lang="en-GB" dirty="0" smtClean="0">
                <a:latin typeface="Calibri" panose="020F0502020204030204" pitchFamily="34" charset="0"/>
                <a:cs typeface="Calibri" panose="020F0502020204030204" pitchFamily="34" charset="0"/>
              </a:rPr>
              <a:t>What’s helpful?</a:t>
            </a:r>
            <a:endParaRPr lang="en-GB" dirty="0">
              <a:latin typeface="Calibri" panose="020F0502020204030204" pitchFamily="34" charset="0"/>
              <a:cs typeface="Calibri" panose="020F0502020204030204" pitchFamily="34" charset="0"/>
            </a:endParaRPr>
          </a:p>
        </p:txBody>
      </p:sp>
      <p:pic>
        <p:nvPicPr>
          <p:cNvPr id="2050" name="Picture 2" descr="Image result for toolbo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099862"/>
            <a:ext cx="2952639"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426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27694038"/>
              </p:ext>
            </p:extLst>
          </p:nvPr>
        </p:nvGraphicFramePr>
        <p:xfrm>
          <a:off x="2339752" y="548680"/>
          <a:ext cx="4752528" cy="6059386"/>
        </p:xfrm>
        <a:graphic>
          <a:graphicData uri="http://schemas.openxmlformats.org/drawingml/2006/table">
            <a:tbl>
              <a:tblPr firstRow="1" firstCol="1" bandRow="1">
                <a:tableStyleId>{5C22544A-7EE6-4342-B048-85BDC9FD1C3A}</a:tableStyleId>
              </a:tblPr>
              <a:tblGrid>
                <a:gridCol w="4752528">
                  <a:extLst>
                    <a:ext uri="{9D8B030D-6E8A-4147-A177-3AD203B41FA5}">
                      <a16:colId xmlns:a16="http://schemas.microsoft.com/office/drawing/2014/main" val="20000"/>
                    </a:ext>
                  </a:extLst>
                </a:gridCol>
              </a:tblGrid>
              <a:tr h="165252">
                <a:tc>
                  <a:txBody>
                    <a:bodyPr/>
                    <a:lstStyle/>
                    <a:p>
                      <a:pPr algn="ctr">
                        <a:lnSpc>
                          <a:spcPct val="115000"/>
                        </a:lnSpc>
                        <a:spcAft>
                          <a:spcPts val="0"/>
                        </a:spcAft>
                      </a:pPr>
                      <a:r>
                        <a:rPr lang="en-US" sz="1050" dirty="0">
                          <a:solidFill>
                            <a:schemeClr val="tx1">
                              <a:lumMod val="85000"/>
                              <a:lumOff val="15000"/>
                            </a:schemeClr>
                          </a:solidFill>
                          <a:effectLst/>
                          <a:latin typeface="Calibri" panose="020F0502020204030204" pitchFamily="34" charset="0"/>
                          <a:cs typeface="Calibri" panose="020F0502020204030204" pitchFamily="34" charset="0"/>
                        </a:rPr>
                        <a:t>Memory ‘Toolbox’</a:t>
                      </a:r>
                      <a:endParaRPr lang="en-GB" sz="900" dirty="0">
                        <a:solidFill>
                          <a:schemeClr val="tx1">
                            <a:lumMod val="85000"/>
                            <a:lumOff val="15000"/>
                          </a:schemeClr>
                        </a:solidFill>
                        <a:effectLst/>
                        <a:latin typeface="Calibri" panose="020F0502020204030204" pitchFamily="34" charset="0"/>
                        <a:ea typeface="Calibri"/>
                        <a:cs typeface="Calibri" panose="020F0502020204030204" pitchFamily="34" charset="0"/>
                      </a:endParaRPr>
                    </a:p>
                  </a:txBody>
                  <a:tcPr marL="34746" marR="34746" marT="0" marB="0">
                    <a:solidFill>
                      <a:schemeClr val="bg1"/>
                    </a:solidFill>
                  </a:tcPr>
                </a:tc>
                <a:extLst>
                  <a:ext uri="{0D108BD9-81ED-4DB2-BD59-A6C34878D82A}">
                    <a16:rowId xmlns:a16="http://schemas.microsoft.com/office/drawing/2014/main" val="10000"/>
                  </a:ext>
                </a:extLst>
              </a:tr>
              <a:tr h="533564">
                <a:tc>
                  <a:txBody>
                    <a:bodyPr/>
                    <a:lstStyle/>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The parts of my memory that I have identified I have the most difficulty with are:</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lvl="0" indent="-342900">
                        <a:spcAft>
                          <a:spcPts val="0"/>
                        </a:spcAft>
                        <a:buFont typeface="Symbol"/>
                        <a:buChar char=""/>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lvl="0" indent="-342900">
                        <a:spcAft>
                          <a:spcPts val="0"/>
                        </a:spcAft>
                        <a:buFont typeface="Symbol"/>
                        <a:buChar char=""/>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ea typeface="MS Mincho"/>
                        <a:cs typeface="Calibri" panose="020F0502020204030204" pitchFamily="34" charset="0"/>
                      </a:endParaRPr>
                    </a:p>
                  </a:txBody>
                  <a:tcPr marL="34746" marR="34746" marT="0" marB="0">
                    <a:solidFill>
                      <a:schemeClr val="bg1"/>
                    </a:solidFill>
                  </a:tcPr>
                </a:tc>
                <a:extLst>
                  <a:ext uri="{0D108BD9-81ED-4DB2-BD59-A6C34878D82A}">
                    <a16:rowId xmlns:a16="http://schemas.microsoft.com/office/drawing/2014/main" val="10001"/>
                  </a:ext>
                </a:extLst>
              </a:tr>
              <a:tr h="396065">
                <a:tc>
                  <a:txBody>
                    <a:bodyPr/>
                    <a:lstStyle/>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The parts of my memory that I have identified are my strengths are:</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lvl="0" indent="-342900">
                        <a:spcAft>
                          <a:spcPts val="0"/>
                        </a:spcAft>
                        <a:buFont typeface="Symbol"/>
                        <a:buChar char=""/>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lvl="0" indent="-342900">
                        <a:spcAft>
                          <a:spcPts val="0"/>
                        </a:spcAft>
                        <a:buFont typeface="Symbol"/>
                        <a:buChar char=""/>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ea typeface="MS Mincho"/>
                        <a:cs typeface="Calibri" panose="020F0502020204030204" pitchFamily="34" charset="0"/>
                      </a:endParaRPr>
                    </a:p>
                  </a:txBody>
                  <a:tcPr marL="34746" marR="34746" marT="0" marB="0">
                    <a:solidFill>
                      <a:schemeClr val="bg1"/>
                    </a:solidFill>
                  </a:tcPr>
                </a:tc>
                <a:extLst>
                  <a:ext uri="{0D108BD9-81ED-4DB2-BD59-A6C34878D82A}">
                    <a16:rowId xmlns:a16="http://schemas.microsoft.com/office/drawing/2014/main" val="10002"/>
                  </a:ext>
                </a:extLst>
              </a:tr>
              <a:tr h="289190">
                <a:tc>
                  <a:txBody>
                    <a:bodyPr/>
                    <a:lstStyle/>
                    <a:p>
                      <a:pPr>
                        <a:lnSpc>
                          <a:spcPct val="115000"/>
                        </a:lnSpc>
                        <a:spcAft>
                          <a:spcPts val="0"/>
                        </a:spcAft>
                      </a:pPr>
                      <a:r>
                        <a:rPr lang="en-US" sz="900" u="sng">
                          <a:solidFill>
                            <a:schemeClr val="tx1">
                              <a:lumMod val="85000"/>
                              <a:lumOff val="15000"/>
                            </a:schemeClr>
                          </a:solidFill>
                          <a:effectLst/>
                          <a:latin typeface="Calibri" panose="020F0502020204030204" pitchFamily="34" charset="0"/>
                          <a:cs typeface="Calibri" panose="020F0502020204030204" pitchFamily="34" charset="0"/>
                        </a:rPr>
                        <a:t>E</a:t>
                      </a:r>
                      <a:r>
                        <a:rPr lang="en-US" sz="900">
                          <a:solidFill>
                            <a:schemeClr val="tx1">
                              <a:lumMod val="85000"/>
                              <a:lumOff val="15000"/>
                            </a:schemeClr>
                          </a:solidFill>
                          <a:effectLst/>
                          <a:latin typeface="Calibri" panose="020F0502020204030204" pitchFamily="34" charset="0"/>
                          <a:cs typeface="Calibri" panose="020F0502020204030204" pitchFamily="34" charset="0"/>
                        </a:rPr>
                        <a:t>xternal memory strategies are those which involve making adaptions to our </a:t>
                      </a:r>
                      <a:r>
                        <a:rPr lang="en-US" sz="900" u="sng">
                          <a:solidFill>
                            <a:schemeClr val="tx1">
                              <a:lumMod val="85000"/>
                              <a:lumOff val="15000"/>
                            </a:schemeClr>
                          </a:solidFill>
                          <a:effectLst/>
                          <a:latin typeface="Calibri" panose="020F0502020204030204" pitchFamily="34" charset="0"/>
                          <a:cs typeface="Calibri" panose="020F0502020204030204" pitchFamily="34" charset="0"/>
                        </a:rPr>
                        <a:t>e</a:t>
                      </a:r>
                      <a:r>
                        <a:rPr lang="en-US" sz="900">
                          <a:solidFill>
                            <a:schemeClr val="tx1">
                              <a:lumMod val="85000"/>
                              <a:lumOff val="15000"/>
                            </a:schemeClr>
                          </a:solidFill>
                          <a:effectLst/>
                          <a:latin typeface="Calibri" panose="020F0502020204030204" pitchFamily="34" charset="0"/>
                          <a:cs typeface="Calibri" panose="020F0502020204030204" pitchFamily="34" charset="0"/>
                        </a:rPr>
                        <a:t>nvironment to support memory.  </a:t>
                      </a:r>
                      <a:endParaRPr lang="en-GB" sz="800">
                        <a:solidFill>
                          <a:schemeClr val="tx1">
                            <a:lumMod val="85000"/>
                            <a:lumOff val="15000"/>
                          </a:schemeClr>
                        </a:solidFill>
                        <a:effectLst/>
                        <a:latin typeface="Calibri" panose="020F0502020204030204" pitchFamily="34" charset="0"/>
                        <a:ea typeface="Calibri"/>
                        <a:cs typeface="Calibri" panose="020F0502020204030204" pitchFamily="34" charset="0"/>
                      </a:endParaRPr>
                    </a:p>
                  </a:txBody>
                  <a:tcPr marL="34746" marR="34746" marT="0" marB="0">
                    <a:solidFill>
                      <a:schemeClr val="bg1"/>
                    </a:solidFill>
                  </a:tcPr>
                </a:tc>
                <a:extLst>
                  <a:ext uri="{0D108BD9-81ED-4DB2-BD59-A6C34878D82A}">
                    <a16:rowId xmlns:a16="http://schemas.microsoft.com/office/drawing/2014/main" val="10003"/>
                  </a:ext>
                </a:extLst>
              </a:tr>
              <a:tr h="1507920">
                <a:tc>
                  <a:txBody>
                    <a:bodyPr/>
                    <a:lstStyle/>
                    <a:p>
                      <a:pPr>
                        <a:lnSpc>
                          <a:spcPct val="115000"/>
                        </a:lnSpc>
                        <a:spcAft>
                          <a:spcPts val="0"/>
                        </a:spcAft>
                      </a:pPr>
                      <a:r>
                        <a:rPr lang="en-US" sz="900">
                          <a:solidFill>
                            <a:schemeClr val="tx1">
                              <a:lumMod val="85000"/>
                              <a:lumOff val="15000"/>
                            </a:schemeClr>
                          </a:solidFill>
                          <a:effectLst/>
                          <a:latin typeface="Calibri" panose="020F0502020204030204" pitchFamily="34" charset="0"/>
                          <a:cs typeface="Calibri" panose="020F0502020204030204" pitchFamily="34" charset="0"/>
                        </a:rPr>
                        <a:t>External memory strategies that I have identified I will put into practice in the future are:</a:t>
                      </a:r>
                      <a:endParaRPr lang="en-GB" sz="80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800">
                          <a:solidFill>
                            <a:schemeClr val="tx1">
                              <a:lumMod val="85000"/>
                              <a:lumOff val="15000"/>
                            </a:schemeClr>
                          </a:solidFill>
                          <a:effectLst/>
                          <a:latin typeface="Calibri" panose="020F0502020204030204" pitchFamily="34" charset="0"/>
                          <a:cs typeface="Calibri" panose="020F0502020204030204" pitchFamily="34" charset="0"/>
                        </a:rPr>
                        <a:t>(A good tip is to look at your strengths and difficulties.  For example, if your difficulty is retrieving information and visual memory is a strength, using a </a:t>
                      </a:r>
                      <a:r>
                        <a:rPr lang="en-US" sz="800" u="sng">
                          <a:solidFill>
                            <a:schemeClr val="tx1">
                              <a:lumMod val="85000"/>
                              <a:lumOff val="15000"/>
                            </a:schemeClr>
                          </a:solidFill>
                          <a:effectLst/>
                          <a:latin typeface="Calibri" panose="020F0502020204030204" pitchFamily="34" charset="0"/>
                          <a:cs typeface="Calibri" panose="020F0502020204030204" pitchFamily="34" charset="0"/>
                        </a:rPr>
                        <a:t>calendar </a:t>
                      </a:r>
                      <a:r>
                        <a:rPr lang="en-US" sz="800">
                          <a:solidFill>
                            <a:schemeClr val="tx1">
                              <a:lumMod val="85000"/>
                              <a:lumOff val="15000"/>
                            </a:schemeClr>
                          </a:solidFill>
                          <a:effectLst/>
                          <a:latin typeface="Calibri" panose="020F0502020204030204" pitchFamily="34" charset="0"/>
                          <a:cs typeface="Calibri" panose="020F0502020204030204" pitchFamily="34" charset="0"/>
                        </a:rPr>
                        <a:t>or </a:t>
                      </a:r>
                      <a:r>
                        <a:rPr lang="en-US" sz="800" u="sng">
                          <a:solidFill>
                            <a:schemeClr val="tx1">
                              <a:lumMod val="85000"/>
                              <a:lumOff val="15000"/>
                            </a:schemeClr>
                          </a:solidFill>
                          <a:effectLst/>
                          <a:latin typeface="Calibri" panose="020F0502020204030204" pitchFamily="34" charset="0"/>
                          <a:cs typeface="Calibri" panose="020F0502020204030204" pitchFamily="34" charset="0"/>
                        </a:rPr>
                        <a:t>diary </a:t>
                      </a:r>
                      <a:r>
                        <a:rPr lang="en-US" sz="800">
                          <a:solidFill>
                            <a:schemeClr val="tx1">
                              <a:lumMod val="85000"/>
                              <a:lumOff val="15000"/>
                            </a:schemeClr>
                          </a:solidFill>
                          <a:effectLst/>
                          <a:latin typeface="Calibri" panose="020F0502020204030204" pitchFamily="34" charset="0"/>
                          <a:cs typeface="Calibri" panose="020F0502020204030204" pitchFamily="34" charset="0"/>
                        </a:rPr>
                        <a:t>may help to recall information; drawing</a:t>
                      </a:r>
                      <a:r>
                        <a:rPr lang="en-US" sz="800" u="sng">
                          <a:solidFill>
                            <a:schemeClr val="tx1">
                              <a:lumMod val="85000"/>
                              <a:lumOff val="15000"/>
                            </a:schemeClr>
                          </a:solidFill>
                          <a:effectLst/>
                          <a:latin typeface="Calibri" panose="020F0502020204030204" pitchFamily="34" charset="0"/>
                          <a:cs typeface="Calibri" panose="020F0502020204030204" pitchFamily="34" charset="0"/>
                        </a:rPr>
                        <a:t> pictures</a:t>
                      </a:r>
                      <a:r>
                        <a:rPr lang="en-US" sz="800">
                          <a:solidFill>
                            <a:schemeClr val="tx1">
                              <a:lumMod val="85000"/>
                              <a:lumOff val="15000"/>
                            </a:schemeClr>
                          </a:solidFill>
                          <a:effectLst/>
                          <a:latin typeface="Calibri" panose="020F0502020204030204" pitchFamily="34" charset="0"/>
                          <a:cs typeface="Calibri" panose="020F0502020204030204" pitchFamily="34" charset="0"/>
                        </a:rPr>
                        <a:t> or using </a:t>
                      </a:r>
                      <a:r>
                        <a:rPr lang="en-US" sz="800" u="sng">
                          <a:solidFill>
                            <a:schemeClr val="tx1">
                              <a:lumMod val="85000"/>
                              <a:lumOff val="15000"/>
                            </a:schemeClr>
                          </a:solidFill>
                          <a:effectLst/>
                          <a:latin typeface="Calibri" panose="020F0502020204030204" pitchFamily="34" charset="0"/>
                          <a:cs typeface="Calibri" panose="020F0502020204030204" pitchFamily="34" charset="0"/>
                        </a:rPr>
                        <a:t>photographs</a:t>
                      </a:r>
                      <a:r>
                        <a:rPr lang="en-US" sz="800">
                          <a:solidFill>
                            <a:schemeClr val="tx1">
                              <a:lumMod val="85000"/>
                              <a:lumOff val="15000"/>
                            </a:schemeClr>
                          </a:solidFill>
                          <a:effectLst/>
                          <a:latin typeface="Calibri" panose="020F0502020204030204" pitchFamily="34" charset="0"/>
                          <a:cs typeface="Calibri" panose="020F0502020204030204" pitchFamily="34" charset="0"/>
                        </a:rPr>
                        <a:t> around the house may also help remind you to do things)</a:t>
                      </a:r>
                      <a:endParaRPr lang="en-GB" sz="80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a:solidFill>
                          <a:schemeClr val="tx1">
                            <a:lumMod val="85000"/>
                            <a:lumOff val="15000"/>
                          </a:schemeClr>
                        </a:solidFill>
                        <a:effectLst/>
                        <a:latin typeface="Calibri" panose="020F0502020204030204" pitchFamily="34" charset="0"/>
                        <a:ea typeface="Calibri"/>
                        <a:cs typeface="Calibri" panose="020F0502020204030204" pitchFamily="34" charset="0"/>
                      </a:endParaRPr>
                    </a:p>
                  </a:txBody>
                  <a:tcPr marL="34746" marR="34746" marT="0" marB="0">
                    <a:solidFill>
                      <a:schemeClr val="bg1"/>
                    </a:solidFill>
                  </a:tcPr>
                </a:tc>
                <a:extLst>
                  <a:ext uri="{0D108BD9-81ED-4DB2-BD59-A6C34878D82A}">
                    <a16:rowId xmlns:a16="http://schemas.microsoft.com/office/drawing/2014/main" val="10004"/>
                  </a:ext>
                </a:extLst>
              </a:tr>
              <a:tr h="144596">
                <a:tc>
                  <a:txBody>
                    <a:bodyPr/>
                    <a:lstStyle/>
                    <a:p>
                      <a:pPr>
                        <a:lnSpc>
                          <a:spcPct val="115000"/>
                        </a:lnSpc>
                        <a:spcAft>
                          <a:spcPts val="0"/>
                        </a:spcAft>
                      </a:pPr>
                      <a:r>
                        <a:rPr lang="en-US" sz="900" u="sng">
                          <a:solidFill>
                            <a:schemeClr val="tx1">
                              <a:lumMod val="85000"/>
                              <a:lumOff val="15000"/>
                            </a:schemeClr>
                          </a:solidFill>
                          <a:effectLst/>
                          <a:latin typeface="Calibri" panose="020F0502020204030204" pitchFamily="34" charset="0"/>
                          <a:cs typeface="Calibri" panose="020F0502020204030204" pitchFamily="34" charset="0"/>
                        </a:rPr>
                        <a:t>I</a:t>
                      </a:r>
                      <a:r>
                        <a:rPr lang="en-US" sz="900">
                          <a:solidFill>
                            <a:schemeClr val="tx1">
                              <a:lumMod val="85000"/>
                              <a:lumOff val="15000"/>
                            </a:schemeClr>
                          </a:solidFill>
                          <a:effectLst/>
                          <a:latin typeface="Calibri" panose="020F0502020204030204" pitchFamily="34" charset="0"/>
                          <a:cs typeface="Calibri" panose="020F0502020204030204" pitchFamily="34" charset="0"/>
                        </a:rPr>
                        <a:t>nternal memory strategies are those which involve our </a:t>
                      </a:r>
                      <a:r>
                        <a:rPr lang="en-US" sz="900" u="sng">
                          <a:solidFill>
                            <a:schemeClr val="tx1">
                              <a:lumMod val="85000"/>
                              <a:lumOff val="15000"/>
                            </a:schemeClr>
                          </a:solidFill>
                          <a:effectLst/>
                          <a:latin typeface="Calibri" panose="020F0502020204030204" pitchFamily="34" charset="0"/>
                          <a:cs typeface="Calibri" panose="020F0502020204030204" pitchFamily="34" charset="0"/>
                        </a:rPr>
                        <a:t>i</a:t>
                      </a:r>
                      <a:r>
                        <a:rPr lang="en-US" sz="900">
                          <a:solidFill>
                            <a:schemeClr val="tx1">
                              <a:lumMod val="85000"/>
                              <a:lumOff val="15000"/>
                            </a:schemeClr>
                          </a:solidFill>
                          <a:effectLst/>
                          <a:latin typeface="Calibri" panose="020F0502020204030204" pitchFamily="34" charset="0"/>
                          <a:cs typeface="Calibri" panose="020F0502020204030204" pitchFamily="34" charset="0"/>
                        </a:rPr>
                        <a:t>nner resources</a:t>
                      </a:r>
                      <a:endParaRPr lang="en-GB" sz="800">
                        <a:solidFill>
                          <a:schemeClr val="tx1">
                            <a:lumMod val="85000"/>
                            <a:lumOff val="15000"/>
                          </a:schemeClr>
                        </a:solidFill>
                        <a:effectLst/>
                        <a:latin typeface="Calibri" panose="020F0502020204030204" pitchFamily="34" charset="0"/>
                        <a:ea typeface="Calibri"/>
                        <a:cs typeface="Calibri" panose="020F0502020204030204" pitchFamily="34" charset="0"/>
                      </a:endParaRPr>
                    </a:p>
                  </a:txBody>
                  <a:tcPr marL="34746" marR="34746" marT="0" marB="0">
                    <a:solidFill>
                      <a:schemeClr val="bg1"/>
                    </a:solidFill>
                  </a:tcPr>
                </a:tc>
                <a:extLst>
                  <a:ext uri="{0D108BD9-81ED-4DB2-BD59-A6C34878D82A}">
                    <a16:rowId xmlns:a16="http://schemas.microsoft.com/office/drawing/2014/main" val="10005"/>
                  </a:ext>
                </a:extLst>
              </a:tr>
              <a:tr h="1499356">
                <a:tc>
                  <a:txBody>
                    <a:bodyPr/>
                    <a:lstStyle/>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Internal memory strategies that I have identified I will put into practice in the future are:</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800" dirty="0">
                          <a:solidFill>
                            <a:schemeClr val="tx1">
                              <a:lumMod val="85000"/>
                              <a:lumOff val="15000"/>
                            </a:schemeClr>
                          </a:solidFill>
                          <a:effectLst/>
                          <a:latin typeface="Calibri" panose="020F0502020204030204" pitchFamily="34" charset="0"/>
                          <a:cs typeface="Calibri" panose="020F0502020204030204" pitchFamily="34" charset="0"/>
                        </a:rPr>
                        <a:t>(Review your strengths and difficulties.  Using the example above, </a:t>
                      </a:r>
                      <a:r>
                        <a:rPr lang="en-US" sz="800" u="sng" dirty="0">
                          <a:solidFill>
                            <a:schemeClr val="tx1">
                              <a:lumMod val="85000"/>
                              <a:lumOff val="15000"/>
                            </a:schemeClr>
                          </a:solidFill>
                          <a:effectLst/>
                          <a:latin typeface="Calibri" panose="020F0502020204030204" pitchFamily="34" charset="0"/>
                          <a:cs typeface="Calibri" panose="020F0502020204030204" pitchFamily="34" charset="0"/>
                        </a:rPr>
                        <a:t>associating words or numbers with images</a:t>
                      </a:r>
                      <a:r>
                        <a:rPr lang="en-US" sz="800" dirty="0">
                          <a:solidFill>
                            <a:schemeClr val="tx1">
                              <a:lumMod val="85000"/>
                              <a:lumOff val="15000"/>
                            </a:schemeClr>
                          </a:solidFill>
                          <a:effectLst/>
                          <a:latin typeface="Calibri" panose="020F0502020204030204" pitchFamily="34" charset="0"/>
                          <a:cs typeface="Calibri" panose="020F0502020204030204" pitchFamily="34" charset="0"/>
                        </a:rPr>
                        <a:t> or using the </a:t>
                      </a:r>
                      <a:r>
                        <a:rPr lang="en-US" sz="800" u="sng" dirty="0">
                          <a:solidFill>
                            <a:schemeClr val="tx1">
                              <a:lumMod val="85000"/>
                              <a:lumOff val="15000"/>
                            </a:schemeClr>
                          </a:solidFill>
                          <a:effectLst/>
                          <a:latin typeface="Calibri" panose="020F0502020204030204" pitchFamily="34" charset="0"/>
                          <a:cs typeface="Calibri" panose="020F0502020204030204" pitchFamily="34" charset="0"/>
                        </a:rPr>
                        <a:t>peg method</a:t>
                      </a:r>
                      <a:r>
                        <a:rPr lang="en-US" sz="800" dirty="0">
                          <a:solidFill>
                            <a:schemeClr val="tx1">
                              <a:lumMod val="85000"/>
                              <a:lumOff val="15000"/>
                            </a:schemeClr>
                          </a:solidFill>
                          <a:effectLst/>
                          <a:latin typeface="Calibri" panose="020F0502020204030204" pitchFamily="34" charset="0"/>
                          <a:cs typeface="Calibri" panose="020F0502020204030204" pitchFamily="34" charset="0"/>
                        </a:rPr>
                        <a:t> may help to retrieve information from long term memory stores)</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ea typeface="Calibri"/>
                        <a:cs typeface="Calibri" panose="020F0502020204030204" pitchFamily="34" charset="0"/>
                      </a:endParaRPr>
                    </a:p>
                  </a:txBody>
                  <a:tcPr marL="34746" marR="34746" marT="0" marB="0">
                    <a:solidFill>
                      <a:schemeClr val="bg1"/>
                    </a:solidFill>
                  </a:tcPr>
                </a:tc>
                <a:extLst>
                  <a:ext uri="{0D108BD9-81ED-4DB2-BD59-A6C34878D82A}">
                    <a16:rowId xmlns:a16="http://schemas.microsoft.com/office/drawing/2014/main" val="10006"/>
                  </a:ext>
                </a:extLst>
              </a:tr>
              <a:tr h="702319">
                <a:tc>
                  <a:txBody>
                    <a:bodyPr/>
                    <a:lstStyle/>
                    <a:p>
                      <a:pPr>
                        <a:lnSpc>
                          <a:spcPct val="115000"/>
                        </a:lnSpc>
                        <a:spcAft>
                          <a:spcPts val="0"/>
                        </a:spcAft>
                      </a:pP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txBody>
                  <a:tcPr marL="34746" marR="34746" marT="0" marB="0">
                    <a:solidFill>
                      <a:schemeClr val="bg1"/>
                    </a:solidFill>
                  </a:tcPr>
                </a:tc>
                <a:extLst>
                  <a:ext uri="{0D108BD9-81ED-4DB2-BD59-A6C34878D82A}">
                    <a16:rowId xmlns:a16="http://schemas.microsoft.com/office/drawing/2014/main" val="10007"/>
                  </a:ext>
                </a:extLst>
              </a:tr>
              <a:tr h="666395">
                <a:tc>
                  <a:txBody>
                    <a:bodyPr/>
                    <a:lstStyle/>
                    <a:p>
                      <a:pPr>
                        <a:lnSpc>
                          <a:spcPct val="115000"/>
                        </a:lnSpc>
                        <a:spcAft>
                          <a:spcPts val="0"/>
                        </a:spcAft>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Three things I can do to look after my physical and emotional well-being to support my memory functioning are:</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lvl="0" indent="-342900">
                        <a:spcAft>
                          <a:spcPts val="0"/>
                        </a:spcAft>
                        <a:buFont typeface="Symbol"/>
                        <a:buChar char=""/>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lvl="0" indent="-342900">
                        <a:spcAft>
                          <a:spcPts val="0"/>
                        </a:spcAft>
                        <a:buFont typeface="Symbol"/>
                        <a:buChar char=""/>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lvl="0" indent="-342900">
                        <a:spcAft>
                          <a:spcPts val="0"/>
                        </a:spcAft>
                        <a:buFont typeface="Symbol"/>
                        <a:buChar char=""/>
                      </a:pPr>
                      <a:r>
                        <a:rPr lang="en-US" sz="900" dirty="0">
                          <a:solidFill>
                            <a:schemeClr val="tx1">
                              <a:lumMod val="85000"/>
                              <a:lumOff val="15000"/>
                            </a:schemeClr>
                          </a:solidFill>
                          <a:effectLst/>
                          <a:latin typeface="Calibri" panose="020F0502020204030204" pitchFamily="34" charset="0"/>
                          <a:cs typeface="Calibri" panose="020F0502020204030204" pitchFamily="34" charset="0"/>
                        </a:rPr>
                        <a:t> </a:t>
                      </a:r>
                      <a:endParaRPr lang="en-GB" sz="800" dirty="0">
                        <a:solidFill>
                          <a:schemeClr val="tx1">
                            <a:lumMod val="85000"/>
                            <a:lumOff val="15000"/>
                          </a:schemeClr>
                        </a:solidFill>
                        <a:effectLst/>
                        <a:latin typeface="Calibri" panose="020F0502020204030204" pitchFamily="34" charset="0"/>
                        <a:ea typeface="MS Mincho"/>
                        <a:cs typeface="Calibri" panose="020F0502020204030204" pitchFamily="34" charset="0"/>
                      </a:endParaRPr>
                    </a:p>
                  </a:txBody>
                  <a:tcPr marL="34746" marR="34746" marT="0" marB="0">
                    <a:solidFill>
                      <a:schemeClr val="bg1"/>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2267744" y="476672"/>
            <a:ext cx="4896544" cy="6264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p:nvPr/>
        </p:nvCxnSpPr>
        <p:spPr>
          <a:xfrm>
            <a:off x="2267744" y="1196752"/>
            <a:ext cx="48965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67744" y="1700808"/>
            <a:ext cx="48965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67744" y="3501008"/>
            <a:ext cx="48965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67744" y="5661248"/>
            <a:ext cx="48965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178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116" y="332656"/>
            <a:ext cx="8229600" cy="990600"/>
          </a:xfrm>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grpSp>
        <p:nvGrpSpPr>
          <p:cNvPr id="3" name="Group 2"/>
          <p:cNvGrpSpPr/>
          <p:nvPr/>
        </p:nvGrpSpPr>
        <p:grpSpPr>
          <a:xfrm>
            <a:off x="2746574" y="1196752"/>
            <a:ext cx="3574752" cy="5328592"/>
            <a:chOff x="2759187" y="1412776"/>
            <a:chExt cx="3574752" cy="5328592"/>
          </a:xfrm>
        </p:grpSpPr>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9" name="Text Box 2"/>
            <p:cNvSpPr txBox="1">
              <a:spLocks noChangeArrowheads="1"/>
            </p:cNvSpPr>
            <p:nvPr/>
          </p:nvSpPr>
          <p:spPr bwMode="auto">
            <a:xfrm>
              <a:off x="2759187" y="4581128"/>
              <a:ext cx="3562139" cy="902335"/>
            </a:xfrm>
            <a:prstGeom prst="rect">
              <a:avLst/>
            </a:prstGeom>
            <a:solidFill>
              <a:srgbClr val="E5F3F7"/>
            </a:solidFill>
            <a:ln w="28575">
              <a:solidFill>
                <a:schemeClr val="accent1">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95B3D7"/>
                  </a:solidFill>
                  <a:effectLst/>
                  <a:latin typeface="Calibri"/>
                  <a:ea typeface="Calibri"/>
                  <a:cs typeface="Times New Roman"/>
                </a:rPr>
                <a:t>Storage</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encoded, the information is stored into your memory.</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0" name="Text Box 2"/>
            <p:cNvSpPr txBox="1">
              <a:spLocks noChangeArrowheads="1"/>
            </p:cNvSpPr>
            <p:nvPr/>
          </p:nvSpPr>
          <p:spPr bwMode="auto">
            <a:xfrm>
              <a:off x="2771800" y="5661248"/>
              <a:ext cx="3562139" cy="1080120"/>
            </a:xfrm>
            <a:prstGeom prst="rect">
              <a:avLst/>
            </a:prstGeom>
            <a:solidFill>
              <a:srgbClr val="FFEBFE"/>
            </a:solidFill>
            <a:ln w="28575">
              <a:solidFill>
                <a:srgbClr val="FFC5FC"/>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400" b="1" dirty="0">
                  <a:solidFill>
                    <a:srgbClr val="CE8CCE"/>
                  </a:solidFill>
                  <a:effectLst/>
                  <a:latin typeface="Calibri"/>
                  <a:ea typeface="Calibri"/>
                  <a:cs typeface="Times New Roman"/>
                </a:rPr>
                <a:t>Retrieval</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it has been stored, we must be able to pull the information back out; as and when we need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4" name="Down Arrow 23"/>
            <p:cNvSpPr/>
            <p:nvPr/>
          </p:nvSpPr>
          <p:spPr>
            <a:xfrm>
              <a:off x="4512916" y="432903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5" name="Down Arrow 24"/>
            <p:cNvSpPr/>
            <p:nvPr/>
          </p:nvSpPr>
          <p:spPr>
            <a:xfrm>
              <a:off x="4523421" y="540915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grpSp>
    </p:spTree>
    <p:extLst>
      <p:ext uri="{BB962C8B-B14F-4D97-AF65-F5344CB8AC3E}">
        <p14:creationId xmlns:p14="http://schemas.microsoft.com/office/powerpoint/2010/main" val="196675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Questions and Discussion</a:t>
            </a:r>
            <a:endParaRPr lang="en-GB" dirty="0">
              <a:latin typeface="Calibri" panose="020F0502020204030204" pitchFamily="34" charset="0"/>
              <a:cs typeface="Calibri" panose="020F0502020204030204" pitchFamily="34" charset="0"/>
            </a:endParaRPr>
          </a:p>
        </p:txBody>
      </p:sp>
      <p:sp>
        <p:nvSpPr>
          <p:cNvPr id="6" name="TextBox 5"/>
          <p:cNvSpPr txBox="1"/>
          <p:nvPr/>
        </p:nvSpPr>
        <p:spPr>
          <a:xfrm>
            <a:off x="3635896" y="3212976"/>
            <a:ext cx="1656184" cy="3154710"/>
          </a:xfrm>
          <a:prstGeom prst="rect">
            <a:avLst/>
          </a:prstGeom>
          <a:noFill/>
        </p:spPr>
        <p:txBody>
          <a:bodyPr wrap="square" rtlCol="0">
            <a:spAutoFit/>
          </a:bodyPr>
          <a:lstStyle/>
          <a:p>
            <a:r>
              <a:rPr lang="en-GB" sz="19900" b="1" dirty="0" smtClean="0">
                <a:solidFill>
                  <a:schemeClr val="accent2"/>
                </a:solidFill>
              </a:rPr>
              <a:t>?</a:t>
            </a:r>
            <a:endParaRPr lang="en-GB" sz="19900" b="1" dirty="0">
              <a:solidFill>
                <a:schemeClr val="accent2"/>
              </a:solidFill>
            </a:endParaRPr>
          </a:p>
        </p:txBody>
      </p:sp>
    </p:spTree>
    <p:extLst>
      <p:ext uri="{BB962C8B-B14F-4D97-AF65-F5344CB8AC3E}">
        <p14:creationId xmlns:p14="http://schemas.microsoft.com/office/powerpoint/2010/main" val="897586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Group measures</a:t>
            </a:r>
            <a:endParaRPr lang="en-GB" dirty="0">
              <a:latin typeface="Calibri" panose="020F0502020204030204" pitchFamily="34" charset="0"/>
              <a:cs typeface="Calibri" panose="020F0502020204030204" pitchFamily="34" charset="0"/>
            </a:endParaRPr>
          </a:p>
        </p:txBody>
      </p:sp>
      <p:pic>
        <p:nvPicPr>
          <p:cNvPr id="3076" name="Picture 4" descr="Image result for questionnaire clipar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567923"/>
            <a:ext cx="1909181" cy="264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92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990600"/>
          </a:xfrm>
        </p:spPr>
        <p:txBody>
          <a:bodyPr/>
          <a:lstStyle/>
          <a:p>
            <a:r>
              <a:rPr lang="en-GB" dirty="0" smtClean="0"/>
              <a:t>Saying our goodbyes</a:t>
            </a:r>
            <a:endParaRPr lang="en-GB" dirty="0"/>
          </a:p>
        </p:txBody>
      </p:sp>
      <p:sp>
        <p:nvSpPr>
          <p:cNvPr id="3" name="Content Placeholder 2"/>
          <p:cNvSpPr>
            <a:spLocks noGrp="1"/>
          </p:cNvSpPr>
          <p:nvPr>
            <p:ph idx="1"/>
          </p:nvPr>
        </p:nvSpPr>
        <p:spPr>
          <a:xfrm>
            <a:off x="179512" y="1524000"/>
            <a:ext cx="8507288" cy="5217368"/>
          </a:xfrm>
        </p:spPr>
        <p:txBody>
          <a:bodyPr>
            <a:normAutofit lnSpcReduction="10000"/>
          </a:bodyPr>
          <a:lstStyle/>
          <a:p>
            <a:pPr>
              <a:spcAft>
                <a:spcPts val="1200"/>
              </a:spcAft>
            </a:pPr>
            <a:r>
              <a:rPr lang="en-GB" dirty="0"/>
              <a:t>The aim of this group was to help you learn more about your memory, to identify strengths and any difficulties and to think together about some strategies to help manage difficulties. </a:t>
            </a:r>
            <a:endParaRPr lang="en-GB" dirty="0" smtClean="0"/>
          </a:p>
          <a:p>
            <a:pPr>
              <a:spcAft>
                <a:spcPts val="1200"/>
              </a:spcAft>
            </a:pPr>
            <a:r>
              <a:rPr lang="en-GB" dirty="0" smtClean="0"/>
              <a:t>Remember </a:t>
            </a:r>
            <a:r>
              <a:rPr lang="en-GB" dirty="0"/>
              <a:t>that it takes time to identify and implement new strategies and it can take time for these to work so be patient and allow yourself time to adjust. </a:t>
            </a:r>
            <a:endParaRPr lang="en-GB" dirty="0" smtClean="0"/>
          </a:p>
          <a:p>
            <a:pPr>
              <a:spcAft>
                <a:spcPts val="1200"/>
              </a:spcAft>
            </a:pPr>
            <a:r>
              <a:rPr lang="en-GB" dirty="0" smtClean="0"/>
              <a:t>It </a:t>
            </a:r>
            <a:r>
              <a:rPr lang="en-GB" dirty="0"/>
              <a:t>can also take time to practice and consolidate these skills.  However, using them on a regular basis will give them the best chance of becoming effective. </a:t>
            </a:r>
          </a:p>
          <a:p>
            <a:pPr>
              <a:spcAft>
                <a:spcPts val="1200"/>
              </a:spcAft>
            </a:pPr>
            <a:r>
              <a:rPr lang="en-GB" dirty="0"/>
              <a:t>Sometimes attending groups and saying goodbye can cause us to have difficult thoughts and feelings. If you’re experiencing any difficulties please feel able to arrange a time to discuss </a:t>
            </a:r>
            <a:r>
              <a:rPr lang="en-GB" dirty="0" smtClean="0"/>
              <a:t>this with us. </a:t>
            </a:r>
            <a:endParaRPr lang="en-GB" dirty="0"/>
          </a:p>
        </p:txBody>
      </p:sp>
      <p:pic>
        <p:nvPicPr>
          <p:cNvPr id="4100" name="Picture 4" descr="903 Waving Goodbye Illustrations &amp; Clip Art - iSto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470680"/>
            <a:ext cx="1618754" cy="105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62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20888"/>
            <a:ext cx="7848600" cy="1063129"/>
          </a:xfrm>
        </p:spPr>
        <p:txBody>
          <a:bodyPr/>
          <a:lstStyle/>
          <a:p>
            <a:r>
              <a:rPr lang="en-GB" sz="4400" dirty="0" smtClean="0"/>
              <a:t>Thank you for attending</a:t>
            </a:r>
            <a:endParaRPr lang="en-GB" sz="4400" dirty="0"/>
          </a:p>
        </p:txBody>
      </p:sp>
      <p:sp>
        <p:nvSpPr>
          <p:cNvPr id="6" name="Subtitle 4"/>
          <p:cNvSpPr>
            <a:spLocks noGrp="1"/>
          </p:cNvSpPr>
          <p:nvPr>
            <p:ph type="subTitle" idx="1"/>
          </p:nvPr>
        </p:nvSpPr>
        <p:spPr>
          <a:xfrm>
            <a:off x="685800" y="3704828"/>
            <a:ext cx="6400800" cy="1752600"/>
          </a:xfrm>
        </p:spPr>
        <p:txBody>
          <a:bodyPr>
            <a:normAutofit fontScale="92500"/>
          </a:bodyPr>
          <a:lstStyle/>
          <a:p>
            <a:r>
              <a:rPr lang="en-GB" dirty="0" smtClean="0"/>
              <a:t>Grace Sunerton, Assistant Psychologist</a:t>
            </a:r>
          </a:p>
          <a:p>
            <a:r>
              <a:rPr lang="en-GB" dirty="0" smtClean="0"/>
              <a:t>Jessica Haselhurst, Trainee </a:t>
            </a:r>
            <a:r>
              <a:rPr lang="en-GB" dirty="0" smtClean="0"/>
              <a:t>Clinical Psychologist</a:t>
            </a:r>
          </a:p>
          <a:p>
            <a:endParaRPr lang="en-GB" dirty="0"/>
          </a:p>
          <a:p>
            <a:r>
              <a:rPr lang="en-GB" dirty="0" smtClean="0"/>
              <a:t>01782 275188</a:t>
            </a:r>
            <a:endParaRPr lang="en-GB" dirty="0"/>
          </a:p>
        </p:txBody>
      </p:sp>
    </p:spTree>
    <p:extLst>
      <p:ext uri="{BB962C8B-B14F-4D97-AF65-F5344CB8AC3E}">
        <p14:creationId xmlns:p14="http://schemas.microsoft.com/office/powerpoint/2010/main" val="567036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executive function">
            <a:hlinkClick r:id="rId3"/>
          </p:cNvPr>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84470" y="3573016"/>
            <a:ext cx="2952328" cy="2448272"/>
          </a:xfrm>
          <a:prstGeom prst="rect">
            <a:avLst/>
          </a:prstGeom>
          <a:ln>
            <a:noFill/>
          </a:ln>
          <a:effectLst>
            <a:softEdge rad="112500"/>
          </a:effectLst>
        </p:spPr>
      </p:pic>
      <p:sp>
        <p:nvSpPr>
          <p:cNvPr id="2" name="Title 1"/>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Welcome!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5231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Housekeeping: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sp>
        <p:nvSpPr>
          <p:cNvPr id="4" name="AutoShape 6" descr="Image result for fire exit  cartoon">
            <a:hlinkClick r:id="rId3"/>
          </p:cNvPr>
          <p:cNvSpPr>
            <a:spLocks noChangeAspect="1" noChangeArrowheads="1"/>
          </p:cNvSpPr>
          <p:nvPr/>
        </p:nvSpPr>
        <p:spPr bwMode="auto">
          <a:xfrm>
            <a:off x="34979" y="-1500188"/>
            <a:ext cx="7162800" cy="3133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cs typeface="Calibri" panose="020F0502020204030204" pitchFamily="34" charset="0"/>
            </a:endParaRPr>
          </a:p>
        </p:txBody>
      </p:sp>
      <p:pic>
        <p:nvPicPr>
          <p:cNvPr id="1033" name="Picture 9" descr="Image result for toilet signs cartoon">
            <a:hlinkClick r:id="rId4"/>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877" t="6730" r="7580" b="6828"/>
          <a:stretch/>
        </p:blipFill>
        <p:spPr bwMode="auto">
          <a:xfrm>
            <a:off x="6084168" y="3894721"/>
            <a:ext cx="2130118" cy="21276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rotWithShape="1">
          <a:blip r:embed="rId6">
            <a:extLst>
              <a:ext uri="{28A0092B-C50C-407E-A947-70E740481C1C}">
                <a14:useLocalDpi xmlns:a14="http://schemas.microsoft.com/office/drawing/2010/main" val="0"/>
              </a:ext>
            </a:extLst>
          </a:blip>
          <a:srcRect l="5758" t="3497" r="5758" b="10622"/>
          <a:stretch/>
        </p:blipFill>
        <p:spPr bwMode="auto">
          <a:xfrm>
            <a:off x="1828800" y="4149080"/>
            <a:ext cx="1854200" cy="1873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Image result for coffee break clipart">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8474" y="1579051"/>
            <a:ext cx="2169047" cy="19702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 Recording Icon Images, Stock Photos &amp;amp; Vectors | Shutterstock"/>
          <p:cNvPicPr>
            <a:picLocks noChangeAspect="1" noChangeArrowheads="1"/>
          </p:cNvPicPr>
          <p:nvPr/>
        </p:nvPicPr>
        <p:blipFill rotWithShape="1">
          <a:blip r:embed="rId9">
            <a:extLst>
              <a:ext uri="{28A0092B-C50C-407E-A947-70E740481C1C}">
                <a14:useLocalDpi xmlns:a14="http://schemas.microsoft.com/office/drawing/2010/main" val="0"/>
              </a:ext>
            </a:extLst>
          </a:blip>
          <a:srcRect b="7151"/>
          <a:stretch/>
        </p:blipFill>
        <p:spPr bwMode="auto">
          <a:xfrm>
            <a:off x="3995936" y="1772816"/>
            <a:ext cx="1820907" cy="182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060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Overview of the course: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72816"/>
            <a:ext cx="8229600" cy="3989040"/>
          </a:xfrm>
        </p:spPr>
        <p:txBody>
          <a:bodyPr>
            <a:normAutofit/>
          </a:bodyPr>
          <a:lstStyle/>
          <a:p>
            <a:r>
              <a:rPr lang="en-GB" sz="2000" dirty="0" smtClean="0">
                <a:latin typeface="Calibri" panose="020F0502020204030204" pitchFamily="34" charset="0"/>
                <a:cs typeface="Calibri" panose="020F0502020204030204" pitchFamily="34" charset="0"/>
              </a:rPr>
              <a:t>Session </a:t>
            </a:r>
            <a:r>
              <a:rPr lang="en-GB" sz="2000" dirty="0">
                <a:latin typeface="Calibri" panose="020F0502020204030204" pitchFamily="34" charset="0"/>
                <a:cs typeface="Calibri" panose="020F0502020204030204" pitchFamily="34" charset="0"/>
              </a:rPr>
              <a:t>1                  Introductions and an overview of cognitive abilities  </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                                                                      </a:t>
            </a:r>
          </a:p>
          <a:p>
            <a:r>
              <a:rPr lang="en-GB" sz="2000" dirty="0">
                <a:latin typeface="Calibri" panose="020F0502020204030204" pitchFamily="34" charset="0"/>
                <a:cs typeface="Calibri" panose="020F0502020204030204" pitchFamily="34" charset="0"/>
              </a:rPr>
              <a:t>Session 2                  Overview of memory </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3                  </a:t>
            </a:r>
            <a:r>
              <a:rPr lang="en-GB" sz="2000" dirty="0" smtClean="0">
                <a:latin typeface="Calibri" panose="020F0502020204030204" pitchFamily="34" charset="0"/>
                <a:cs typeface="Calibri" panose="020F0502020204030204" pitchFamily="34" charset="0"/>
              </a:rPr>
              <a:t>External </a:t>
            </a:r>
            <a:r>
              <a:rPr lang="en-GB" sz="2000" dirty="0">
                <a:latin typeface="Calibri" panose="020F0502020204030204" pitchFamily="34" charset="0"/>
                <a:cs typeface="Calibri" panose="020F0502020204030204" pitchFamily="34" charset="0"/>
              </a:rPr>
              <a:t>memory enhancement strategies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4                  </a:t>
            </a:r>
            <a:r>
              <a:rPr lang="en-GB" sz="2000" dirty="0" smtClean="0">
                <a:latin typeface="Calibri" panose="020F0502020204030204" pitchFamily="34" charset="0"/>
                <a:cs typeface="Calibri" panose="020F0502020204030204" pitchFamily="34" charset="0"/>
              </a:rPr>
              <a:t>Internal </a:t>
            </a:r>
            <a:r>
              <a:rPr lang="en-GB" sz="2000" dirty="0">
                <a:latin typeface="Calibri" panose="020F0502020204030204" pitchFamily="34" charset="0"/>
                <a:cs typeface="Calibri" panose="020F0502020204030204" pitchFamily="34" charset="0"/>
              </a:rPr>
              <a:t>memory enhancement strategies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5                  Mood and cognitive functioning</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b="1" dirty="0">
                <a:solidFill>
                  <a:schemeClr val="accent2"/>
                </a:solidFill>
                <a:latin typeface="Calibri" panose="020F0502020204030204" pitchFamily="34" charset="0"/>
                <a:cs typeface="Calibri" panose="020F0502020204030204" pitchFamily="34" charset="0"/>
              </a:rPr>
              <a:t>Session 6                  Keeping well, course reviews and goodbyes</a:t>
            </a:r>
          </a:p>
          <a:p>
            <a:pPr marL="0" indent="0">
              <a:buNone/>
            </a:pPr>
            <a:endParaRPr lang="en-GB" dirty="0"/>
          </a:p>
        </p:txBody>
      </p:sp>
    </p:spTree>
    <p:extLst>
      <p:ext uri="{BB962C8B-B14F-4D97-AF65-F5344CB8AC3E}">
        <p14:creationId xmlns:p14="http://schemas.microsoft.com/office/powerpoint/2010/main" val="248466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Session Outline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Welcome and grounding exercise</a:t>
            </a:r>
          </a:p>
          <a:p>
            <a:r>
              <a:rPr lang="en-GB" dirty="0" smtClean="0">
                <a:latin typeface="Calibri" panose="020F0502020204030204" pitchFamily="34" charset="0"/>
                <a:cs typeface="Calibri" panose="020F0502020204030204" pitchFamily="34" charset="0"/>
              </a:rPr>
              <a:t>Summary of last session</a:t>
            </a:r>
          </a:p>
          <a:p>
            <a:r>
              <a:rPr lang="en-GB" dirty="0" smtClean="0">
                <a:latin typeface="Calibri" panose="020F0502020204030204" pitchFamily="34" charset="0"/>
                <a:cs typeface="Calibri" panose="020F0502020204030204" pitchFamily="34" charset="0"/>
              </a:rPr>
              <a:t>Review of out of session work</a:t>
            </a:r>
          </a:p>
          <a:p>
            <a:r>
              <a:rPr lang="en-GB" dirty="0" smtClean="0">
                <a:latin typeface="Calibri" panose="020F0502020204030204" pitchFamily="34" charset="0"/>
                <a:cs typeface="Calibri" panose="020F0502020204030204" pitchFamily="34" charset="0"/>
              </a:rPr>
              <a:t>Report summaries</a:t>
            </a:r>
          </a:p>
          <a:p>
            <a:r>
              <a:rPr lang="en-GB" dirty="0" smtClean="0">
                <a:latin typeface="Calibri" panose="020F0502020204030204" pitchFamily="34" charset="0"/>
                <a:cs typeface="Calibri" panose="020F0502020204030204" pitchFamily="34" charset="0"/>
              </a:rPr>
              <a:t>Memory toolbox</a:t>
            </a:r>
          </a:p>
        </p:txBody>
      </p:sp>
      <p:pic>
        <p:nvPicPr>
          <p:cNvPr id="4" name="Picture 4" descr="Related image">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482" t="9712" r="14179" b="6198"/>
          <a:stretch/>
        </p:blipFill>
        <p:spPr bwMode="auto">
          <a:xfrm>
            <a:off x="6804248" y="3861048"/>
            <a:ext cx="2132933"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9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Mindfulness</a:t>
            </a:r>
            <a:endParaRPr lang="en-GB" dirty="0">
              <a:latin typeface="Calibri" panose="020F0502020204030204" pitchFamily="34" charset="0"/>
              <a:cs typeface="Calibri" panose="020F0502020204030204" pitchFamily="34" charset="0"/>
            </a:endParaRPr>
          </a:p>
        </p:txBody>
      </p:sp>
      <p:pic>
        <p:nvPicPr>
          <p:cNvPr id="1026" name="Picture 2" descr="Image result for mindful mind full">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68"/>
          <a:stretch/>
        </p:blipFill>
        <p:spPr bwMode="auto">
          <a:xfrm>
            <a:off x="584590" y="1340768"/>
            <a:ext cx="7924800" cy="489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487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Last Session: Summary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a:lnSpc>
                <a:spcPct val="150000"/>
              </a:lnSpc>
            </a:pPr>
            <a:r>
              <a:rPr lang="en-GB" dirty="0" smtClean="0">
                <a:latin typeface="Calibri" panose="020F0502020204030204" pitchFamily="34" charset="0"/>
                <a:cs typeface="Calibri" panose="020F0502020204030204" pitchFamily="34" charset="0"/>
              </a:rPr>
              <a:t>Overview of mood and cognitive functioning</a:t>
            </a:r>
          </a:p>
          <a:p>
            <a:pPr>
              <a:lnSpc>
                <a:spcPct val="150000"/>
              </a:lnSpc>
            </a:pPr>
            <a:r>
              <a:rPr lang="en-GB" dirty="0" smtClean="0">
                <a:latin typeface="Calibri" panose="020F0502020204030204" pitchFamily="34" charset="0"/>
                <a:cs typeface="Calibri" panose="020F0502020204030204" pitchFamily="34" charset="0"/>
              </a:rPr>
              <a:t>How mood can impact on memory e.g. attention, sleep</a:t>
            </a:r>
          </a:p>
          <a:p>
            <a:pPr>
              <a:lnSpc>
                <a:spcPct val="150000"/>
              </a:lnSpc>
            </a:pPr>
            <a:r>
              <a:rPr lang="en-GB" dirty="0" smtClean="0">
                <a:latin typeface="Calibri" panose="020F0502020204030204" pitchFamily="34" charset="0"/>
                <a:cs typeface="Calibri" panose="020F0502020204030204" pitchFamily="34" charset="0"/>
              </a:rPr>
              <a:t>How memory can impact on mood (thought cycles)</a:t>
            </a:r>
          </a:p>
          <a:p>
            <a:pPr>
              <a:lnSpc>
                <a:spcPct val="150000"/>
              </a:lnSpc>
            </a:pPr>
            <a:r>
              <a:rPr lang="en-GB" dirty="0" smtClean="0">
                <a:latin typeface="Calibri" panose="020F0502020204030204" pitchFamily="34" charset="0"/>
                <a:cs typeface="Calibri" panose="020F0502020204030204" pitchFamily="34" charset="0"/>
              </a:rPr>
              <a:t>Which parts of the memory process mood can affect (attention, encoding)</a:t>
            </a:r>
          </a:p>
          <a:p>
            <a:pPr>
              <a:lnSpc>
                <a:spcPct val="150000"/>
              </a:lnSpc>
            </a:pPr>
            <a:r>
              <a:rPr lang="en-GB" dirty="0" smtClean="0">
                <a:latin typeface="Calibri" panose="020F0502020204030204" pitchFamily="34" charset="0"/>
                <a:cs typeface="Calibri" panose="020F0502020204030204" pitchFamily="34" charset="0"/>
              </a:rPr>
              <a:t>General wellbeing tips (diet, sleep, exercise, mindfulness)</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4443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Reviewing Weekly Goals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Trying out a new memory strategy for the week:</a:t>
            </a:r>
          </a:p>
          <a:p>
            <a:pPr marL="0" indent="0">
              <a:buNone/>
            </a:pP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Were you able to do it?</a:t>
            </a:r>
          </a:p>
          <a:p>
            <a:r>
              <a:rPr lang="en-GB" dirty="0">
                <a:latin typeface="Calibri" panose="020F0502020204030204" pitchFamily="34" charset="0"/>
                <a:cs typeface="Calibri" panose="020F0502020204030204" pitchFamily="34" charset="0"/>
              </a:rPr>
              <a:t>Was it difficult to do?</a:t>
            </a:r>
          </a:p>
          <a:p>
            <a:r>
              <a:rPr lang="en-GB" dirty="0">
                <a:latin typeface="Calibri" panose="020F0502020204030204" pitchFamily="34" charset="0"/>
                <a:cs typeface="Calibri" panose="020F0502020204030204" pitchFamily="34" charset="0"/>
              </a:rPr>
              <a:t>Was it helpful/unhelpful?</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0167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40" y="352196"/>
            <a:ext cx="8229600" cy="990600"/>
          </a:xfrm>
        </p:spPr>
        <p:txBody>
          <a:bodyPr/>
          <a:lstStyle/>
          <a:p>
            <a:r>
              <a:rPr lang="en-GB" dirty="0" smtClean="0"/>
              <a:t>Reviewing our work</a:t>
            </a:r>
            <a:endParaRPr lang="en-GB" dirty="0"/>
          </a:p>
        </p:txBody>
      </p:sp>
      <p:sp>
        <p:nvSpPr>
          <p:cNvPr id="3" name="Content Placeholder 2"/>
          <p:cNvSpPr>
            <a:spLocks noGrp="1"/>
          </p:cNvSpPr>
          <p:nvPr>
            <p:ph idx="1"/>
          </p:nvPr>
        </p:nvSpPr>
        <p:spPr>
          <a:xfrm>
            <a:off x="457200" y="1340768"/>
            <a:ext cx="8229600" cy="5328592"/>
          </a:xfrm>
        </p:spPr>
        <p:txBody>
          <a:bodyPr>
            <a:normAutofit fontScale="92500" lnSpcReduction="10000"/>
          </a:bodyPr>
          <a:lstStyle/>
          <a:p>
            <a:pPr>
              <a:spcAft>
                <a:spcPts val="1200"/>
              </a:spcAft>
            </a:pPr>
            <a:r>
              <a:rPr lang="en-GB" b="1" dirty="0" smtClean="0">
                <a:solidFill>
                  <a:schemeClr val="accent2"/>
                </a:solidFill>
              </a:rPr>
              <a:t>Session 1</a:t>
            </a:r>
            <a:r>
              <a:rPr lang="en-GB" dirty="0" smtClean="0"/>
              <a:t>	Initial overview of cognitive processes – 			attention, information processing, executive 			functioning, </a:t>
            </a:r>
            <a:r>
              <a:rPr lang="en-GB" dirty="0" err="1" smtClean="0"/>
              <a:t>visuo</a:t>
            </a:r>
            <a:r>
              <a:rPr lang="en-GB" dirty="0" smtClean="0"/>
              <a:t>-spatial skills and language.</a:t>
            </a:r>
          </a:p>
          <a:p>
            <a:pPr>
              <a:spcAft>
                <a:spcPts val="1200"/>
              </a:spcAft>
            </a:pPr>
            <a:r>
              <a:rPr lang="en-GB" b="1" dirty="0" smtClean="0">
                <a:solidFill>
                  <a:schemeClr val="accent2"/>
                </a:solidFill>
              </a:rPr>
              <a:t>Session 2</a:t>
            </a:r>
            <a:r>
              <a:rPr lang="en-GB" dirty="0" smtClean="0"/>
              <a:t>	Focus on memory processes – attention, 			information processing, encoding, storage 			and retrieval. </a:t>
            </a:r>
          </a:p>
          <a:p>
            <a:pPr>
              <a:spcAft>
                <a:spcPts val="1200"/>
              </a:spcAft>
            </a:pPr>
            <a:r>
              <a:rPr lang="en-GB" b="1" dirty="0" smtClean="0">
                <a:solidFill>
                  <a:schemeClr val="accent2"/>
                </a:solidFill>
              </a:rPr>
              <a:t>Session 3	</a:t>
            </a:r>
            <a:r>
              <a:rPr lang="en-GB" dirty="0" smtClean="0"/>
              <a:t>External memory strategies – adapting our 			environment to support memory. Discussing 		our memory difficulties with others. </a:t>
            </a:r>
          </a:p>
          <a:p>
            <a:pPr>
              <a:spcAft>
                <a:spcPts val="1200"/>
              </a:spcAft>
            </a:pPr>
            <a:r>
              <a:rPr lang="en-GB" b="1" dirty="0" smtClean="0">
                <a:solidFill>
                  <a:schemeClr val="accent2"/>
                </a:solidFill>
              </a:rPr>
              <a:t>Session 4</a:t>
            </a:r>
            <a:r>
              <a:rPr lang="en-GB" dirty="0" smtClean="0"/>
              <a:t>	Internal memory strategies – drawing on our 		inner resources to support memory. </a:t>
            </a:r>
          </a:p>
          <a:p>
            <a:pPr>
              <a:spcAft>
                <a:spcPts val="1200"/>
              </a:spcAft>
            </a:pPr>
            <a:r>
              <a:rPr lang="en-GB" b="1" dirty="0" smtClean="0">
                <a:solidFill>
                  <a:schemeClr val="accent2"/>
                </a:solidFill>
              </a:rPr>
              <a:t>Session 5</a:t>
            </a:r>
            <a:r>
              <a:rPr lang="en-GB" dirty="0" smtClean="0"/>
              <a:t>	Mood and cognitive functioning.</a:t>
            </a:r>
          </a:p>
          <a:p>
            <a:pPr>
              <a:spcAft>
                <a:spcPts val="1200"/>
              </a:spcAft>
            </a:pPr>
            <a:r>
              <a:rPr lang="en-GB" b="1" dirty="0" smtClean="0">
                <a:solidFill>
                  <a:schemeClr val="accent2"/>
                </a:solidFill>
              </a:rPr>
              <a:t>Session 6</a:t>
            </a:r>
            <a:r>
              <a:rPr lang="en-GB" dirty="0" smtClean="0"/>
              <a:t>	General wellbeing and cognitive functioning</a:t>
            </a:r>
            <a:endParaRPr lang="en-GB" dirty="0"/>
          </a:p>
        </p:txBody>
      </p:sp>
    </p:spTree>
    <p:extLst>
      <p:ext uri="{BB962C8B-B14F-4D97-AF65-F5344CB8AC3E}">
        <p14:creationId xmlns:p14="http://schemas.microsoft.com/office/powerpoint/2010/main" val="508358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633</TotalTime>
  <Words>1961</Words>
  <Application>Microsoft Office PowerPoint</Application>
  <PresentationFormat>On-screen Show (4:3)</PresentationFormat>
  <Paragraphs>180</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MS Mincho</vt:lpstr>
      <vt:lpstr>Symbol</vt:lpstr>
      <vt:lpstr>Times New Roman</vt:lpstr>
      <vt:lpstr>Clarity</vt:lpstr>
      <vt:lpstr>Memory Skills Group</vt:lpstr>
      <vt:lpstr>Welcome!</vt:lpstr>
      <vt:lpstr>Housekeeping:</vt:lpstr>
      <vt:lpstr>Overview of the course:</vt:lpstr>
      <vt:lpstr>Session Outline</vt:lpstr>
      <vt:lpstr>Mindfulness</vt:lpstr>
      <vt:lpstr>Last Session: Summary</vt:lpstr>
      <vt:lpstr>Reviewing Weekly Goals</vt:lpstr>
      <vt:lpstr>Reviewing our work</vt:lpstr>
      <vt:lpstr>Reviewing our work</vt:lpstr>
      <vt:lpstr>PowerPoint Presentation</vt:lpstr>
      <vt:lpstr>Planning</vt:lpstr>
      <vt:lpstr>Memory Toolbox</vt:lpstr>
      <vt:lpstr>PowerPoint Presentation</vt:lpstr>
      <vt:lpstr>The Process of Memory</vt:lpstr>
      <vt:lpstr>Questions and Discussion</vt:lpstr>
      <vt:lpstr>Group measures</vt:lpstr>
      <vt:lpstr>Saying our goodbyes</vt:lpstr>
      <vt:lpstr>Thank you for attending</vt:lpstr>
    </vt:vector>
  </TitlesOfParts>
  <Company>North Staffs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Skills Group</dc:title>
  <dc:creator>Steiner Anja (RLY) NSCHT</dc:creator>
  <cp:lastModifiedBy>Grace Sunerton (RLY) NSCHT</cp:lastModifiedBy>
  <cp:revision>26</cp:revision>
  <dcterms:created xsi:type="dcterms:W3CDTF">2020-01-24T12:10:50Z</dcterms:created>
  <dcterms:modified xsi:type="dcterms:W3CDTF">2022-07-18T08:30:15Z</dcterms:modified>
</cp:coreProperties>
</file>