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1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97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D5BF2-81D9-8347-B21D-23F37917F1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38A8A3-64FD-0440-BE67-498D21B3A7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77D9D-042A-CF47-8652-C2B33FD53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5D6F-A451-3B42-A352-FCA01BA08BC2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F3706-5DF1-6A42-B78E-AC0D0E06A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EFA06-5FFC-1448-AF61-9F628DEC7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D91CF-4EC3-B24E-8D19-8E2C83E16C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8466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15CD7-3350-654F-B800-5448C74BC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61D926-0B6D-E744-8907-2CF9E4522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8A4CE-7E0F-8445-8251-72912174A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5D6F-A451-3B42-A352-FCA01BA08BC2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90531-9378-A749-9916-871C49DD8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F7E3A-F54C-FD4A-B1BF-03AE701E9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D91CF-4EC3-B24E-8D19-8E2C83E16C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950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89D55-F518-9142-9E43-128766598D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22FB6C-6ADD-DF43-AC13-B7094FC53E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FB596-C843-8F43-90F5-3A083FA4F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5D6F-A451-3B42-A352-FCA01BA08BC2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B1AA-EB7F-CB4A-A73A-A635FC8C7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84B16-235A-7B47-8BF9-09A5E9327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D91CF-4EC3-B24E-8D19-8E2C83E16C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747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32C6F-6D11-4246-8106-0E65EF2CC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A193-E10C-1844-9815-2D0EF91D0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F79A1-17AD-0245-91BC-C331CE990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5D6F-A451-3B42-A352-FCA01BA08BC2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198FE-468F-A54E-89BC-D60CCABD5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93F28-37A4-C94C-91FD-48B11C5CB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D91CF-4EC3-B24E-8D19-8E2C83E16C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031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07F55-BCF0-534F-BC6E-A8D84DE0C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F1954-3595-504C-AF89-C1B3F946E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1FB7A-2AE2-7D4F-BCAB-810649EB5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5D6F-A451-3B42-A352-FCA01BA08BC2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5F2D2-CE49-804D-8894-03A08D6DC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6FE20-DB7B-F546-B894-9E0759213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D91CF-4EC3-B24E-8D19-8E2C83E16C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08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741FF-C0A6-664F-B060-BE2A29BC3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6FD0B-468D-3F4C-B206-D237A95F69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DB7FE8-C605-C44A-8691-C6620DE21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B6B24-352F-AE4A-986F-653F41B55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5D6F-A451-3B42-A352-FCA01BA08BC2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0EBB7A-1A5E-F543-A209-96DC8270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95593-3668-EE43-882B-33C4E27DE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D91CF-4EC3-B24E-8D19-8E2C83E16C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7554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DD907-10D7-3E4F-A719-80AB08C8B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52CD9-33B7-3F49-B40C-C4CEC6C33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9F3AE6-1540-3F48-895D-5D0A46DB7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84A58F-B0AE-D448-B590-D7AC86ABED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8455F3-C591-9645-9B2B-0AF0F15A09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C23417-70FD-B947-A9E7-699F812FF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5D6F-A451-3B42-A352-FCA01BA08BC2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110EB6-19E4-6D43-ABA0-3D8AD4ADD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4794D9-6D9E-D24F-8643-C754ACE5E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D91CF-4EC3-B24E-8D19-8E2C83E16C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366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02A08-EC5D-D446-8127-8D0CF02F7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6420CC-3A70-214A-9949-134B56E5A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5D6F-A451-3B42-A352-FCA01BA08BC2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770EB4-55F0-B447-AA76-275E68E87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97E778-BD22-7346-B89B-A188642A7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D91CF-4EC3-B24E-8D19-8E2C83E16C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8597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7F6286-979E-214D-8402-4ABCED7F2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5D6F-A451-3B42-A352-FCA01BA08BC2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8C584F-65C7-DE4B-AD29-48D540CC5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D4014-E969-3240-8A03-7819B0E1D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D91CF-4EC3-B24E-8D19-8E2C83E16C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3743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BCE94-E06F-8F45-9770-DC7D0CD43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3062B-5D30-E442-8D94-17178532E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F2F8C9-34F2-8146-83CF-CB85210A0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A03E2-B2E2-0B49-B999-A773445DD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5D6F-A451-3B42-A352-FCA01BA08BC2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8E1785-7B9F-BE4B-84E7-32838ED66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DA8F1D-AAA5-CA45-8B7A-FB7F04538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D91CF-4EC3-B24E-8D19-8E2C83E16C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885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976C9-E63D-704A-B5D9-923CC5DED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5ADF27-CAEA-1442-820D-760BEEF82D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CEF162-571A-D74B-A5A3-E7D20490F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3030C-C7A0-4047-9D67-EDEBECAD0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5D6F-A451-3B42-A352-FCA01BA08BC2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6279C-5577-7248-854A-5D8A0DF65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DAA84-7580-2541-8F9F-58EC23F18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D91CF-4EC3-B24E-8D19-8E2C83E16C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796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6A867C-2696-F647-A665-6AD7CF4C9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4C936-0067-4D4C-992C-45F745C52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AD2D4-2A5D-B346-BFB0-801494E7A2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15D6F-A451-3B42-A352-FCA01BA08BC2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E44A4-C59F-154C-BC3B-FF8B3FB9B8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E7873-C43C-4448-AD11-F77602ED7B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D91CF-4EC3-B24E-8D19-8E2C83E16C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3231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5819C-2658-F44F-BE4F-A597C1C0D9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Templates for SCED analysis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5BF340-786E-7042-9B30-B56C3BC876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7517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AAEFE-EAB4-1A4E-B1E7-87E9AA1D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Visual plots </a:t>
            </a:r>
            <a:br>
              <a:rPr lang="en-GB" b="1" dirty="0"/>
            </a:br>
            <a:r>
              <a:rPr lang="en-GB" sz="3200" dirty="0"/>
              <a:t>Idiographic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89A91-D92D-1F4B-8DAD-E3BD24195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Copy and paste plots from software program</a:t>
            </a:r>
          </a:p>
        </p:txBody>
      </p:sp>
    </p:spTree>
    <p:extLst>
      <p:ext uri="{BB962C8B-B14F-4D97-AF65-F5344CB8AC3E}">
        <p14:creationId xmlns:p14="http://schemas.microsoft.com/office/powerpoint/2010/main" val="2857977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60D12-8587-FA4F-8ED9-E7E5ED00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Statistical analysis </a:t>
            </a:r>
            <a:br>
              <a:rPr lang="en-GB" dirty="0"/>
            </a:br>
            <a:r>
              <a:rPr lang="en-GB" sz="3200" dirty="0"/>
              <a:t>Overlap effect sizes between SCED</a:t>
            </a:r>
            <a:r>
              <a:rPr lang="en-GB" sz="3200" dirty="0">
                <a:effectLst/>
              </a:rPr>
              <a:t> phases</a:t>
            </a:r>
            <a:endParaRPr lang="en-GB" sz="32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7C139E5-6453-F64E-AD9A-E316F98E0F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533415"/>
              </p:ext>
            </p:extLst>
          </p:nvPr>
        </p:nvGraphicFramePr>
        <p:xfrm>
          <a:off x="372533" y="1730968"/>
          <a:ext cx="11514667" cy="33960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05965">
                  <a:extLst>
                    <a:ext uri="{9D8B030D-6E8A-4147-A177-3AD203B41FA5}">
                      <a16:colId xmlns:a16="http://schemas.microsoft.com/office/drawing/2014/main" val="2849156905"/>
                    </a:ext>
                  </a:extLst>
                </a:gridCol>
                <a:gridCol w="1225688">
                  <a:extLst>
                    <a:ext uri="{9D8B030D-6E8A-4147-A177-3AD203B41FA5}">
                      <a16:colId xmlns:a16="http://schemas.microsoft.com/office/drawing/2014/main" val="924058848"/>
                    </a:ext>
                  </a:extLst>
                </a:gridCol>
                <a:gridCol w="1225688">
                  <a:extLst>
                    <a:ext uri="{9D8B030D-6E8A-4147-A177-3AD203B41FA5}">
                      <a16:colId xmlns:a16="http://schemas.microsoft.com/office/drawing/2014/main" val="621633830"/>
                    </a:ext>
                  </a:extLst>
                </a:gridCol>
                <a:gridCol w="1225688">
                  <a:extLst>
                    <a:ext uri="{9D8B030D-6E8A-4147-A177-3AD203B41FA5}">
                      <a16:colId xmlns:a16="http://schemas.microsoft.com/office/drawing/2014/main" val="443330520"/>
                    </a:ext>
                  </a:extLst>
                </a:gridCol>
                <a:gridCol w="1225688">
                  <a:extLst>
                    <a:ext uri="{9D8B030D-6E8A-4147-A177-3AD203B41FA5}">
                      <a16:colId xmlns:a16="http://schemas.microsoft.com/office/drawing/2014/main" val="181404926"/>
                    </a:ext>
                  </a:extLst>
                </a:gridCol>
                <a:gridCol w="1225688">
                  <a:extLst>
                    <a:ext uri="{9D8B030D-6E8A-4147-A177-3AD203B41FA5}">
                      <a16:colId xmlns:a16="http://schemas.microsoft.com/office/drawing/2014/main" val="2799201320"/>
                    </a:ext>
                  </a:extLst>
                </a:gridCol>
                <a:gridCol w="1225688">
                  <a:extLst>
                    <a:ext uri="{9D8B030D-6E8A-4147-A177-3AD203B41FA5}">
                      <a16:colId xmlns:a16="http://schemas.microsoft.com/office/drawing/2014/main" val="236739158"/>
                    </a:ext>
                  </a:extLst>
                </a:gridCol>
                <a:gridCol w="1225688">
                  <a:extLst>
                    <a:ext uri="{9D8B030D-6E8A-4147-A177-3AD203B41FA5}">
                      <a16:colId xmlns:a16="http://schemas.microsoft.com/office/drawing/2014/main" val="3253586784"/>
                    </a:ext>
                  </a:extLst>
                </a:gridCol>
                <a:gridCol w="1428886">
                  <a:extLst>
                    <a:ext uri="{9D8B030D-6E8A-4147-A177-3AD203B41FA5}">
                      <a16:colId xmlns:a16="http://schemas.microsoft.com/office/drawing/2014/main" val="126529560"/>
                    </a:ext>
                  </a:extLst>
                </a:gridCol>
              </a:tblGrid>
              <a:tr h="771838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800" dirty="0">
                          <a:effectLst/>
                        </a:rPr>
                        <a:t>Baseline (A) vs. Intervention (B)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800" dirty="0">
                          <a:effectLst/>
                        </a:rPr>
                        <a:t>Baseline (A) vs. Intervention (B)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effectLst/>
                        </a:rPr>
                        <a:t>Baseline (A) vs. Follow-up (FU )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Delete or use columns for other phase comparisons depending on design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3615547"/>
                  </a:ext>
                </a:extLst>
              </a:tr>
              <a:tr h="771838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GB" sz="1800" dirty="0">
                          <a:effectLst/>
                        </a:rPr>
                        <a:t>Idiographic measure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800" b="1" dirty="0">
                          <a:effectLst/>
                        </a:rPr>
                        <a:t>Baseline trend (</a:t>
                      </a:r>
                      <a:r>
                        <a:rPr lang="en-GB" sz="1800" b="1" baseline="30000" dirty="0">
                          <a:effectLst/>
                          <a:sym typeface="Symbol" pitchFamily="2" charset="2"/>
                        </a:rPr>
                        <a:t> A trend</a:t>
                      </a:r>
                      <a:r>
                        <a:rPr lang="en-GB" sz="1800" b="1" dirty="0">
                          <a:effectLst/>
                          <a:sym typeface="Symbol" pitchFamily="2" charset="2"/>
                        </a:rPr>
                        <a:t>)</a:t>
                      </a:r>
                      <a:endParaRPr lang="en-GB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>
                          <a:effectLst/>
                        </a:rPr>
                        <a:t>Tau (</a:t>
                      </a:r>
                      <a:r>
                        <a:rPr lang="en-GB" sz="1800" b="1" dirty="0">
                          <a:effectLst/>
                          <a:sym typeface="Symbol" pitchFamily="2" charset="2"/>
                        </a:rPr>
                        <a:t></a:t>
                      </a:r>
                      <a:r>
                        <a:rPr lang="en-GB" sz="1800" b="1" baseline="30000" dirty="0" err="1">
                          <a:effectLst/>
                        </a:rPr>
                        <a:t>AvsB</a:t>
                      </a:r>
                      <a:r>
                        <a:rPr lang="en-GB" sz="1800" b="1" baseline="0" dirty="0">
                          <a:effectLst/>
                        </a:rPr>
                        <a:t>) / Tau-U (</a:t>
                      </a:r>
                      <a:r>
                        <a:rPr lang="en-GB" sz="1800" b="1" dirty="0">
                          <a:effectLst/>
                          <a:sym typeface="Symbol" pitchFamily="2" charset="2"/>
                        </a:rPr>
                        <a:t></a:t>
                      </a:r>
                      <a:r>
                        <a:rPr lang="en-GB" sz="1800" b="1" baseline="30000" dirty="0" err="1">
                          <a:effectLst/>
                        </a:rPr>
                        <a:t>AvsB</a:t>
                      </a:r>
                      <a:r>
                        <a:rPr lang="en-GB" sz="1800" b="1" baseline="30000" dirty="0">
                          <a:effectLst/>
                        </a:rPr>
                        <a:t> – A trend</a:t>
                      </a:r>
                      <a:r>
                        <a:rPr lang="en-GB" sz="1800" b="1" baseline="0" dirty="0">
                          <a:effectLst/>
                        </a:rPr>
                        <a:t>) </a:t>
                      </a:r>
                      <a:endParaRPr lang="en-GB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200" b="1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PEM/PND/PAND/NAP/IRD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PEM/PND/PAND/NAP/IRD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800" b="1" dirty="0">
                          <a:effectLst/>
                        </a:rPr>
                        <a:t>Baseline trend (</a:t>
                      </a:r>
                      <a:r>
                        <a:rPr lang="en-GB" sz="1800" b="1" baseline="30000" dirty="0">
                          <a:effectLst/>
                          <a:sym typeface="Symbol" pitchFamily="2" charset="2"/>
                        </a:rPr>
                        <a:t> A trend</a:t>
                      </a:r>
                      <a:r>
                        <a:rPr lang="en-GB" sz="1800" b="1" dirty="0">
                          <a:effectLst/>
                          <a:sym typeface="Symbol" pitchFamily="2" charset="2"/>
                        </a:rPr>
                        <a:t>)</a:t>
                      </a:r>
                      <a:endParaRPr lang="en-GB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>
                          <a:effectLst/>
                        </a:rPr>
                        <a:t>Tau (</a:t>
                      </a:r>
                      <a:r>
                        <a:rPr lang="en-GB" sz="1800" b="1" dirty="0">
                          <a:effectLst/>
                          <a:sym typeface="Symbol" pitchFamily="2" charset="2"/>
                        </a:rPr>
                        <a:t></a:t>
                      </a:r>
                      <a:r>
                        <a:rPr lang="en-GB" sz="1800" b="1" baseline="30000" dirty="0" err="1">
                          <a:effectLst/>
                        </a:rPr>
                        <a:t>AvsB</a:t>
                      </a:r>
                      <a:r>
                        <a:rPr lang="en-GB" sz="1800" b="1" baseline="0" dirty="0">
                          <a:effectLst/>
                        </a:rPr>
                        <a:t>) / Tau-U (</a:t>
                      </a:r>
                      <a:r>
                        <a:rPr lang="en-GB" sz="1800" b="1" dirty="0">
                          <a:effectLst/>
                          <a:sym typeface="Symbol" pitchFamily="2" charset="2"/>
                        </a:rPr>
                        <a:t></a:t>
                      </a:r>
                      <a:r>
                        <a:rPr lang="en-GB" sz="1800" b="1" baseline="30000" dirty="0" err="1">
                          <a:effectLst/>
                        </a:rPr>
                        <a:t>AvsB</a:t>
                      </a:r>
                      <a:r>
                        <a:rPr lang="en-GB" sz="1800" b="1" baseline="30000" dirty="0">
                          <a:effectLst/>
                        </a:rPr>
                        <a:t> – A trend</a:t>
                      </a:r>
                      <a:r>
                        <a:rPr lang="en-GB" sz="1800" b="1" baseline="0" dirty="0">
                          <a:effectLst/>
                        </a:rPr>
                        <a:t>) </a:t>
                      </a:r>
                      <a:endParaRPr lang="en-GB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200" b="1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PEM/PND/PAND/NAP/IRD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PEM/PND/PAND/NAP/IRD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4480835"/>
                  </a:ext>
                </a:extLst>
              </a:tr>
              <a:tr h="437536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6095625"/>
                  </a:ext>
                </a:extLst>
              </a:tr>
              <a:tr h="437536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1563809"/>
                  </a:ext>
                </a:extLst>
              </a:tr>
              <a:tr h="437536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8921998"/>
                  </a:ext>
                </a:extLst>
              </a:tr>
              <a:tr h="437536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800">
                          <a:effectLst/>
                        </a:rPr>
                        <a:t> 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800">
                          <a:effectLst/>
                        </a:rPr>
                        <a:t> 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800">
                          <a:effectLst/>
                        </a:rPr>
                        <a:t> 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796752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60BC16F-A733-1041-A100-8DF655764D25}"/>
              </a:ext>
            </a:extLst>
          </p:cNvPr>
          <p:cNvSpPr/>
          <p:nvPr/>
        </p:nvSpPr>
        <p:spPr>
          <a:xfrm>
            <a:off x="372533" y="5290073"/>
            <a:ext cx="26423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* = Significant at p = &lt;.05. 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53E9CB-4A7B-3C41-B824-04F1FE84C13B}"/>
              </a:ext>
            </a:extLst>
          </p:cNvPr>
          <p:cNvSpPr/>
          <p:nvPr/>
        </p:nvSpPr>
        <p:spPr>
          <a:xfrm>
            <a:off x="372533" y="5846544"/>
            <a:ext cx="113114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If the baseline trend is significant, then report Tau-U effect size (</a:t>
            </a:r>
            <a:r>
              <a:rPr lang="en-GB" dirty="0">
                <a:sym typeface="Symbol" pitchFamily="2" charset="2"/>
              </a:rPr>
              <a:t></a:t>
            </a:r>
            <a:r>
              <a:rPr lang="en-GB" baseline="30000" dirty="0" err="1"/>
              <a:t>AvsB</a:t>
            </a:r>
            <a:r>
              <a:rPr lang="en-GB" baseline="30000" dirty="0"/>
              <a:t> – A trend</a:t>
            </a:r>
            <a:r>
              <a:rPr lang="en-GB" dirty="0"/>
              <a:t>) adjusting for trend. Otherwise, report Tau effect size (</a:t>
            </a:r>
            <a:r>
              <a:rPr lang="en-GB" dirty="0">
                <a:sym typeface="Symbol" pitchFamily="2" charset="2"/>
              </a:rPr>
              <a:t></a:t>
            </a:r>
            <a:r>
              <a:rPr lang="en-GB" baseline="30000" dirty="0" err="1"/>
              <a:t>AvsB</a:t>
            </a:r>
            <a:r>
              <a:rPr lang="en-GB" dirty="0"/>
              <a:t>) with no trend adjustment. Report at least 2 other nonoverlap statistics (PEM/PND/PAND/NAP/IRD)    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275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310CA-82A5-9046-92DF-C36182F91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Descriptive analysis</a:t>
            </a:r>
            <a:br>
              <a:rPr lang="en-GB" b="1" dirty="0"/>
            </a:br>
            <a:r>
              <a:rPr lang="en-GB" sz="3200" dirty="0"/>
              <a:t>Means and Standard deviations of each phase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C439115-6901-4343-BA91-F7854993F4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9079466"/>
              </p:ext>
            </p:extLst>
          </p:nvPr>
        </p:nvGraphicFramePr>
        <p:xfrm>
          <a:off x="633245" y="1840459"/>
          <a:ext cx="10612825" cy="42607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14148">
                  <a:extLst>
                    <a:ext uri="{9D8B030D-6E8A-4147-A177-3AD203B41FA5}">
                      <a16:colId xmlns:a16="http://schemas.microsoft.com/office/drawing/2014/main" val="3037072895"/>
                    </a:ext>
                  </a:extLst>
                </a:gridCol>
                <a:gridCol w="2599559">
                  <a:extLst>
                    <a:ext uri="{9D8B030D-6E8A-4147-A177-3AD203B41FA5}">
                      <a16:colId xmlns:a16="http://schemas.microsoft.com/office/drawing/2014/main" val="243048541"/>
                    </a:ext>
                  </a:extLst>
                </a:gridCol>
                <a:gridCol w="2599559">
                  <a:extLst>
                    <a:ext uri="{9D8B030D-6E8A-4147-A177-3AD203B41FA5}">
                      <a16:colId xmlns:a16="http://schemas.microsoft.com/office/drawing/2014/main" val="888488564"/>
                    </a:ext>
                  </a:extLst>
                </a:gridCol>
                <a:gridCol w="2599559">
                  <a:extLst>
                    <a:ext uri="{9D8B030D-6E8A-4147-A177-3AD203B41FA5}">
                      <a16:colId xmlns:a16="http://schemas.microsoft.com/office/drawing/2014/main" val="2367584690"/>
                    </a:ext>
                  </a:extLst>
                </a:gridCol>
              </a:tblGrid>
              <a:tr h="710133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en-GB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800" dirty="0">
                          <a:effectLst/>
                        </a:rPr>
                        <a:t>Means (SD)</a:t>
                      </a:r>
                      <a:endParaRPr lang="en-GB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8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Delete or use columns depending on design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6864855"/>
                  </a:ext>
                </a:extLst>
              </a:tr>
              <a:tr h="710133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GB" sz="1800" dirty="0">
                          <a:effectLst/>
                        </a:rPr>
                        <a:t>Idiographic measure</a:t>
                      </a:r>
                      <a:endParaRPr lang="en-GB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800" b="1" dirty="0">
                          <a:effectLst/>
                        </a:rPr>
                        <a:t>Baseline (Phase A)</a:t>
                      </a:r>
                      <a:endParaRPr lang="en-GB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800" b="1" dirty="0">
                          <a:effectLst/>
                        </a:rPr>
                        <a:t>Intervention (Phase B)</a:t>
                      </a:r>
                      <a:endParaRPr lang="en-GB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800" b="1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Follow-up (F/U)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49486459"/>
                  </a:ext>
                </a:extLst>
              </a:tr>
              <a:tr h="710133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1200" dirty="0">
                          <a:effectLst/>
                        </a:rPr>
                        <a:t> 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200" dirty="0">
                          <a:effectLst/>
                        </a:rPr>
                        <a:t> 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200" dirty="0">
                          <a:effectLst/>
                        </a:rPr>
                        <a:t> 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5137292"/>
                  </a:ext>
                </a:extLst>
              </a:tr>
              <a:tr h="710133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200" dirty="0">
                          <a:effectLst/>
                        </a:rPr>
                        <a:t> 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0260118"/>
                  </a:ext>
                </a:extLst>
              </a:tr>
              <a:tr h="710133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200" dirty="0">
                          <a:effectLst/>
                        </a:rPr>
                        <a:t> 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200" dirty="0">
                          <a:effectLst/>
                        </a:rPr>
                        <a:t> 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9813124"/>
                  </a:ext>
                </a:extLst>
              </a:tr>
              <a:tr h="710133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200" dirty="0">
                          <a:effectLst/>
                        </a:rPr>
                        <a:t> 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12430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353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60D12-8587-FA4F-8ED9-E7E5ED00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Nomothetic measures </a:t>
            </a:r>
            <a:br>
              <a:rPr lang="en-GB" sz="3600" dirty="0"/>
            </a:br>
            <a:r>
              <a:rPr lang="en-GB" sz="3200" dirty="0"/>
              <a:t>Reliable and clinically significant change analysis</a:t>
            </a:r>
            <a:r>
              <a:rPr lang="en-GB" sz="3200" dirty="0">
                <a:effectLst/>
              </a:rPr>
              <a:t> </a:t>
            </a:r>
            <a:endParaRPr lang="en-GB" sz="3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CB4D392-B9C7-5D4E-A63B-FFA88A119A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134628"/>
              </p:ext>
            </p:extLst>
          </p:nvPr>
        </p:nvGraphicFramePr>
        <p:xfrm>
          <a:off x="409903" y="2061499"/>
          <a:ext cx="11256582" cy="38570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2414">
                  <a:extLst>
                    <a:ext uri="{9D8B030D-6E8A-4147-A177-3AD203B41FA5}">
                      <a16:colId xmlns:a16="http://schemas.microsoft.com/office/drawing/2014/main" val="1101136049"/>
                    </a:ext>
                  </a:extLst>
                </a:gridCol>
                <a:gridCol w="1119352">
                  <a:extLst>
                    <a:ext uri="{9D8B030D-6E8A-4147-A177-3AD203B41FA5}">
                      <a16:colId xmlns:a16="http://schemas.microsoft.com/office/drawing/2014/main" val="3572621098"/>
                    </a:ext>
                  </a:extLst>
                </a:gridCol>
                <a:gridCol w="1119352">
                  <a:extLst>
                    <a:ext uri="{9D8B030D-6E8A-4147-A177-3AD203B41FA5}">
                      <a16:colId xmlns:a16="http://schemas.microsoft.com/office/drawing/2014/main" val="2137307711"/>
                    </a:ext>
                  </a:extLst>
                </a:gridCol>
                <a:gridCol w="1119352">
                  <a:extLst>
                    <a:ext uri="{9D8B030D-6E8A-4147-A177-3AD203B41FA5}">
                      <a16:colId xmlns:a16="http://schemas.microsoft.com/office/drawing/2014/main" val="1648767274"/>
                    </a:ext>
                  </a:extLst>
                </a:gridCol>
                <a:gridCol w="1119352">
                  <a:extLst>
                    <a:ext uri="{9D8B030D-6E8A-4147-A177-3AD203B41FA5}">
                      <a16:colId xmlns:a16="http://schemas.microsoft.com/office/drawing/2014/main" val="3652859720"/>
                    </a:ext>
                  </a:extLst>
                </a:gridCol>
                <a:gridCol w="1119352">
                  <a:extLst>
                    <a:ext uri="{9D8B030D-6E8A-4147-A177-3AD203B41FA5}">
                      <a16:colId xmlns:a16="http://schemas.microsoft.com/office/drawing/2014/main" val="2682951905"/>
                    </a:ext>
                  </a:extLst>
                </a:gridCol>
                <a:gridCol w="1119352">
                  <a:extLst>
                    <a:ext uri="{9D8B030D-6E8A-4147-A177-3AD203B41FA5}">
                      <a16:colId xmlns:a16="http://schemas.microsoft.com/office/drawing/2014/main" val="668786364"/>
                    </a:ext>
                  </a:extLst>
                </a:gridCol>
                <a:gridCol w="1119352">
                  <a:extLst>
                    <a:ext uri="{9D8B030D-6E8A-4147-A177-3AD203B41FA5}">
                      <a16:colId xmlns:a16="http://schemas.microsoft.com/office/drawing/2014/main" val="1989588125"/>
                    </a:ext>
                  </a:extLst>
                </a:gridCol>
                <a:gridCol w="1119352">
                  <a:extLst>
                    <a:ext uri="{9D8B030D-6E8A-4147-A177-3AD203B41FA5}">
                      <a16:colId xmlns:a16="http://schemas.microsoft.com/office/drawing/2014/main" val="877199107"/>
                    </a:ext>
                  </a:extLst>
                </a:gridCol>
                <a:gridCol w="1119352">
                  <a:extLst>
                    <a:ext uri="{9D8B030D-6E8A-4147-A177-3AD203B41FA5}">
                      <a16:colId xmlns:a16="http://schemas.microsoft.com/office/drawing/2014/main" val="839668329"/>
                    </a:ext>
                  </a:extLst>
                </a:gridCol>
              </a:tblGrid>
              <a:tr h="868991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600" dirty="0">
                          <a:effectLst/>
                        </a:rPr>
                        <a:t> 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600" dirty="0">
                          <a:effectLst/>
                        </a:rPr>
                        <a:t>Outcome Scores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Delete or use columns depending on design</a:t>
                      </a:r>
                    </a:p>
                    <a:p>
                      <a:pPr algn="ctr">
                        <a:spcAft>
                          <a:spcPts val="600"/>
                        </a:spcAft>
                      </a:pP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600" dirty="0">
                          <a:effectLst/>
                        </a:rPr>
                        <a:t>Norms </a:t>
                      </a:r>
                    </a:p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600" dirty="0">
                          <a:effectLst/>
                        </a:rPr>
                        <a:t>Mean (SD)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600" dirty="0">
                          <a:effectLst/>
                        </a:rPr>
                        <a:t>RCSI analysis</a:t>
                      </a:r>
                    </a:p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600" dirty="0">
                          <a:effectLst/>
                        </a:rPr>
                        <a:t>(Pre-baseline to post-intervention)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479022"/>
                  </a:ext>
                </a:extLst>
              </a:tr>
              <a:tr h="1078747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1600" dirty="0">
                          <a:effectLst/>
                        </a:rPr>
                        <a:t>Nomothetic measure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400" b="1" dirty="0">
                          <a:effectLst/>
                        </a:rPr>
                        <a:t>Pre-baseline (A)</a:t>
                      </a:r>
                      <a:endParaRPr lang="en-GB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>
                          <a:effectLst/>
                        </a:rPr>
                        <a:t>Post-intervention  (B)</a:t>
                      </a:r>
                      <a:endParaRPr lang="en-GB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600"/>
                        </a:spcAft>
                      </a:pPr>
                      <a:endParaRPr lang="en-GB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400" b="1" dirty="0">
                          <a:effectLst/>
                        </a:rPr>
                        <a:t>Follow Up</a:t>
                      </a:r>
                    </a:p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400" b="1" dirty="0">
                          <a:effectLst/>
                        </a:rPr>
                        <a:t>(F/U)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endParaRPr lang="en-GB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400" b="1" dirty="0">
                          <a:effectLst/>
                        </a:rPr>
                        <a:t>Community/ non-clinical</a:t>
                      </a:r>
                      <a:endParaRPr lang="en-GB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400" b="1" dirty="0">
                          <a:effectLst/>
                        </a:rPr>
                        <a:t>Clinical</a:t>
                      </a:r>
                      <a:endParaRPr lang="en-GB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400" b="1" dirty="0">
                          <a:effectLst/>
                        </a:rPr>
                        <a:t>Reliable change criteria</a:t>
                      </a:r>
                      <a:endParaRPr lang="en-GB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400" b="1">
                          <a:effectLst/>
                        </a:rPr>
                        <a:t>Clinical cut-off</a:t>
                      </a:r>
                      <a:endParaRPr lang="en-GB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400" b="1" dirty="0">
                          <a:effectLst/>
                        </a:rPr>
                        <a:t>Clinical change (Y/N)</a:t>
                      </a:r>
                      <a:endParaRPr lang="en-GB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400" b="1" dirty="0">
                          <a:effectLst/>
                        </a:rPr>
                        <a:t>Reliable change (Y/N)</a:t>
                      </a:r>
                      <a:endParaRPr lang="en-GB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9596008"/>
                  </a:ext>
                </a:extLst>
              </a:tr>
              <a:tr h="550194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9046861"/>
                  </a:ext>
                </a:extLst>
              </a:tr>
              <a:tr h="550194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8252141"/>
                  </a:ext>
                </a:extLst>
              </a:tr>
              <a:tr h="550194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4961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8901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338</Words>
  <Application>Microsoft Macintosh PowerPoint</Application>
  <PresentationFormat>Widescreen</PresentationFormat>
  <Paragraphs>70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Symbol</vt:lpstr>
      <vt:lpstr>Times New Roman</vt:lpstr>
      <vt:lpstr>Office Theme</vt:lpstr>
      <vt:lpstr>Templates for SCED analysis results</vt:lpstr>
      <vt:lpstr>Visual plots  Idiographic outcomes</vt:lpstr>
      <vt:lpstr>Statistical analysis  Overlap effect sizes between SCED phases</vt:lpstr>
      <vt:lpstr>Descriptive analysis Means and Standard deviations of each phase</vt:lpstr>
      <vt:lpstr>Nomothetic measures  Reliable and clinically significant change analysis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Melanie Simmonds-Buckley</dc:creator>
  <cp:lastModifiedBy>Melanie Simmonds-Buckley</cp:lastModifiedBy>
  <cp:revision>18</cp:revision>
  <dcterms:created xsi:type="dcterms:W3CDTF">2020-10-19T21:08:31Z</dcterms:created>
  <dcterms:modified xsi:type="dcterms:W3CDTF">2021-03-22T12:00:12Z</dcterms:modified>
</cp:coreProperties>
</file>