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6"/>
    <p:restoredTop sz="94649"/>
  </p:normalViewPr>
  <p:slideViewPr>
    <p:cSldViewPr snapToGrid="0" snapToObjects="1">
      <p:cViewPr varScale="1">
        <p:scale>
          <a:sx n="71" d="100"/>
          <a:sy n="71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5BF2-81D9-8347-B21D-23F37917F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A8A3-64FD-0440-BE67-498D21B3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7D9D-042A-CF47-8652-C2B33FD5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3706-5DF1-6A42-B78E-AC0D0E06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FA06-5FFC-1448-AF61-9F628DEC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5CD7-3350-654F-B800-5448C74B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1D926-0B6D-E744-8907-2CF9E452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A4CE-7E0F-8445-8251-72912174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0531-9378-A749-9916-871C49D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7E3A-F54C-FD4A-B1BF-03AE701E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9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89D55-F518-9142-9E43-128766598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2FB6C-6ADD-DF43-AC13-B7094FC5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B596-C843-8F43-90F5-3A083FA4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B1AA-EB7F-CB4A-A73A-A635FC8C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4B16-235A-7B47-8BF9-09A5E932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7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2C6F-6D11-4246-8106-0E65EF2C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A193-E10C-1844-9815-2D0EF91D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79A1-17AD-0245-91BC-C331CE9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98FE-468F-A54E-89BC-D60CCABD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3F28-37A4-C94C-91FD-48B11C5C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1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7F55-BCF0-534F-BC6E-A8D84DE0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1954-3595-504C-AF89-C1B3F946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FB7A-2AE2-7D4F-BCAB-810649E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F2D2-CE49-804D-8894-03A08D6D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FE20-DB7B-F546-B894-9E075921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41FF-C0A6-664F-B060-BE2A29BC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FD0B-468D-3F4C-B206-D237A95F6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B7FE8-C605-C44A-8691-C6620DE21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B6B24-352F-AE4A-986F-653F41B5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EBB7A-1A5E-F543-A209-96DC8270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5593-3668-EE43-882B-33C4E27D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55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D907-10D7-3E4F-A719-80AB08C8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52CD9-33B7-3F49-B40C-C4CEC6C3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F3AE6-1540-3F48-895D-5D0A46DB7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4A58F-B0AE-D448-B590-D7AC86ABE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455F3-C591-9645-9B2B-0AF0F15A0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23417-70FD-B947-A9E7-699F812F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10EB6-19E4-6D43-ABA0-3D8AD4AD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794D9-6D9E-D24F-8643-C754ACE5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36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2A08-EC5D-D446-8127-8D0CF02F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20CC-3A70-214A-9949-134B56E5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70EB4-55F0-B447-AA76-275E68E8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7E778-BD22-7346-B89B-A188642A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59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F6286-979E-214D-8402-4ABCED7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C584F-65C7-DE4B-AD29-48D540CC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D4014-E969-3240-8A03-7819B0E1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7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CE94-E06F-8F45-9770-DC7D0CD4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062B-5D30-E442-8D94-17178532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2F8C9-34F2-8146-83CF-CB85210A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A03E2-B2E2-0B49-B999-A773445D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1785-7B9F-BE4B-84E7-32838ED6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A8F1D-AAA5-CA45-8B7A-FB7F0453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76C9-E63D-704A-B5D9-923CC5DE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ADF27-CAEA-1442-820D-760BEEF8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EF162-571A-D74B-A5A3-E7D20490F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3030C-C7A0-4047-9D67-EDEBECAD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6279C-5577-7248-854A-5D8A0DF6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DAA84-7580-2541-8F9F-58EC23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7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A867C-2696-F647-A665-6AD7CF4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C936-0067-4D4C-992C-45F745C5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D2D4-2A5D-B346-BFB0-801494E7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5D6F-A451-3B42-A352-FCA01BA08BC2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44A4-C59F-154C-BC3B-FF8B3FB9B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7873-C43C-4448-AD11-F77602ED7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3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819C-2658-F44F-BE4F-A597C1C0D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for SCED analysis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BF340-786E-7042-9B30-B56C3BC87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51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AEFE-EAB4-1A4E-B1E7-87E9AA1D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Visual plots </a:t>
            </a:r>
            <a:br>
              <a:rPr lang="en-GB" b="1" dirty="0"/>
            </a:br>
            <a:r>
              <a:rPr lang="en-GB" sz="3200" dirty="0"/>
              <a:t>Idiographic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9A91-D92D-1F4B-8DAD-E3BD2419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and paste plots from software program</a:t>
            </a:r>
          </a:p>
        </p:txBody>
      </p:sp>
    </p:spTree>
    <p:extLst>
      <p:ext uri="{BB962C8B-B14F-4D97-AF65-F5344CB8AC3E}">
        <p14:creationId xmlns:p14="http://schemas.microsoft.com/office/powerpoint/2010/main" val="28579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0D12-8587-FA4F-8ED9-E7E5ED00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Statistical analysis </a:t>
            </a:r>
            <a:br>
              <a:rPr lang="en-GB" dirty="0"/>
            </a:br>
            <a:r>
              <a:rPr lang="en-GB" sz="3200" dirty="0"/>
              <a:t>Overlap effect sizes between SCED</a:t>
            </a:r>
            <a:r>
              <a:rPr lang="en-GB" sz="3200" dirty="0">
                <a:effectLst/>
              </a:rPr>
              <a:t> phases</a:t>
            </a:r>
            <a:endParaRPr lang="en-GB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C139E5-6453-F64E-AD9A-E316F98E0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21868"/>
              </p:ext>
            </p:extLst>
          </p:nvPr>
        </p:nvGraphicFramePr>
        <p:xfrm>
          <a:off x="372533" y="1877827"/>
          <a:ext cx="11514667" cy="339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965">
                  <a:extLst>
                    <a:ext uri="{9D8B030D-6E8A-4147-A177-3AD203B41FA5}">
                      <a16:colId xmlns:a16="http://schemas.microsoft.com/office/drawing/2014/main" val="2849156905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924058848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621633830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443330520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181404926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2799201320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236739158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3253586784"/>
                    </a:ext>
                  </a:extLst>
                </a:gridCol>
                <a:gridCol w="1428886">
                  <a:extLst>
                    <a:ext uri="{9D8B030D-6E8A-4147-A177-3AD203B41FA5}">
                      <a16:colId xmlns:a16="http://schemas.microsoft.com/office/drawing/2014/main" val="126529560"/>
                    </a:ext>
                  </a:extLst>
                </a:gridCol>
              </a:tblGrid>
              <a:tr h="7718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Baseline (A) vs. Intervention (B)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Baseline (A) vs. Intervention (B)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 or use columns for other phase comparisons depending on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</a:rPr>
                        <a:t>A vs. FU / A2 vs. B2 / B1 vs. A2/ A vs. C / B vs. C etc. 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615547"/>
                  </a:ext>
                </a:extLst>
              </a:tr>
              <a:tr h="771838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Idiographic measure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</a:rPr>
                        <a:t>Baseline trend (</a:t>
                      </a:r>
                      <a:r>
                        <a:rPr lang="en-GB" sz="1800" b="1" baseline="30000" dirty="0">
                          <a:effectLst/>
                          <a:sym typeface="Symbol" pitchFamily="2" charset="2"/>
                        </a:rPr>
                        <a:t> A trend</a:t>
                      </a:r>
                      <a:r>
                        <a:rPr lang="en-GB" sz="1800" b="1" dirty="0">
                          <a:effectLst/>
                          <a:sym typeface="Symbol" pitchFamily="2" charset="2"/>
                        </a:rPr>
                        <a:t>)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effectLst/>
                        </a:rPr>
                        <a:t>Tau (</a:t>
                      </a:r>
                      <a:r>
                        <a:rPr lang="en-GB" sz="1800" b="1" dirty="0">
                          <a:effectLst/>
                          <a:sym typeface="Symbol" pitchFamily="2" charset="2"/>
                        </a:rPr>
                        <a:t></a:t>
                      </a:r>
                      <a:r>
                        <a:rPr lang="en-GB" sz="1800" b="1" baseline="30000" dirty="0" err="1">
                          <a:effectLst/>
                        </a:rPr>
                        <a:t>AvsB</a:t>
                      </a:r>
                      <a:r>
                        <a:rPr lang="en-GB" sz="1800" b="1" baseline="0" dirty="0">
                          <a:effectLst/>
                        </a:rPr>
                        <a:t>) / Tau-U (</a:t>
                      </a:r>
                      <a:r>
                        <a:rPr lang="en-GB" sz="1800" b="1" dirty="0">
                          <a:effectLst/>
                          <a:sym typeface="Symbol" pitchFamily="2" charset="2"/>
                        </a:rPr>
                        <a:t></a:t>
                      </a:r>
                      <a:r>
                        <a:rPr lang="en-GB" sz="1800" b="1" baseline="30000" dirty="0" err="1">
                          <a:effectLst/>
                        </a:rPr>
                        <a:t>AvsB</a:t>
                      </a:r>
                      <a:r>
                        <a:rPr lang="en-GB" sz="1800" b="1" baseline="30000" dirty="0">
                          <a:effectLst/>
                        </a:rPr>
                        <a:t> – A trend</a:t>
                      </a:r>
                      <a:r>
                        <a:rPr lang="en-GB" sz="1800" b="1" baseline="0" dirty="0">
                          <a:effectLst/>
                        </a:rPr>
                        <a:t>) 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PEM/PND/PAND/NAP/IRD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PEM/PND/PAND/NAP/IRD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480835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095625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1563809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921998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9675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60BC16F-A733-1041-A100-8DF655764D25}"/>
              </a:ext>
            </a:extLst>
          </p:cNvPr>
          <p:cNvSpPr/>
          <p:nvPr/>
        </p:nvSpPr>
        <p:spPr>
          <a:xfrm>
            <a:off x="372533" y="5290073"/>
            <a:ext cx="2642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* = Significant at p = &lt;.05.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3E9CB-4A7B-3C41-B824-04F1FE84C13B}"/>
              </a:ext>
            </a:extLst>
          </p:cNvPr>
          <p:cNvSpPr/>
          <p:nvPr/>
        </p:nvSpPr>
        <p:spPr>
          <a:xfrm>
            <a:off x="372533" y="5846544"/>
            <a:ext cx="11311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If the baseline trend is significant, then report Tau-U effect size (</a:t>
            </a:r>
            <a:r>
              <a:rPr lang="en-GB" dirty="0">
                <a:sym typeface="Symbol" pitchFamily="2" charset="2"/>
              </a:rPr>
              <a:t></a:t>
            </a:r>
            <a:r>
              <a:rPr lang="en-GB" baseline="30000" dirty="0" err="1"/>
              <a:t>AvsB</a:t>
            </a:r>
            <a:r>
              <a:rPr lang="en-GB" baseline="30000" dirty="0"/>
              <a:t> – A trend</a:t>
            </a:r>
            <a:r>
              <a:rPr lang="en-GB" dirty="0"/>
              <a:t>) adjusting for trend. Otherwise, report Tau effect size (</a:t>
            </a:r>
            <a:r>
              <a:rPr lang="en-GB" dirty="0">
                <a:sym typeface="Symbol" pitchFamily="2" charset="2"/>
              </a:rPr>
              <a:t></a:t>
            </a:r>
            <a:r>
              <a:rPr lang="en-GB" baseline="30000" dirty="0" err="1"/>
              <a:t>AvsB</a:t>
            </a:r>
            <a:r>
              <a:rPr lang="en-GB" dirty="0"/>
              <a:t>) with no trend adjustment. Report at least 2 other nonoverlap statistics (PEM/PND/PAND/NAP/IRD)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7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0CA-82A5-9046-92DF-C36182F9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Descriptive analysis</a:t>
            </a:r>
            <a:br>
              <a:rPr lang="en-GB" b="1" dirty="0"/>
            </a:br>
            <a:r>
              <a:rPr lang="en-GB" sz="3200" dirty="0"/>
              <a:t>Means and Standard deviations of each phase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439115-6901-4343-BA91-F7854993F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540551"/>
              </p:ext>
            </p:extLst>
          </p:nvPr>
        </p:nvGraphicFramePr>
        <p:xfrm>
          <a:off x="633245" y="1840459"/>
          <a:ext cx="10386850" cy="4260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205">
                  <a:extLst>
                    <a:ext uri="{9D8B030D-6E8A-4147-A177-3AD203B41FA5}">
                      <a16:colId xmlns:a16="http://schemas.microsoft.com/office/drawing/2014/main" val="3037072895"/>
                    </a:ext>
                  </a:extLst>
                </a:gridCol>
                <a:gridCol w="1971568">
                  <a:extLst>
                    <a:ext uri="{9D8B030D-6E8A-4147-A177-3AD203B41FA5}">
                      <a16:colId xmlns:a16="http://schemas.microsoft.com/office/drawing/2014/main" val="243048541"/>
                    </a:ext>
                  </a:extLst>
                </a:gridCol>
                <a:gridCol w="2139359">
                  <a:extLst>
                    <a:ext uri="{9D8B030D-6E8A-4147-A177-3AD203B41FA5}">
                      <a16:colId xmlns:a16="http://schemas.microsoft.com/office/drawing/2014/main" val="888488564"/>
                    </a:ext>
                  </a:extLst>
                </a:gridCol>
                <a:gridCol w="2139359">
                  <a:extLst>
                    <a:ext uri="{9D8B030D-6E8A-4147-A177-3AD203B41FA5}">
                      <a16:colId xmlns:a16="http://schemas.microsoft.com/office/drawing/2014/main" val="2367584690"/>
                    </a:ext>
                  </a:extLst>
                </a:gridCol>
                <a:gridCol w="2139359">
                  <a:extLst>
                    <a:ext uri="{9D8B030D-6E8A-4147-A177-3AD203B41FA5}">
                      <a16:colId xmlns:a16="http://schemas.microsoft.com/office/drawing/2014/main" val="1014623433"/>
                    </a:ext>
                  </a:extLst>
                </a:gridCol>
              </a:tblGrid>
              <a:tr h="71013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Means (SD)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 or use columns depending on design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864855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Idiographic measure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</a:rPr>
                        <a:t>Baseline (Phase A)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</a:rPr>
                        <a:t>Intervention (Phase B)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F/U   / C  / A2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486459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137292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260118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9813124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43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0D12-8587-FA4F-8ED9-E7E5ED00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Nomothetic measures </a:t>
            </a:r>
            <a:br>
              <a:rPr lang="en-GB" sz="3600" dirty="0"/>
            </a:br>
            <a:r>
              <a:rPr lang="en-GB" sz="3200" dirty="0"/>
              <a:t>Reliable and clinically significant change analysis</a:t>
            </a:r>
            <a:r>
              <a:rPr lang="en-GB" sz="3200" dirty="0">
                <a:effectLst/>
              </a:rPr>
              <a:t> </a:t>
            </a:r>
            <a:endParaRPr lang="en-GB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4D392-B9C7-5D4E-A63B-FFA88A119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04801"/>
              </p:ext>
            </p:extLst>
          </p:nvPr>
        </p:nvGraphicFramePr>
        <p:xfrm>
          <a:off x="409903" y="2061499"/>
          <a:ext cx="11319644" cy="3753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414">
                  <a:extLst>
                    <a:ext uri="{9D8B030D-6E8A-4147-A177-3AD203B41FA5}">
                      <a16:colId xmlns:a16="http://schemas.microsoft.com/office/drawing/2014/main" val="1101136049"/>
                    </a:ext>
                  </a:extLst>
                </a:gridCol>
                <a:gridCol w="968007">
                  <a:extLst>
                    <a:ext uri="{9D8B030D-6E8A-4147-A177-3AD203B41FA5}">
                      <a16:colId xmlns:a16="http://schemas.microsoft.com/office/drawing/2014/main" val="3572621098"/>
                    </a:ext>
                  </a:extLst>
                </a:gridCol>
                <a:gridCol w="1131086">
                  <a:extLst>
                    <a:ext uri="{9D8B030D-6E8A-4147-A177-3AD203B41FA5}">
                      <a16:colId xmlns:a16="http://schemas.microsoft.com/office/drawing/2014/main" val="2137307711"/>
                    </a:ext>
                  </a:extLst>
                </a:gridCol>
                <a:gridCol w="1018537">
                  <a:extLst>
                    <a:ext uri="{9D8B030D-6E8A-4147-A177-3AD203B41FA5}">
                      <a16:colId xmlns:a16="http://schemas.microsoft.com/office/drawing/2014/main" val="1648767274"/>
                    </a:ext>
                  </a:extLst>
                </a:gridCol>
                <a:gridCol w="1280950">
                  <a:extLst>
                    <a:ext uri="{9D8B030D-6E8A-4147-A177-3AD203B41FA5}">
                      <a16:colId xmlns:a16="http://schemas.microsoft.com/office/drawing/2014/main" val="7830354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3652859720"/>
                    </a:ext>
                  </a:extLst>
                </a:gridCol>
                <a:gridCol w="991564">
                  <a:extLst>
                    <a:ext uri="{9D8B030D-6E8A-4147-A177-3AD203B41FA5}">
                      <a16:colId xmlns:a16="http://schemas.microsoft.com/office/drawing/2014/main" val="2682951905"/>
                    </a:ext>
                  </a:extLst>
                </a:gridCol>
                <a:gridCol w="791840">
                  <a:extLst>
                    <a:ext uri="{9D8B030D-6E8A-4147-A177-3AD203B41FA5}">
                      <a16:colId xmlns:a16="http://schemas.microsoft.com/office/drawing/2014/main" val="668786364"/>
                    </a:ext>
                  </a:extLst>
                </a:gridCol>
                <a:gridCol w="1018537">
                  <a:extLst>
                    <a:ext uri="{9D8B030D-6E8A-4147-A177-3AD203B41FA5}">
                      <a16:colId xmlns:a16="http://schemas.microsoft.com/office/drawing/2014/main" val="1989588125"/>
                    </a:ext>
                  </a:extLst>
                </a:gridCol>
                <a:gridCol w="909978">
                  <a:extLst>
                    <a:ext uri="{9D8B030D-6E8A-4147-A177-3AD203B41FA5}">
                      <a16:colId xmlns:a16="http://schemas.microsoft.com/office/drawing/2014/main" val="877199107"/>
                    </a:ext>
                  </a:extLst>
                </a:gridCol>
                <a:gridCol w="1017738">
                  <a:extLst>
                    <a:ext uri="{9D8B030D-6E8A-4147-A177-3AD203B41FA5}">
                      <a16:colId xmlns:a16="http://schemas.microsoft.com/office/drawing/2014/main" val="839668329"/>
                    </a:ext>
                  </a:extLst>
                </a:gridCol>
              </a:tblGrid>
              <a:tr h="86899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Outcomes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 or use columns depending on design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Norms 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Mean (SD)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RCSI analysis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(Pre-baseline to post-intervention)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79022"/>
                  </a:ext>
                </a:extLst>
              </a:tr>
              <a:tr h="10787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Nomothetic measure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Pre-baseline (A)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effectLst/>
                        </a:rPr>
                        <a:t>Post-intervention  (B)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Post- withdrawal (A2) / Post- intervention (C)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Follow Up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/ Post-2</a:t>
                      </a:r>
                      <a:r>
                        <a:rPr lang="en-GB" sz="1400" b="1" baseline="30000" dirty="0">
                          <a:effectLst/>
                        </a:rPr>
                        <a:t>nd</a:t>
                      </a:r>
                      <a:r>
                        <a:rPr lang="en-GB" sz="1400" b="1" dirty="0">
                          <a:effectLst/>
                        </a:rPr>
                        <a:t> intervention (B2) 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 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Community/ non-clinical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</a:rPr>
                        <a:t>Clinical</a:t>
                      </a:r>
                      <a:endParaRPr lang="en-GB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Reliable change criteria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</a:rPr>
                        <a:t>Clinical cut-off</a:t>
                      </a:r>
                      <a:endParaRPr lang="en-GB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Clinical change (Y/N)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Reliable change (Y/N)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596008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046861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252141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96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90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329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Templates for SCED analysis results</vt:lpstr>
      <vt:lpstr>Visual plots  Idiographic outcomes</vt:lpstr>
      <vt:lpstr>Statistical analysis  Overlap effect sizes between SCED phases</vt:lpstr>
      <vt:lpstr>Descriptive analysis Means and Standard deviations of each phase</vt:lpstr>
      <vt:lpstr>Nomothetic measures  Reliable and clinically significant change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Simmonds-Buckley</dc:creator>
  <cp:lastModifiedBy>Melanie Simmonds-Buckley</cp:lastModifiedBy>
  <cp:revision>16</cp:revision>
  <dcterms:created xsi:type="dcterms:W3CDTF">2020-10-19T21:08:31Z</dcterms:created>
  <dcterms:modified xsi:type="dcterms:W3CDTF">2020-10-20T17:42:39Z</dcterms:modified>
</cp:coreProperties>
</file>